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4114800" cy="3200400"/>
  <p:notesSz cx="6858000" cy="9144000"/>
  <p:defaultTextStyle>
    <a:defPPr>
      <a:defRPr lang="en-US"/>
    </a:defPPr>
    <a:lvl1pPr marL="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FF"/>
    <a:srgbClr val="B96E11"/>
    <a:srgbClr val="9C5BC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6"/>
    <p:restoredTop sz="96261" autoAdjust="0"/>
  </p:normalViewPr>
  <p:slideViewPr>
    <p:cSldViewPr snapToGrid="0" snapToObjects="1">
      <p:cViewPr>
        <p:scale>
          <a:sx n="400" d="100"/>
          <a:sy n="400" d="100"/>
        </p:scale>
        <p:origin x="-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2D45F-4562-44C8-85D6-AC3FC655BB5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A8A9-C172-45A0-9093-AF4B477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A8A9-C172-45A0-9093-AF4B47721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23770"/>
            <a:ext cx="349758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680951"/>
            <a:ext cx="30861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0392"/>
            <a:ext cx="8872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0392"/>
            <a:ext cx="261032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797879"/>
            <a:ext cx="3549015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141750"/>
            <a:ext cx="3549015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0392"/>
            <a:ext cx="35490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784543"/>
            <a:ext cx="1740753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169035"/>
            <a:ext cx="174075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784543"/>
            <a:ext cx="1749326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169035"/>
            <a:ext cx="174932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60799"/>
            <a:ext cx="2083118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60799"/>
            <a:ext cx="2083118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0392"/>
            <a:ext cx="35490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51959"/>
            <a:ext cx="35490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966297"/>
            <a:ext cx="13887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2.emf"/><Relationship Id="rId21" Type="http://schemas.openxmlformats.org/officeDocument/2006/relationships/image" Target="../media/image37.png"/><Relationship Id="rId7" Type="http://schemas.openxmlformats.org/officeDocument/2006/relationships/image" Target="../media/image6.emf"/><Relationship Id="rId12" Type="http://schemas.openxmlformats.org/officeDocument/2006/relationships/image" Target="../media/image10.png"/><Relationship Id="rId17" Type="http://schemas.openxmlformats.org/officeDocument/2006/relationships/image" Target="../media/image31.png"/><Relationship Id="rId2" Type="http://schemas.openxmlformats.org/officeDocument/2006/relationships/image" Target="../media/image1.emf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21.png"/><Relationship Id="rId3" Type="http://schemas.openxmlformats.org/officeDocument/2006/relationships/image" Target="../media/image19.png"/><Relationship Id="rId21" Type="http://schemas.openxmlformats.org/officeDocument/2006/relationships/image" Target="../media/image16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image" Target="../media/image23.e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22.emf"/><Relationship Id="rId30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1.png"/><Relationship Id="rId7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23.emf"/><Relationship Id="rId10" Type="http://schemas.openxmlformats.org/officeDocument/2006/relationships/image" Target="../media/image6.emf"/><Relationship Id="rId4" Type="http://schemas.openxmlformats.org/officeDocument/2006/relationships/image" Target="../media/image22.emf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210.png"/><Relationship Id="rId3" Type="http://schemas.openxmlformats.org/officeDocument/2006/relationships/image" Target="../media/image20.png"/><Relationship Id="rId7" Type="http://schemas.openxmlformats.org/officeDocument/2006/relationships/image" Target="../media/image2.emf"/><Relationship Id="rId12" Type="http://schemas.openxmlformats.org/officeDocument/2006/relationships/image" Target="../media/image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6.emf"/><Relationship Id="rId5" Type="http://schemas.openxmlformats.org/officeDocument/2006/relationships/image" Target="../media/image22.emf"/><Relationship Id="rId15" Type="http://schemas.openxmlformats.org/officeDocument/2006/relationships/image" Target="../media/image230.png"/><Relationship Id="rId10" Type="http://schemas.openxmlformats.org/officeDocument/2006/relationships/image" Target="../media/image5.emf"/><Relationship Id="rId4" Type="http://schemas.openxmlformats.org/officeDocument/2006/relationships/image" Target="../media/image21.png"/><Relationship Id="rId9" Type="http://schemas.openxmlformats.org/officeDocument/2006/relationships/image" Target="../media/image4.emf"/><Relationship Id="rId1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4.emf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25.png"/><Relationship Id="rId5" Type="http://schemas.openxmlformats.org/officeDocument/2006/relationships/image" Target="../media/image2.emf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23.emf"/><Relationship Id="rId9" Type="http://schemas.openxmlformats.org/officeDocument/2006/relationships/image" Target="../media/image6.emf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7.emf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32.png"/><Relationship Id="rId5" Type="http://schemas.openxmlformats.org/officeDocument/2006/relationships/image" Target="../media/image5.emf"/><Relationship Id="rId10" Type="http://schemas.openxmlformats.org/officeDocument/2006/relationships/image" Target="../media/image30.png"/><Relationship Id="rId4" Type="http://schemas.openxmlformats.org/officeDocument/2006/relationships/image" Target="../media/image4.e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4.emf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3.png"/><Relationship Id="rId5" Type="http://schemas.openxmlformats.org/officeDocument/2006/relationships/image" Target="../media/image6.emf"/><Relationship Id="rId10" Type="http://schemas.openxmlformats.org/officeDocument/2006/relationships/image" Target="../media/image42.png"/><Relationship Id="rId4" Type="http://schemas.openxmlformats.org/officeDocument/2006/relationships/image" Target="../media/image5.emf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62" y="1614061"/>
            <a:ext cx="2409478" cy="16063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0832" y="484158"/>
            <a:ext cx="815356" cy="522160"/>
          </a:xfrm>
          <a:prstGeom prst="roundRect">
            <a:avLst/>
          </a:prstGeom>
          <a:gradFill>
            <a:gsLst>
              <a:gs pos="65000">
                <a:schemeClr val="accent6"/>
              </a:gs>
              <a:gs pos="35000">
                <a:schemeClr val="bg1">
                  <a:alpha val="0"/>
                </a:schemeClr>
              </a:gs>
              <a:gs pos="15000">
                <a:schemeClr val="accent1">
                  <a:lumMod val="5000"/>
                  <a:lumOff val="95000"/>
                  <a:alpha val="0"/>
                </a:schemeClr>
              </a:gs>
              <a:gs pos="25000">
                <a:schemeClr val="accent6"/>
              </a:gs>
              <a:gs pos="95000">
                <a:schemeClr val="bg1">
                  <a:alpha val="0"/>
                </a:schemeClr>
              </a:gs>
              <a:gs pos="85000">
                <a:schemeClr val="accent6"/>
              </a:gs>
              <a:gs pos="75000">
                <a:schemeClr val="bg1">
                  <a:alpha val="0"/>
                </a:schemeClr>
              </a:gs>
              <a:gs pos="55000">
                <a:schemeClr val="bg1">
                  <a:alpha val="0"/>
                </a:schemeClr>
              </a:gs>
              <a:gs pos="45000">
                <a:schemeClr val="accent6"/>
              </a:gs>
            </a:gsLst>
            <a:lin ang="54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29" y="-6277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Axial phonon mode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7561" y="122455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631" y="-6919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27" y="2334699"/>
            <a:ext cx="128613" cy="14892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72" y="2334699"/>
            <a:ext cx="250454" cy="148920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>
            <a:off x="3039894" y="2295937"/>
            <a:ext cx="8174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219509" y="2295937"/>
            <a:ext cx="82038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sp>
        <p:nvSpPr>
          <p:cNvPr id="84" name="TextBox 83"/>
          <p:cNvSpPr txBox="1"/>
          <p:nvPr/>
        </p:nvSpPr>
        <p:spPr>
          <a:xfrm>
            <a:off x="1751633" y="1421205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293288" y="50158"/>
                <a:ext cx="54591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293288" y="50158"/>
                <a:ext cx="545919" cy="325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52705">
                <a:off x="47710" y="872910"/>
                <a:ext cx="93865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2705">
                <a:off x="47710" y="872910"/>
                <a:ext cx="938655" cy="325025"/>
              </a:xfrm>
              <a:prstGeom prst="rect">
                <a:avLst/>
              </a:prstGeom>
              <a:blipFill rotWithShape="0"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574" y="1146337"/>
                <a:ext cx="374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74" y="1146337"/>
                <a:ext cx="374140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1667048" y="310428"/>
            <a:ext cx="156317" cy="180976"/>
            <a:chOff x="845530" y="349250"/>
            <a:chExt cx="156317" cy="18097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905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Picture 140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842" y="383583"/>
              <a:ext cx="103005" cy="132435"/>
            </a:xfrm>
            <a:prstGeom prst="rect">
              <a:avLst/>
            </a:prstGeom>
          </p:spPr>
        </p:pic>
      </p:grpSp>
      <p:sp>
        <p:nvSpPr>
          <p:cNvPr id="148" name="TextBox 147"/>
          <p:cNvSpPr txBox="1"/>
          <p:nvPr/>
        </p:nvSpPr>
        <p:spPr>
          <a:xfrm>
            <a:off x="152215" y="1530154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060" y="1127583"/>
            <a:ext cx="1626412" cy="1873500"/>
            <a:chOff x="330060" y="1127583"/>
            <a:chExt cx="1626412" cy="1873500"/>
          </a:xfrm>
        </p:grpSpPr>
        <p:grpSp>
          <p:nvGrpSpPr>
            <p:cNvPr id="6" name="Group 5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0" name="Group 149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50 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ymbol" charset="2"/>
                      <a:cs typeface="Symbol" charset="2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354355" y="1127583"/>
              <a:ext cx="956936" cy="648974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525701" y="1134338"/>
              <a:ext cx="430771" cy="640760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flipH="1">
            <a:off x="2155688" y="122455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98741" y="390152"/>
            <a:ext cx="70095" cy="401584"/>
            <a:chOff x="233787" y="1227217"/>
            <a:chExt cx="46986" cy="269188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258152" y="1295090"/>
              <a:ext cx="0" cy="201315"/>
            </a:xfrm>
            <a:prstGeom prst="straightConnector1">
              <a:avLst/>
            </a:prstGeom>
            <a:ln w="1905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787" y="1227217"/>
              <a:ext cx="46986" cy="4698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80631" y="1015768"/>
            <a:ext cx="413293" cy="344482"/>
            <a:chOff x="-245353" y="1354688"/>
            <a:chExt cx="354151" cy="295187"/>
          </a:xfrm>
        </p:grpSpPr>
        <p:sp>
          <p:nvSpPr>
            <p:cNvPr id="262" name="Rectangle 261"/>
            <p:cNvSpPr/>
            <p:nvPr/>
          </p:nvSpPr>
          <p:spPr>
            <a:xfrm>
              <a:off x="-245353" y="1354688"/>
              <a:ext cx="354151" cy="29518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-228581" y="1373282"/>
              <a:ext cx="319123" cy="259778"/>
              <a:chOff x="499986" y="1087039"/>
              <a:chExt cx="319123" cy="259778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499986" y="1087039"/>
                <a:ext cx="319123" cy="259778"/>
                <a:chOff x="113613" y="1288548"/>
                <a:chExt cx="319123" cy="259778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219353" y="1355728"/>
                  <a:ext cx="143189" cy="140677"/>
                  <a:chOff x="243901" y="1184276"/>
                  <a:chExt cx="180975" cy="177799"/>
                </a:xfrm>
              </p:grpSpPr>
              <p:cxnSp>
                <p:nvCxnSpPr>
                  <p:cNvPr id="233" name="Straight Arrow Connector 232"/>
                  <p:cNvCxnSpPr/>
                  <p:nvPr/>
                </p:nvCxnSpPr>
                <p:spPr>
                  <a:xfrm flipV="1">
                    <a:off x="243901" y="1184276"/>
                    <a:ext cx="0" cy="177799"/>
                  </a:xfrm>
                  <a:prstGeom prst="straightConnector1">
                    <a:avLst/>
                  </a:prstGeom>
                  <a:ln w="19050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Arrow Connector 233"/>
                  <p:cNvCxnSpPr/>
                  <p:nvPr/>
                </p:nvCxnSpPr>
                <p:spPr>
                  <a:xfrm rot="5400000" flipV="1">
                    <a:off x="335977" y="1270003"/>
                    <a:ext cx="0" cy="177798"/>
                  </a:xfrm>
                  <a:prstGeom prst="straightConnector1">
                    <a:avLst/>
                  </a:prstGeom>
                  <a:ln w="19050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0" name="Picture 22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686" y="1288548"/>
                  <a:ext cx="56853" cy="56854"/>
                </a:xfrm>
                <a:prstGeom prst="rect">
                  <a:avLst/>
                </a:prstGeom>
              </p:spPr>
            </p:pic>
            <p:pic>
              <p:nvPicPr>
                <p:cNvPr id="231" name="Picture 23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2539" y="1460440"/>
                  <a:ext cx="60197" cy="80263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13" y="1491473"/>
                  <a:ext cx="63542" cy="56853"/>
                </a:xfrm>
                <a:prstGeom prst="rect">
                  <a:avLst/>
                </a:prstGeom>
              </p:spPr>
            </p:pic>
          </p:grpSp>
          <p:sp>
            <p:nvSpPr>
              <p:cNvPr id="23" name="Oval 22"/>
              <p:cNvSpPr/>
              <p:nvPr/>
            </p:nvSpPr>
            <p:spPr>
              <a:xfrm flipV="1">
                <a:off x="581504" y="1268714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3" name="Straight Connector 262"/>
          <p:cNvCxnSpPr/>
          <p:nvPr/>
        </p:nvCxnSpPr>
        <p:spPr>
          <a:xfrm flipV="1">
            <a:off x="1977978" y="676517"/>
            <a:ext cx="79552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977978" y="846717"/>
            <a:ext cx="795528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H="1">
            <a:off x="2731002" y="289986"/>
            <a:ext cx="390189" cy="1006747"/>
          </a:xfrm>
          <a:custGeom>
            <a:avLst/>
            <a:gdLst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3" fmla="*/ 372003 w 744005"/>
              <a:gd name="connsiteY3" fmla="*/ 231984 h 463968"/>
              <a:gd name="connsiteX4" fmla="*/ 372002 w 744005"/>
              <a:gd name="connsiteY4" fmla="*/ 0 h 463968"/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1006747"/>
              <a:gd name="connsiteX1" fmla="*/ 514492 w 514884"/>
              <a:gd name="connsiteY1" fmla="*/ 483363 h 1006747"/>
              <a:gd name="connsiteX2" fmla="*/ 156060 w 514884"/>
              <a:gd name="connsiteY2" fmla="*/ 725760 h 1006747"/>
              <a:gd name="connsiteX3" fmla="*/ 142876 w 514884"/>
              <a:gd name="connsiteY3" fmla="*/ 493922 h 1006747"/>
              <a:gd name="connsiteX4" fmla="*/ 142875 w 514884"/>
              <a:gd name="connsiteY4" fmla="*/ 261938 h 1006747"/>
              <a:gd name="connsiteX0" fmla="*/ 0 w 514884"/>
              <a:gd name="connsiteY0" fmla="*/ 0 h 1006747"/>
              <a:gd name="connsiteX1" fmla="*/ 514492 w 514884"/>
              <a:gd name="connsiteY1" fmla="*/ 483363 h 1006747"/>
              <a:gd name="connsiteX2" fmla="*/ 22710 w 514884"/>
              <a:gd name="connsiteY2" fmla="*/ 1006747 h 1006747"/>
              <a:gd name="connsiteX0" fmla="*/ 142875 w 514942"/>
              <a:gd name="connsiteY0" fmla="*/ 261938 h 1006747"/>
              <a:gd name="connsiteX1" fmla="*/ 514492 w 514942"/>
              <a:gd name="connsiteY1" fmla="*/ 483363 h 1006747"/>
              <a:gd name="connsiteX2" fmla="*/ 156060 w 514942"/>
              <a:gd name="connsiteY2" fmla="*/ 725760 h 1006747"/>
              <a:gd name="connsiteX3" fmla="*/ 142876 w 514942"/>
              <a:gd name="connsiteY3" fmla="*/ 493922 h 1006747"/>
              <a:gd name="connsiteX4" fmla="*/ 142875 w 514942"/>
              <a:gd name="connsiteY4" fmla="*/ 261938 h 1006747"/>
              <a:gd name="connsiteX0" fmla="*/ 0 w 514942"/>
              <a:gd name="connsiteY0" fmla="*/ 0 h 1006747"/>
              <a:gd name="connsiteX1" fmla="*/ 514492 w 514942"/>
              <a:gd name="connsiteY1" fmla="*/ 483363 h 1006747"/>
              <a:gd name="connsiteX2" fmla="*/ 22710 w 514942"/>
              <a:gd name="connsiteY2" fmla="*/ 1006747 h 10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942" h="1006747" stroke="0" extrusionOk="0">
                <a:moveTo>
                  <a:pt x="142875" y="261938"/>
                </a:moveTo>
                <a:cubicBezTo>
                  <a:pt x="341743" y="261938"/>
                  <a:pt x="505441" y="359476"/>
                  <a:pt x="514492" y="483363"/>
                </a:cubicBezTo>
                <a:cubicBezTo>
                  <a:pt x="523910" y="612265"/>
                  <a:pt x="362847" y="721187"/>
                  <a:pt x="156060" y="725760"/>
                </a:cubicBezTo>
                <a:lnTo>
                  <a:pt x="142876" y="493922"/>
                </a:lnTo>
                <a:cubicBezTo>
                  <a:pt x="142876" y="416594"/>
                  <a:pt x="142875" y="339266"/>
                  <a:pt x="142875" y="261938"/>
                </a:cubicBezTo>
                <a:close/>
              </a:path>
              <a:path w="514942" h="1006747" fill="none">
                <a:moveTo>
                  <a:pt x="0" y="0"/>
                </a:moveTo>
                <a:cubicBezTo>
                  <a:pt x="222681" y="95250"/>
                  <a:pt x="505441" y="359476"/>
                  <a:pt x="514492" y="483363"/>
                </a:cubicBezTo>
                <a:cubicBezTo>
                  <a:pt x="523910" y="612265"/>
                  <a:pt x="386660" y="864062"/>
                  <a:pt x="22710" y="1006747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-536261" y="2225170"/>
            <a:ext cx="408693" cy="373556"/>
            <a:chOff x="241177" y="1236700"/>
            <a:chExt cx="408693" cy="373556"/>
          </a:xfrm>
        </p:grpSpPr>
        <p:sp>
          <p:nvSpPr>
            <p:cNvPr id="267" name="Rectangle 266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273" name="Straight Arrow Connector 27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70" name="Picture 2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78" name="Group 277"/>
          <p:cNvGrpSpPr/>
          <p:nvPr/>
        </p:nvGrpSpPr>
        <p:grpSpPr>
          <a:xfrm>
            <a:off x="-539462" y="2774082"/>
            <a:ext cx="354151" cy="295187"/>
            <a:chOff x="-245353" y="1354688"/>
            <a:chExt cx="354151" cy="295187"/>
          </a:xfrm>
        </p:grpSpPr>
        <p:sp>
          <p:nvSpPr>
            <p:cNvPr id="279" name="Rectangle 278"/>
            <p:cNvSpPr/>
            <p:nvPr/>
          </p:nvSpPr>
          <p:spPr>
            <a:xfrm>
              <a:off x="-245353" y="1354688"/>
              <a:ext cx="354151" cy="2951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-223067" y="1378216"/>
              <a:ext cx="301990" cy="249909"/>
              <a:chOff x="505500" y="1091973"/>
              <a:chExt cx="301990" cy="249909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505500" y="1091973"/>
                <a:ext cx="301990" cy="249909"/>
                <a:chOff x="119127" y="1293482"/>
                <a:chExt cx="301990" cy="249909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209759" y="1355728"/>
                  <a:ext cx="143189" cy="140677"/>
                  <a:chOff x="231775" y="1184276"/>
                  <a:chExt cx="180975" cy="177799"/>
                </a:xfrm>
              </p:grpSpPr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31775" y="1184276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rot="5400000" flipV="1">
                    <a:off x="323851" y="1270002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84" name="Picture 28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24" y="1293482"/>
                  <a:ext cx="46986" cy="46986"/>
                </a:xfrm>
                <a:prstGeom prst="rect">
                  <a:avLst/>
                </a:prstGeom>
              </p:spPr>
            </p:pic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367" y="1467405"/>
                  <a:ext cx="49750" cy="66334"/>
                </a:xfrm>
                <a:prstGeom prst="rect">
                  <a:avLst/>
                </a:prstGeom>
              </p:spPr>
            </p:pic>
            <p:pic>
              <p:nvPicPr>
                <p:cNvPr id="286" name="Picture 28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27" y="1496405"/>
                  <a:ext cx="52514" cy="46986"/>
                </a:xfrm>
                <a:prstGeom prst="rect">
                  <a:avLst/>
                </a:prstGeom>
              </p:spPr>
            </p:pic>
          </p:grpSp>
          <p:sp>
            <p:nvSpPr>
              <p:cNvPr id="282" name="Oval 281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55752" y="2694141"/>
            <a:ext cx="167411" cy="160214"/>
            <a:chOff x="-297108" y="2235804"/>
            <a:chExt cx="167411" cy="160214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/>
              <p:cNvSpPr txBox="1"/>
              <p:nvPr/>
            </p:nvSpPr>
            <p:spPr>
              <a:xfrm>
                <a:off x="336111" y="2756089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1" y="2756089"/>
                <a:ext cx="120607" cy="215444"/>
              </a:xfrm>
              <a:prstGeom prst="rect">
                <a:avLst/>
              </a:prstGeom>
              <a:blipFill>
                <a:blip r:embed="rId17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355969" y="2527876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9" y="2527876"/>
                <a:ext cx="266548" cy="21544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/>
              <p:nvPr/>
            </p:nvSpPr>
            <p:spPr>
              <a:xfrm>
                <a:off x="563107" y="2711215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7" y="2711215"/>
                <a:ext cx="180785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 rot="600000">
            <a:off x="158260" y="316909"/>
            <a:ext cx="777608" cy="110130"/>
          </a:xfrm>
          <a:prstGeom prst="rightArrow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478786" y="-312784"/>
            <a:ext cx="79164" cy="216023"/>
            <a:chOff x="2857603" y="696574"/>
            <a:chExt cx="79164" cy="216023"/>
          </a:xfrm>
        </p:grpSpPr>
        <p:sp>
          <p:nvSpPr>
            <p:cNvPr id="170" name="Oval 16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74760" y="-335821"/>
            <a:ext cx="79164" cy="297941"/>
            <a:chOff x="2857603" y="646091"/>
            <a:chExt cx="79164" cy="297941"/>
          </a:xfrm>
        </p:grpSpPr>
        <p:sp>
          <p:nvSpPr>
            <p:cNvPr id="251" name="Oval 250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60" name="Oval 259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57" name="Oval 256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280703" y="-333632"/>
            <a:ext cx="79164" cy="297941"/>
            <a:chOff x="2857603" y="646091"/>
            <a:chExt cx="79164" cy="297941"/>
          </a:xfrm>
        </p:grpSpPr>
        <p:sp>
          <p:nvSpPr>
            <p:cNvPr id="276" name="Oval 27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299" name="Straight Arrow Connector 298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297" name="Straight Arrow Connector 296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1" name="Group 300"/>
          <p:cNvGrpSpPr/>
          <p:nvPr/>
        </p:nvGrpSpPr>
        <p:grpSpPr>
          <a:xfrm>
            <a:off x="1378508" y="-331184"/>
            <a:ext cx="79164" cy="297941"/>
            <a:chOff x="2857603" y="646091"/>
            <a:chExt cx="79164" cy="297941"/>
          </a:xfrm>
        </p:grpSpPr>
        <p:sp>
          <p:nvSpPr>
            <p:cNvPr id="302" name="Oval 301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07" name="Straight Arrow Connector 306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8" name="Oval 307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05" name="Straight Arrow Connector 304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06" name="Oval 305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9" name="Group 308"/>
          <p:cNvGrpSpPr/>
          <p:nvPr/>
        </p:nvGrpSpPr>
        <p:grpSpPr>
          <a:xfrm>
            <a:off x="1478231" y="-333556"/>
            <a:ext cx="79164" cy="297941"/>
            <a:chOff x="2857603" y="646091"/>
            <a:chExt cx="79164" cy="297941"/>
          </a:xfrm>
        </p:grpSpPr>
        <p:sp>
          <p:nvSpPr>
            <p:cNvPr id="310" name="Oval 30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15" name="Straight Arrow Connector 314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16" name="Oval 315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13" name="Straight Arrow Connector 312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14" name="Oval 313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7" name="Group 316"/>
          <p:cNvGrpSpPr/>
          <p:nvPr/>
        </p:nvGrpSpPr>
        <p:grpSpPr>
          <a:xfrm>
            <a:off x="1570580" y="-331184"/>
            <a:ext cx="79164" cy="297941"/>
            <a:chOff x="2857603" y="646091"/>
            <a:chExt cx="79164" cy="297941"/>
          </a:xfrm>
        </p:grpSpPr>
        <p:sp>
          <p:nvSpPr>
            <p:cNvPr id="318" name="Oval 317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23" name="Straight Arrow Connector 322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21" name="Straight Arrow Connector 320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5" name="Group 324"/>
          <p:cNvGrpSpPr/>
          <p:nvPr/>
        </p:nvGrpSpPr>
        <p:grpSpPr>
          <a:xfrm>
            <a:off x="1668510" y="-335821"/>
            <a:ext cx="79164" cy="297941"/>
            <a:chOff x="2857603" y="646091"/>
            <a:chExt cx="79164" cy="297941"/>
          </a:xfrm>
        </p:grpSpPr>
        <p:sp>
          <p:nvSpPr>
            <p:cNvPr id="326" name="Oval 32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2857603" y="646091"/>
              <a:ext cx="79164" cy="136790"/>
              <a:chOff x="3067622" y="400916"/>
              <a:chExt cx="79164" cy="136790"/>
            </a:xfrm>
          </p:grpSpPr>
          <p:cxnSp>
            <p:nvCxnSpPr>
              <p:cNvPr id="331" name="Straight Arrow Connector 330"/>
              <p:cNvCxnSpPr/>
              <p:nvPr/>
            </p:nvCxnSpPr>
            <p:spPr>
              <a:xfrm flipV="1">
                <a:off x="3107204" y="4009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 rot="10800000" flipV="1">
                <a:off x="3067622" y="4585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 flipV="1">
              <a:off x="2857603" y="807242"/>
              <a:ext cx="79164" cy="136790"/>
              <a:chOff x="3220022" y="553316"/>
              <a:chExt cx="79164" cy="136790"/>
            </a:xfrm>
          </p:grpSpPr>
          <p:cxnSp>
            <p:nvCxnSpPr>
              <p:cNvPr id="329" name="Straight Arrow Connector 328"/>
              <p:cNvCxnSpPr/>
              <p:nvPr/>
            </p:nvCxnSpPr>
            <p:spPr>
              <a:xfrm flipV="1">
                <a:off x="3259604" y="553316"/>
                <a:ext cx="0" cy="10178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 rot="10800000" flipV="1">
                <a:off x="3220022" y="610942"/>
                <a:ext cx="79164" cy="7916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857443" y="857391"/>
            <a:ext cx="263855" cy="158377"/>
            <a:chOff x="2780045" y="757642"/>
            <a:chExt cx="263855" cy="158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2780045" y="757642"/>
                  <a:ext cx="263855" cy="158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045" y="757642"/>
                  <a:ext cx="263855" cy="158377"/>
                </a:xfrm>
                <a:prstGeom prst="rect">
                  <a:avLst/>
                </a:prstGeom>
                <a:blipFill>
                  <a:blip r:embed="rId20"/>
                  <a:stretch>
                    <a:fillRect l="-34884" t="-161538" r="-100000" b="-2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7" name="Straight Arrow Connector 336"/>
            <p:cNvCxnSpPr/>
            <p:nvPr/>
          </p:nvCxnSpPr>
          <p:spPr>
            <a:xfrm>
              <a:off x="2878232" y="804327"/>
              <a:ext cx="0" cy="10178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62938" y="540513"/>
            <a:ext cx="263855" cy="158377"/>
            <a:chOff x="2734360" y="588977"/>
            <a:chExt cx="263855" cy="158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34360" y="588977"/>
                  <a:ext cx="263855" cy="1583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360" y="588977"/>
                  <a:ext cx="263855" cy="158377"/>
                </a:xfrm>
                <a:prstGeom prst="rect">
                  <a:avLst/>
                </a:prstGeom>
                <a:blipFill>
                  <a:blip r:embed="rId21"/>
                  <a:stretch>
                    <a:fillRect l="-34884" t="-165385" r="-100000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8" name="Straight Arrow Connector 337"/>
            <p:cNvCxnSpPr/>
            <p:nvPr/>
          </p:nvCxnSpPr>
          <p:spPr>
            <a:xfrm flipV="1">
              <a:off x="2834424" y="624108"/>
              <a:ext cx="0" cy="10178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369605" y="1727839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5" y="1727839"/>
                <a:ext cx="286254" cy="29944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Oval 343"/>
          <p:cNvSpPr/>
          <p:nvPr/>
        </p:nvSpPr>
        <p:spPr>
          <a:xfrm flipV="1">
            <a:off x="574269" y="1876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" name="Group 344"/>
          <p:cNvGrpSpPr/>
          <p:nvPr/>
        </p:nvGrpSpPr>
        <p:grpSpPr>
          <a:xfrm>
            <a:off x="2374045" y="-312784"/>
            <a:ext cx="79164" cy="216023"/>
            <a:chOff x="2857603" y="696574"/>
            <a:chExt cx="79164" cy="216023"/>
          </a:xfrm>
        </p:grpSpPr>
        <p:sp>
          <p:nvSpPr>
            <p:cNvPr id="346" name="Oval 345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269303" y="-312784"/>
            <a:ext cx="79164" cy="216023"/>
            <a:chOff x="2857603" y="696574"/>
            <a:chExt cx="79164" cy="216023"/>
          </a:xfrm>
        </p:grpSpPr>
        <p:sp>
          <p:nvSpPr>
            <p:cNvPr id="350" name="Oval 349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164561" y="-312784"/>
            <a:ext cx="79164" cy="216023"/>
            <a:chOff x="2857603" y="696574"/>
            <a:chExt cx="79164" cy="216023"/>
          </a:xfrm>
        </p:grpSpPr>
        <p:sp>
          <p:nvSpPr>
            <p:cNvPr id="354" name="Oval 353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5" name="Oval 354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6" name="Oval 355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2067612" y="-309654"/>
            <a:ext cx="79164" cy="216023"/>
            <a:chOff x="2857603" y="696574"/>
            <a:chExt cx="79164" cy="216023"/>
          </a:xfrm>
        </p:grpSpPr>
        <p:sp>
          <p:nvSpPr>
            <p:cNvPr id="362" name="Oval 361"/>
            <p:cNvSpPr/>
            <p:nvPr/>
          </p:nvSpPr>
          <p:spPr>
            <a:xfrm flipV="1">
              <a:off x="2857603" y="765502"/>
              <a:ext cx="79164" cy="79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 rot="10800000" flipV="1">
              <a:off x="2857603" y="696574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 rot="10800000">
              <a:off x="2857603" y="833433"/>
              <a:ext cx="79164" cy="7916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1039134" y="-67903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 view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41057" y="1580622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Bottom view</a:t>
            </a:r>
          </a:p>
        </p:txBody>
      </p:sp>
      <p:sp>
        <p:nvSpPr>
          <p:cNvPr id="199" name="Freeform 198"/>
          <p:cNvSpPr/>
          <p:nvPr/>
        </p:nvSpPr>
        <p:spPr>
          <a:xfrm rot="5400000">
            <a:off x="2733842" y="626676"/>
            <a:ext cx="149365" cy="89393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solidFill>
            <a:srgbClr val="9C5BCD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 rot="5400000">
            <a:off x="2733627" y="804423"/>
            <a:ext cx="149365" cy="89393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 rot="-600000">
            <a:off x="164521" y="1142290"/>
            <a:ext cx="777608" cy="110130"/>
          </a:xfrm>
          <a:prstGeom prst="rightArrow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08459" y="725856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431796" y="72799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565781" y="72799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692098" y="71806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18677" y="71806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41049" y="715743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8601" y="-262667"/>
            <a:ext cx="2379104" cy="2113228"/>
            <a:chOff x="-473394" y="-241634"/>
            <a:chExt cx="2727316" cy="2422525"/>
          </a:xfrm>
        </p:grpSpPr>
        <p:pic>
          <p:nvPicPr>
            <p:cNvPr id="38" name="Picture 37" descr="2015_trap-0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3394" y="-241634"/>
              <a:ext cx="2727316" cy="24225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/>
            <a:srcRect l="36034" t="23027" r="25392" b="38851"/>
            <a:stretch/>
          </p:blipFill>
          <p:spPr>
            <a:xfrm>
              <a:off x="667897" y="763630"/>
              <a:ext cx="366355" cy="352264"/>
            </a:xfrm>
            <a:prstGeom prst="ellipse">
              <a:avLst/>
            </a:prstGeom>
            <a:ln>
              <a:noFill/>
            </a:ln>
            <a:scene3d>
              <a:camera prst="isometricOffAxis1Top"/>
              <a:lightRig rig="threePt" dir="t"/>
            </a:scene3d>
          </p:spPr>
        </p:pic>
      </p:grpSp>
      <p:sp>
        <p:nvSpPr>
          <p:cNvPr id="40" name="TextBox 39"/>
          <p:cNvSpPr txBox="1"/>
          <p:nvPr/>
        </p:nvSpPr>
        <p:spPr>
          <a:xfrm>
            <a:off x="302154" y="-19456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41" name="Right Arrow 40"/>
          <p:cNvSpPr/>
          <p:nvPr/>
        </p:nvSpPr>
        <p:spPr>
          <a:xfrm rot="21375754">
            <a:off x="388742" y="769814"/>
            <a:ext cx="453950" cy="78970"/>
          </a:xfrm>
          <a:prstGeom prst="rightArrow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942802" y="899337"/>
            <a:ext cx="270208" cy="524254"/>
          </a:xfrm>
          <a:prstGeom prst="upArrow">
            <a:avLst/>
          </a:prstGeom>
          <a:ln w="12700" cmpd="sng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ube 48"/>
          <p:cNvSpPr/>
          <p:nvPr/>
        </p:nvSpPr>
        <p:spPr>
          <a:xfrm>
            <a:off x="842005" y="1145233"/>
            <a:ext cx="48281" cy="309053"/>
          </a:xfrm>
          <a:prstGeom prst="cube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23505" y="1061816"/>
            <a:ext cx="254985" cy="234175"/>
            <a:chOff x="34259557" y="8619730"/>
            <a:chExt cx="605230" cy="605230"/>
          </a:xfrm>
        </p:grpSpPr>
        <p:sp>
          <p:nvSpPr>
            <p:cNvPr id="52" name="Arc 51"/>
            <p:cNvSpPr/>
            <p:nvPr/>
          </p:nvSpPr>
          <p:spPr>
            <a:xfrm rot="19929373">
              <a:off x="34450939" y="8722829"/>
              <a:ext cx="253971" cy="253971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9929373">
              <a:off x="34364643" y="8670804"/>
              <a:ext cx="415726" cy="415726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19929373">
              <a:off x="34259557" y="8619730"/>
              <a:ext cx="605230" cy="605230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19929373">
              <a:off x="34511527" y="8769417"/>
              <a:ext cx="146117" cy="146117"/>
            </a:xfrm>
            <a:prstGeom prst="arc">
              <a:avLst/>
            </a:prstGeom>
            <a:ln w="95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/>
          <p:cNvSpPr/>
          <p:nvPr/>
        </p:nvSpPr>
        <p:spPr>
          <a:xfrm rot="1108148">
            <a:off x="366739" y="528812"/>
            <a:ext cx="453950" cy="1977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ODF</a:t>
            </a:r>
          </a:p>
        </p:txBody>
      </p:sp>
      <p:sp>
        <p:nvSpPr>
          <p:cNvPr id="58" name="Right Arrow 57"/>
          <p:cNvSpPr/>
          <p:nvPr/>
        </p:nvSpPr>
        <p:spPr>
          <a:xfrm rot="20367044">
            <a:off x="331987" y="917593"/>
            <a:ext cx="495803" cy="20360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ODF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842091" y="1095364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074130" y="349250"/>
            <a:ext cx="0" cy="180976"/>
          </a:xfrm>
          <a:prstGeom prst="straightConnector1">
            <a:avLst/>
          </a:prstGeom>
          <a:ln w="12700" cmpd="sng">
            <a:headEnd type="none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764" y="400050"/>
            <a:ext cx="77389" cy="995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96142" y="1747771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39121" y="103203"/>
            <a:ext cx="371301" cy="327415"/>
            <a:chOff x="49816" y="1293482"/>
            <a:chExt cx="371301" cy="327415"/>
          </a:xfrm>
        </p:grpSpPr>
        <p:grpSp>
          <p:nvGrpSpPr>
            <p:cNvPr id="66" name="Group 65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5" t="7457" r="21866" b="9841"/>
          <a:stretch/>
        </p:blipFill>
        <p:spPr>
          <a:xfrm>
            <a:off x="615720" y="2030826"/>
            <a:ext cx="937685" cy="964904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554549" y="2786110"/>
            <a:ext cx="487545" cy="200055"/>
            <a:chOff x="1728626" y="804291"/>
            <a:chExt cx="487545" cy="200055"/>
          </a:xfrm>
          <a:noFill/>
        </p:grpSpPr>
        <p:sp>
          <p:nvSpPr>
            <p:cNvPr id="76" name="TextBox 75"/>
            <p:cNvSpPr txBox="1"/>
            <p:nvPr/>
          </p:nvSpPr>
          <p:spPr>
            <a:xfrm>
              <a:off x="1728626" y="804291"/>
              <a:ext cx="487545" cy="200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Helvetica"/>
                  <a:cs typeface="Helvetica"/>
                </a:rPr>
                <a:t>50 </a:t>
              </a:r>
              <a:r>
                <a:rPr lang="en-US" sz="700" dirty="0">
                  <a:solidFill>
                    <a:schemeClr val="bg1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700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lang="en-US" sz="700" dirty="0">
                  <a:solidFill>
                    <a:schemeClr val="bg1"/>
                  </a:solidFill>
                  <a:latin typeface="Helvetica"/>
                  <a:cs typeface="Helvetica"/>
                </a:rPr>
                <a:t> 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0800000" flipH="1">
              <a:off x="1840386" y="814980"/>
              <a:ext cx="192024" cy="0"/>
            </a:xfrm>
            <a:prstGeom prst="line">
              <a:avLst/>
            </a:prstGeom>
            <a:grpFill/>
            <a:ln w="57150" cmpd="sng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 flipH="1">
            <a:off x="629502" y="1548625"/>
            <a:ext cx="210819" cy="5122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04941" y="1548625"/>
            <a:ext cx="231708" cy="5122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83822" y="-1945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88248" y="1968417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263070" y="4512"/>
            <a:ext cx="1478939" cy="2026319"/>
            <a:chOff x="5003154" y="1116868"/>
            <a:chExt cx="4082417" cy="5593390"/>
          </a:xfrm>
        </p:grpSpPr>
        <p:grpSp>
          <p:nvGrpSpPr>
            <p:cNvPr id="87" name="Group 86"/>
            <p:cNvGrpSpPr/>
            <p:nvPr/>
          </p:nvGrpSpPr>
          <p:grpSpPr>
            <a:xfrm>
              <a:off x="6451048" y="1374943"/>
              <a:ext cx="1509486" cy="5187948"/>
              <a:chOff x="5669118" y="1369084"/>
              <a:chExt cx="1509486" cy="51879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5669118" y="1369084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69118" y="1988055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669118" y="2596291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669118" y="3201357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669118" y="5389959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669118" y="6557032"/>
                <a:ext cx="15094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003154" y="1116868"/>
              <a:ext cx="1254631" cy="5593390"/>
              <a:chOff x="5003154" y="1116868"/>
              <a:chExt cx="1254631" cy="5593390"/>
            </a:xfrm>
          </p:grpSpPr>
          <p:graphicFrame>
            <p:nvGraphicFramePr>
              <p:cNvPr id="100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03154" y="2001657"/>
              <a:ext cx="1028700" cy="501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1" name="Equation" r:id="rId10" imgW="495000" imgH="241200" progId="Equation.3">
                      <p:embed/>
                    </p:oleObj>
                  </mc:Choice>
                  <mc:Fallback>
                    <p:oleObj name="Equation" r:id="rId10" imgW="4950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3154" y="2001657"/>
                            <a:ext cx="1028700" cy="5016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14925" y="5656263"/>
              <a:ext cx="949325" cy="501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2" name="Equation" r:id="rId12" imgW="457200" imgH="241200" progId="Equation.3">
                      <p:embed/>
                    </p:oleObj>
                  </mc:Choice>
                  <mc:Fallback>
                    <p:oleObj name="Equation" r:id="rId12" imgW="4572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925" y="5656263"/>
                            <a:ext cx="949325" cy="5016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089031"/>
                  </p:ext>
                </p:extLst>
              </p:nvPr>
            </p:nvGraphicFramePr>
            <p:xfrm>
              <a:off x="5020531" y="2967439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3" name="Equation" r:id="rId14" imgW="698400" imgH="228600" progId="Equation.3">
                      <p:embed/>
                    </p:oleObj>
                  </mc:Choice>
                  <mc:Fallback>
                    <p:oleObj name="Equation" r:id="rId14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531" y="2967439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8647807"/>
                  </p:ext>
                </p:extLst>
              </p:nvPr>
            </p:nvGraphicFramePr>
            <p:xfrm>
              <a:off x="5020531" y="1116868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" name="Equation" r:id="rId16" imgW="698400" imgH="228600" progId="Equation.3">
                      <p:embed/>
                    </p:oleObj>
                  </mc:Choice>
                  <mc:Fallback>
                    <p:oleObj name="Equation" r:id="rId16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531" y="1116868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8169318"/>
                  </p:ext>
                </p:extLst>
              </p:nvPr>
            </p:nvGraphicFramePr>
            <p:xfrm>
              <a:off x="5063628" y="5158668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5" name="Equation" r:id="rId18" imgW="698400" imgH="228600" progId="Equation.3">
                      <p:embed/>
                    </p:oleObj>
                  </mc:Choice>
                  <mc:Fallback>
                    <p:oleObj name="Equation" r:id="rId18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628" y="5158668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592930"/>
                  </p:ext>
                </p:extLst>
              </p:nvPr>
            </p:nvGraphicFramePr>
            <p:xfrm>
              <a:off x="5063628" y="6319610"/>
              <a:ext cx="1194157" cy="39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6" name="Equation" r:id="rId20" imgW="698400" imgH="228600" progId="Equation.3">
                      <p:embed/>
                    </p:oleObj>
                  </mc:Choice>
                  <mc:Fallback>
                    <p:oleObj name="Equation" r:id="rId20" imgW="69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628" y="6319610"/>
                            <a:ext cx="1194157" cy="39064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9" name="Straight Arrow Connector 88"/>
            <p:cNvCxnSpPr/>
            <p:nvPr/>
          </p:nvCxnSpPr>
          <p:spPr>
            <a:xfrm flipV="1">
              <a:off x="6640144" y="1993914"/>
              <a:ext cx="0" cy="456311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648887" y="1360150"/>
              <a:ext cx="0" cy="403568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16200000">
              <a:off x="5283372" y="3733547"/>
              <a:ext cx="2033206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Repump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6944778" y="4110409"/>
              <a:ext cx="2013844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Cooling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887531" y="5419911"/>
              <a:ext cx="0" cy="11371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680635" y="5663033"/>
            <a:ext cx="1404936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" name="Equation" r:id="rId22" imgW="990360" imgH="457200" progId="Equation.3">
                    <p:embed/>
                  </p:oleObj>
                </mc:Choice>
                <mc:Fallback>
                  <p:oleObj name="Equation" r:id="rId22" imgW="990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635" y="5663033"/>
                          <a:ext cx="1404936" cy="650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Straight Arrow Connector 94"/>
            <p:cNvCxnSpPr/>
            <p:nvPr/>
          </p:nvCxnSpPr>
          <p:spPr>
            <a:xfrm>
              <a:off x="7960534" y="2000510"/>
              <a:ext cx="0" cy="5886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6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849834" y="2156464"/>
            <a:ext cx="88106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" name="Equation" r:id="rId24" imgW="622080" imgH="177480" progId="Equation.3">
                    <p:embed/>
                  </p:oleObj>
                </mc:Choice>
                <mc:Fallback>
                  <p:oleObj name="Equation" r:id="rId24" imgW="622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9834" y="2156464"/>
                          <a:ext cx="881063" cy="2524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Arrow Connector 96"/>
            <p:cNvCxnSpPr/>
            <p:nvPr/>
          </p:nvCxnSpPr>
          <p:spPr>
            <a:xfrm flipV="1">
              <a:off x="7142967" y="2767392"/>
              <a:ext cx="0" cy="380449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7283246" y="1698077"/>
              <a:ext cx="0" cy="369775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 rot="16200000">
              <a:off x="6146841" y="3210024"/>
              <a:ext cx="1513779" cy="69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ODF</a:t>
              </a:r>
            </a:p>
          </p:txBody>
        </p:sp>
      </p:grpSp>
      <p:pic>
        <p:nvPicPr>
          <p:cNvPr id="117" name="Picture 1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02989" y="2155399"/>
            <a:ext cx="1306227" cy="99506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 rot="16200000">
            <a:off x="1841889" y="2525463"/>
            <a:ext cx="76366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/>
              <a:t>Population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02986" y="3013754"/>
            <a:ext cx="128425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Drive frequency      (kHz) 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2118719" y="2316647"/>
            <a:ext cx="234136" cy="9818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14265" y="3091923"/>
            <a:ext cx="62318" cy="71221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 flipV="1">
            <a:off x="2946480" y="2243654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285211" y="2211271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617236" y="2221480"/>
            <a:ext cx="5108" cy="70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06581" y="2398114"/>
            <a:ext cx="102335" cy="11849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57968" y="2398114"/>
            <a:ext cx="199284" cy="118493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>
            <a:off x="2954700" y="2586839"/>
            <a:ext cx="3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617236" y="2586839"/>
            <a:ext cx="3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/>
          <p:cNvSpPr/>
          <p:nvPr/>
        </p:nvSpPr>
        <p:spPr>
          <a:xfrm>
            <a:off x="391625" y="542585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6356" y="117557"/>
            <a:ext cx="292143" cy="1113017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flipH="1">
            <a:off x="1657914" y="117557"/>
            <a:ext cx="292143" cy="1113017"/>
            <a:chOff x="3794759" y="277125"/>
            <a:chExt cx="292143" cy="826216"/>
          </a:xfrm>
        </p:grpSpPr>
        <p:sp>
          <p:nvSpPr>
            <p:cNvPr id="82" name="Rectangle 81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996429" y="-303752"/>
            <a:ext cx="548640" cy="193416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1004549" y="-270173"/>
            <a:ext cx="548640" cy="193781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7880" y="-80228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549638" y="1422603"/>
            <a:ext cx="254985" cy="392470"/>
            <a:chOff x="494904" y="1061815"/>
            <a:chExt cx="254985" cy="392470"/>
          </a:xfrm>
        </p:grpSpPr>
        <p:sp>
          <p:nvSpPr>
            <p:cNvPr id="49" name="Cube 48"/>
            <p:cNvSpPr/>
            <p:nvPr/>
          </p:nvSpPr>
          <p:spPr>
            <a:xfrm>
              <a:off x="613404" y="1145232"/>
              <a:ext cx="48281" cy="309053"/>
            </a:xfrm>
            <a:prstGeom prst="cube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94904" y="1061815"/>
              <a:ext cx="254985" cy="234175"/>
              <a:chOff x="34259557" y="8619730"/>
              <a:chExt cx="605230" cy="605230"/>
            </a:xfrm>
          </p:grpSpPr>
          <p:sp>
            <p:nvSpPr>
              <p:cNvPr id="52" name="Arc 51"/>
              <p:cNvSpPr/>
              <p:nvPr/>
            </p:nvSpPr>
            <p:spPr>
              <a:xfrm rot="19929373">
                <a:off x="34450939" y="8722829"/>
                <a:ext cx="253971" cy="253971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9929373">
                <a:off x="34364643" y="8670804"/>
                <a:ext cx="415726" cy="415726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9929373">
                <a:off x="34259557" y="8619730"/>
                <a:ext cx="605230" cy="605230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 rot="19929373">
                <a:off x="34511527" y="8769417"/>
                <a:ext cx="146117" cy="146117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175648" y="300632"/>
            <a:ext cx="99022" cy="180976"/>
            <a:chOff x="845530" y="349250"/>
            <a:chExt cx="99022" cy="18097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6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269840" y="3143"/>
            <a:ext cx="1585625" cy="1184591"/>
            <a:chOff x="2039142" y="167896"/>
            <a:chExt cx="1372049" cy="1025032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43865" y="551432"/>
              <a:ext cx="76366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037858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73205" y="601608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974239" y="601608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1068207" y="601608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1163503" y="601608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1260451" y="601608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1353846" y="601608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20" name="Group 219"/>
          <p:cNvGrpSpPr/>
          <p:nvPr/>
        </p:nvGrpSpPr>
        <p:grpSpPr>
          <a:xfrm>
            <a:off x="-508093" y="474619"/>
            <a:ext cx="371301" cy="327415"/>
            <a:chOff x="49816" y="1293482"/>
            <a:chExt cx="371301" cy="327415"/>
          </a:xfrm>
        </p:grpSpPr>
        <p:grpSp>
          <p:nvGrpSpPr>
            <p:cNvPr id="221" name="Group 220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225" name="Straight Arrow Connector 224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64604" y="129049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c 24"/>
          <p:cNvSpPr/>
          <p:nvPr/>
        </p:nvSpPr>
        <p:spPr>
          <a:xfrm rot="10800000">
            <a:off x="690140" y="470057"/>
            <a:ext cx="744005" cy="463968"/>
          </a:xfrm>
          <a:prstGeom prst="arc">
            <a:avLst>
              <a:gd name="adj1" fmla="val 16200000"/>
              <a:gd name="adj2" fmla="val 5204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V="1">
            <a:off x="1542726" y="613956"/>
            <a:ext cx="0" cy="14782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18824" y="-1908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6" name="Freeform 5"/>
          <p:cNvSpPr/>
          <p:nvPr/>
        </p:nvSpPr>
        <p:spPr>
          <a:xfrm>
            <a:off x="951060" y="1700640"/>
            <a:ext cx="1141078" cy="682919"/>
          </a:xfrm>
          <a:custGeom>
            <a:avLst/>
            <a:gdLst>
              <a:gd name="connsiteX0" fmla="*/ 0 w 3740667"/>
              <a:gd name="connsiteY0" fmla="*/ 2201316 h 2232511"/>
              <a:gd name="connsiteX1" fmla="*/ 193589 w 3740667"/>
              <a:gd name="connsiteY1" fmla="*/ 2160127 h 2232511"/>
              <a:gd name="connsiteX2" fmla="*/ 399535 w 3740667"/>
              <a:gd name="connsiteY2" fmla="*/ 2057154 h 2232511"/>
              <a:gd name="connsiteX3" fmla="*/ 584886 w 3740667"/>
              <a:gd name="connsiteY3" fmla="*/ 1900635 h 2232511"/>
              <a:gd name="connsiteX4" fmla="*/ 873211 w 3740667"/>
              <a:gd name="connsiteY4" fmla="*/ 1509337 h 2232511"/>
              <a:gd name="connsiteX5" fmla="*/ 1289222 w 3740667"/>
              <a:gd name="connsiteY5" fmla="*/ 693791 h 2232511"/>
              <a:gd name="connsiteX6" fmla="*/ 1379838 w 3740667"/>
              <a:gd name="connsiteY6" fmla="*/ 491964 h 2232511"/>
              <a:gd name="connsiteX7" fmla="*/ 1499286 w 3740667"/>
              <a:gd name="connsiteY7" fmla="*/ 294256 h 2232511"/>
              <a:gd name="connsiteX8" fmla="*/ 1643449 w 3740667"/>
              <a:gd name="connsiteY8" fmla="*/ 108905 h 2232511"/>
              <a:gd name="connsiteX9" fmla="*/ 1762897 w 3740667"/>
              <a:gd name="connsiteY9" fmla="*/ 22408 h 2232511"/>
              <a:gd name="connsiteX10" fmla="*/ 1837038 w 3740667"/>
              <a:gd name="connsiteY10" fmla="*/ 1813 h 2232511"/>
              <a:gd name="connsiteX11" fmla="*/ 1944130 w 3740667"/>
              <a:gd name="connsiteY11" fmla="*/ 18289 h 2232511"/>
              <a:gd name="connsiteX12" fmla="*/ 2092411 w 3740667"/>
              <a:gd name="connsiteY12" fmla="*/ 154213 h 2232511"/>
              <a:gd name="connsiteX13" fmla="*/ 2178908 w 3740667"/>
              <a:gd name="connsiteY13" fmla="*/ 273662 h 2232511"/>
              <a:gd name="connsiteX14" fmla="*/ 2339546 w 3740667"/>
              <a:gd name="connsiteY14" fmla="*/ 557867 h 2232511"/>
              <a:gd name="connsiteX15" fmla="*/ 2533135 w 3740667"/>
              <a:gd name="connsiteY15" fmla="*/ 961521 h 2232511"/>
              <a:gd name="connsiteX16" fmla="*/ 2792627 w 3740667"/>
              <a:gd name="connsiteY16" fmla="*/ 1459910 h 2232511"/>
              <a:gd name="connsiteX17" fmla="*/ 2957384 w 3740667"/>
              <a:gd name="connsiteY17" fmla="*/ 1715283 h 2232511"/>
              <a:gd name="connsiteX18" fmla="*/ 3249827 w 3740667"/>
              <a:gd name="connsiteY18" fmla="*/ 2032440 h 2232511"/>
              <a:gd name="connsiteX19" fmla="*/ 3698789 w 3740667"/>
              <a:gd name="connsiteY19" fmla="*/ 2213672 h 2232511"/>
              <a:gd name="connsiteX20" fmla="*/ 3694670 w 3740667"/>
              <a:gd name="connsiteY20" fmla="*/ 2217791 h 2232511"/>
              <a:gd name="connsiteX0" fmla="*/ 0 w 3743210"/>
              <a:gd name="connsiteY0" fmla="*/ 2201316 h 2233931"/>
              <a:gd name="connsiteX1" fmla="*/ 193589 w 3743210"/>
              <a:gd name="connsiteY1" fmla="*/ 2160127 h 2233931"/>
              <a:gd name="connsiteX2" fmla="*/ 399535 w 3743210"/>
              <a:gd name="connsiteY2" fmla="*/ 2057154 h 2233931"/>
              <a:gd name="connsiteX3" fmla="*/ 584886 w 3743210"/>
              <a:gd name="connsiteY3" fmla="*/ 1900635 h 2233931"/>
              <a:gd name="connsiteX4" fmla="*/ 873211 w 3743210"/>
              <a:gd name="connsiteY4" fmla="*/ 1509337 h 2233931"/>
              <a:gd name="connsiteX5" fmla="*/ 1289222 w 3743210"/>
              <a:gd name="connsiteY5" fmla="*/ 693791 h 2233931"/>
              <a:gd name="connsiteX6" fmla="*/ 1379838 w 3743210"/>
              <a:gd name="connsiteY6" fmla="*/ 491964 h 2233931"/>
              <a:gd name="connsiteX7" fmla="*/ 1499286 w 3743210"/>
              <a:gd name="connsiteY7" fmla="*/ 294256 h 2233931"/>
              <a:gd name="connsiteX8" fmla="*/ 1643449 w 3743210"/>
              <a:gd name="connsiteY8" fmla="*/ 108905 h 2233931"/>
              <a:gd name="connsiteX9" fmla="*/ 1762897 w 3743210"/>
              <a:gd name="connsiteY9" fmla="*/ 22408 h 2233931"/>
              <a:gd name="connsiteX10" fmla="*/ 1837038 w 3743210"/>
              <a:gd name="connsiteY10" fmla="*/ 1813 h 2233931"/>
              <a:gd name="connsiteX11" fmla="*/ 1944130 w 3743210"/>
              <a:gd name="connsiteY11" fmla="*/ 18289 h 2233931"/>
              <a:gd name="connsiteX12" fmla="*/ 2092411 w 3743210"/>
              <a:gd name="connsiteY12" fmla="*/ 154213 h 2233931"/>
              <a:gd name="connsiteX13" fmla="*/ 2178908 w 3743210"/>
              <a:gd name="connsiteY13" fmla="*/ 273662 h 2233931"/>
              <a:gd name="connsiteX14" fmla="*/ 2339546 w 3743210"/>
              <a:gd name="connsiteY14" fmla="*/ 557867 h 2233931"/>
              <a:gd name="connsiteX15" fmla="*/ 2533135 w 3743210"/>
              <a:gd name="connsiteY15" fmla="*/ 961521 h 2233931"/>
              <a:gd name="connsiteX16" fmla="*/ 2792627 w 3743210"/>
              <a:gd name="connsiteY16" fmla="*/ 1459910 h 2233931"/>
              <a:gd name="connsiteX17" fmla="*/ 2957384 w 3743210"/>
              <a:gd name="connsiteY17" fmla="*/ 1715283 h 2233931"/>
              <a:gd name="connsiteX18" fmla="*/ 3249827 w 3743210"/>
              <a:gd name="connsiteY18" fmla="*/ 2032440 h 2233931"/>
              <a:gd name="connsiteX19" fmla="*/ 3698789 w 3743210"/>
              <a:gd name="connsiteY19" fmla="*/ 2213672 h 2233931"/>
              <a:gd name="connsiteX20" fmla="*/ 3694670 w 3743210"/>
              <a:gd name="connsiteY20" fmla="*/ 2217791 h 2233931"/>
              <a:gd name="connsiteX0" fmla="*/ 0 w 3825186"/>
              <a:gd name="connsiteY0" fmla="*/ 2201316 h 2255936"/>
              <a:gd name="connsiteX1" fmla="*/ 193589 w 3825186"/>
              <a:gd name="connsiteY1" fmla="*/ 2160127 h 2255936"/>
              <a:gd name="connsiteX2" fmla="*/ 399535 w 3825186"/>
              <a:gd name="connsiteY2" fmla="*/ 2057154 h 2255936"/>
              <a:gd name="connsiteX3" fmla="*/ 584886 w 3825186"/>
              <a:gd name="connsiteY3" fmla="*/ 1900635 h 2255936"/>
              <a:gd name="connsiteX4" fmla="*/ 873211 w 3825186"/>
              <a:gd name="connsiteY4" fmla="*/ 1509337 h 2255936"/>
              <a:gd name="connsiteX5" fmla="*/ 1289222 w 3825186"/>
              <a:gd name="connsiteY5" fmla="*/ 693791 h 2255936"/>
              <a:gd name="connsiteX6" fmla="*/ 1379838 w 3825186"/>
              <a:gd name="connsiteY6" fmla="*/ 491964 h 2255936"/>
              <a:gd name="connsiteX7" fmla="*/ 1499286 w 3825186"/>
              <a:gd name="connsiteY7" fmla="*/ 294256 h 2255936"/>
              <a:gd name="connsiteX8" fmla="*/ 1643449 w 3825186"/>
              <a:gd name="connsiteY8" fmla="*/ 108905 h 2255936"/>
              <a:gd name="connsiteX9" fmla="*/ 1762897 w 3825186"/>
              <a:gd name="connsiteY9" fmla="*/ 22408 h 2255936"/>
              <a:gd name="connsiteX10" fmla="*/ 1837038 w 3825186"/>
              <a:gd name="connsiteY10" fmla="*/ 1813 h 2255936"/>
              <a:gd name="connsiteX11" fmla="*/ 1944130 w 3825186"/>
              <a:gd name="connsiteY11" fmla="*/ 18289 h 2255936"/>
              <a:gd name="connsiteX12" fmla="*/ 2092411 w 3825186"/>
              <a:gd name="connsiteY12" fmla="*/ 154213 h 2255936"/>
              <a:gd name="connsiteX13" fmla="*/ 2178908 w 3825186"/>
              <a:gd name="connsiteY13" fmla="*/ 273662 h 2255936"/>
              <a:gd name="connsiteX14" fmla="*/ 2339546 w 3825186"/>
              <a:gd name="connsiteY14" fmla="*/ 557867 h 2255936"/>
              <a:gd name="connsiteX15" fmla="*/ 2533135 w 3825186"/>
              <a:gd name="connsiteY15" fmla="*/ 961521 h 2255936"/>
              <a:gd name="connsiteX16" fmla="*/ 2792627 w 3825186"/>
              <a:gd name="connsiteY16" fmla="*/ 1459910 h 2255936"/>
              <a:gd name="connsiteX17" fmla="*/ 2957384 w 3825186"/>
              <a:gd name="connsiteY17" fmla="*/ 1715283 h 2255936"/>
              <a:gd name="connsiteX18" fmla="*/ 3249827 w 3825186"/>
              <a:gd name="connsiteY18" fmla="*/ 2032440 h 2255936"/>
              <a:gd name="connsiteX19" fmla="*/ 3698789 w 3825186"/>
              <a:gd name="connsiteY19" fmla="*/ 2213672 h 2255936"/>
              <a:gd name="connsiteX20" fmla="*/ 3694670 w 3825186"/>
              <a:gd name="connsiteY20" fmla="*/ 2217791 h 2255936"/>
              <a:gd name="connsiteX0" fmla="*/ 0 w 3698789"/>
              <a:gd name="connsiteY0" fmla="*/ 2201316 h 2213672"/>
              <a:gd name="connsiteX1" fmla="*/ 193589 w 3698789"/>
              <a:gd name="connsiteY1" fmla="*/ 2160127 h 2213672"/>
              <a:gd name="connsiteX2" fmla="*/ 399535 w 3698789"/>
              <a:gd name="connsiteY2" fmla="*/ 2057154 h 2213672"/>
              <a:gd name="connsiteX3" fmla="*/ 584886 w 3698789"/>
              <a:gd name="connsiteY3" fmla="*/ 1900635 h 2213672"/>
              <a:gd name="connsiteX4" fmla="*/ 873211 w 3698789"/>
              <a:gd name="connsiteY4" fmla="*/ 1509337 h 2213672"/>
              <a:gd name="connsiteX5" fmla="*/ 1289222 w 3698789"/>
              <a:gd name="connsiteY5" fmla="*/ 693791 h 2213672"/>
              <a:gd name="connsiteX6" fmla="*/ 1379838 w 3698789"/>
              <a:gd name="connsiteY6" fmla="*/ 491964 h 2213672"/>
              <a:gd name="connsiteX7" fmla="*/ 1499286 w 3698789"/>
              <a:gd name="connsiteY7" fmla="*/ 294256 h 2213672"/>
              <a:gd name="connsiteX8" fmla="*/ 1643449 w 3698789"/>
              <a:gd name="connsiteY8" fmla="*/ 108905 h 2213672"/>
              <a:gd name="connsiteX9" fmla="*/ 1762897 w 3698789"/>
              <a:gd name="connsiteY9" fmla="*/ 22408 h 2213672"/>
              <a:gd name="connsiteX10" fmla="*/ 1837038 w 3698789"/>
              <a:gd name="connsiteY10" fmla="*/ 1813 h 2213672"/>
              <a:gd name="connsiteX11" fmla="*/ 1944130 w 3698789"/>
              <a:gd name="connsiteY11" fmla="*/ 18289 h 2213672"/>
              <a:gd name="connsiteX12" fmla="*/ 2092411 w 3698789"/>
              <a:gd name="connsiteY12" fmla="*/ 154213 h 2213672"/>
              <a:gd name="connsiteX13" fmla="*/ 2178908 w 3698789"/>
              <a:gd name="connsiteY13" fmla="*/ 273662 h 2213672"/>
              <a:gd name="connsiteX14" fmla="*/ 2339546 w 3698789"/>
              <a:gd name="connsiteY14" fmla="*/ 557867 h 2213672"/>
              <a:gd name="connsiteX15" fmla="*/ 2533135 w 3698789"/>
              <a:gd name="connsiteY15" fmla="*/ 961521 h 2213672"/>
              <a:gd name="connsiteX16" fmla="*/ 2792627 w 3698789"/>
              <a:gd name="connsiteY16" fmla="*/ 1459910 h 2213672"/>
              <a:gd name="connsiteX17" fmla="*/ 2957384 w 3698789"/>
              <a:gd name="connsiteY17" fmla="*/ 1715283 h 2213672"/>
              <a:gd name="connsiteX18" fmla="*/ 3249827 w 3698789"/>
              <a:gd name="connsiteY18" fmla="*/ 2032440 h 2213672"/>
              <a:gd name="connsiteX19" fmla="*/ 3698789 w 3698789"/>
              <a:gd name="connsiteY19" fmla="*/ 2213672 h 22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8789" h="2213672">
                <a:moveTo>
                  <a:pt x="0" y="2201316"/>
                </a:moveTo>
                <a:cubicBezTo>
                  <a:pt x="63500" y="2192735"/>
                  <a:pt x="127000" y="2184154"/>
                  <a:pt x="193589" y="2160127"/>
                </a:cubicBezTo>
                <a:cubicBezTo>
                  <a:pt x="260178" y="2136100"/>
                  <a:pt x="334319" y="2100403"/>
                  <a:pt x="399535" y="2057154"/>
                </a:cubicBezTo>
                <a:cubicBezTo>
                  <a:pt x="464751" y="2013905"/>
                  <a:pt x="505940" y="1991938"/>
                  <a:pt x="584886" y="1900635"/>
                </a:cubicBezTo>
                <a:cubicBezTo>
                  <a:pt x="663832" y="1809332"/>
                  <a:pt x="755822" y="1710478"/>
                  <a:pt x="873211" y="1509337"/>
                </a:cubicBezTo>
                <a:cubicBezTo>
                  <a:pt x="990600" y="1308196"/>
                  <a:pt x="1204784" y="863353"/>
                  <a:pt x="1289222" y="693791"/>
                </a:cubicBezTo>
                <a:cubicBezTo>
                  <a:pt x="1373660" y="524229"/>
                  <a:pt x="1344827" y="558553"/>
                  <a:pt x="1379838" y="491964"/>
                </a:cubicBezTo>
                <a:cubicBezTo>
                  <a:pt x="1414849" y="425375"/>
                  <a:pt x="1455351" y="358099"/>
                  <a:pt x="1499286" y="294256"/>
                </a:cubicBezTo>
                <a:cubicBezTo>
                  <a:pt x="1543221" y="230413"/>
                  <a:pt x="1599514" y="154213"/>
                  <a:pt x="1643449" y="108905"/>
                </a:cubicBezTo>
                <a:cubicBezTo>
                  <a:pt x="1687384" y="63597"/>
                  <a:pt x="1730632" y="40257"/>
                  <a:pt x="1762897" y="22408"/>
                </a:cubicBezTo>
                <a:cubicBezTo>
                  <a:pt x="1795162" y="4559"/>
                  <a:pt x="1806833" y="2499"/>
                  <a:pt x="1837038" y="1813"/>
                </a:cubicBezTo>
                <a:cubicBezTo>
                  <a:pt x="1867244" y="1126"/>
                  <a:pt x="1901568" y="-7111"/>
                  <a:pt x="1944130" y="18289"/>
                </a:cubicBezTo>
                <a:cubicBezTo>
                  <a:pt x="1986692" y="43689"/>
                  <a:pt x="2053281" y="111651"/>
                  <a:pt x="2092411" y="154213"/>
                </a:cubicBezTo>
                <a:cubicBezTo>
                  <a:pt x="2131541" y="196775"/>
                  <a:pt x="2137719" y="206386"/>
                  <a:pt x="2178908" y="273662"/>
                </a:cubicBezTo>
                <a:cubicBezTo>
                  <a:pt x="2220097" y="340938"/>
                  <a:pt x="2280508" y="443224"/>
                  <a:pt x="2339546" y="557867"/>
                </a:cubicBezTo>
                <a:cubicBezTo>
                  <a:pt x="2398584" y="672510"/>
                  <a:pt x="2457622" y="811180"/>
                  <a:pt x="2533135" y="961521"/>
                </a:cubicBezTo>
                <a:cubicBezTo>
                  <a:pt x="2608649" y="1111861"/>
                  <a:pt x="2721919" y="1334283"/>
                  <a:pt x="2792627" y="1459910"/>
                </a:cubicBezTo>
                <a:cubicBezTo>
                  <a:pt x="2863335" y="1585537"/>
                  <a:pt x="2881184" y="1619861"/>
                  <a:pt x="2957384" y="1715283"/>
                </a:cubicBezTo>
                <a:cubicBezTo>
                  <a:pt x="3033584" y="1810705"/>
                  <a:pt x="3126260" y="1949375"/>
                  <a:pt x="3249827" y="2032440"/>
                </a:cubicBezTo>
                <a:cubicBezTo>
                  <a:pt x="3373394" y="2115505"/>
                  <a:pt x="3624649" y="2182780"/>
                  <a:pt x="3698789" y="2213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 flipH="1">
            <a:off x="1652681" y="1833516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-308129" y="33466"/>
            <a:ext cx="3181072" cy="1286010"/>
            <a:chOff x="-473394" y="486177"/>
            <a:chExt cx="2727316" cy="869408"/>
          </a:xfrm>
        </p:grpSpPr>
        <p:pic>
          <p:nvPicPr>
            <p:cNvPr id="123" name="Picture 122" descr="2015_trap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0043" b="34068"/>
            <a:stretch/>
          </p:blipFill>
          <p:spPr>
            <a:xfrm>
              <a:off x="-473394" y="486177"/>
              <a:ext cx="2727316" cy="86940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3"/>
            <a:srcRect l="36034" t="23027" r="25392" b="38851"/>
            <a:stretch/>
          </p:blipFill>
          <p:spPr>
            <a:xfrm>
              <a:off x="667897" y="763630"/>
              <a:ext cx="366355" cy="352264"/>
            </a:xfrm>
            <a:prstGeom prst="ellipse">
              <a:avLst/>
            </a:prstGeom>
            <a:ln>
              <a:noFill/>
            </a:ln>
            <a:scene3d>
              <a:camera prst="isometricOffAxis1Top">
                <a:rot lat="17400000" lon="18392745" rev="3458552"/>
              </a:camera>
              <a:lightRig rig="threePt" dir="t"/>
            </a:scene3d>
          </p:spPr>
        </p:pic>
      </p:grpSp>
      <p:sp>
        <p:nvSpPr>
          <p:cNvPr id="14" name="Diamond 13"/>
          <p:cNvSpPr/>
          <p:nvPr/>
        </p:nvSpPr>
        <p:spPr>
          <a:xfrm>
            <a:off x="-114554" y="2208945"/>
            <a:ext cx="2595256" cy="540179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4554" y="1833516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714523" y="1268766"/>
            <a:ext cx="1005840" cy="241432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757602" y="1289967"/>
            <a:ext cx="1005840" cy="2407137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86078" y="1635732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269840" y="3143"/>
            <a:ext cx="1585625" cy="1184591"/>
            <a:chOff x="2039142" y="167896"/>
            <a:chExt cx="1372049" cy="1025032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43865" y="551432"/>
              <a:ext cx="76366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73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037858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01402" y="2404155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1002436" y="2404155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1096404" y="2404155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1191700" y="2404155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1288648" y="2404155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1382043" y="2404155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20" name="Group 219"/>
          <p:cNvGrpSpPr/>
          <p:nvPr/>
        </p:nvGrpSpPr>
        <p:grpSpPr>
          <a:xfrm>
            <a:off x="305291" y="1235721"/>
            <a:ext cx="371301" cy="327415"/>
            <a:chOff x="49816" y="1293482"/>
            <a:chExt cx="371301" cy="327415"/>
          </a:xfrm>
        </p:grpSpPr>
        <p:grpSp>
          <p:nvGrpSpPr>
            <p:cNvPr id="221" name="Group 220"/>
            <p:cNvGrpSpPr/>
            <p:nvPr/>
          </p:nvGrpSpPr>
          <p:grpSpPr>
            <a:xfrm>
              <a:off x="114300" y="1355725"/>
              <a:ext cx="238649" cy="228600"/>
              <a:chOff x="111125" y="1184276"/>
              <a:chExt cx="301625" cy="288924"/>
            </a:xfrm>
          </p:grpSpPr>
          <p:cxnSp>
            <p:nvCxnSpPr>
              <p:cNvPr id="225" name="Straight Arrow Connector 224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111125" y="1358903"/>
                <a:ext cx="120652" cy="114297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024" y="1293482"/>
              <a:ext cx="46986" cy="46986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367" y="1467405"/>
              <a:ext cx="49750" cy="66334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16" y="1573911"/>
              <a:ext cx="52514" cy="4698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3115" y="2863777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718426" y="2399864"/>
            <a:ext cx="0" cy="16017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18824" y="-19086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1418" y="-66684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5" name="Freeform 4"/>
          <p:cNvSpPr/>
          <p:nvPr/>
        </p:nvSpPr>
        <p:spPr>
          <a:xfrm>
            <a:off x="668143" y="96051"/>
            <a:ext cx="144445" cy="53789"/>
          </a:xfrm>
          <a:custGeom>
            <a:avLst/>
            <a:gdLst>
              <a:gd name="connsiteX0" fmla="*/ 0 w 122945"/>
              <a:gd name="connsiteY0" fmla="*/ 49947 h 53789"/>
              <a:gd name="connsiteX1" fmla="*/ 122945 w 122945"/>
              <a:gd name="connsiteY1" fmla="*/ 0 h 53789"/>
              <a:gd name="connsiteX2" fmla="*/ 53788 w 122945"/>
              <a:gd name="connsiteY2" fmla="*/ 53789 h 53789"/>
              <a:gd name="connsiteX3" fmla="*/ 0 w 122945"/>
              <a:gd name="connsiteY3" fmla="*/ 49947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45" h="53789">
                <a:moveTo>
                  <a:pt x="0" y="49947"/>
                </a:moveTo>
                <a:lnTo>
                  <a:pt x="122945" y="0"/>
                </a:lnTo>
                <a:lnTo>
                  <a:pt x="53788" y="53789"/>
                </a:lnTo>
                <a:lnTo>
                  <a:pt x="0" y="49947"/>
                </a:lnTo>
                <a:close/>
              </a:path>
            </a:pathLst>
          </a:custGeom>
          <a:solidFill>
            <a:srgbClr val="B9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1417" y="1117925"/>
            <a:ext cx="254985" cy="392470"/>
            <a:chOff x="494904" y="1061815"/>
            <a:chExt cx="254985" cy="392470"/>
          </a:xfrm>
        </p:grpSpPr>
        <p:sp>
          <p:nvSpPr>
            <p:cNvPr id="49" name="Cube 48"/>
            <p:cNvSpPr/>
            <p:nvPr/>
          </p:nvSpPr>
          <p:spPr>
            <a:xfrm>
              <a:off x="613404" y="1145232"/>
              <a:ext cx="48281" cy="309053"/>
            </a:xfrm>
            <a:prstGeom prst="cube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94904" y="1061815"/>
              <a:ext cx="254985" cy="234175"/>
              <a:chOff x="34259557" y="8619730"/>
              <a:chExt cx="605230" cy="605230"/>
            </a:xfrm>
          </p:grpSpPr>
          <p:sp>
            <p:nvSpPr>
              <p:cNvPr id="52" name="Arc 51"/>
              <p:cNvSpPr/>
              <p:nvPr/>
            </p:nvSpPr>
            <p:spPr>
              <a:xfrm rot="19929373">
                <a:off x="34450939" y="8722829"/>
                <a:ext cx="253971" cy="253971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9929373">
                <a:off x="34364643" y="8670804"/>
                <a:ext cx="415726" cy="415726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9929373">
                <a:off x="34259557" y="8619730"/>
                <a:ext cx="605230" cy="605230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 rot="19929373">
                <a:off x="34511527" y="8769417"/>
                <a:ext cx="146117" cy="146117"/>
              </a:xfrm>
              <a:prstGeom prst="arc">
                <a:avLst/>
              </a:prstGeom>
              <a:ln w="952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ight Arrow 132"/>
          <p:cNvSpPr/>
          <p:nvPr/>
        </p:nvSpPr>
        <p:spPr>
          <a:xfrm rot="21375754">
            <a:off x="523869" y="690103"/>
            <a:ext cx="453950" cy="78970"/>
          </a:xfrm>
          <a:prstGeom prst="rightArrow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Up Arrow 133"/>
          <p:cNvSpPr/>
          <p:nvPr/>
        </p:nvSpPr>
        <p:spPr>
          <a:xfrm>
            <a:off x="948418" y="885389"/>
            <a:ext cx="554602" cy="524254"/>
          </a:xfrm>
          <a:prstGeom prst="upArrow">
            <a:avLst>
              <a:gd name="adj1" fmla="val 81005"/>
              <a:gd name="adj2" fmla="val 29106"/>
            </a:avLst>
          </a:prstGeom>
          <a:ln w="12700" cmpd="sng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992622" y="1073906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1221534" y="345285"/>
            <a:ext cx="0" cy="180976"/>
          </a:xfrm>
          <a:prstGeom prst="straightConnector1">
            <a:avLst/>
          </a:prstGeom>
          <a:ln w="12700" cmpd="sng">
            <a:headEnd type="none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168" y="396085"/>
            <a:ext cx="77389" cy="99500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 rot="21379583">
            <a:off x="512571" y="634227"/>
            <a:ext cx="457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Cooling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572" y="2389515"/>
                <a:ext cx="101631" cy="15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1" y="2389514"/>
                <a:ext cx="101631" cy="158377"/>
              </a:xfrm>
              <a:prstGeom prst="rect">
                <a:avLst/>
              </a:prstGeom>
              <a:blipFill>
                <a:blip r:embed="rId13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598492" y="1950989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369892" y="1950989"/>
                <a:ext cx="449354" cy="2634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23285">
                <a:off x="284127" y="2627355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3285">
                <a:off x="55527" y="2627355"/>
                <a:ext cx="681532" cy="2634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29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 flipH="1">
            <a:off x="3446886" y="122455"/>
            <a:ext cx="292143" cy="1271634"/>
            <a:chOff x="3794759" y="277125"/>
            <a:chExt cx="292143" cy="826216"/>
          </a:xfrm>
        </p:grpSpPr>
        <p:sp>
          <p:nvSpPr>
            <p:cNvPr id="144" name="Rectangle 143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iamond 13"/>
          <p:cNvSpPr/>
          <p:nvPr/>
        </p:nvSpPr>
        <p:spPr>
          <a:xfrm>
            <a:off x="1679651" y="497884"/>
            <a:ext cx="2595256" cy="540179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88759" y="122455"/>
            <a:ext cx="292143" cy="1271634"/>
            <a:chOff x="3794759" y="277125"/>
            <a:chExt cx="292143" cy="826216"/>
          </a:xfrm>
        </p:grpSpPr>
        <p:sp>
          <p:nvSpPr>
            <p:cNvPr id="2" name="Rectangle 1"/>
            <p:cNvSpPr/>
            <p:nvPr/>
          </p:nvSpPr>
          <p:spPr>
            <a:xfrm>
              <a:off x="3794759" y="277125"/>
              <a:ext cx="242316" cy="150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86957"/>
              <a:ext cx="242316" cy="1163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 rot="5400000">
              <a:off x="3792292" y="548275"/>
              <a:ext cx="297077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Down Arrow 152"/>
          <p:cNvSpPr/>
          <p:nvPr/>
        </p:nvSpPr>
        <p:spPr>
          <a:xfrm rot="15600000">
            <a:off x="2508728" y="-442295"/>
            <a:ext cx="1005840" cy="241432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00000">
            <a:off x="2551807" y="-421095"/>
            <a:ext cx="1005840" cy="2407137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87908" y="-6919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2084" y="-1092849"/>
            <a:ext cx="45719" cy="25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823450" y="1549426"/>
            <a:ext cx="2244856" cy="1671289"/>
            <a:chOff x="2069188" y="167896"/>
            <a:chExt cx="1342003" cy="999117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4964" y="167896"/>
              <a:ext cx="1306227" cy="9950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 rot="16200000">
              <a:off x="1760953" y="564391"/>
              <a:ext cx="763664" cy="147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Population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7101" y="1019819"/>
              <a:ext cx="1284254" cy="147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               Drive frequency      (kHz) 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054945" y="451091"/>
              <a:ext cx="159918" cy="6706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4990" y="1090004"/>
              <a:ext cx="46821" cy="53509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2848456" y="256151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187187" y="223768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519212" y="233977"/>
              <a:ext cx="5108" cy="708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1504" y="492556"/>
              <a:ext cx="69897" cy="8093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8257" y="492556"/>
              <a:ext cx="136113" cy="80933"/>
            </a:xfrm>
            <a:prstGeom prst="rect">
              <a:avLst/>
            </a:prstGeom>
          </p:spPr>
        </p:pic>
        <p:cxnSp>
          <p:nvCxnSpPr>
            <p:cNvPr id="131" name="Straight Arrow Connector 130"/>
            <p:cNvCxnSpPr/>
            <p:nvPr/>
          </p:nvCxnSpPr>
          <p:spPr>
            <a:xfrm>
              <a:off x="2856676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19212" y="599336"/>
              <a:ext cx="330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-472754" y="31732"/>
            <a:ext cx="79164" cy="171649"/>
            <a:chOff x="616943" y="537877"/>
            <a:chExt cx="79164" cy="17164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654144" y="690277"/>
              <a:ext cx="0" cy="19249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-452708" y="254004"/>
            <a:ext cx="79164" cy="152295"/>
            <a:chOff x="616943" y="537877"/>
            <a:chExt cx="79164" cy="152295"/>
          </a:xfrm>
        </p:grpSpPr>
        <p:cxnSp>
          <p:nvCxnSpPr>
            <p:cNvPr id="160" name="Straight Arrow Connector 159"/>
            <p:cNvCxnSpPr/>
            <p:nvPr/>
          </p:nvCxnSpPr>
          <p:spPr>
            <a:xfrm flipV="1">
              <a:off x="654144" y="537877"/>
              <a:ext cx="0" cy="73132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616943" y="611008"/>
              <a:ext cx="79164" cy="79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695607" y="693094"/>
            <a:ext cx="80298" cy="146620"/>
            <a:chOff x="388184" y="602447"/>
            <a:chExt cx="80298" cy="1466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2796641" y="693094"/>
            <a:ext cx="80298" cy="146620"/>
            <a:chOff x="388184" y="602447"/>
            <a:chExt cx="80298" cy="14662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/>
          <p:cNvGrpSpPr/>
          <p:nvPr/>
        </p:nvGrpSpPr>
        <p:grpSpPr>
          <a:xfrm>
            <a:off x="2890609" y="693094"/>
            <a:ext cx="80298" cy="146620"/>
            <a:chOff x="388184" y="602447"/>
            <a:chExt cx="80298" cy="146620"/>
          </a:xfrm>
        </p:grpSpPr>
        <p:grpSp>
          <p:nvGrpSpPr>
            <p:cNvPr id="184" name="Group 183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2985905" y="693094"/>
            <a:ext cx="80298" cy="146620"/>
            <a:chOff x="388184" y="602447"/>
            <a:chExt cx="80298" cy="146620"/>
          </a:xfrm>
        </p:grpSpPr>
        <p:grpSp>
          <p:nvGrpSpPr>
            <p:cNvPr id="191" name="Group 190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3082853" y="693094"/>
            <a:ext cx="80298" cy="146620"/>
            <a:chOff x="388184" y="602447"/>
            <a:chExt cx="80298" cy="14662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3176248" y="693094"/>
            <a:ext cx="80298" cy="146620"/>
            <a:chOff x="388184" y="602447"/>
            <a:chExt cx="80298" cy="1466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388184" y="602447"/>
              <a:ext cx="79164" cy="79164"/>
              <a:chOff x="616943" y="611008"/>
              <a:chExt cx="79164" cy="7916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 flipV="1">
              <a:off x="389318" y="669903"/>
              <a:ext cx="79164" cy="79164"/>
              <a:chOff x="616943" y="611008"/>
              <a:chExt cx="79164" cy="7916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16943" y="611008"/>
                <a:ext cx="79164" cy="7916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656525" y="611008"/>
                <a:ext cx="0" cy="73132"/>
              </a:xfrm>
              <a:prstGeom prst="straightConnector1">
                <a:avLst/>
              </a:prstGeom>
              <a:ln w="15875">
                <a:solidFill>
                  <a:schemeClr val="tx2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-548725" y="840358"/>
            <a:ext cx="408693" cy="373556"/>
            <a:chOff x="241177" y="1236700"/>
            <a:chExt cx="408693" cy="373556"/>
          </a:xfrm>
        </p:grpSpPr>
        <p:sp>
          <p:nvSpPr>
            <p:cNvPr id="21" name="Rectangle 20"/>
            <p:cNvSpPr/>
            <p:nvPr/>
          </p:nvSpPr>
          <p:spPr>
            <a:xfrm>
              <a:off x="241177" y="1236700"/>
              <a:ext cx="408693" cy="373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8316" y="1260481"/>
              <a:ext cx="371301" cy="327415"/>
              <a:chOff x="49816" y="1293482"/>
              <a:chExt cx="371301" cy="32741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4300" y="1355725"/>
                <a:ext cx="238649" cy="228600"/>
                <a:chOff x="111125" y="1184276"/>
                <a:chExt cx="301625" cy="288924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111125" y="1358903"/>
                  <a:ext cx="120652" cy="114297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16" y="1573911"/>
                <a:ext cx="52514" cy="46986"/>
              </a:xfrm>
              <a:prstGeom prst="rect">
                <a:avLst/>
              </a:prstGeom>
            </p:spPr>
          </p:pic>
        </p:grpSp>
      </p:grpSp>
      <p:grpSp>
        <p:nvGrpSpPr>
          <p:cNvPr id="24" name="Group 23"/>
          <p:cNvGrpSpPr/>
          <p:nvPr/>
        </p:nvGrpSpPr>
        <p:grpSpPr>
          <a:xfrm>
            <a:off x="2577320" y="1152716"/>
            <a:ext cx="301990" cy="249909"/>
            <a:chOff x="505500" y="1091973"/>
            <a:chExt cx="301990" cy="24990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c 24"/>
          <p:cNvSpPr/>
          <p:nvPr/>
        </p:nvSpPr>
        <p:spPr>
          <a:xfrm>
            <a:off x="3049661" y="263424"/>
            <a:ext cx="514942" cy="1006747"/>
          </a:xfrm>
          <a:custGeom>
            <a:avLst/>
            <a:gdLst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3" fmla="*/ 372003 w 744005"/>
              <a:gd name="connsiteY3" fmla="*/ 231984 h 463968"/>
              <a:gd name="connsiteX4" fmla="*/ 372002 w 744005"/>
              <a:gd name="connsiteY4" fmla="*/ 0 h 463968"/>
              <a:gd name="connsiteX0" fmla="*/ 372002 w 744005"/>
              <a:gd name="connsiteY0" fmla="*/ 0 h 463968"/>
              <a:gd name="connsiteX1" fmla="*/ 743619 w 744005"/>
              <a:gd name="connsiteY1" fmla="*/ 221425 h 463968"/>
              <a:gd name="connsiteX2" fmla="*/ 385187 w 744005"/>
              <a:gd name="connsiteY2" fmla="*/ 463822 h 463968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3" fmla="*/ 142876 w 514884"/>
              <a:gd name="connsiteY3" fmla="*/ 493922 h 725760"/>
              <a:gd name="connsiteX4" fmla="*/ 142875 w 514884"/>
              <a:gd name="connsiteY4" fmla="*/ 261938 h 725760"/>
              <a:gd name="connsiteX0" fmla="*/ 0 w 514884"/>
              <a:gd name="connsiteY0" fmla="*/ 0 h 725760"/>
              <a:gd name="connsiteX1" fmla="*/ 514492 w 514884"/>
              <a:gd name="connsiteY1" fmla="*/ 483363 h 725760"/>
              <a:gd name="connsiteX2" fmla="*/ 156060 w 514884"/>
              <a:gd name="connsiteY2" fmla="*/ 725760 h 725760"/>
              <a:gd name="connsiteX0" fmla="*/ 142875 w 514884"/>
              <a:gd name="connsiteY0" fmla="*/ 261938 h 1006747"/>
              <a:gd name="connsiteX1" fmla="*/ 514492 w 514884"/>
              <a:gd name="connsiteY1" fmla="*/ 483363 h 1006747"/>
              <a:gd name="connsiteX2" fmla="*/ 156060 w 514884"/>
              <a:gd name="connsiteY2" fmla="*/ 725760 h 1006747"/>
              <a:gd name="connsiteX3" fmla="*/ 142876 w 514884"/>
              <a:gd name="connsiteY3" fmla="*/ 493922 h 1006747"/>
              <a:gd name="connsiteX4" fmla="*/ 142875 w 514884"/>
              <a:gd name="connsiteY4" fmla="*/ 261938 h 1006747"/>
              <a:gd name="connsiteX0" fmla="*/ 0 w 514884"/>
              <a:gd name="connsiteY0" fmla="*/ 0 h 1006747"/>
              <a:gd name="connsiteX1" fmla="*/ 514492 w 514884"/>
              <a:gd name="connsiteY1" fmla="*/ 483363 h 1006747"/>
              <a:gd name="connsiteX2" fmla="*/ 22710 w 514884"/>
              <a:gd name="connsiteY2" fmla="*/ 1006747 h 1006747"/>
              <a:gd name="connsiteX0" fmla="*/ 142875 w 514942"/>
              <a:gd name="connsiteY0" fmla="*/ 261938 h 1006747"/>
              <a:gd name="connsiteX1" fmla="*/ 514492 w 514942"/>
              <a:gd name="connsiteY1" fmla="*/ 483363 h 1006747"/>
              <a:gd name="connsiteX2" fmla="*/ 156060 w 514942"/>
              <a:gd name="connsiteY2" fmla="*/ 725760 h 1006747"/>
              <a:gd name="connsiteX3" fmla="*/ 142876 w 514942"/>
              <a:gd name="connsiteY3" fmla="*/ 493922 h 1006747"/>
              <a:gd name="connsiteX4" fmla="*/ 142875 w 514942"/>
              <a:gd name="connsiteY4" fmla="*/ 261938 h 1006747"/>
              <a:gd name="connsiteX0" fmla="*/ 0 w 514942"/>
              <a:gd name="connsiteY0" fmla="*/ 0 h 1006747"/>
              <a:gd name="connsiteX1" fmla="*/ 514492 w 514942"/>
              <a:gd name="connsiteY1" fmla="*/ 483363 h 1006747"/>
              <a:gd name="connsiteX2" fmla="*/ 22710 w 514942"/>
              <a:gd name="connsiteY2" fmla="*/ 1006747 h 10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942" h="1006747" stroke="0" extrusionOk="0">
                <a:moveTo>
                  <a:pt x="142875" y="261938"/>
                </a:moveTo>
                <a:cubicBezTo>
                  <a:pt x="341743" y="261938"/>
                  <a:pt x="505441" y="359476"/>
                  <a:pt x="514492" y="483363"/>
                </a:cubicBezTo>
                <a:cubicBezTo>
                  <a:pt x="523910" y="612265"/>
                  <a:pt x="362847" y="721187"/>
                  <a:pt x="156060" y="725760"/>
                </a:cubicBezTo>
                <a:lnTo>
                  <a:pt x="142876" y="493922"/>
                </a:lnTo>
                <a:cubicBezTo>
                  <a:pt x="142876" y="416594"/>
                  <a:pt x="142875" y="339266"/>
                  <a:pt x="142875" y="261938"/>
                </a:cubicBezTo>
                <a:close/>
              </a:path>
              <a:path w="514942" h="1006747" fill="none">
                <a:moveTo>
                  <a:pt x="0" y="0"/>
                </a:moveTo>
                <a:cubicBezTo>
                  <a:pt x="222681" y="95250"/>
                  <a:pt x="505441" y="359476"/>
                  <a:pt x="514492" y="483363"/>
                </a:cubicBezTo>
                <a:cubicBezTo>
                  <a:pt x="523910" y="612265"/>
                  <a:pt x="386660" y="864062"/>
                  <a:pt x="22710" y="100674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V="1">
            <a:off x="2512631" y="688803"/>
            <a:ext cx="0" cy="16017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7828" y="1440185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3777" y="678454"/>
                <a:ext cx="101631" cy="15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76" y="678453"/>
                <a:ext cx="101631" cy="158377"/>
              </a:xfrm>
              <a:prstGeom prst="rect">
                <a:avLst/>
              </a:prstGeom>
              <a:blipFill>
                <a:blip r:embed="rId10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54616">
                <a:off x="2392697" y="239928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4616">
                <a:off x="2164097" y="239928"/>
                <a:ext cx="449354" cy="2634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 rot="21123285">
                <a:off x="2078332" y="916294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3285">
                <a:off x="1849732" y="916294"/>
                <a:ext cx="681532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9675" y="92335"/>
                <a:ext cx="324769" cy="25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74" y="92335"/>
                <a:ext cx="324769" cy="2507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2013882" y="54098"/>
            <a:ext cx="99022" cy="180976"/>
            <a:chOff x="845530" y="349250"/>
            <a:chExt cx="99022" cy="18097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Picture 140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955618" y="1762600"/>
                <a:ext cx="370230" cy="363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18" y="1762600"/>
                <a:ext cx="370230" cy="3637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149653" y="-69198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3474" y="103147"/>
            <a:ext cx="1254177" cy="1260917"/>
            <a:chOff x="81460" y="73158"/>
            <a:chExt cx="959746" cy="964904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555" t="7457" r="21866" b="9841"/>
            <a:stretch/>
          </p:blipFill>
          <p:spPr>
            <a:xfrm>
              <a:off x="103521" y="73158"/>
              <a:ext cx="937685" cy="964904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81460" y="865655"/>
              <a:ext cx="487545" cy="160470"/>
              <a:chOff x="1767736" y="841505"/>
              <a:chExt cx="487545" cy="160470"/>
            </a:xfrm>
            <a:noFill/>
          </p:grpSpPr>
          <p:sp>
            <p:nvSpPr>
              <p:cNvPr id="151" name="TextBox 150"/>
              <p:cNvSpPr txBox="1"/>
              <p:nvPr/>
            </p:nvSpPr>
            <p:spPr>
              <a:xfrm>
                <a:off x="1767736" y="848885"/>
                <a:ext cx="487545" cy="1530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50 </a:t>
                </a:r>
                <a:r>
                  <a:rPr lang="en-US" sz="700" dirty="0">
                    <a:solidFill>
                      <a:schemeClr val="bg1"/>
                    </a:solidFill>
                    <a:latin typeface="Symbol" charset="2"/>
                    <a:cs typeface="Symbol" charset="2"/>
                  </a:rPr>
                  <a:t>m</a:t>
                </a:r>
                <a:r>
                  <a:rPr lang="en-US" sz="70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lang="en-US" sz="70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 </a:t>
                </a: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rot="10800000" flipH="1">
                <a:off x="1837656" y="841505"/>
                <a:ext cx="192024" cy="0"/>
              </a:xfrm>
              <a:prstGeom prst="line">
                <a:avLst/>
              </a:prstGeom>
              <a:grpFill/>
              <a:ln w="57150" cmpd="sng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1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 flipH="1">
            <a:off x="2924250" y="2378960"/>
            <a:ext cx="723396" cy="478925"/>
          </a:xfrm>
          <a:prstGeom prst="straightConnector1">
            <a:avLst/>
          </a:prstGeom>
          <a:ln>
            <a:tailEnd type="none"/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1220254" y="803911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194985" y="378883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2486543" y="378883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Down Arrow 79"/>
          <p:cNvSpPr/>
          <p:nvPr/>
        </p:nvSpPr>
        <p:spPr>
          <a:xfrm rot="15600000">
            <a:off x="1825058" y="-42426"/>
            <a:ext cx="548640" cy="193416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 rot="16800000">
            <a:off x="1833178" y="-8847"/>
            <a:ext cx="548640" cy="193781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004277" y="561958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493233" y="390375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1634945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755641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75669" y="90133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96078" y="900347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122099" y="901330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253683" y="898169"/>
            <a:ext cx="79164" cy="791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105058" y="1095667"/>
            <a:ext cx="2152609" cy="1977542"/>
            <a:chOff x="330060" y="1023541"/>
            <a:chExt cx="2152609" cy="1977542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50 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ymbol" charset="2"/>
                      <a:cs typeface="Symbol" charset="2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m</a:t>
                  </a:r>
                  <a:r>
                    <a:rPr lang="en-US" sz="700" dirty="0">
                      <a:solidFill>
                        <a:schemeClr val="bg1"/>
                      </a:solidFill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56" y="1041886"/>
              <a:ext cx="1486331" cy="73467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525703" y="1023541"/>
              <a:ext cx="956966" cy="751557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144603" y="1799965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3" y="1799965"/>
                <a:ext cx="286254" cy="29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16055" y="165274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338867" y="7419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204841" y="2795937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85200" y="2857885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0" y="2857885"/>
                <a:ext cx="120607" cy="215444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105058" y="262967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" y="2629672"/>
                <a:ext cx="266548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12196" y="2813011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6" y="2813011"/>
                <a:ext cx="1807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808005" y="198348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-61252" y="1533595"/>
            <a:ext cx="264816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703553" y="1775364"/>
            <a:ext cx="258404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2316413" y="1900719"/>
            <a:ext cx="0" cy="9078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926798" y="2449535"/>
            <a:ext cx="913182" cy="2933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1895969" y="2374994"/>
            <a:ext cx="723396" cy="4789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 flipV="1">
            <a:off x="2318252" y="2291272"/>
            <a:ext cx="1" cy="2834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12" idx="2"/>
          </p:cNvCxnSpPr>
          <p:nvPr/>
        </p:nvCxnSpPr>
        <p:spPr>
          <a:xfrm>
            <a:off x="2323736" y="2542973"/>
            <a:ext cx="278083" cy="136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0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>
            <a:off x="1859213" y="2291272"/>
            <a:ext cx="747902" cy="664879"/>
          </a:xfrm>
          <a:prstGeom prst="arc">
            <a:avLst>
              <a:gd name="adj1" fmla="val 17075326"/>
              <a:gd name="adj2" fmla="val 5159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/>
          <p:cNvCxnSpPr/>
          <p:nvPr/>
        </p:nvCxnSpPr>
        <p:spPr>
          <a:xfrm flipV="1">
            <a:off x="3357132" y="1898969"/>
            <a:ext cx="0" cy="9078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967517" y="2447785"/>
            <a:ext cx="913182" cy="2933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357829" y="2512794"/>
            <a:ext cx="99377" cy="199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perspectiveRelaxedModerately" fov="300000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3292047" y="2501866"/>
            <a:ext cx="61674" cy="2302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360354" y="2572012"/>
            <a:ext cx="27385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353721" y="2519192"/>
            <a:ext cx="293925" cy="1659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60354" y="2531155"/>
            <a:ext cx="173736" cy="11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 rot="1077834">
                <a:off x="746894" y="589666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7834">
                <a:off x="746894" y="589666"/>
                <a:ext cx="449354" cy="263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/>
          <p:cNvCxnSpPr/>
          <p:nvPr/>
        </p:nvCxnSpPr>
        <p:spPr>
          <a:xfrm flipV="1">
            <a:off x="3360354" y="2517718"/>
            <a:ext cx="306813" cy="88368"/>
          </a:xfrm>
          <a:prstGeom prst="straightConnector1">
            <a:avLst/>
          </a:prstGeom>
          <a:ln>
            <a:solidFill>
              <a:schemeClr val="accent1"/>
            </a:solidFill>
            <a:miter lim="800000"/>
            <a:tailEnd type="triangle" w="med" len="med"/>
          </a:ln>
          <a:scene3d>
            <a:camera prst="isometricOffAxis1Top">
              <a:rot lat="36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015196" y="2412206"/>
            <a:ext cx="684887" cy="319742"/>
          </a:xfrm>
          <a:prstGeom prst="ellipse">
            <a:avLst/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iamond 70"/>
          <p:cNvSpPr/>
          <p:nvPr/>
        </p:nvSpPr>
        <p:spPr>
          <a:xfrm>
            <a:off x="1220254" y="803911"/>
            <a:ext cx="1560971" cy="27385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194985" y="378883"/>
            <a:ext cx="292143" cy="1113017"/>
            <a:chOff x="3794759" y="277125"/>
            <a:chExt cx="292143" cy="826216"/>
          </a:xfrm>
        </p:grpSpPr>
        <p:sp>
          <p:nvSpPr>
            <p:cNvPr id="73" name="Rectangle 72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2486543" y="378883"/>
            <a:ext cx="292143" cy="1113017"/>
            <a:chOff x="3794759" y="277125"/>
            <a:chExt cx="292143" cy="826216"/>
          </a:xfrm>
        </p:grpSpPr>
        <p:sp>
          <p:nvSpPr>
            <p:cNvPr id="77" name="Rectangle 76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Down Arrow 79"/>
          <p:cNvSpPr/>
          <p:nvPr/>
        </p:nvSpPr>
        <p:spPr>
          <a:xfrm rot="15600000">
            <a:off x="1825058" y="-42426"/>
            <a:ext cx="548640" cy="1934160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Down Arrow 80"/>
          <p:cNvSpPr/>
          <p:nvPr/>
        </p:nvSpPr>
        <p:spPr>
          <a:xfrm rot="16800000">
            <a:off x="1833178" y="-8847"/>
            <a:ext cx="548640" cy="1937814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004277" y="561958"/>
            <a:ext cx="99022" cy="180976"/>
            <a:chOff x="845530" y="349250"/>
            <a:chExt cx="99022" cy="18097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493233" y="390375"/>
            <a:ext cx="301990" cy="249909"/>
            <a:chOff x="505500" y="1091973"/>
            <a:chExt cx="301990" cy="2499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29" name="Oval 12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val 142"/>
          <p:cNvSpPr>
            <a:spLocks noChangeAspect="1"/>
          </p:cNvSpPr>
          <p:nvPr/>
        </p:nvSpPr>
        <p:spPr>
          <a:xfrm>
            <a:off x="2298136" y="91307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48310" y="1095667"/>
            <a:ext cx="1905373" cy="1977542"/>
            <a:chOff x="330060" y="1023541"/>
            <a:chExt cx="1905373" cy="1977542"/>
          </a:xfrm>
        </p:grpSpPr>
        <p:grpSp>
          <p:nvGrpSpPr>
            <p:cNvPr id="153" name="Group 152"/>
            <p:cNvGrpSpPr/>
            <p:nvPr/>
          </p:nvGrpSpPr>
          <p:grpSpPr>
            <a:xfrm>
              <a:off x="330060" y="1740166"/>
              <a:ext cx="1436781" cy="1260917"/>
              <a:chOff x="103521" y="73158"/>
              <a:chExt cx="1099482" cy="964904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555" t="7457" r="21866" b="9841"/>
              <a:stretch/>
            </p:blipFill>
            <p:spPr>
              <a:xfrm>
                <a:off x="103521" y="73158"/>
                <a:ext cx="937685" cy="964904"/>
              </a:xfrm>
              <a:prstGeom prst="rect">
                <a:avLst/>
              </a:prstGeom>
            </p:spPr>
          </p:pic>
          <p:grpSp>
            <p:nvGrpSpPr>
              <p:cNvPr id="157" name="Group 156"/>
              <p:cNvGrpSpPr/>
              <p:nvPr/>
            </p:nvGrpSpPr>
            <p:grpSpPr>
              <a:xfrm>
                <a:off x="715458" y="865902"/>
                <a:ext cx="487545" cy="160470"/>
                <a:chOff x="2401734" y="841752"/>
                <a:chExt cx="487545" cy="160470"/>
              </a:xfrm>
              <a:noFill/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2401734" y="849132"/>
                  <a:ext cx="487545" cy="153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50 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ymbol" charset="2"/>
                      <a:cs typeface="Symbol" charset="2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cs typeface="Arial"/>
                    </a:rPr>
                    <a:t>m</a:t>
                  </a:r>
                  <a:r>
                    <a: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Helvetica"/>
                    </a:rPr>
                    <a:t> </a:t>
                  </a:r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2471654" y="841752"/>
                  <a:ext cx="192024" cy="0"/>
                </a:xfrm>
                <a:prstGeom prst="line">
                  <a:avLst/>
                </a:prstGeom>
                <a:grpFill/>
                <a:ln w="57150" cmpd="sng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Straight Connector 153"/>
            <p:cNvCxnSpPr/>
            <p:nvPr/>
          </p:nvCxnSpPr>
          <p:spPr>
            <a:xfrm flipH="1">
              <a:off x="354357" y="1023541"/>
              <a:ext cx="1257876" cy="753016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525703" y="1043830"/>
              <a:ext cx="709730" cy="731268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387855" y="1799965"/>
                <a:ext cx="28625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5" y="1799965"/>
                <a:ext cx="286254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359307" y="165274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view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338867" y="74198"/>
            <a:ext cx="13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Side view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448093" y="2795937"/>
            <a:ext cx="167411" cy="160214"/>
            <a:chOff x="-297108" y="2235804"/>
            <a:chExt cx="167411" cy="160214"/>
          </a:xfrm>
        </p:grpSpPr>
        <p:cxnSp>
          <p:nvCxnSpPr>
            <p:cNvPr id="170" name="Straight Arrow Connector 169"/>
            <p:cNvCxnSpPr/>
            <p:nvPr/>
          </p:nvCxnSpPr>
          <p:spPr>
            <a:xfrm flipV="1">
              <a:off x="-272886" y="2235804"/>
              <a:ext cx="0" cy="140677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5400000" flipV="1">
              <a:off x="-200035" y="2303632"/>
              <a:ext cx="0" cy="140676"/>
            </a:xfrm>
            <a:prstGeom prst="straightConnector1">
              <a:avLst/>
            </a:prstGeom>
            <a:ln w="9525" cmpd="sng">
              <a:solidFill>
                <a:schemeClr val="bg1"/>
              </a:solidFill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flipV="1">
              <a:off x="-297108" y="2350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328452" y="2857885"/>
                <a:ext cx="1206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2" y="2857885"/>
                <a:ext cx="120607" cy="215444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348310" y="262967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0" y="2629672"/>
                <a:ext cx="26654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555448" y="2813011"/>
                <a:ext cx="1807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8" y="2813011"/>
                <a:ext cx="180785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808005" y="1983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82000" y="15335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3651">
                <a:off x="539666" y="1030768"/>
                <a:ext cx="681532" cy="2634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 rot="742299">
                <a:off x="762379" y="617426"/>
                <a:ext cx="449354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𝑜𝑑𝑓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2299">
                <a:off x="762379" y="617426"/>
                <a:ext cx="449354" cy="263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786322" y="1901583"/>
            <a:ext cx="1127030" cy="1283365"/>
            <a:chOff x="1897611" y="1907843"/>
            <a:chExt cx="1010689" cy="1150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97611" y="1907843"/>
              <a:ext cx="1010689" cy="1010689"/>
            </a:xfrm>
            <a:prstGeom prst="rect">
              <a:avLst/>
            </a:prstGeom>
          </p:spPr>
        </p:pic>
        <p:sp>
          <p:nvSpPr>
            <p:cNvPr id="6" name="Arc 5"/>
            <p:cNvSpPr/>
            <p:nvPr/>
          </p:nvSpPr>
          <p:spPr>
            <a:xfrm>
              <a:off x="2219615" y="2021033"/>
              <a:ext cx="663119" cy="1037696"/>
            </a:xfrm>
            <a:prstGeom prst="arc">
              <a:avLst>
                <a:gd name="adj1" fmla="val 10494218"/>
                <a:gd name="adj2" fmla="val 15293429"/>
              </a:avLst>
            </a:prstGeom>
            <a:ln>
              <a:solidFill>
                <a:schemeClr val="accent6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214744" y="2254173"/>
              <a:ext cx="40120" cy="102432"/>
            </a:xfrm>
            <a:prstGeom prst="straightConnector1">
              <a:avLst/>
            </a:prstGeom>
            <a:ln>
              <a:solidFill>
                <a:schemeClr val="accent6">
                  <a:alpha val="7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57987" y="1901583"/>
            <a:ext cx="1169721" cy="116972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717959" y="153570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184698" y="91268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2071260" y="91229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957822" y="91190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844384" y="91151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730946" y="91112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617508" y="910730"/>
            <a:ext cx="56372" cy="563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854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13252</TotalTime>
  <Words>100</Words>
  <Application>Microsoft Office PowerPoint</Application>
  <PresentationFormat>Custom</PresentationFormat>
  <Paragraphs>79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Gilmore</dc:creator>
  <cp:lastModifiedBy>Gilmore, Kevin A. (Assoc)</cp:lastModifiedBy>
  <cp:revision>53</cp:revision>
  <cp:lastPrinted>2016-06-18T17:30:07Z</cp:lastPrinted>
  <dcterms:created xsi:type="dcterms:W3CDTF">2016-06-18T16:30:25Z</dcterms:created>
  <dcterms:modified xsi:type="dcterms:W3CDTF">2017-01-11T01:10:28Z</dcterms:modified>
</cp:coreProperties>
</file>