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DVyukov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La concurrence en  Go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fr-FR" dirty="0" err="1" smtClean="0"/>
              <a:t>Dmitry</a:t>
            </a:r>
            <a:r>
              <a:rPr lang="fr-FR" dirty="0" smtClean="0"/>
              <a:t> </a:t>
            </a:r>
            <a:r>
              <a:rPr lang="fr-FR" dirty="0" err="1" smtClean="0"/>
              <a:t>Vyukov</a:t>
            </a:r>
            <a:r>
              <a:rPr lang="fr-FR" dirty="0" smtClean="0"/>
              <a:t> </a:t>
            </a:r>
          </a:p>
          <a:p>
            <a:r>
              <a:rPr lang="fr-FR" dirty="0" smtClean="0">
                <a:hlinkClick r:id="rId2"/>
              </a:rPr>
              <a:t>DVyukov@google.com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Traduction  en français</a:t>
            </a:r>
            <a:br>
              <a:rPr lang="fr-FR" dirty="0" smtClean="0"/>
            </a:br>
            <a:r>
              <a:rPr lang="fr-FR" dirty="0" err="1" smtClean="0">
                <a:hlinkClick r:id="rId3"/>
              </a:rPr>
              <a:t>xavier.mehaut</a:t>
            </a:r>
            <a:r>
              <a:rPr lang="fr-FR" dirty="0" smtClean="0">
                <a:hlinkClick r:id="rId3"/>
              </a:rPr>
              <a:t> @</a:t>
            </a:r>
            <a:r>
              <a:rPr lang="fr-FR" dirty="0" err="1" smtClean="0">
                <a:hlinkClick r:id="rId3"/>
              </a:rPr>
              <a:t>gmail.com</a:t>
            </a:r>
            <a:endParaRPr lang="fr-FR" dirty="0" smtClean="0"/>
          </a:p>
          <a:p>
            <a:endParaRPr lang="fr-FR" dirty="0"/>
          </a:p>
          <a:p>
            <a:r>
              <a:rPr lang="fr-FR" i="1" dirty="0" smtClean="0"/>
              <a:t>(Version de Aout </a:t>
            </a:r>
            <a:r>
              <a:rPr lang="fr-FR" i="1" dirty="0"/>
              <a:t>2011)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Select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send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recv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non bloquants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analyser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case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repondre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503)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Select: timeouts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select {</a:t>
            </a:r>
          </a:p>
          <a:p>
            <a:pPr lvl="1"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  case c &lt;-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  case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time.After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(1e9)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Exemple : le barbier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sièges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make(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Customer, 4)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barbier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for 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  c := &lt;-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sièges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  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}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barbier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(c Client)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select 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	case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sièges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c: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	default: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}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C’est</a:t>
            </a:r>
            <a:r>
              <a:rPr lang="en-US" sz="1400" dirty="0" smtClean="0"/>
              <a:t> </a:t>
            </a:r>
            <a:r>
              <a:rPr lang="en-US" sz="1400" dirty="0" err="1" smtClean="0"/>
              <a:t>aussi</a:t>
            </a:r>
            <a:r>
              <a:rPr lang="en-US" sz="1400" dirty="0" smtClean="0"/>
              <a:t> simple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cela</a:t>
            </a:r>
            <a:r>
              <a:rPr lang="en-US" sz="1400" dirty="0" smtClean="0"/>
              <a:t>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sz="3200" i="1" dirty="0" err="1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r>
              <a:rPr lang="fr-FR" sz="3200" i="1" dirty="0" smtClean="0">
                <a:solidFill>
                  <a:schemeClr val="accent1">
                    <a:lumMod val="75000"/>
                  </a:schemeClr>
                </a:solidFill>
              </a:rPr>
              <a:t> (scrutation)</a:t>
            </a:r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 de ressources</a:t>
            </a:r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Q: </a:t>
            </a:r>
            <a:r>
              <a:rPr lang="en-US" dirty="0" err="1" smtClean="0"/>
              <a:t>fonctionnalité</a:t>
            </a:r>
            <a:r>
              <a:rPr lang="en-US" dirty="0" smtClean="0"/>
              <a:t> de </a:t>
            </a:r>
            <a:r>
              <a:rPr lang="en-US" i="1" dirty="0" smtClean="0"/>
              <a:t>pooling</a:t>
            </a:r>
            <a:r>
              <a:rPr lang="en-US" dirty="0" smtClean="0"/>
              <a:t> </a:t>
            </a:r>
            <a:r>
              <a:rPr lang="en-US" dirty="0" err="1" smtClean="0"/>
              <a:t>générale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Tout le monde a </a:t>
            </a:r>
            <a:r>
              <a:rPr lang="en-US" dirty="0" err="1" smtClean="0"/>
              <a:t>dans</a:t>
            </a:r>
            <a:r>
              <a:rPr lang="en-US" dirty="0" smtClean="0"/>
              <a:t> son code </a:t>
            </a:r>
            <a:r>
              <a:rPr lang="en-US" dirty="0" err="1" smtClean="0"/>
              <a:t>quelque</a:t>
            </a:r>
            <a:r>
              <a:rPr lang="en-US" dirty="0" smtClean="0"/>
              <a:t> part un bon </a:t>
            </a:r>
            <a:r>
              <a:rPr lang="en-US" dirty="0" err="1" smtClean="0"/>
              <a:t>mécanisme</a:t>
            </a:r>
            <a:r>
              <a:rPr lang="en-US" dirty="0" smtClean="0"/>
              <a:t> de pooling pour un type </a:t>
            </a:r>
            <a:r>
              <a:rPr lang="en-US" dirty="0" err="1" smtClean="0"/>
              <a:t>d’interface</a:t>
            </a:r>
            <a:r>
              <a:rPr lang="en-US" dirty="0" smtClean="0"/>
              <a:t> </a:t>
            </a:r>
            <a:r>
              <a:rPr lang="en-US" dirty="0" err="1" smtClean="0"/>
              <a:t>donné</a:t>
            </a:r>
            <a:r>
              <a:rPr lang="en-US" dirty="0" smtClean="0"/>
              <a:t>?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</a:t>
            </a:r>
            <a:r>
              <a:rPr lang="en-US" dirty="0" err="1" smtClean="0"/>
              <a:t>quelque</a:t>
            </a:r>
            <a:r>
              <a:rPr lang="en-US" dirty="0" smtClean="0"/>
              <a:t> chose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quelqu’un</a:t>
            </a:r>
            <a:r>
              <a:rPr lang="en-US" dirty="0" smtClean="0"/>
              <a:t> </a:t>
            </a:r>
            <a:r>
              <a:rPr lang="en-US" dirty="0" err="1" smtClean="0"/>
              <a:t>pourrait</a:t>
            </a:r>
            <a:r>
              <a:rPr lang="en-US" dirty="0" smtClean="0"/>
              <a:t> adapter et </a:t>
            </a:r>
            <a:r>
              <a:rPr lang="en-US" dirty="0" err="1" smtClean="0"/>
              <a:t>abstraire</a:t>
            </a:r>
            <a:r>
              <a:rPr lang="en-US" dirty="0" smtClean="0"/>
              <a:t>? Je </a:t>
            </a:r>
            <a:r>
              <a:rPr lang="en-US" dirty="0" err="1" smtClean="0"/>
              <a:t>suis</a:t>
            </a:r>
            <a:r>
              <a:rPr lang="en-US" dirty="0" smtClean="0"/>
              <a:t> </a:t>
            </a:r>
            <a:r>
              <a:rPr lang="en-US" dirty="0" err="1" smtClean="0"/>
              <a:t>sûr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des drivers de 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des </a:t>
            </a:r>
            <a:r>
              <a:rPr lang="en-US" dirty="0" err="1" smtClean="0"/>
              <a:t>mécanismes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genre, des </a:t>
            </a:r>
            <a:r>
              <a:rPr lang="en-US" dirty="0" err="1" smtClean="0"/>
              <a:t>idées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C’est</a:t>
            </a:r>
            <a:r>
              <a:rPr lang="en-US" dirty="0" smtClean="0"/>
              <a:t> un </a:t>
            </a:r>
            <a:r>
              <a:rPr lang="en-US" dirty="0" err="1" smtClean="0"/>
              <a:t>peu</a:t>
            </a:r>
            <a:r>
              <a:rPr lang="en-US" dirty="0" smtClean="0"/>
              <a:t> </a:t>
            </a:r>
            <a:r>
              <a:rPr lang="en-US" dirty="0" err="1" smtClean="0"/>
              <a:t>effrayant</a:t>
            </a:r>
            <a:r>
              <a:rPr lang="en-US" dirty="0" smtClean="0"/>
              <a:t> non? 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de ressources (suite)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La solution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pool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Ressource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100)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with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nonbloquant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send.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with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nonbloquant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Aussi</a:t>
            </a:r>
            <a:r>
              <a:rPr lang="en-US" dirty="0" smtClean="0"/>
              <a:t> simple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cela</a:t>
            </a:r>
            <a:r>
              <a:rPr lang="en-US" dirty="0" smtClean="0"/>
              <a:t> encore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Ah, ca </a:t>
            </a:r>
            <a:r>
              <a:rPr lang="en-US" i="1" dirty="0" err="1" smtClean="0"/>
              <a:t>marche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un </a:t>
            </a:r>
            <a:r>
              <a:rPr lang="en-US" i="1" dirty="0" err="1" smtClean="0"/>
              <a:t>charme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	Go rend les </a:t>
            </a:r>
            <a:r>
              <a:rPr lang="en-US" i="1" dirty="0" err="1" smtClean="0"/>
              <a:t>choses</a:t>
            </a:r>
            <a:r>
              <a:rPr lang="en-US" i="1" dirty="0" smtClean="0"/>
              <a:t> simples et </a:t>
            </a:r>
            <a:r>
              <a:rPr lang="en-US" i="1" dirty="0" err="1" smtClean="0"/>
              <a:t>sympa</a:t>
            </a:r>
            <a:r>
              <a:rPr lang="en-US" i="1" dirty="0" smtClean="0"/>
              <a:t>, sans </a:t>
            </a:r>
            <a:r>
              <a:rPr lang="en-US" i="1" dirty="0" err="1" smtClean="0"/>
              <a:t>oublier</a:t>
            </a:r>
            <a:r>
              <a:rPr lang="en-US" i="1" dirty="0" smtClean="0"/>
              <a:t> la puissance!</a:t>
            </a:r>
          </a:p>
          <a:p>
            <a:pPr>
              <a:buNone/>
            </a:pPr>
            <a:r>
              <a:rPr lang="en-US" i="1" dirty="0" smtClean="0"/>
              <a:t>	Merci…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Exemple : programmation orientée acteurs</a:t>
            </a:r>
            <a:endParaRPr lang="fr-F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ReadReq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string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chan&lt;- string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fr-FR" sz="6400" dirty="0" smtClean="0">
                <a:latin typeface="Courier New" pitchFamily="49" charset="0"/>
                <a:cs typeface="Courier New" pitchFamily="49" charset="0"/>
              </a:rPr>
            </a:br>
            <a:endParaRPr lang="fr-FR" sz="6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WriteReq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, val string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6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c :=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sz="6400" b="1" dirty="0" smtClean="0">
                <a:latin typeface="Courier New" pitchFamily="49" charset="0"/>
                <a:cs typeface="Courier New" pitchFamily="49" charset="0"/>
              </a:rPr>
              <a:t>interface{}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fr-FR" sz="6400" dirty="0" smtClean="0">
                <a:latin typeface="Courier New" pitchFamily="49" charset="0"/>
                <a:cs typeface="Courier New" pitchFamily="49" charset="0"/>
              </a:rPr>
            </a:br>
            <a:endParaRPr lang="fr-FR" sz="6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m :=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[string]string)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for {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fr-FR" sz="6400" b="1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fr-FR" sz="6400" b="1" dirty="0" smtClean="0">
                <a:latin typeface="Courier New" pitchFamily="49" charset="0"/>
                <a:cs typeface="Courier New" pitchFamily="49" charset="0"/>
              </a:rPr>
              <a:t> r := (&lt;-c).(type)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  case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ReadReq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    r.ack &lt;- m[r.key]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  case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WriteReq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    m[r.key] = r.val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  }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}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}()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Exemple : programmation orientée acteurs </a:t>
            </a:r>
            <a:b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(suite)</a:t>
            </a:r>
            <a:endParaRPr lang="fr-F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WriteReq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"bar"}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ReadReq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("Got", &lt;-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Aussi</a:t>
            </a:r>
            <a:r>
              <a:rPr lang="en-US" dirty="0" smtClean="0"/>
              <a:t> simple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cela</a:t>
            </a:r>
            <a:r>
              <a:rPr lang="en-US" dirty="0" smtClean="0"/>
              <a:t>(</a:t>
            </a:r>
            <a:r>
              <a:rPr lang="en-US" i="1" dirty="0" err="1" smtClean="0"/>
              <a:t>ter</a:t>
            </a:r>
            <a:r>
              <a:rPr lang="en-US" i="1" dirty="0" smtClean="0"/>
              <a:t> </a:t>
            </a:r>
            <a:r>
              <a:rPr lang="en-US" i="1" dirty="0" err="1" smtClean="0"/>
              <a:t>repetita</a:t>
            </a:r>
            <a:r>
              <a:rPr lang="en-US" dirty="0" smtClean="0"/>
              <a:t>)!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pool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threads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2800" dirty="0" smtClean="0"/>
              <a:t>[</a:t>
            </a:r>
            <a:r>
              <a:rPr lang="en-US" sz="2800" dirty="0" err="1" smtClean="0"/>
              <a:t>Cette</a:t>
            </a:r>
            <a:r>
              <a:rPr lang="en-US" sz="2800" dirty="0" smtClean="0"/>
              <a:t> page </a:t>
            </a:r>
            <a:r>
              <a:rPr lang="en-US" sz="2800" dirty="0" err="1" smtClean="0"/>
              <a:t>est</a:t>
            </a:r>
            <a:r>
              <a:rPr lang="en-US" sz="2800" dirty="0" smtClean="0"/>
              <a:t> </a:t>
            </a:r>
            <a:r>
              <a:rPr lang="en-US" sz="2800" dirty="0" err="1" smtClean="0"/>
              <a:t>laissée</a:t>
            </a:r>
            <a:r>
              <a:rPr lang="en-US" sz="2800" dirty="0" smtClean="0"/>
              <a:t> </a:t>
            </a:r>
            <a:r>
              <a:rPr lang="en-US" sz="2800" dirty="0" err="1" smtClean="0"/>
              <a:t>intentionnellement</a:t>
            </a:r>
            <a:r>
              <a:rPr lang="en-US" sz="2800" dirty="0" smtClean="0"/>
              <a:t> blanche]</a:t>
            </a:r>
            <a:endParaRPr lang="fr-FR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Pourquoi est-ce du </a:t>
            </a:r>
            <a:r>
              <a:rPr lang="fr-FR" sz="3200" i="1" dirty="0" smtClean="0">
                <a:solidFill>
                  <a:schemeClr val="accent1">
                    <a:lumMod val="75000"/>
                  </a:schemeClr>
                </a:solidFill>
              </a:rPr>
              <a:t>CSP(</a:t>
            </a:r>
            <a:r>
              <a:rPr lang="fr-FR" sz="3200" i="1" dirty="0" err="1" smtClean="0">
                <a:solidFill>
                  <a:schemeClr val="accent1">
                    <a:lumMod val="75000"/>
                  </a:schemeClr>
                </a:solidFill>
              </a:rPr>
              <a:t>Hoare</a:t>
            </a:r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) pur ne va pas?</a:t>
            </a:r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sz="3600" dirty="0" smtClean="0"/>
              <a:t>Allocation de mémoire dans un style CSP:</a:t>
            </a:r>
            <a:br>
              <a:rPr lang="fr-FR" sz="3600" dirty="0" smtClean="0"/>
            </a:br>
            <a:endParaRPr lang="fr-FR" sz="3600" dirty="0" smtClean="0"/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ack1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(chan *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AllocReq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{10, ack1}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2900" dirty="0" smtClean="0">
                <a:latin typeface="Courier New" pitchFamily="49" charset="0"/>
                <a:cs typeface="Courier New" pitchFamily="49" charset="0"/>
              </a:rPr>
            </a:b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ack2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(chan *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AllocReq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{20, ack2}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2900" dirty="0" smtClean="0">
                <a:latin typeface="Courier New" pitchFamily="49" charset="0"/>
                <a:cs typeface="Courier New" pitchFamily="49" charset="0"/>
              </a:rPr>
            </a:b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obj1 := &lt;-ack1</a:t>
            </a:r>
            <a:br>
              <a:rPr lang="fr-FR" sz="2900" dirty="0" smtClean="0">
                <a:latin typeface="Courier New" pitchFamily="49" charset="0"/>
                <a:cs typeface="Courier New" pitchFamily="49" charset="0"/>
              </a:rPr>
            </a:b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obj2 := &lt;-ack2</a:t>
            </a:r>
            <a:br>
              <a:rPr lang="fr-FR" sz="2900" dirty="0" smtClean="0">
                <a:latin typeface="Courier New" pitchFamily="49" charset="0"/>
                <a:cs typeface="Courier New" pitchFamily="49" charset="0"/>
              </a:rPr>
            </a:b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3600" dirty="0" smtClean="0"/>
          </a:p>
          <a:p>
            <a:pPr>
              <a:buNone/>
            </a:pPr>
            <a:r>
              <a:rPr lang="fr-FR" sz="3600" dirty="0" smtClean="0"/>
              <a:t>WTF??1!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Pourquoi est-ce du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CSP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pur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ne va pas?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(suite)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800" dirty="0" smtClean="0"/>
              <a:t>Certains </a:t>
            </a:r>
            <a:r>
              <a:rPr lang="fr-FR" sz="1800" dirty="0" smtClean="0"/>
              <a:t>programmes écrits ne </a:t>
            </a:r>
            <a:r>
              <a:rPr lang="fr-FR" sz="1800" dirty="0" smtClean="0"/>
              <a:t>sont pas différents!</a:t>
            </a:r>
            <a:br>
              <a:rPr lang="fr-FR" sz="1800" dirty="0" smtClean="0"/>
            </a:br>
            <a:endParaRPr lang="fr-FR" sz="1800" dirty="0" smtClean="0"/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UidReq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uint64)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fr-FR" sz="1600" dirty="0" smtClean="0">
                <a:latin typeface="Courier New" pitchFamily="49" charset="0"/>
                <a:cs typeface="Courier New" pitchFamily="49" charset="0"/>
              </a:rPr>
            </a:b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:= uint64(0)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  for {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    c := &lt;-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UidReq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    c &lt;-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seq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  }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}()</a:t>
            </a:r>
            <a:br>
              <a:rPr lang="fr-FR" sz="1600" dirty="0" smtClean="0">
                <a:latin typeface="Courier New" pitchFamily="49" charset="0"/>
                <a:cs typeface="Courier New" pitchFamily="49" charset="0"/>
              </a:rPr>
            </a:b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(chan uint64)</a:t>
            </a:r>
          </a:p>
          <a:p>
            <a:pPr lvl="1"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UidReq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ack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uid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:= &lt;-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ack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Modèle de programmation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Principalement</a:t>
            </a:r>
            <a:r>
              <a:rPr lang="en-US" dirty="0" smtClean="0"/>
              <a:t> </a:t>
            </a:r>
            <a:r>
              <a:rPr lang="en-US" dirty="0" smtClean="0"/>
              <a:t>du CSP/π-calculus </a:t>
            </a:r>
            <a:r>
              <a:rPr lang="en-US" dirty="0" smtClean="0"/>
              <a:t>(pas </a:t>
            </a:r>
            <a:r>
              <a:rPr lang="en-US" dirty="0" err="1" smtClean="0"/>
              <a:t>vraiment</a:t>
            </a:r>
            <a:r>
              <a:rPr lang="en-US" dirty="0" smtClean="0"/>
              <a:t> </a:t>
            </a:r>
            <a:r>
              <a:rPr lang="en-US" dirty="0" err="1" smtClean="0"/>
              <a:t>formalisé</a:t>
            </a:r>
            <a:r>
              <a:rPr lang="en-US" dirty="0" smtClean="0"/>
              <a:t>): </a:t>
            </a:r>
            <a:r>
              <a:rPr lang="en-US" i="1" dirty="0" err="1" smtClean="0"/>
              <a:t>goroutines+channels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Devise de la concurrence en Go:</a:t>
            </a:r>
          </a:p>
          <a:p>
            <a:pPr>
              <a:buNone/>
            </a:pPr>
            <a:r>
              <a:rPr lang="en-US" i="1" dirty="0" smtClean="0"/>
              <a:t>“Ne pas </a:t>
            </a:r>
            <a:r>
              <a:rPr lang="en-US" i="1" dirty="0" err="1" smtClean="0"/>
              <a:t>communiquer</a:t>
            </a:r>
            <a:r>
              <a:rPr lang="en-US" i="1" dirty="0" smtClean="0"/>
              <a:t> par </a:t>
            </a:r>
            <a:r>
              <a:rPr lang="en-US" i="1" dirty="0" err="1" smtClean="0"/>
              <a:t>mémoire</a:t>
            </a:r>
            <a:r>
              <a:rPr lang="en-US" i="1" dirty="0" smtClean="0"/>
              <a:t> </a:t>
            </a:r>
            <a:r>
              <a:rPr lang="en-US" i="1" dirty="0" err="1" smtClean="0"/>
              <a:t>partagée</a:t>
            </a:r>
            <a:r>
              <a:rPr lang="en-US" i="1" dirty="0" smtClean="0"/>
              <a:t> ; à la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place</a:t>
            </a:r>
            <a:r>
              <a:rPr lang="en-US" i="1" dirty="0" smtClean="0"/>
              <a:t>, </a:t>
            </a:r>
            <a:r>
              <a:rPr lang="en-US" i="1" dirty="0" err="1" smtClean="0"/>
              <a:t>partager</a:t>
            </a:r>
            <a:r>
              <a:rPr lang="en-US" i="1" dirty="0" smtClean="0"/>
              <a:t> </a:t>
            </a:r>
            <a:r>
              <a:rPr lang="en-US" i="1" dirty="0" smtClean="0"/>
              <a:t>la </a:t>
            </a:r>
            <a:r>
              <a:rPr lang="en-US" i="1" dirty="0" err="1" smtClean="0"/>
              <a:t>mémoire</a:t>
            </a:r>
            <a:r>
              <a:rPr lang="en-US" i="1" dirty="0" smtClean="0"/>
              <a:t> en </a:t>
            </a:r>
            <a:r>
              <a:rPr lang="en-US" i="1" dirty="0" err="1" smtClean="0"/>
              <a:t>communiquant</a:t>
            </a:r>
            <a:r>
              <a:rPr lang="en-US" i="1" dirty="0" smtClean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+ </a:t>
            </a:r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partagée</a:t>
            </a:r>
            <a:r>
              <a:rPr lang="en-US" dirty="0" smtClean="0"/>
              <a:t> à part </a:t>
            </a:r>
            <a:r>
              <a:rPr lang="en-US" dirty="0" err="1" smtClean="0"/>
              <a:t>entière</a:t>
            </a:r>
            <a:endParaRPr lang="en-US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Pourquoi est-ce du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CSP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pur ne va pas?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(suite 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i="1" dirty="0" smtClean="0"/>
              <a:t>Le </a:t>
            </a:r>
            <a:r>
              <a:rPr lang="en-US" i="1" dirty="0" smtClean="0"/>
              <a:t>passage </a:t>
            </a:r>
            <a:r>
              <a:rPr lang="en-US" i="1" dirty="0" smtClean="0"/>
              <a:t>par message </a:t>
            </a:r>
            <a:r>
              <a:rPr lang="en-US" i="1" dirty="0" smtClean="0"/>
              <a:t>(message passing)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aisé</a:t>
            </a:r>
            <a:r>
              <a:rPr lang="en-US" i="1" dirty="0" smtClean="0"/>
              <a:t> à </a:t>
            </a:r>
          </a:p>
          <a:p>
            <a:pPr>
              <a:buNone/>
            </a:pPr>
            <a:r>
              <a:rPr lang="en-US" i="1" dirty="0" err="1" smtClean="0"/>
              <a:t>implémenter</a:t>
            </a:r>
            <a:r>
              <a:rPr lang="en-US" i="1" dirty="0" smtClean="0"/>
              <a:t>.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cela</a:t>
            </a:r>
            <a:r>
              <a:rPr lang="en-US" i="1" dirty="0" smtClean="0"/>
              <a:t> </a:t>
            </a:r>
            <a:r>
              <a:rPr lang="en-US" i="1" dirty="0" err="1" smtClean="0"/>
              <a:t>revient</a:t>
            </a:r>
            <a:r>
              <a:rPr lang="en-US" i="1" dirty="0" smtClean="0"/>
              <a:t> à faire de la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programmation</a:t>
            </a:r>
            <a:r>
              <a:rPr lang="en-US" i="1" dirty="0" smtClean="0"/>
              <a:t> </a:t>
            </a:r>
            <a:r>
              <a:rPr lang="en-US" i="1" dirty="0" err="1" smtClean="0"/>
              <a:t>distribuée</a:t>
            </a:r>
            <a:r>
              <a:rPr lang="en-US" i="1" dirty="0" smtClean="0"/>
              <a:t> </a:t>
            </a:r>
            <a:r>
              <a:rPr lang="en-US" i="1" dirty="0" err="1" smtClean="0"/>
              <a:t>alors</a:t>
            </a:r>
            <a:r>
              <a:rPr lang="en-US" dirty="0" smtClean="0"/>
              <a:t>” (c) Joseph </a:t>
            </a:r>
            <a:r>
              <a:rPr lang="en-US" dirty="0" err="1" smtClean="0"/>
              <a:t>Seigh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- Surcharge </a:t>
            </a:r>
            <a:r>
              <a:rPr lang="en-US" dirty="0" err="1" smtClean="0"/>
              <a:t>aditionnelle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Latence</a:t>
            </a:r>
            <a:r>
              <a:rPr lang="en-US" dirty="0" smtClean="0"/>
              <a:t> </a:t>
            </a:r>
            <a:r>
              <a:rPr lang="en-US" dirty="0" err="1" smtClean="0"/>
              <a:t>aditionnelle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superflue</a:t>
            </a:r>
            <a:r>
              <a:rPr lang="en-US" dirty="0" smtClean="0"/>
              <a:t>  (</a:t>
            </a:r>
            <a:r>
              <a:rPr lang="en-US" dirty="0" err="1" smtClean="0"/>
              <a:t>asynchronisme</a:t>
            </a:r>
            <a:r>
              <a:rPr lang="en-US" dirty="0" smtClean="0"/>
              <a:t>, </a:t>
            </a:r>
            <a:r>
              <a:rPr lang="en-US" dirty="0" err="1" smtClean="0"/>
              <a:t>réordination</a:t>
            </a:r>
            <a:r>
              <a:rPr lang="en-US" dirty="0" smtClean="0"/>
              <a:t>, …)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Equilibrage</a:t>
            </a:r>
            <a:r>
              <a:rPr lang="en-US" dirty="0" smtClean="0"/>
              <a:t> de charge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Contrôle</a:t>
            </a:r>
            <a:r>
              <a:rPr lang="en-US" dirty="0" smtClean="0"/>
              <a:t> de surcharge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Difficulté</a:t>
            </a:r>
            <a:r>
              <a:rPr lang="en-US" dirty="0" smtClean="0"/>
              <a:t> à </a:t>
            </a:r>
            <a:r>
              <a:rPr lang="en-US" dirty="0" err="1" smtClean="0"/>
              <a:t>débugger</a:t>
            </a:r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La mémoire partagée à la rescousse!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uint64(0)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atomic.AddUint64(&amp;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, 1)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Simple, rapide, pas de latence supplémentaire, </a:t>
            </a:r>
          </a:p>
          <a:p>
            <a:pPr>
              <a:buNone/>
            </a:pPr>
            <a:r>
              <a:rPr lang="fr-FR" dirty="0" smtClean="0"/>
              <a:t>pas de chausse-trappe, pas de surcharge.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primitives de mémoire partagée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sync.Mutex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sync.Cond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sync.Once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sync.WaitGroup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dirty="0" smtClean="0">
                <a:latin typeface="Courier New" pitchFamily="49" charset="0"/>
                <a:cs typeface="Courier New" pitchFamily="49" charset="0"/>
              </a:rPr>
            </a:b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runtime.Semacquire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Semrelease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atomic.CompareAndSwap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Mutex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800" b="1" dirty="0" err="1" smtClean="0"/>
              <a:t>sync.Mutex</a:t>
            </a:r>
            <a:r>
              <a:rPr lang="fr-FR" sz="1800" dirty="0" smtClean="0"/>
              <a:t>  est en fait un sémaphore binaire coopératif – pas de propriétaire, pas de </a:t>
            </a:r>
          </a:p>
          <a:p>
            <a:pPr>
              <a:buNone/>
            </a:pPr>
            <a:r>
              <a:rPr lang="fr-FR" sz="1800" dirty="0" smtClean="0"/>
              <a:t>récursivité</a:t>
            </a:r>
            <a:r>
              <a:rPr lang="fr-FR" sz="2200" dirty="0" smtClean="0">
                <a:cs typeface="Courier New" pitchFamily="49" charset="0"/>
              </a:rPr>
              <a:t>.</a:t>
            </a:r>
            <a:br>
              <a:rPr lang="fr-FR" sz="2200" dirty="0" smtClean="0">
                <a:cs typeface="Courier New" pitchFamily="49" charset="0"/>
              </a:rPr>
            </a:br>
            <a:endParaRPr lang="fr-FR" sz="2200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mtx.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fr-FR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    ...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mtx.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Unlock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fr-FR" sz="1800" dirty="0" smtClean="0">
                <a:latin typeface="Courier New" pitchFamily="49" charset="0"/>
                <a:cs typeface="Courier New" pitchFamily="49" charset="0"/>
              </a:rPr>
            </a:b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mtx.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fr-FR" sz="1800" dirty="0" smtClean="0">
                <a:latin typeface="Courier New" pitchFamily="49" charset="0"/>
                <a:cs typeface="Courier New" pitchFamily="49" charset="0"/>
              </a:rPr>
            </a:b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mtx.Lock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mtx.Unlock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  ...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Schéma général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8161020" cy="225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39552" y="1484784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90% de CSP au niveau le plus haut</a:t>
            </a:r>
          </a:p>
          <a:p>
            <a:r>
              <a:rPr lang="fr-FR" sz="2000" dirty="0" smtClean="0"/>
              <a:t>+10% de mémoire partagée aux niveaux les plus bas</a:t>
            </a:r>
            <a:endParaRPr lang="fr-FR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Détecteur de course pour Go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Actuellement</a:t>
            </a:r>
            <a:r>
              <a:rPr lang="en-US" dirty="0" smtClean="0"/>
              <a:t> en </a:t>
            </a:r>
            <a:r>
              <a:rPr lang="en-US" dirty="0" err="1" smtClean="0"/>
              <a:t>développement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Google MSK (pas </a:t>
            </a:r>
            <a:r>
              <a:rPr lang="en-US" dirty="0" err="1" smtClean="0"/>
              <a:t>d’obligation</a:t>
            </a:r>
            <a:r>
              <a:rPr lang="en-US" dirty="0" smtClean="0"/>
              <a:t> de </a:t>
            </a:r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actuellement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L’idée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</a:t>
            </a:r>
            <a:r>
              <a:rPr lang="en-US" dirty="0" err="1" smtClean="0"/>
              <a:t>fournir</a:t>
            </a:r>
            <a:r>
              <a:rPr lang="en-US" dirty="0" smtClean="0"/>
              <a:t> un support </a:t>
            </a:r>
            <a:r>
              <a:rPr lang="en-US" dirty="0" err="1" smtClean="0"/>
              <a:t>général</a:t>
            </a:r>
            <a:r>
              <a:rPr lang="en-US" dirty="0" smtClean="0"/>
              <a:t> pour les </a:t>
            </a:r>
            <a:r>
              <a:rPr lang="en-US" dirty="0" err="1" smtClean="0"/>
              <a:t>outils</a:t>
            </a:r>
            <a:r>
              <a:rPr lang="en-US" dirty="0" smtClean="0"/>
              <a:t> </a:t>
            </a:r>
            <a:r>
              <a:rPr lang="en-US" dirty="0" err="1" smtClean="0"/>
              <a:t>d’analyse</a:t>
            </a:r>
            <a:r>
              <a:rPr lang="en-US" dirty="0" smtClean="0"/>
              <a:t> </a:t>
            </a:r>
            <a:r>
              <a:rPr lang="en-US" dirty="0" err="1" smtClean="0"/>
              <a:t>dynamique</a:t>
            </a:r>
            <a:r>
              <a:rPr lang="en-US" dirty="0" smtClean="0"/>
              <a:t>  pour les  </a:t>
            </a:r>
            <a:r>
              <a:rPr lang="en-US" dirty="0" err="1" smtClean="0"/>
              <a:t>compilateur.runtime</a:t>
            </a:r>
            <a:r>
              <a:rPr lang="en-US" dirty="0" smtClean="0"/>
              <a:t>/</a:t>
            </a:r>
            <a:r>
              <a:rPr lang="en-US" dirty="0" err="1" smtClean="0"/>
              <a:t>bibliothèques</a:t>
            </a:r>
            <a:r>
              <a:rPr lang="en-US" dirty="0" smtClean="0"/>
              <a:t> Go.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Et </a:t>
            </a:r>
            <a:r>
              <a:rPr lang="en-US" dirty="0" err="1" smtClean="0"/>
              <a:t>puis</a:t>
            </a:r>
            <a:r>
              <a:rPr lang="en-US" dirty="0" smtClean="0"/>
              <a:t>  </a:t>
            </a:r>
            <a:r>
              <a:rPr lang="en-US" dirty="0" err="1" smtClean="0"/>
              <a:t>d’y</a:t>
            </a:r>
            <a:r>
              <a:rPr lang="en-US" dirty="0" smtClean="0"/>
              <a:t> </a:t>
            </a:r>
            <a:r>
              <a:rPr lang="en-US" dirty="0" err="1" smtClean="0"/>
              <a:t>attacher</a:t>
            </a:r>
            <a:r>
              <a:rPr lang="en-US" dirty="0" smtClean="0"/>
              <a:t> la </a:t>
            </a:r>
            <a:r>
              <a:rPr lang="en-US" dirty="0" err="1" smtClean="0"/>
              <a:t>tehcnologie</a:t>
            </a:r>
            <a:r>
              <a:rPr lang="en-US" dirty="0" smtClean="0"/>
              <a:t> </a:t>
            </a:r>
            <a:r>
              <a:rPr lang="en-US" dirty="0" err="1" smtClean="0"/>
              <a:t>toute-puissante</a:t>
            </a:r>
            <a:r>
              <a:rPr lang="en-US" dirty="0" smtClean="0"/>
              <a:t> </a:t>
            </a:r>
            <a:r>
              <a:rPr lang="en-US" i="1" dirty="0" err="1" smtClean="0"/>
              <a:t>ThreadSanitizer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Si/</a:t>
            </a:r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livré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</a:t>
            </a:r>
            <a:r>
              <a:rPr lang="en-US" dirty="0" err="1" smtClean="0"/>
              <a:t>branche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 de </a:t>
            </a:r>
            <a:r>
              <a:rPr lang="en-US" dirty="0" err="1" smtClean="0"/>
              <a:t>gestion</a:t>
            </a:r>
            <a:r>
              <a:rPr lang="en-US" dirty="0" smtClean="0"/>
              <a:t> de conf, </a:t>
            </a:r>
            <a:r>
              <a:rPr lang="en-US" dirty="0" err="1" smtClean="0"/>
              <a:t>l’utilisateur</a:t>
            </a:r>
            <a:r>
              <a:rPr lang="en-US" dirty="0" smtClean="0"/>
              <a:t> aura </a:t>
            </a:r>
            <a:r>
              <a:rPr lang="en-US" dirty="0" err="1" smtClean="0"/>
              <a:t>juste</a:t>
            </a:r>
            <a:r>
              <a:rPr lang="en-US" dirty="0" smtClean="0"/>
              <a:t> à </a:t>
            </a:r>
            <a:r>
              <a:rPr lang="en-US" dirty="0" err="1" smtClean="0"/>
              <a:t>spécifier</a:t>
            </a:r>
            <a:r>
              <a:rPr lang="en-US" dirty="0" smtClean="0"/>
              <a:t> un </a:t>
            </a:r>
            <a:r>
              <a:rPr lang="en-US" dirty="0" err="1" smtClean="0"/>
              <a:t>seul</a:t>
            </a:r>
            <a:r>
              <a:rPr lang="en-US" dirty="0" smtClean="0"/>
              <a:t> flag de </a:t>
            </a:r>
            <a:r>
              <a:rPr lang="en-US" dirty="0" err="1" smtClean="0"/>
              <a:t>compilateur</a:t>
            </a:r>
            <a:r>
              <a:rPr lang="en-US" dirty="0" smtClean="0"/>
              <a:t> pour </a:t>
            </a:r>
            <a:r>
              <a:rPr lang="en-US" dirty="0" err="1" smtClean="0"/>
              <a:t>l’autoriser</a:t>
            </a:r>
            <a:r>
              <a:rPr lang="en-US" dirty="0" smtClean="0"/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Evolutivité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scalability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Le but de Go </a:t>
            </a:r>
            <a:r>
              <a:rPr lang="en-US" dirty="0" err="1" smtClean="0"/>
              <a:t>est</a:t>
            </a:r>
            <a:r>
              <a:rPr lang="en-US" dirty="0" smtClean="0"/>
              <a:t> de supporter </a:t>
            </a:r>
            <a:r>
              <a:rPr lang="en-US" dirty="0" err="1" smtClean="0"/>
              <a:t>une</a:t>
            </a:r>
            <a:r>
              <a:rPr lang="en-US" dirty="0" smtClean="0"/>
              <a:t> concurrence </a:t>
            </a:r>
            <a:r>
              <a:rPr lang="en-US" dirty="0" smtClean="0"/>
              <a:t>de grain </a:t>
            </a:r>
            <a:r>
              <a:rPr lang="en-US" dirty="0" smtClean="0"/>
              <a:t>fin </a:t>
            </a:r>
            <a:r>
              <a:rPr lang="en-US" dirty="0" err="1" smtClean="0"/>
              <a:t>évolutive</a:t>
            </a:r>
            <a:r>
              <a:rPr lang="en-US" dirty="0" smtClean="0"/>
              <a:t>.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[encore] le </a:t>
            </a:r>
            <a:r>
              <a:rPr lang="en-US" dirty="0" err="1" smtClean="0"/>
              <a:t>cas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Il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soumis</a:t>
            </a:r>
            <a:r>
              <a:rPr lang="en-US" dirty="0" smtClean="0"/>
              <a:t> environ </a:t>
            </a:r>
            <a:r>
              <a:rPr lang="en-US" dirty="0" smtClean="0"/>
              <a:t>50 CLs </a:t>
            </a:r>
            <a:r>
              <a:rPr lang="en-US" dirty="0" err="1" smtClean="0"/>
              <a:t>liés</a:t>
            </a:r>
            <a:r>
              <a:rPr lang="en-US" dirty="0" smtClean="0"/>
              <a:t> à </a:t>
            </a:r>
            <a:r>
              <a:rPr lang="en-US" dirty="0" err="1" smtClean="0"/>
              <a:t>l’évolutivité</a:t>
            </a:r>
            <a:r>
              <a:rPr lang="en-US" dirty="0" smtClean="0"/>
              <a:t>. </a:t>
            </a:r>
            <a:r>
              <a:rPr lang="en-US" dirty="0" err="1" smtClean="0"/>
              <a:t>Toutes</a:t>
            </a:r>
            <a:r>
              <a:rPr lang="en-US" dirty="0" smtClean="0"/>
              <a:t> les primitives de </a:t>
            </a:r>
            <a:r>
              <a:rPr lang="en-US" dirty="0" err="1" smtClean="0"/>
              <a:t>synchronisation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réécrites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, semaphore, once, etc),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reste</a:t>
            </a:r>
            <a:r>
              <a:rPr lang="en-US" dirty="0" smtClean="0"/>
              <a:t> a </a:t>
            </a:r>
            <a:r>
              <a:rPr lang="en-US" dirty="0" err="1" smtClean="0"/>
              <a:t>améliorer</a:t>
            </a:r>
            <a:r>
              <a:rPr lang="en-US" dirty="0" smtClean="0"/>
              <a:t> </a:t>
            </a:r>
            <a:r>
              <a:rPr lang="en-US" dirty="0" err="1" smtClean="0"/>
              <a:t>l’évolutivité</a:t>
            </a:r>
            <a:r>
              <a:rPr lang="en-US" dirty="0" smtClean="0"/>
              <a:t> des  </a:t>
            </a:r>
            <a:r>
              <a:rPr lang="en-US" dirty="0" err="1" smtClean="0"/>
              <a:t>chan</a:t>
            </a:r>
            <a:r>
              <a:rPr lang="en-US" dirty="0" smtClean="0"/>
              <a:t>/select, de </a:t>
            </a:r>
            <a:r>
              <a:rPr lang="en-US" dirty="0" err="1" smtClean="0"/>
              <a:t>l’allocation</a:t>
            </a:r>
            <a:r>
              <a:rPr lang="en-US" dirty="0" smtClean="0"/>
              <a:t> de </a:t>
            </a:r>
            <a:r>
              <a:rPr lang="en-US" dirty="0" err="1" smtClean="0"/>
              <a:t>mémoire</a:t>
            </a:r>
            <a:r>
              <a:rPr lang="en-US" dirty="0" smtClean="0"/>
              <a:t>, la </a:t>
            </a:r>
            <a:r>
              <a:rPr lang="en-US" dirty="0" err="1" smtClean="0"/>
              <a:t>gestion</a:t>
            </a:r>
            <a:r>
              <a:rPr lang="en-US" dirty="0" smtClean="0"/>
              <a:t> de la pile (</a:t>
            </a:r>
            <a:r>
              <a:rPr lang="en-US" i="1" dirty="0" smtClean="0"/>
              <a:t>stack mgmt</a:t>
            </a:r>
            <a:r>
              <a:rPr lang="en-US" dirty="0" smtClean="0"/>
              <a:t>), etc.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“</a:t>
            </a:r>
            <a:r>
              <a:rPr lang="en-US" i="1" dirty="0" err="1" smtClean="0"/>
              <a:t>J’ai</a:t>
            </a: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</a:t>
            </a:r>
            <a:r>
              <a:rPr lang="en-US" i="1" dirty="0" err="1" smtClean="0"/>
              <a:t>exécuté</a:t>
            </a:r>
            <a:r>
              <a:rPr lang="en-US" i="1" dirty="0" smtClean="0"/>
              <a:t> un  benchmark </a:t>
            </a:r>
            <a:r>
              <a:rPr lang="en-US" i="1" dirty="0" err="1" smtClean="0"/>
              <a:t>réaliste</a:t>
            </a:r>
            <a:r>
              <a:rPr lang="en-US" i="1" dirty="0" smtClean="0"/>
              <a:t> </a:t>
            </a:r>
            <a:r>
              <a:rPr lang="en-US" i="1" dirty="0" err="1" smtClean="0"/>
              <a:t>fourni</a:t>
            </a:r>
            <a:r>
              <a:rPr lang="en-US" i="1" dirty="0" smtClean="0"/>
              <a:t> par </a:t>
            </a:r>
            <a:r>
              <a:rPr lang="en-US" i="1" dirty="0" err="1" smtClean="0"/>
              <a:t>quelqu’un</a:t>
            </a:r>
            <a:r>
              <a:rPr lang="en-US" i="1" dirty="0" smtClean="0"/>
              <a:t> </a:t>
            </a:r>
            <a:r>
              <a:rPr lang="en-US" i="1" dirty="0" err="1" smtClean="0"/>
              <a:t>utilisant</a:t>
            </a:r>
            <a:r>
              <a:rPr lang="en-US" i="1" dirty="0" smtClean="0"/>
              <a:t> </a:t>
            </a:r>
            <a:r>
              <a:rPr lang="en-US" i="1" dirty="0" err="1" smtClean="0"/>
              <a:t>mgo</a:t>
            </a:r>
            <a:r>
              <a:rPr lang="en-US" i="1" dirty="0" smtClean="0"/>
              <a:t> avec la release r59 du </a:t>
            </a:r>
            <a:r>
              <a:rPr lang="en-US" i="1" dirty="0" err="1" smtClean="0"/>
              <a:t>compialteur</a:t>
            </a:r>
            <a:r>
              <a:rPr lang="en-US" i="1" dirty="0" smtClean="0"/>
              <a:t>, et </a:t>
            </a:r>
            <a:r>
              <a:rPr lang="en-US" i="1" dirty="0" err="1" smtClean="0"/>
              <a:t>cela</a:t>
            </a:r>
            <a:r>
              <a:rPr lang="en-US" i="1" dirty="0" smtClean="0"/>
              <a:t> a </a:t>
            </a:r>
            <a:r>
              <a:rPr lang="en-US" i="1" dirty="0" err="1" smtClean="0"/>
              <a:t>pris</a:t>
            </a:r>
            <a:r>
              <a:rPr lang="en-US" i="1" dirty="0" smtClean="0"/>
              <a:t> environ 5  </a:t>
            </a:r>
            <a:r>
              <a:rPr lang="en-US" i="1" dirty="0" err="1" smtClean="0"/>
              <a:t>sur</a:t>
            </a:r>
            <a:r>
              <a:rPr lang="en-US" i="1" dirty="0" smtClean="0"/>
              <a:t> 20 , sans </a:t>
            </a:r>
            <a:r>
              <a:rPr lang="en-US" i="1" dirty="0" err="1" smtClean="0"/>
              <a:t>changement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code."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Toujours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d’améliorer</a:t>
            </a:r>
            <a:r>
              <a:rPr lang="en-US" dirty="0" smtClean="0"/>
              <a:t> </a:t>
            </a:r>
            <a:r>
              <a:rPr lang="en-US" dirty="0" err="1" smtClean="0"/>
              <a:t>l’ordonnanceur</a:t>
            </a:r>
            <a:r>
              <a:rPr lang="en-US" dirty="0" smtClean="0"/>
              <a:t> (scheduler) de </a:t>
            </a:r>
            <a:r>
              <a:rPr lang="en-US" dirty="0" err="1" smtClean="0"/>
              <a:t>goroutines</a:t>
            </a:r>
            <a:r>
              <a:rPr lang="en-US" dirty="0" smtClean="0"/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Merci!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Goroutines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Penser</a:t>
            </a:r>
            <a:r>
              <a:rPr lang="en-US" dirty="0" smtClean="0"/>
              <a:t> </a:t>
            </a:r>
            <a:r>
              <a:rPr lang="en-US" b="1" dirty="0" smtClean="0"/>
              <a:t>threads</a:t>
            </a:r>
            <a:r>
              <a:rPr lang="en-US" dirty="0" smtClean="0"/>
              <a:t> (</a:t>
            </a:r>
            <a:r>
              <a:rPr lang="en-US" dirty="0" err="1" smtClean="0"/>
              <a:t>mais</a:t>
            </a:r>
            <a:r>
              <a:rPr lang="en-US" dirty="0" smtClean="0"/>
              <a:t> pas </a:t>
            </a:r>
            <a:r>
              <a:rPr lang="en-US" dirty="0" err="1" smtClean="0"/>
              <a:t>d’opération</a:t>
            </a:r>
            <a:r>
              <a:rPr lang="en-US" dirty="0" smtClean="0"/>
              <a:t> </a:t>
            </a:r>
            <a:r>
              <a:rPr lang="en-US" i="1" dirty="0" smtClean="0"/>
              <a:t>join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logger.Printf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(“Bonjour,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%s!",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logger.Printf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(“Bonjour,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%s!",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...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}()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(canaux)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Fondamentalement</a:t>
            </a:r>
            <a:r>
              <a:rPr lang="en-US" dirty="0" smtClean="0"/>
              <a:t>, </a:t>
            </a:r>
            <a:r>
              <a:rPr lang="en-US" dirty="0" smtClean="0"/>
              <a:t>des queues FIFO </a:t>
            </a:r>
            <a:r>
              <a:rPr lang="en-US" dirty="0" err="1" smtClean="0"/>
              <a:t>bloquantes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limitées</a:t>
            </a:r>
            <a:r>
              <a:rPr lang="en-US" dirty="0" smtClean="0"/>
              <a:t> en </a:t>
            </a:r>
            <a:r>
              <a:rPr lang="en-US" dirty="0" err="1" smtClean="0"/>
              <a:t>taille</a:t>
            </a:r>
            <a:r>
              <a:rPr lang="en-US" dirty="0" smtClean="0"/>
              <a:t> et </a:t>
            </a:r>
            <a:r>
              <a:rPr lang="en-US" dirty="0" err="1" smtClean="0"/>
              <a:t>typées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//canal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synchrone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d’entiers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//canal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bufferisé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taille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100) de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pointeurs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Requete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100) 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citoyens de première classe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  <a:r>
              <a:rPr lang="en-US" dirty="0" smtClean="0"/>
              <a:t>passer en arguments de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canaux</a:t>
            </a:r>
            <a:r>
              <a:rPr lang="en-US" dirty="0" smtClean="0"/>
              <a:t>, </a:t>
            </a:r>
            <a:r>
              <a:rPr lang="en-US" dirty="0" smtClean="0"/>
              <a:t>les stocker </a:t>
            </a:r>
            <a:r>
              <a:rPr lang="en-US" dirty="0" err="1" smtClean="0"/>
              <a:t>dans</a:t>
            </a:r>
            <a:r>
              <a:rPr lang="en-US" dirty="0" smtClean="0"/>
              <a:t> des containers, les </a:t>
            </a:r>
          </a:p>
          <a:p>
            <a:pPr>
              <a:buNone/>
            </a:pPr>
            <a:r>
              <a:rPr lang="en-US" dirty="0" smtClean="0"/>
              <a:t>passer via des channels, etc…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De plus, les channels ne </a:t>
            </a:r>
            <a:r>
              <a:rPr lang="en-US" dirty="0" err="1" smtClean="0"/>
              <a:t>sont</a:t>
            </a:r>
            <a:r>
              <a:rPr lang="en-US" dirty="0" smtClean="0"/>
              <a:t> pas </a:t>
            </a:r>
            <a:r>
              <a:rPr lang="en-US" dirty="0" err="1" smtClean="0"/>
              <a:t>liés</a:t>
            </a:r>
            <a:r>
              <a:rPr lang="en-US" dirty="0" smtClean="0"/>
              <a:t> à des </a:t>
            </a:r>
          </a:p>
          <a:p>
            <a:pPr>
              <a:buNone/>
            </a:pPr>
            <a:r>
              <a:rPr lang="en-US" i="1" dirty="0" err="1" smtClean="0"/>
              <a:t>goroutines</a:t>
            </a:r>
            <a:r>
              <a:rPr lang="en-US" dirty="0" smtClean="0"/>
              <a:t> </a:t>
            </a:r>
            <a:r>
              <a:rPr lang="en-US" dirty="0" err="1" smtClean="0"/>
              <a:t>particulières</a:t>
            </a:r>
            <a:r>
              <a:rPr lang="en-US" dirty="0" smtClean="0"/>
              <a:t>.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envoyer</a:t>
            </a:r>
            <a:r>
              <a:rPr lang="en-US" dirty="0" smtClean="0"/>
              <a:t>/</a:t>
            </a:r>
            <a:r>
              <a:rPr lang="en-US" dirty="0" err="1" smtClean="0"/>
              <a:t>recevoir</a:t>
            </a:r>
            <a:r>
              <a:rPr lang="en-US" dirty="0" smtClean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données</a:t>
            </a:r>
            <a:r>
              <a:rPr lang="en-US" dirty="0" smtClean="0"/>
              <a:t> d’un </a:t>
            </a:r>
            <a:r>
              <a:rPr lang="en-US" dirty="0" err="1" smtClean="0"/>
              <a:t>seul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channel. 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entrées/sorties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(c chan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  c &lt;- 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0 // on envoie 0 sur c</a:t>
            </a:r>
            <a:endParaRPr lang="fr-FR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  &lt;-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c	// on attend une donnée de c</a:t>
            </a:r>
            <a:endParaRPr lang="fr-FR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3400" dirty="0" smtClean="0">
                <a:latin typeface="Courier New" pitchFamily="49" charset="0"/>
                <a:cs typeface="Courier New" pitchFamily="49" charset="0"/>
              </a:rPr>
            </a:br>
            <a:endParaRPr lang="fr-FR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 bar(c &lt;-chan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  &lt;-c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3400" dirty="0" smtClean="0">
                <a:latin typeface="Courier New" pitchFamily="49" charset="0"/>
                <a:cs typeface="Courier New" pitchFamily="49" charset="0"/>
              </a:rPr>
            </a:br>
            <a:endParaRPr lang="fr-FR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(c chan&lt;-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  c &lt;- 0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fermeture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producteur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producteur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*Travail)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defer close(c)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for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  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travail,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ok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getTravail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   if !ok { return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   c &lt;-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travail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consommateur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range c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process(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Pourquoi pas de </a:t>
            </a:r>
            <a:r>
              <a:rPr lang="fr-FR" sz="3600" i="1" dirty="0" err="1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 dans les </a:t>
            </a:r>
            <a:r>
              <a:rPr lang="fr-FR" sz="3600" i="1" dirty="0" err="1" smtClean="0">
                <a:solidFill>
                  <a:schemeClr val="accent1">
                    <a:lumMod val="75000"/>
                  </a:schemeClr>
                </a:solidFill>
              </a:rPr>
              <a:t>goroutines</a:t>
            </a:r>
            <a:r>
              <a:rPr lang="fr-FR" sz="3600" i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fr-FR" sz="3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On </a:t>
            </a:r>
            <a:r>
              <a:rPr lang="en-US" sz="2000" dirty="0" smtClean="0"/>
              <a:t>a </a:t>
            </a:r>
            <a:r>
              <a:rPr lang="en-US" sz="2000" dirty="0" err="1" smtClean="0"/>
              <a:t>généralement</a:t>
            </a:r>
            <a:r>
              <a:rPr lang="en-US" sz="2000" dirty="0" smtClean="0"/>
              <a:t> </a:t>
            </a:r>
            <a:r>
              <a:rPr lang="en-US" sz="2000" dirty="0" err="1" smtClean="0"/>
              <a:t>besoin</a:t>
            </a:r>
            <a:r>
              <a:rPr lang="en-US" sz="2000" dirty="0" smtClean="0"/>
              <a:t> </a:t>
            </a:r>
            <a:r>
              <a:rPr lang="en-US" sz="2000" dirty="0" smtClean="0"/>
              <a:t>de </a:t>
            </a:r>
            <a:r>
              <a:rPr lang="en-US" sz="2000" dirty="0" err="1" smtClean="0"/>
              <a:t>toute</a:t>
            </a:r>
            <a:r>
              <a:rPr lang="en-US" sz="2000" dirty="0" smtClean="0"/>
              <a:t> </a:t>
            </a:r>
            <a:r>
              <a:rPr lang="en-US" sz="2000" dirty="0" err="1" smtClean="0"/>
              <a:t>façon</a:t>
            </a:r>
            <a:r>
              <a:rPr lang="en-US" sz="2000" dirty="0" smtClean="0"/>
              <a:t> de </a:t>
            </a:r>
            <a:r>
              <a:rPr lang="en-US" sz="2000" dirty="0" err="1" smtClean="0"/>
              <a:t>retourner</a:t>
            </a:r>
            <a:r>
              <a:rPr lang="en-US" sz="2000" dirty="0" smtClean="0"/>
              <a:t> </a:t>
            </a:r>
            <a:r>
              <a:rPr lang="en-US" sz="2000" dirty="0" err="1" smtClean="0"/>
              <a:t>une</a:t>
            </a:r>
            <a:r>
              <a:rPr lang="en-US" sz="2000" dirty="0" smtClean="0"/>
              <a:t> </a:t>
            </a:r>
            <a:r>
              <a:rPr lang="en-US" sz="2000" dirty="0" err="1" smtClean="0"/>
              <a:t>valeur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>
              <a:buNone/>
            </a:pPr>
            <a:r>
              <a:rPr lang="en-US" sz="1200" dirty="0" smtClean="0"/>
              <a:t> 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 := make(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N)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// fork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  go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    result := ...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    c &lt;- result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  }()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// join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sum := 0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  sum += &lt;-c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L’instruction</a:t>
            </a:r>
            <a:r>
              <a:rPr lang="en-US" i="1" dirty="0" smtClean="0"/>
              <a:t> Select</a:t>
            </a:r>
            <a:r>
              <a:rPr lang="en-US" dirty="0" smtClean="0"/>
              <a:t> </a:t>
            </a:r>
            <a:r>
              <a:rPr lang="en-US" dirty="0" smtClean="0"/>
              <a:t>fait un </a:t>
            </a:r>
            <a:r>
              <a:rPr lang="en-US" dirty="0" err="1" smtClean="0"/>
              <a:t>choix</a:t>
            </a:r>
            <a:r>
              <a:rPr lang="en-US" dirty="0" smtClean="0"/>
              <a:t> pseudo-</a:t>
            </a:r>
            <a:r>
              <a:rPr lang="en-US" dirty="0" err="1" smtClean="0"/>
              <a:t>aléatoire</a:t>
            </a:r>
            <a:r>
              <a:rPr lang="en-US" dirty="0" smtClean="0"/>
              <a:t> </a:t>
            </a:r>
            <a:r>
              <a:rPr lang="en-US" dirty="0" err="1" smtClean="0"/>
              <a:t>duquel</a:t>
            </a:r>
            <a:r>
              <a:rPr lang="en-US" dirty="0" smtClean="0"/>
              <a:t> un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ensemble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smtClean="0"/>
              <a:t>communications </a:t>
            </a:r>
            <a:r>
              <a:rPr lang="en-US" dirty="0" err="1" smtClean="0"/>
              <a:t>possibles</a:t>
            </a:r>
            <a:r>
              <a:rPr lang="en-US" dirty="0" smtClean="0"/>
              <a:t> </a:t>
            </a:r>
            <a:r>
              <a:rPr lang="en-US" dirty="0" err="1" smtClean="0"/>
              <a:t>procède</a:t>
            </a:r>
            <a:r>
              <a:rPr lang="en-US" dirty="0" smtClean="0"/>
              <a:t> : 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case c1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	case m := &lt;-c2: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faireqqchose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	case m := &lt;-c3: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faireqqchosedautre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	default: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faireqqchosepardefaut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544</Words>
  <Application>Microsoft Office PowerPoint</Application>
  <PresentationFormat>Affichage à l'écran (4:3)</PresentationFormat>
  <Paragraphs>261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La concurrence en  Go   </vt:lpstr>
      <vt:lpstr>Modèle de programmation</vt:lpstr>
      <vt:lpstr>Goroutines</vt:lpstr>
      <vt:lpstr>Channels (canaux)</vt:lpstr>
      <vt:lpstr>Channels : citoyens de première classe</vt:lpstr>
      <vt:lpstr>Channels : entrées/sorties</vt:lpstr>
      <vt:lpstr>Channels : fermeture</vt:lpstr>
      <vt:lpstr>Pourquoi pas de join dans les goroutines?</vt:lpstr>
      <vt:lpstr>Select</vt:lpstr>
      <vt:lpstr>Select : send/recv non bloquants</vt:lpstr>
      <vt:lpstr>Select: timeouts</vt:lpstr>
      <vt:lpstr>Exemple : le barbier</vt:lpstr>
      <vt:lpstr>Exemple : pooling (scrutation) de ressources</vt:lpstr>
      <vt:lpstr>Exemple : pooling de ressources (suite)</vt:lpstr>
      <vt:lpstr>Exemple : programmation orientée acteurs</vt:lpstr>
      <vt:lpstr>Exemple : programmation orientée acteurs  (suite)</vt:lpstr>
      <vt:lpstr>Exemple : pool de threads</vt:lpstr>
      <vt:lpstr>Pourquoi est-ce du CSP(Hoare) pur ne va pas?</vt:lpstr>
      <vt:lpstr>Pourquoi est-ce du CSP pur ne va pas?  (suite)</vt:lpstr>
      <vt:lpstr>Pourquoi est-ce du CSP pur ne va pas?  (suite 2)</vt:lpstr>
      <vt:lpstr>La mémoire partagée à la rescousse!</vt:lpstr>
      <vt:lpstr>Les primitives de mémoire partagée</vt:lpstr>
      <vt:lpstr>Mutex</vt:lpstr>
      <vt:lpstr>Schéma général</vt:lpstr>
      <vt:lpstr>Détecteur de course pour Go</vt:lpstr>
      <vt:lpstr>Evolutivité (scalability)</vt:lpstr>
      <vt:lpstr>Diapositive 27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274</cp:revision>
  <dcterms:created xsi:type="dcterms:W3CDTF">2011-08-31T13:11:29Z</dcterms:created>
  <dcterms:modified xsi:type="dcterms:W3CDTF">2011-09-08T11:39:45Z</dcterms:modified>
</cp:coreProperties>
</file>