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91" d="100"/>
          <a:sy n="91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13/09/2011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r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langage  Go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2ème partie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fr-FR" i="1" dirty="0"/>
              <a:t>Rob Pike</a:t>
            </a:r>
          </a:p>
          <a:p>
            <a:r>
              <a:rPr lang="fr-FR" dirty="0" smtClean="0">
                <a:hlinkClick r:id="rId2"/>
              </a:rPr>
              <a:t>r@google.com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Traduction en français, adaptation  </a:t>
            </a:r>
            <a:br>
              <a:rPr lang="fr-FR" dirty="0" smtClean="0"/>
            </a:br>
            <a:r>
              <a:rPr lang="fr-FR" dirty="0" err="1" smtClean="0">
                <a:hlinkClick r:id="rId3"/>
              </a:rPr>
              <a:t>xavier.mehaut</a:t>
            </a:r>
            <a:r>
              <a:rPr lang="fr-FR" dirty="0" smtClean="0">
                <a:hlinkClick r:id="rId3"/>
              </a:rPr>
              <a:t> @</a:t>
            </a:r>
            <a:r>
              <a:rPr lang="fr-FR" dirty="0" err="1" smtClean="0">
                <a:hlinkClick r:id="rId3"/>
              </a:rPr>
              <a:t>gmail.com</a:t>
            </a:r>
            <a:endParaRPr lang="fr-FR" dirty="0" smtClean="0"/>
          </a:p>
          <a:p>
            <a:endParaRPr lang="fr-FR" dirty="0"/>
          </a:p>
          <a:p>
            <a:r>
              <a:rPr lang="fr-FR" i="1" dirty="0" smtClean="0"/>
              <a:t>(Version de Juin </a:t>
            </a:r>
            <a:r>
              <a:rPr lang="fr-FR" i="1" dirty="0"/>
              <a:t>2011)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slices : définition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slice (tranche)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est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référence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vers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section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d’un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tableau. 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Les slices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habituellement</a:t>
            </a:r>
            <a:r>
              <a:rPr lang="en-US" i="1" dirty="0" smtClean="0"/>
              <a:t> plus </a:t>
            </a:r>
            <a:r>
              <a:rPr lang="en-US" i="1" dirty="0" err="1" smtClean="0"/>
              <a:t>utilisées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des </a:t>
            </a:r>
            <a:r>
              <a:rPr lang="en-US" i="1" dirty="0" smtClean="0"/>
              <a:t>tableaux </a:t>
            </a:r>
            <a:r>
              <a:rPr lang="en-US" i="1" dirty="0" err="1" smtClean="0"/>
              <a:t>purs</a:t>
            </a:r>
            <a:r>
              <a:rPr lang="en-US" i="1" dirty="0" smtClean="0"/>
              <a:t>.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slice ne </a:t>
            </a:r>
            <a:r>
              <a:rPr lang="en-US" i="1" dirty="0" err="1" smtClean="0"/>
              <a:t>coûte</a:t>
            </a:r>
            <a:r>
              <a:rPr lang="en-US" i="1" dirty="0" smtClean="0"/>
              <a:t> </a:t>
            </a:r>
            <a:r>
              <a:rPr lang="en-US" i="1" dirty="0" smtClean="0"/>
              <a:t>pas grand chose en </a:t>
            </a:r>
            <a:r>
              <a:rPr lang="en-US" i="1" dirty="0" err="1" smtClean="0"/>
              <a:t>espace</a:t>
            </a:r>
            <a:r>
              <a:rPr lang="en-US" i="1" dirty="0" smtClean="0"/>
              <a:t> </a:t>
            </a:r>
            <a:r>
              <a:rPr lang="en-US" i="1" dirty="0" err="1" smtClean="0"/>
              <a:t>mémoire</a:t>
            </a:r>
            <a:r>
              <a:rPr lang="en-US" i="1" dirty="0" smtClean="0"/>
              <a:t> et en </a:t>
            </a:r>
          </a:p>
          <a:p>
            <a:pPr>
              <a:buNone/>
            </a:pPr>
            <a:r>
              <a:rPr lang="en-US" i="1" dirty="0" smtClean="0"/>
              <a:t>performances  </a:t>
            </a:r>
            <a:r>
              <a:rPr lang="en-US" i="1" dirty="0" smtClean="0"/>
              <a:t>(plus </a:t>
            </a:r>
            <a:r>
              <a:rPr lang="en-US" i="1" dirty="0" err="1" smtClean="0"/>
              <a:t>d’information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le </a:t>
            </a:r>
            <a:r>
              <a:rPr lang="en-US" i="1" dirty="0" err="1" smtClean="0"/>
              <a:t>sujet</a:t>
            </a:r>
            <a:r>
              <a:rPr lang="en-US" i="1" dirty="0" smtClean="0"/>
              <a:t> à </a:t>
            </a:r>
            <a:r>
              <a:rPr lang="en-US" i="1" dirty="0" err="1" smtClean="0"/>
              <a:t>venir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Un type slice </a:t>
            </a:r>
            <a:r>
              <a:rPr lang="en-US" i="1" dirty="0" err="1" smtClean="0"/>
              <a:t>ressemble</a:t>
            </a:r>
            <a:r>
              <a:rPr lang="en-US" i="1" dirty="0" smtClean="0"/>
              <a:t> à un type tableau sans </a:t>
            </a:r>
            <a:r>
              <a:rPr lang="en-US" i="1" dirty="0" smtClean="0"/>
              <a:t>mention de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i="1" dirty="0" smtClean="0"/>
              <a:t> </a:t>
            </a:r>
            <a:r>
              <a:rPr lang="en-US" i="1" dirty="0" err="1" smtClean="0"/>
              <a:t>retourne</a:t>
            </a:r>
            <a:r>
              <a:rPr lang="en-US" i="1" dirty="0" smtClean="0"/>
              <a:t> 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d’éléments</a:t>
            </a:r>
            <a:r>
              <a:rPr lang="en-US" i="1" dirty="0" smtClean="0"/>
              <a:t> de la </a:t>
            </a:r>
            <a:r>
              <a:rPr lang="en-US" i="1" dirty="0" smtClean="0"/>
              <a:t>slice.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crée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en </a:t>
            </a:r>
            <a:r>
              <a:rPr lang="en-US" i="1" dirty="0" err="1" smtClean="0"/>
              <a:t>découpant</a:t>
            </a:r>
            <a:r>
              <a:rPr lang="en-US" i="1" dirty="0" smtClean="0"/>
              <a:t> un </a:t>
            </a:r>
            <a:r>
              <a:rPr lang="en-US" i="1" dirty="0" smtClean="0"/>
              <a:t>tableau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slice :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[7:9]</a:t>
            </a: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smtClean="0"/>
              <a:t>positions </a:t>
            </a:r>
            <a:r>
              <a:rPr lang="en-US" i="1" dirty="0" err="1" smtClean="0"/>
              <a:t>valides</a:t>
            </a:r>
            <a:r>
              <a:rPr lang="en-US" i="1" dirty="0" smtClean="0"/>
              <a:t> </a:t>
            </a:r>
            <a:r>
              <a:rPr lang="en-US" i="1" dirty="0" smtClean="0"/>
              <a:t>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  </a:t>
            </a:r>
            <a:r>
              <a:rPr lang="en-US" i="1" dirty="0" err="1" smtClean="0"/>
              <a:t>seront</a:t>
            </a:r>
            <a:r>
              <a:rPr lang="en-US" i="1" dirty="0" smtClean="0"/>
              <a:t> </a:t>
            </a:r>
            <a:r>
              <a:rPr lang="en-US" i="1" dirty="0" err="1" smtClean="0"/>
              <a:t>alors</a:t>
            </a:r>
            <a:r>
              <a:rPr lang="en-US" i="1" dirty="0" smtClean="0"/>
              <a:t>  0 et 1;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(a)==2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Raccourcis pour les slices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err="1" smtClean="0"/>
              <a:t>Quand</a:t>
            </a:r>
            <a:r>
              <a:rPr lang="en-US" i="1" dirty="0" smtClean="0"/>
              <a:t> on </a:t>
            </a:r>
            <a:r>
              <a:rPr lang="en-US" i="1" dirty="0" err="1" smtClean="0"/>
              <a:t>crée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slice, le premier index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</a:p>
          <a:p>
            <a:pPr>
              <a:buNone/>
            </a:pPr>
            <a:r>
              <a:rPr lang="en-US" i="1" dirty="0" err="1" smtClean="0"/>
              <a:t>défaut</a:t>
            </a:r>
            <a:r>
              <a:rPr lang="en-US" i="1" dirty="0" smtClean="0"/>
              <a:t> à 0 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ar[:n]</a:t>
            </a:r>
            <a:r>
              <a:rPr lang="pt-BR" dirty="0" smtClean="0"/>
              <a:t> signifie </a:t>
            </a:r>
            <a:r>
              <a:rPr lang="pt-BR" i="1" dirty="0" smtClean="0"/>
              <a:t>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ar[0:n]</a:t>
            </a:r>
            <a:r>
              <a:rPr lang="pt-BR" i="1" dirty="0" smtClean="0"/>
              <a:t>.</a:t>
            </a:r>
          </a:p>
          <a:p>
            <a:pPr>
              <a:buNone/>
            </a:pPr>
            <a:endParaRPr lang="pt-BR" i="1" dirty="0" smtClean="0"/>
          </a:p>
          <a:p>
            <a:pPr>
              <a:buNone/>
            </a:pPr>
            <a:r>
              <a:rPr lang="en-US" i="1" dirty="0" smtClean="0"/>
              <a:t>Le second index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  <a:r>
              <a:rPr lang="en-US" i="1" dirty="0" err="1" smtClean="0"/>
              <a:t>défaut</a:t>
            </a:r>
            <a:r>
              <a:rPr lang="en-US" i="1" dirty="0" smtClean="0"/>
              <a:t> </a:t>
            </a:r>
            <a:r>
              <a:rPr lang="en-US" i="1" dirty="0" smtClean="0"/>
              <a:t> la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(tableau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ou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slice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ar[n:] </a:t>
            </a:r>
            <a:r>
              <a:rPr lang="pt-BR" i="1" dirty="0" smtClean="0"/>
              <a:t>signifie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ar[n:len(ar)]</a:t>
            </a:r>
            <a:r>
              <a:rPr lang="pt-BR" i="1" dirty="0" smtClean="0"/>
              <a:t>.</a:t>
            </a:r>
          </a:p>
          <a:p>
            <a:pPr>
              <a:buNone/>
            </a:pPr>
            <a:endParaRPr lang="pt-BR" i="1" dirty="0" smtClean="0"/>
          </a:p>
          <a:p>
            <a:pPr>
              <a:buNone/>
            </a:pPr>
            <a:r>
              <a:rPr lang="en-US" i="1" dirty="0" err="1" smtClean="0"/>
              <a:t>Enfin</a:t>
            </a:r>
            <a:r>
              <a:rPr lang="en-US" i="1" dirty="0" smtClean="0"/>
              <a:t> pour </a:t>
            </a:r>
            <a:r>
              <a:rPr lang="en-US" i="1" dirty="0" err="1" smtClean="0"/>
              <a:t>créer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d’un tableau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[:] </a:t>
            </a:r>
            <a:r>
              <a:rPr lang="fr-FR" i="1" dirty="0" smtClean="0"/>
              <a:t>signifie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[0: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)].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slice référence un tableau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fr-FR" i="1" dirty="0" smtClean="0"/>
              <a:t>Conceptuellement: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Slice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base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elemType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0ème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élément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d’éléments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la slice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	  // num.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d’éléments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disponibles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Tableau:</a:t>
            </a:r>
            <a:endParaRPr lang="en-US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Slice: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a=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[7:9]: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835696" y="414908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699792" y="5157192"/>
          <a:ext cx="37444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88"/>
                <a:gridCol w="991170"/>
                <a:gridCol w="1321558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base=&amp;</a:t>
                      </a:r>
                      <a:r>
                        <a:rPr lang="fr-FR" dirty="0" err="1" smtClean="0"/>
                        <a:t>ar</a:t>
                      </a:r>
                      <a:r>
                        <a:rPr lang="fr-FR" dirty="0" smtClean="0"/>
                        <a:t>[7]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len</a:t>
                      </a:r>
                      <a:r>
                        <a:rPr lang="fr-FR" dirty="0" smtClean="0"/>
                        <a:t>=2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cap=4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droit avec flèche 6"/>
          <p:cNvCxnSpPr/>
          <p:nvPr/>
        </p:nvCxnSpPr>
        <p:spPr>
          <a:xfrm flipV="1">
            <a:off x="3203848" y="4509120"/>
            <a:ext cx="27363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Construire une slice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littéraux</a:t>
            </a:r>
            <a:r>
              <a:rPr lang="en-US" i="1" dirty="0" smtClean="0"/>
              <a:t> de type slice </a:t>
            </a:r>
            <a:r>
              <a:rPr lang="en-US" i="1" dirty="0" err="1" smtClean="0"/>
              <a:t>ressemblent</a:t>
            </a:r>
            <a:r>
              <a:rPr lang="en-US" i="1" dirty="0" smtClean="0"/>
              <a:t> à des </a:t>
            </a:r>
            <a:r>
              <a:rPr lang="en-US" i="1" dirty="0" err="1" smtClean="0"/>
              <a:t>littéraux</a:t>
            </a:r>
            <a:r>
              <a:rPr lang="en-US" i="1" dirty="0" smtClean="0"/>
              <a:t> de type tableau </a:t>
            </a:r>
            <a:r>
              <a:rPr lang="en-US" i="1" dirty="0" smtClean="0"/>
              <a:t>sans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slice 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{1,2,3,4,5}</a:t>
            </a: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qui se </a:t>
            </a:r>
            <a:r>
              <a:rPr lang="en-US" i="1" dirty="0" err="1" smtClean="0"/>
              <a:t>passe</a:t>
            </a:r>
            <a:r>
              <a:rPr lang="en-US" i="1" dirty="0" smtClean="0"/>
              <a:t>, </a:t>
            </a:r>
            <a:r>
              <a:rPr lang="en-US" i="1" dirty="0" err="1" smtClean="0"/>
              <a:t>c’est</a:t>
            </a:r>
            <a:r>
              <a:rPr lang="en-US" i="1" dirty="0" smtClean="0"/>
              <a:t> la </a:t>
            </a:r>
            <a:r>
              <a:rPr lang="en-US" i="1" dirty="0" err="1" smtClean="0"/>
              <a:t>création</a:t>
            </a:r>
            <a:r>
              <a:rPr lang="en-US" i="1" dirty="0" smtClean="0"/>
              <a:t> d’un tableau de </a:t>
            </a:r>
            <a:r>
              <a:rPr lang="en-US" i="1" dirty="0" err="1" smtClean="0"/>
              <a:t>longueur</a:t>
            </a:r>
            <a:r>
              <a:rPr lang="en-US" i="1" dirty="0" smtClean="0"/>
              <a:t> 5 </a:t>
            </a:r>
            <a:r>
              <a:rPr lang="en-US" i="1" dirty="0" err="1" smtClean="0"/>
              <a:t>suivie</a:t>
            </a:r>
            <a:r>
              <a:rPr lang="en-US" i="1" dirty="0" smtClean="0"/>
              <a:t> de la </a:t>
            </a:r>
            <a:r>
              <a:rPr lang="en-US" i="1" dirty="0" err="1" smtClean="0"/>
              <a:t>création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slice qui y fait </a:t>
            </a:r>
            <a:r>
              <a:rPr lang="en-US" i="1" dirty="0" err="1" smtClean="0"/>
              <a:t>référence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</a:t>
            </a:r>
            <a:r>
              <a:rPr lang="en-US" i="1" dirty="0" err="1" smtClean="0"/>
              <a:t>allouer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(et le tableau </a:t>
            </a:r>
            <a:r>
              <a:rPr lang="en-US" i="1" dirty="0" err="1" smtClean="0"/>
              <a:t>sous-jacent</a:t>
            </a:r>
            <a:r>
              <a:rPr lang="en-US" i="1" dirty="0" smtClean="0"/>
              <a:t>) avec la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native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s100 = make([]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100) // slice: 100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Pourquoi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et pas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i="1" dirty="0" smtClean="0"/>
              <a:t>?  </a:t>
            </a:r>
            <a:r>
              <a:rPr lang="en-US" i="1" dirty="0" err="1" smtClean="0"/>
              <a:t>Parce</a:t>
            </a:r>
            <a:r>
              <a:rPr lang="en-US" i="1" dirty="0" smtClean="0"/>
              <a:t> nous </a:t>
            </a:r>
            <a:r>
              <a:rPr lang="en-US" i="1" dirty="0" err="1" smtClean="0"/>
              <a:t>avons</a:t>
            </a:r>
            <a:r>
              <a:rPr lang="en-US" i="1" dirty="0" smtClean="0"/>
              <a:t> </a:t>
            </a:r>
            <a:r>
              <a:rPr lang="en-US" i="1" dirty="0" err="1" smtClean="0"/>
              <a:t>besoin</a:t>
            </a:r>
            <a:r>
              <a:rPr lang="en-US" i="1" dirty="0" smtClean="0"/>
              <a:t> de </a:t>
            </a:r>
            <a:r>
              <a:rPr lang="en-US" i="1" dirty="0" err="1" smtClean="0"/>
              <a:t>fabriquer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et </a:t>
            </a:r>
          </a:p>
          <a:p>
            <a:pPr>
              <a:buNone/>
            </a:pPr>
            <a:r>
              <a:rPr lang="en-US" i="1" dirty="0" smtClean="0"/>
              <a:t>pas </a:t>
            </a:r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  <a:r>
              <a:rPr lang="en-US" i="1" dirty="0" err="1" smtClean="0"/>
              <a:t>d’allouer</a:t>
            </a:r>
            <a:r>
              <a:rPr lang="en-US" i="1" dirty="0" smtClean="0"/>
              <a:t> de la </a:t>
            </a:r>
            <a:r>
              <a:rPr lang="en-US" i="1" dirty="0" err="1" smtClean="0"/>
              <a:t>mémoire</a:t>
            </a:r>
            <a:r>
              <a:rPr lang="en-US" i="1" dirty="0" smtClean="0"/>
              <a:t>. </a:t>
            </a:r>
            <a:r>
              <a:rPr lang="en-US" i="1" dirty="0" err="1" smtClean="0"/>
              <a:t>Notez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make([]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10)</a:t>
            </a:r>
            <a:r>
              <a:rPr lang="en-US" i="1" dirty="0" smtClean="0"/>
              <a:t>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tandis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new([]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*[]int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Utilisez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pour </a:t>
            </a:r>
            <a:r>
              <a:rPr lang="en-US" i="1" dirty="0" err="1" smtClean="0"/>
              <a:t>créer</a:t>
            </a:r>
            <a:r>
              <a:rPr lang="en-US" i="1" dirty="0" smtClean="0"/>
              <a:t> des slices, des maps, et des channels (plus </a:t>
            </a:r>
            <a:r>
              <a:rPr lang="en-US" i="1" dirty="0" err="1" smtClean="0"/>
              <a:t>tard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cours</a:t>
            </a:r>
            <a:r>
              <a:rPr lang="en-US" i="1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La capacité d’une slice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slice fait </a:t>
            </a:r>
            <a:r>
              <a:rPr lang="en-US" i="1" dirty="0" err="1" smtClean="0"/>
              <a:t>référence</a:t>
            </a:r>
            <a:r>
              <a:rPr lang="en-US" i="1" dirty="0" smtClean="0"/>
              <a:t> à un tableau </a:t>
            </a:r>
            <a:r>
              <a:rPr lang="en-US" i="1" dirty="0" err="1" smtClean="0"/>
              <a:t>sous-jacent</a:t>
            </a:r>
            <a:r>
              <a:rPr lang="en-US" i="1" dirty="0" smtClean="0"/>
              <a:t>, 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y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éléments</a:t>
            </a:r>
            <a:r>
              <a:rPr lang="en-US" i="1" dirty="0" smtClean="0"/>
              <a:t> à </a:t>
            </a:r>
            <a:r>
              <a:rPr lang="en-US" i="1" dirty="0" err="1" smtClean="0"/>
              <a:t>l’exprémité</a:t>
            </a:r>
            <a:r>
              <a:rPr lang="en-US" i="1" dirty="0" smtClean="0"/>
              <a:t> de la slice qui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présents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fr-FR" i="1" dirty="0" smtClean="0"/>
              <a:t> tableau.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</a:t>
            </a:r>
            <a:r>
              <a:rPr lang="en-US" i="1" dirty="0" smtClean="0"/>
              <a:t> (capacity) </a:t>
            </a:r>
            <a:r>
              <a:rPr lang="en-US" i="1" dirty="0" err="1" smtClean="0"/>
              <a:t>indique</a:t>
            </a:r>
            <a:r>
              <a:rPr lang="en-US" i="1" dirty="0" smtClean="0"/>
              <a:t>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quelle</a:t>
            </a:r>
            <a:r>
              <a:rPr lang="en-US" i="1" dirty="0" smtClean="0"/>
              <a:t> </a:t>
            </a:r>
            <a:r>
              <a:rPr lang="en-US" i="1" dirty="0" err="1" smtClean="0"/>
              <a:t>taille</a:t>
            </a:r>
            <a:r>
              <a:rPr lang="en-US" i="1" dirty="0" smtClean="0"/>
              <a:t> la slice</a:t>
            </a:r>
          </a:p>
          <a:p>
            <a:pPr>
              <a:buNone/>
            </a:pPr>
            <a:r>
              <a:rPr lang="en-US" i="1" dirty="0" err="1" smtClean="0"/>
              <a:t>pourrait</a:t>
            </a:r>
            <a:r>
              <a:rPr lang="en-US" i="1" dirty="0" smtClean="0"/>
              <a:t> encore </a:t>
            </a:r>
            <a:r>
              <a:rPr lang="en-US" i="1" dirty="0" err="1" smtClean="0"/>
              <a:t>grossir</a:t>
            </a:r>
            <a:r>
              <a:rPr lang="en-US" i="1" dirty="0" smtClean="0"/>
              <a:t> </a:t>
            </a:r>
            <a:r>
              <a:rPr lang="en-US" i="1" dirty="0" err="1" smtClean="0"/>
              <a:t>s’il</a:t>
            </a:r>
            <a:r>
              <a:rPr lang="en-US" i="1" dirty="0" smtClean="0"/>
              <a:t> le </a:t>
            </a:r>
            <a:r>
              <a:rPr lang="en-US" i="1" dirty="0" err="1" smtClean="0"/>
              <a:t>fallait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Après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{0,1,2,3,4,5,6,7,8,9}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[5:7] // référence vers le sous-tableau{5,6}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2 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cap(a)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5. On </a:t>
            </a:r>
            <a:r>
              <a:rPr lang="en-US" i="1" dirty="0" err="1" smtClean="0"/>
              <a:t>peut</a:t>
            </a:r>
            <a:r>
              <a:rPr lang="en-US" i="1" dirty="0" smtClean="0"/>
              <a:t> "</a:t>
            </a:r>
            <a:r>
              <a:rPr lang="en-US" i="1" dirty="0" err="1" smtClean="0"/>
              <a:t>reslicer</a:t>
            </a:r>
            <a:r>
              <a:rPr lang="en-US" i="1" dirty="0" smtClean="0"/>
              <a:t>":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 = a[0:4] // référence vers le sous-tableau {5,6,7,8}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désormais</a:t>
            </a:r>
            <a:r>
              <a:rPr lang="en-US" i="1" dirty="0" smtClean="0"/>
              <a:t>  4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cap(a)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Retailler une slice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slices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utilisées</a:t>
            </a:r>
            <a:r>
              <a:rPr lang="en-US" i="1" dirty="0" smtClean="0"/>
              <a:t> pour faire </a:t>
            </a:r>
            <a:r>
              <a:rPr lang="en-US" i="1" dirty="0" err="1" smtClean="0"/>
              <a:t>grossir</a:t>
            </a:r>
            <a:r>
              <a:rPr lang="en-US" i="1" dirty="0" smtClean="0"/>
              <a:t> un tableau.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nb-NO" dirty="0" smtClean="0"/>
              <a:t>	</a:t>
            </a:r>
            <a:r>
              <a:rPr lang="nb-NO" dirty="0" smtClean="0">
                <a:latin typeface="Courier New" pitchFamily="49" charset="0"/>
                <a:cs typeface="Courier New" pitchFamily="49" charset="0"/>
              </a:rPr>
              <a:t>var sl = make([]int, 0, 100) // len 0, cap 100</a:t>
            </a:r>
          </a:p>
          <a:p>
            <a:pPr>
              <a:buNone/>
            </a:pPr>
            <a:endParaRPr lang="nb-NO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b-NO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appendToSlice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== cap(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(...)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n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[0:n+1]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étend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longueur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 1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[n] = i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Ainsi</a:t>
            </a:r>
            <a:r>
              <a:rPr lang="en-US" i="1" dirty="0" smtClean="0"/>
              <a:t>  la </a:t>
            </a:r>
            <a:r>
              <a:rPr lang="en-US" i="1" dirty="0" err="1" smtClean="0"/>
              <a:t>longueur</a:t>
            </a:r>
            <a:r>
              <a:rPr lang="en-US" i="1" dirty="0" smtClean="0"/>
              <a:t>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d’éléments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grossit</a:t>
            </a:r>
            <a:r>
              <a:rPr lang="en-US" i="1" dirty="0" smtClean="0"/>
              <a:t> avec </a:t>
            </a:r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besoin</a:t>
            </a:r>
            <a:r>
              <a:rPr lang="en-US" i="1" dirty="0" smtClean="0"/>
              <a:t>.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smtClean="0"/>
              <a:t>style de </a:t>
            </a:r>
            <a:r>
              <a:rPr lang="en-US" i="1" dirty="0" err="1" smtClean="0"/>
              <a:t>programmation</a:t>
            </a:r>
            <a:r>
              <a:rPr lang="en-US" i="1" dirty="0" smtClean="0"/>
              <a:t>, </a:t>
            </a:r>
            <a:r>
              <a:rPr lang="en-US" i="1" dirty="0" err="1" smtClean="0"/>
              <a:t>propre</a:t>
            </a:r>
            <a:r>
              <a:rPr lang="en-US" i="1" dirty="0" smtClean="0"/>
              <a:t> </a:t>
            </a:r>
            <a:r>
              <a:rPr lang="en-US" i="1" dirty="0" smtClean="0"/>
              <a:t>à </a:t>
            </a:r>
            <a:r>
              <a:rPr lang="en-US" i="1" dirty="0" smtClean="0"/>
              <a:t>Go,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économe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slices sont légères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Sentez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libres</a:t>
            </a:r>
            <a:r>
              <a:rPr lang="en-US" i="1" dirty="0" smtClean="0"/>
              <a:t> </a:t>
            </a:r>
            <a:r>
              <a:rPr lang="en-US" i="1" dirty="0" err="1" smtClean="0"/>
              <a:t>d’allouer</a:t>
            </a:r>
            <a:r>
              <a:rPr lang="en-US" i="1" dirty="0" smtClean="0"/>
              <a:t> et de </a:t>
            </a:r>
            <a:r>
              <a:rPr lang="en-US" i="1" dirty="0" err="1" smtClean="0"/>
              <a:t>retailler</a:t>
            </a:r>
            <a:r>
              <a:rPr lang="en-US" i="1" dirty="0" smtClean="0"/>
              <a:t> des slices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l’entendez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légères</a:t>
            </a:r>
            <a:r>
              <a:rPr lang="en-US" i="1" dirty="0" smtClean="0"/>
              <a:t>; pas de </a:t>
            </a:r>
            <a:r>
              <a:rPr lang="en-US" i="1" dirty="0" err="1" smtClean="0"/>
              <a:t>besoin</a:t>
            </a:r>
            <a:r>
              <a:rPr lang="en-US" i="1" dirty="0" smtClean="0"/>
              <a:t> </a:t>
            </a:r>
            <a:r>
              <a:rPr lang="en-US" i="1" dirty="0" err="1" smtClean="0"/>
              <a:t>d’allocation</a:t>
            </a:r>
            <a:r>
              <a:rPr lang="en-US" i="1" dirty="0" smtClean="0"/>
              <a:t>. </a:t>
            </a:r>
            <a:r>
              <a:rPr lang="en-US" i="1" dirty="0" err="1" smtClean="0"/>
              <a:t>Souvenez-vous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références</a:t>
            </a:r>
            <a:r>
              <a:rPr lang="en-US" i="1" dirty="0" smtClean="0"/>
              <a:t>, </a:t>
            </a:r>
            <a:r>
              <a:rPr lang="en-US" i="1" dirty="0" err="1" smtClean="0"/>
              <a:t>ainsi</a:t>
            </a:r>
            <a:r>
              <a:rPr lang="en-US" i="1" dirty="0" smtClean="0"/>
              <a:t> le </a:t>
            </a:r>
            <a:r>
              <a:rPr lang="en-US" i="1" dirty="0" err="1" smtClean="0"/>
              <a:t>stockage</a:t>
            </a:r>
            <a:r>
              <a:rPr lang="en-US" i="1" dirty="0" smtClean="0"/>
              <a:t> </a:t>
            </a:r>
            <a:r>
              <a:rPr lang="en-US" i="1" dirty="0" err="1" smtClean="0"/>
              <a:t>sous-jacent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modifié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Par </a:t>
            </a:r>
            <a:r>
              <a:rPr lang="en-US" i="1" dirty="0" err="1" smtClean="0"/>
              <a:t>exemple</a:t>
            </a:r>
            <a:r>
              <a:rPr lang="en-US" i="1" dirty="0" smtClean="0"/>
              <a:t>, les I/O </a:t>
            </a:r>
            <a:r>
              <a:rPr lang="en-US" i="1" dirty="0" err="1" smtClean="0"/>
              <a:t>utilisent</a:t>
            </a:r>
            <a:r>
              <a:rPr lang="en-US" i="1" dirty="0" smtClean="0"/>
              <a:t> des slices, pas des </a:t>
            </a:r>
            <a:r>
              <a:rPr lang="en-US" i="1" dirty="0" err="1" smtClean="0"/>
              <a:t>compteurs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 []byte)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buffer [100]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i := 0; i &lt; 100; i++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buffer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d’un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octet à la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fois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Read(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buffer[i:i+1]) // 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d’allocation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ici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Scinder un  buffer: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header, data := buf[:n], buf[n:]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chaînes</a:t>
            </a:r>
            <a:r>
              <a:rPr lang="en-US" i="1" dirty="0" smtClean="0"/>
              <a:t> de </a:t>
            </a:r>
            <a:r>
              <a:rPr lang="en-US" i="1" dirty="0" err="1" smtClean="0"/>
              <a:t>caractères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</a:t>
            </a:r>
            <a:r>
              <a:rPr lang="en-US" i="1" dirty="0" err="1" smtClean="0"/>
              <a:t>slicées</a:t>
            </a:r>
            <a:r>
              <a:rPr lang="en-US" i="1" dirty="0" smtClean="0"/>
              <a:t> avec </a:t>
            </a:r>
            <a:r>
              <a:rPr lang="en-US" i="1" dirty="0" smtClean="0"/>
              <a:t>la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efficacité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dictionnaires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maps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dictionnaires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Map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dictionnaires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un </a:t>
            </a:r>
            <a:r>
              <a:rPr lang="en-US" i="1" dirty="0" err="1" smtClean="0"/>
              <a:t>autre</a:t>
            </a:r>
            <a:r>
              <a:rPr lang="en-US" i="1" dirty="0" smtClean="0"/>
              <a:t> type de </a:t>
            </a:r>
            <a:r>
              <a:rPr lang="en-US" i="1" dirty="0" err="1" smtClean="0"/>
              <a:t>référence</a:t>
            </a:r>
            <a:r>
              <a:rPr lang="en-US" i="1" dirty="0" smtClean="0"/>
              <a:t>. </a:t>
            </a:r>
            <a:r>
              <a:rPr lang="en-US" i="1" dirty="0" err="1" smtClean="0"/>
              <a:t>Ils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déclarés</a:t>
            </a:r>
            <a:r>
              <a:rPr lang="en-US" i="1" dirty="0" smtClean="0"/>
              <a:t> </a:t>
            </a:r>
            <a:r>
              <a:rPr lang="en-US" i="1" dirty="0" smtClean="0"/>
              <a:t>de la </a:t>
            </a:r>
            <a:r>
              <a:rPr lang="en-US" i="1" dirty="0" err="1" smtClean="0"/>
              <a:t>façon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 :</a:t>
            </a:r>
            <a:r>
              <a:rPr lang="fr-FR" i="1" dirty="0" smtClean="0"/>
              <a:t>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m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déclare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 </a:t>
            </a:r>
            <a:r>
              <a:rPr lang="en-US" i="1" dirty="0" err="1" smtClean="0"/>
              <a:t>indexé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clef </a:t>
            </a:r>
            <a:r>
              <a:rPr lang="en-US" i="1" dirty="0" smtClean="0"/>
              <a:t>de 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i="1" dirty="0" smtClean="0"/>
              <a:t> et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de type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analogue à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l’on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trouver</a:t>
            </a:r>
            <a:r>
              <a:rPr lang="en-US" i="1" dirty="0" smtClean="0"/>
              <a:t> </a:t>
            </a:r>
            <a:r>
              <a:rPr lang="en-US" i="1" dirty="0" smtClean="0"/>
              <a:t>en C</a:t>
            </a:r>
            <a:r>
              <a:rPr lang="en-US" i="1" dirty="0" smtClean="0"/>
              <a:t>++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type 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string,float64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&gt; (note the *).</a:t>
            </a:r>
          </a:p>
          <a:p>
            <a:pPr lvl="1"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Etant</a:t>
            </a:r>
            <a:r>
              <a:rPr lang="en-US" i="1" dirty="0" smtClean="0"/>
              <a:t> </a:t>
            </a:r>
            <a:r>
              <a:rPr lang="en-US" i="1" dirty="0" err="1" smtClean="0"/>
              <a:t>donné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 smtClean="0"/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(m)</a:t>
            </a:r>
            <a:r>
              <a:rPr lang="en-US" i="1" dirty="0" smtClean="0"/>
              <a:t>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  <a:r>
              <a:rPr lang="en-US" i="1" dirty="0" smtClean="0"/>
              <a:t>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smtClean="0"/>
              <a:t>de clefs.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Création d’un dictionnaire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slice, </a:t>
            </a:r>
            <a:r>
              <a:rPr lang="en-US" i="1" dirty="0" err="1" smtClean="0"/>
              <a:t>une</a:t>
            </a:r>
            <a:r>
              <a:rPr lang="en-US" i="1" dirty="0" smtClean="0"/>
              <a:t> variable </a:t>
            </a:r>
            <a:r>
              <a:rPr lang="en-US" i="1" dirty="0" smtClean="0"/>
              <a:t>de type </a:t>
            </a:r>
            <a:r>
              <a:rPr lang="en-US" i="1" dirty="0" err="1" smtClean="0"/>
              <a:t>dictionnaire</a:t>
            </a:r>
            <a:r>
              <a:rPr lang="en-US" i="1" dirty="0" smtClean="0"/>
              <a:t> </a:t>
            </a:r>
            <a:r>
              <a:rPr lang="en-US" i="1" dirty="0" smtClean="0"/>
              <a:t>ne se </a:t>
            </a:r>
            <a:r>
              <a:rPr lang="en-US" i="1" dirty="0" err="1" smtClean="0"/>
              <a:t>réfère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à </a:t>
            </a:r>
            <a:r>
              <a:rPr lang="en-US" i="1" dirty="0" err="1" smtClean="0"/>
              <a:t>rien</a:t>
            </a:r>
            <a:r>
              <a:rPr lang="en-US" i="1" dirty="0" smtClean="0"/>
              <a:t>;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devez</a:t>
            </a:r>
            <a:r>
              <a:rPr lang="en-US" i="1" dirty="0" smtClean="0"/>
              <a:t> y </a:t>
            </a:r>
            <a:r>
              <a:rPr lang="en-US" i="1" dirty="0" err="1" smtClean="0"/>
              <a:t>mettre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 dedans </a:t>
            </a:r>
            <a:r>
              <a:rPr lang="en-US" i="1" dirty="0" err="1" smtClean="0"/>
              <a:t>avant</a:t>
            </a:r>
            <a:r>
              <a:rPr lang="en-US" i="1" dirty="0" smtClean="0"/>
              <a:t> de </a:t>
            </a:r>
            <a:r>
              <a:rPr lang="en-US" i="1" dirty="0" err="1" smtClean="0"/>
              <a:t>l’utiliser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Trois façons de le faire : </a:t>
            </a:r>
          </a:p>
          <a:p>
            <a:pPr>
              <a:buNone/>
            </a:pPr>
            <a:r>
              <a:rPr lang="en-US" i="1" dirty="0" smtClean="0"/>
              <a:t>1) </a:t>
            </a:r>
            <a:r>
              <a:rPr lang="en-US" i="1" dirty="0" err="1" smtClean="0"/>
              <a:t>Littéral</a:t>
            </a:r>
            <a:r>
              <a:rPr lang="en-US" i="1" dirty="0" smtClean="0"/>
              <a:t>: </a:t>
            </a:r>
            <a:r>
              <a:rPr lang="en-US" i="1" dirty="0" err="1" smtClean="0"/>
              <a:t>liste</a:t>
            </a:r>
            <a:r>
              <a:rPr lang="en-US" i="1" dirty="0" smtClean="0"/>
              <a:t>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clef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valeur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2) Création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 = make(map[string]float64) 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3) Affectation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m1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m1 = 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//m1 et m 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référent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maintenant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à la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même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Sommaire de la journée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i="1" dirty="0" smtClean="0"/>
              <a:t>Exercices</a:t>
            </a:r>
          </a:p>
          <a:p>
            <a:pPr>
              <a:buNone/>
            </a:pPr>
            <a:r>
              <a:rPr lang="fr-FR" i="1" dirty="0" smtClean="0"/>
              <a:t>	des questions?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Types composite</a:t>
            </a:r>
          </a:p>
          <a:p>
            <a:pPr>
              <a:buNone/>
            </a:pPr>
            <a:r>
              <a:rPr lang="fr-FR" i="1" dirty="0" smtClean="0"/>
              <a:t>	structures, </a:t>
            </a:r>
            <a:r>
              <a:rPr lang="fr-FR" i="1" dirty="0" smtClean="0"/>
              <a:t>tableaux, </a:t>
            </a:r>
            <a:r>
              <a:rPr lang="fr-FR" i="1" dirty="0" smtClean="0"/>
              <a:t>slices, </a:t>
            </a:r>
            <a:r>
              <a:rPr lang="fr-FR" i="1" dirty="0" smtClean="0"/>
              <a:t>dictionnaires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Méthodes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plus </a:t>
            </a:r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  <a:r>
              <a:rPr lang="en-US" i="1" dirty="0" err="1" smtClean="0"/>
              <a:t>réservées</a:t>
            </a:r>
            <a:r>
              <a:rPr lang="en-US" i="1" dirty="0" smtClean="0"/>
              <a:t> aux structures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Interfaces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Indexation d’un dictionnaire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(Les </a:t>
            </a:r>
            <a:r>
              <a:rPr lang="en-US" i="1" dirty="0" err="1" smtClean="0"/>
              <a:t>prochains</a:t>
            </a:r>
            <a:r>
              <a:rPr lang="en-US" i="1" dirty="0" smtClean="0"/>
              <a:t> </a:t>
            </a:r>
            <a:r>
              <a:rPr lang="en-US" i="1" dirty="0" err="1" smtClean="0"/>
              <a:t>exemples</a:t>
            </a:r>
            <a:r>
              <a:rPr lang="en-US" i="1" dirty="0" smtClean="0"/>
              <a:t> </a:t>
            </a:r>
            <a:r>
              <a:rPr lang="en-US" i="1" dirty="0" err="1" smtClean="0"/>
              <a:t>utilisent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>
              <a:buNone/>
            </a:pPr>
            <a:r>
              <a:rPr lang="fr-FR" i="1" dirty="0" smtClean="0"/>
              <a:t>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Accède</a:t>
            </a:r>
            <a:r>
              <a:rPr lang="en-US" i="1" dirty="0" smtClean="0"/>
              <a:t>  à un </a:t>
            </a:r>
            <a:r>
              <a:rPr lang="en-US" i="1" dirty="0" err="1" smtClean="0"/>
              <a:t>élément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; </a:t>
            </a:r>
            <a:r>
              <a:rPr lang="en-US" i="1" dirty="0" err="1" smtClean="0"/>
              <a:t>si</a:t>
            </a:r>
            <a:r>
              <a:rPr lang="en-US" i="1" dirty="0" smtClean="0"/>
              <a:t> pas </a:t>
            </a:r>
            <a:r>
              <a:rPr lang="en-US" i="1" dirty="0" err="1" smtClean="0"/>
              <a:t>présente</a:t>
            </a:r>
            <a:r>
              <a:rPr lang="en-US" i="1" dirty="0" smtClean="0"/>
              <a:t>, </a:t>
            </a:r>
            <a:r>
              <a:rPr lang="en-US" i="1" dirty="0" err="1" smtClean="0"/>
              <a:t>renvoie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zéro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un :=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m["1"]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zéro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:= m["pas présent"] // mets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zéro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à 0.0.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Stocke</a:t>
            </a:r>
            <a:r>
              <a:rPr lang="en-US" i="1" dirty="0" smtClean="0"/>
              <a:t> un </a:t>
            </a:r>
            <a:r>
              <a:rPr lang="en-US" i="1" dirty="0" err="1" smtClean="0"/>
              <a:t>élément</a:t>
            </a:r>
            <a:r>
              <a:rPr lang="en-US" i="1" dirty="0" smtClean="0"/>
              <a:t> 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m["2"] = 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m["2"] = 3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Test de l’existence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Pour tester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clef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pésente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, 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affectation multiple, la </a:t>
            </a:r>
            <a:r>
              <a:rPr lang="en-US" i="1" dirty="0" err="1" smtClean="0"/>
              <a:t>forme</a:t>
            </a:r>
            <a:r>
              <a:rPr lang="en-US" i="1" dirty="0" smtClean="0"/>
              <a:t> </a:t>
            </a:r>
            <a:r>
              <a:rPr lang="en-US" i="1" dirty="0" smtClean="0"/>
              <a:t>“comma ok” 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var value float64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fr-FR" sz="3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value,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 = m[x]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or idiomatiquement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value, ok := m[x] // la </a:t>
            </a:r>
            <a:r>
              <a:rPr lang="en-US" sz="3300" dirty="0" err="1" smtClean="0">
                <a:latin typeface="Courier New" pitchFamily="49" charset="0"/>
                <a:cs typeface="Courier New" pitchFamily="49" charset="0"/>
              </a:rPr>
              <a:t>forme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"comma 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ok (virgule ok)"</a:t>
            </a:r>
            <a:endParaRPr lang="en-US" sz="3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Si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présent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dictionnaire</a:t>
            </a:r>
            <a:r>
              <a:rPr lang="en-US" i="1" dirty="0" smtClean="0"/>
              <a:t>, </a:t>
            </a:r>
            <a:r>
              <a:rPr lang="en-US" i="1" dirty="0" err="1" smtClean="0"/>
              <a:t>positionne</a:t>
            </a:r>
            <a:r>
              <a:rPr lang="en-US" i="1" dirty="0" smtClean="0"/>
              <a:t> le </a:t>
            </a:r>
            <a:r>
              <a:rPr lang="en-US" i="1" dirty="0" err="1" smtClean="0"/>
              <a:t>booléen</a:t>
            </a:r>
            <a:r>
              <a:rPr lang="en-US" i="1" dirty="0" smtClean="0"/>
              <a:t> à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i="1" dirty="0" smtClean="0"/>
              <a:t> et la </a:t>
            </a:r>
            <a:r>
              <a:rPr lang="en-US" i="1" dirty="0" err="1" smtClean="0"/>
              <a:t>valeur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récupère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associé</a:t>
            </a:r>
            <a:r>
              <a:rPr lang="en-US" i="1" dirty="0" smtClean="0"/>
              <a:t> à la clef </a:t>
            </a:r>
            <a:r>
              <a:rPr lang="en-US" i="1" dirty="0" err="1" smtClean="0"/>
              <a:t>donnée</a:t>
            </a:r>
            <a:r>
              <a:rPr lang="en-US" i="1" dirty="0" smtClean="0"/>
              <a:t>. Si non, </a:t>
            </a:r>
            <a:r>
              <a:rPr lang="en-US" i="1" dirty="0" err="1" smtClean="0"/>
              <a:t>positionne</a:t>
            </a:r>
            <a:r>
              <a:rPr lang="en-US" i="1" dirty="0" smtClean="0"/>
              <a:t> le </a:t>
            </a:r>
            <a:r>
              <a:rPr lang="en-US" i="1" dirty="0" err="1" smtClean="0"/>
              <a:t>booléen</a:t>
            </a:r>
            <a:r>
              <a:rPr lang="en-US" i="1" dirty="0" smtClean="0"/>
              <a:t> à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i="1" dirty="0" smtClean="0"/>
              <a:t> et </a:t>
            </a:r>
          </a:p>
          <a:p>
            <a:pPr>
              <a:buNone/>
            </a:pPr>
            <a:r>
              <a:rPr lang="en-US" i="1" dirty="0" err="1" smtClean="0"/>
              <a:t>renvoie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zero pour le type </a:t>
            </a:r>
            <a:r>
              <a:rPr lang="en-US" i="1" dirty="0" err="1" smtClean="0"/>
              <a:t>considéré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Suppression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La	 suppression </a:t>
            </a:r>
            <a:r>
              <a:rPr lang="en-US" i="1" dirty="0" err="1" smtClean="0"/>
              <a:t>d’une</a:t>
            </a:r>
            <a:r>
              <a:rPr lang="en-US" i="1" dirty="0" smtClean="0"/>
              <a:t> entrée se fait de la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 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[string]float64{"1":1.0, "pi":3.1415}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value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x string = f()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m[x] = v,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keep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Si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keep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true, </a:t>
            </a:r>
            <a:r>
              <a:rPr lang="en-US" i="1" dirty="0" err="1" smtClean="0"/>
              <a:t>l’affectation</a:t>
            </a:r>
            <a:r>
              <a:rPr lang="en-US" i="1" dirty="0" smtClean="0"/>
              <a:t>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dictionnaire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s’effectue</a:t>
            </a:r>
            <a:r>
              <a:rPr lang="en-US" i="1" dirty="0" smtClean="0"/>
              <a:t> </a:t>
            </a:r>
            <a:r>
              <a:rPr lang="en-US" i="1" dirty="0" err="1" smtClean="0"/>
              <a:t>bien</a:t>
            </a:r>
            <a:r>
              <a:rPr lang="en-US" i="1" dirty="0" smtClean="0"/>
              <a:t>;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keep </a:t>
            </a:r>
            <a:r>
              <a:rPr lang="en-US" i="1" dirty="0" err="1" smtClean="0"/>
              <a:t>est</a:t>
            </a:r>
            <a:r>
              <a:rPr lang="en-US" i="1" dirty="0" smtClean="0"/>
              <a:t> false, </a:t>
            </a:r>
            <a:r>
              <a:rPr lang="en-US" i="1" dirty="0" err="1" smtClean="0"/>
              <a:t>l’entrée</a:t>
            </a:r>
            <a:r>
              <a:rPr lang="en-US" i="1" dirty="0" smtClean="0"/>
              <a:t> du </a:t>
            </a:r>
            <a:r>
              <a:rPr lang="en-US" i="1" dirty="0" err="1" smtClean="0"/>
              <a:t>dictionnaire</a:t>
            </a:r>
            <a:r>
              <a:rPr lang="en-US" i="1" dirty="0" smtClean="0"/>
              <a:t> pour </a:t>
            </a:r>
          </a:p>
          <a:p>
            <a:pPr>
              <a:buNone/>
            </a:pPr>
            <a:r>
              <a:rPr lang="en-US" i="1" dirty="0" smtClean="0"/>
              <a:t>la clef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supprimée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m[x] = 0, false 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supprime l’entrée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pour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For et range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La boucle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spéciale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cas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itération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un tableau, </a:t>
            </a:r>
            <a:r>
              <a:rPr lang="en-US" i="1" dirty="0" err="1" smtClean="0"/>
              <a:t>d’une</a:t>
            </a:r>
            <a:r>
              <a:rPr lang="en-US" i="1" dirty="0" smtClean="0"/>
              <a:t> slice  </a:t>
            </a:r>
            <a:r>
              <a:rPr lang="en-US" i="1" dirty="0" err="1" smtClean="0"/>
              <a:t>ou</a:t>
            </a:r>
            <a:r>
              <a:rPr lang="en-US" i="1" dirty="0" smtClean="0"/>
              <a:t> d’un </a:t>
            </a:r>
            <a:r>
              <a:rPr lang="en-US" i="1" dirty="0" err="1" smtClean="0"/>
              <a:t>dictionnaire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[string]float64{"1":1.0, "pi":3.1415}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key, value := range m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("key %s, value %g\n", key, value)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n’y</a:t>
            </a:r>
            <a:r>
              <a:rPr lang="en-US" i="1" dirty="0" smtClean="0"/>
              <a:t> a </a:t>
            </a:r>
            <a:r>
              <a:rPr lang="en-US" i="1" dirty="0" err="1" smtClean="0"/>
              <a:t>qu’une</a:t>
            </a:r>
            <a:r>
              <a:rPr lang="en-US" i="1" dirty="0" smtClean="0"/>
              <a:t> </a:t>
            </a:r>
            <a:r>
              <a:rPr lang="en-US" i="1" dirty="0" err="1" smtClean="0"/>
              <a:t>seule</a:t>
            </a:r>
            <a:r>
              <a:rPr lang="en-US" i="1" dirty="0" smtClean="0"/>
              <a:t> variable, </a:t>
            </a:r>
            <a:r>
              <a:rPr lang="en-US" i="1" dirty="0" smtClean="0"/>
              <a:t>on </a:t>
            </a:r>
            <a:r>
              <a:rPr lang="en-US" i="1" dirty="0" smtClean="0"/>
              <a:t>ne </a:t>
            </a:r>
            <a:r>
              <a:rPr lang="en-US" i="1" dirty="0" err="1" smtClean="0"/>
              <a:t>récupère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la clef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range m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Les variables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affectées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déclarées</a:t>
            </a:r>
            <a:r>
              <a:rPr lang="en-US" i="1" dirty="0" smtClean="0"/>
              <a:t> en </a:t>
            </a:r>
            <a:r>
              <a:rPr lang="en-US" i="1" dirty="0" err="1" smtClean="0"/>
              <a:t>utilisant</a:t>
            </a:r>
            <a:r>
              <a:rPr lang="en-US" i="1" dirty="0" smtClean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l’opérateur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i="1" dirty="0" smtClean="0"/>
              <a:t> 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Pour les tableaux et les slices, </a:t>
            </a:r>
            <a:r>
              <a:rPr lang="en-US" i="1" dirty="0" smtClean="0"/>
              <a:t>le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i="1" dirty="0" smtClean="0"/>
              <a:t> </a:t>
            </a:r>
            <a:r>
              <a:rPr lang="en-US" i="1" dirty="0" err="1" smtClean="0"/>
              <a:t>renvoie</a:t>
            </a:r>
            <a:r>
              <a:rPr lang="en-US" i="1" dirty="0" smtClean="0"/>
              <a:t> </a:t>
            </a:r>
            <a:r>
              <a:rPr lang="en-US" i="1" dirty="0" err="1" smtClean="0"/>
              <a:t>l’index</a:t>
            </a:r>
            <a:r>
              <a:rPr lang="en-US" i="1" dirty="0" smtClean="0"/>
              <a:t> et la </a:t>
            </a:r>
            <a:r>
              <a:rPr lang="en-US" i="1" dirty="0" err="1" smtClean="0"/>
              <a:t>valeur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Range sur une chaîne de caractères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utilisant</a:t>
            </a:r>
            <a:r>
              <a:rPr lang="en-US" i="1" dirty="0" smtClean="0"/>
              <a:t> un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chaîne</a:t>
            </a:r>
            <a:r>
              <a:rPr lang="en-US" i="1" dirty="0" smtClean="0"/>
              <a:t> boucle </a:t>
            </a:r>
            <a:r>
              <a:rPr lang="en-US" i="1" dirty="0" err="1" smtClean="0"/>
              <a:t>sur</a:t>
            </a:r>
            <a:r>
              <a:rPr lang="en-US" i="1" dirty="0" smtClean="0"/>
              <a:t> les </a:t>
            </a:r>
            <a:r>
              <a:rPr lang="en-US" i="1" dirty="0" err="1" smtClean="0"/>
              <a:t>élements</a:t>
            </a:r>
            <a:r>
              <a:rPr lang="en-US" i="1" dirty="0" smtClean="0"/>
              <a:t> 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Unicode et  </a:t>
            </a:r>
            <a:r>
              <a:rPr lang="en-US" i="1" dirty="0" smtClean="0"/>
              <a:t>non </a:t>
            </a:r>
            <a:r>
              <a:rPr lang="en-US" i="1" dirty="0" err="1" smtClean="0"/>
              <a:t>sur</a:t>
            </a:r>
            <a:r>
              <a:rPr lang="en-US" i="1" dirty="0" smtClean="0"/>
              <a:t> les octets. (</a:t>
            </a: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[]byte </a:t>
            </a:r>
            <a:r>
              <a:rPr lang="en-US" i="1" dirty="0" smtClean="0"/>
              <a:t>pour les octets,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le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standard). La </a:t>
            </a:r>
            <a:r>
              <a:rPr lang="en-US" i="1" dirty="0" err="1" smtClean="0"/>
              <a:t>chaîne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considérée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devant</a:t>
            </a:r>
            <a:r>
              <a:rPr lang="en-US" i="1" dirty="0" smtClean="0"/>
              <a:t> </a:t>
            </a:r>
            <a:r>
              <a:rPr lang="en-US" i="1" dirty="0" err="1" smtClean="0"/>
              <a:t>contenir</a:t>
            </a:r>
            <a:r>
              <a:rPr lang="en-US" i="1" dirty="0" smtClean="0"/>
              <a:t> des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caractères</a:t>
            </a:r>
            <a:r>
              <a:rPr lang="en-US" i="1" dirty="0" smtClean="0"/>
              <a:t> en   </a:t>
            </a:r>
            <a:r>
              <a:rPr lang="en-US" i="1" dirty="0" smtClean="0"/>
              <a:t>UTF-8.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La boucle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 := "[\u00ff\u754c]"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 := range s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("%d:%q 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c) // %q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pour'quoted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i="1" dirty="0" smtClean="0"/>
              <a:t>affiche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0:'[' 1:'ÿ' 3:'􀖄' 6:']‘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Si un UTF-8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erroné</a:t>
            </a:r>
            <a:r>
              <a:rPr lang="en-US" i="1" dirty="0" smtClean="0"/>
              <a:t>, le </a:t>
            </a:r>
            <a:r>
              <a:rPr lang="en-US" i="1" dirty="0" err="1" smtClean="0"/>
              <a:t>caractère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renvoyé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  </a:t>
            </a:r>
            <a:r>
              <a:rPr lang="en-US" i="1" dirty="0" smtClean="0"/>
              <a:t>U+FFFD et </a:t>
            </a:r>
            <a:r>
              <a:rPr lang="en-US" i="1" dirty="0" err="1" smtClean="0"/>
              <a:t>l’index</a:t>
            </a:r>
            <a:r>
              <a:rPr lang="en-US" i="1" dirty="0" smtClean="0"/>
              <a:t> </a:t>
            </a:r>
            <a:r>
              <a:rPr lang="en-US" i="1" dirty="0" err="1" smtClean="0"/>
              <a:t>avance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d’un </a:t>
            </a:r>
            <a:r>
              <a:rPr lang="en-US" i="1" dirty="0" err="1" smtClean="0"/>
              <a:t>seul</a:t>
            </a:r>
            <a:r>
              <a:rPr lang="en-US" i="1" dirty="0" smtClean="0"/>
              <a:t> </a:t>
            </a:r>
            <a:r>
              <a:rPr lang="en-US" i="1" dirty="0" smtClean="0"/>
              <a:t>octet.  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structures </a:t>
            </a:r>
            <a:r>
              <a:rPr lang="en-US" i="1" dirty="0" err="1" smtClean="0"/>
              <a:t>vont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sembler</a:t>
            </a:r>
            <a:r>
              <a:rPr lang="en-US" i="1" dirty="0" smtClean="0"/>
              <a:t> </a:t>
            </a:r>
            <a:r>
              <a:rPr lang="en-US" i="1" dirty="0" err="1" smtClean="0"/>
              <a:t>familières</a:t>
            </a:r>
            <a:r>
              <a:rPr lang="en-US" i="1" dirty="0" smtClean="0"/>
              <a:t> </a:t>
            </a:r>
            <a:r>
              <a:rPr lang="en-US" i="1" dirty="0" smtClean="0"/>
              <a:t>;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 simples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déclarations</a:t>
            </a:r>
            <a:r>
              <a:rPr lang="en-US" i="1" dirty="0" smtClean="0"/>
              <a:t> </a:t>
            </a:r>
            <a:r>
              <a:rPr lang="en-US" i="1" dirty="0" smtClean="0"/>
              <a:t>de champs </a:t>
            </a:r>
            <a:r>
              <a:rPr lang="fr-FR" i="1" dirty="0" smtClean="0"/>
              <a:t>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x, y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De manière plus commune: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x, y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Point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i="1" dirty="0" smtClean="0"/>
              <a:t> </a:t>
            </a:r>
            <a:r>
              <a:rPr lang="en-US" i="1" dirty="0" err="1" smtClean="0"/>
              <a:t>permettent</a:t>
            </a:r>
            <a:r>
              <a:rPr lang="en-US" i="1" dirty="0" smtClean="0"/>
              <a:t> au </a:t>
            </a:r>
            <a:r>
              <a:rPr lang="en-US" i="1" dirty="0" err="1" smtClean="0"/>
              <a:t>programmeur</a:t>
            </a:r>
            <a:r>
              <a:rPr lang="en-US" i="1" dirty="0" smtClean="0"/>
              <a:t> de </a:t>
            </a:r>
            <a:r>
              <a:rPr lang="en-US" i="1" dirty="0" err="1" smtClean="0"/>
              <a:t>définir</a:t>
            </a:r>
            <a:r>
              <a:rPr lang="en-US" i="1" dirty="0" smtClean="0"/>
              <a:t> les </a:t>
            </a:r>
            <a:r>
              <a:rPr lang="en-US" i="1" dirty="0" err="1" smtClean="0"/>
              <a:t>bornes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mémoire</a:t>
            </a:r>
            <a:r>
              <a:rPr lang="en-US" i="1" dirty="0" smtClean="0"/>
              <a:t>.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structs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sont des valeurs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structs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aStructType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i="1" dirty="0" smtClean="0"/>
              <a:t> </a:t>
            </a:r>
            <a:r>
              <a:rPr lang="en-US" i="1" dirty="0" err="1" smtClean="0"/>
              <a:t>retourne</a:t>
            </a:r>
            <a:r>
              <a:rPr lang="en-US" i="1" dirty="0" smtClean="0"/>
              <a:t> un </a:t>
            </a:r>
          </a:p>
          <a:p>
            <a:pPr>
              <a:buNone/>
            </a:pP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zéro</a:t>
            </a:r>
            <a:r>
              <a:rPr lang="en-US" i="1" dirty="0" smtClean="0"/>
              <a:t> (</a:t>
            </a:r>
            <a:r>
              <a:rPr lang="en-US" i="1" dirty="0" err="1" smtClean="0"/>
              <a:t>mémoire</a:t>
            </a:r>
            <a:r>
              <a:rPr lang="en-US" i="1" dirty="0" smtClean="0"/>
              <a:t> </a:t>
            </a:r>
            <a:r>
              <a:rPr lang="en-US" i="1" dirty="0" err="1" smtClean="0"/>
              <a:t>initialisée</a:t>
            </a:r>
            <a:r>
              <a:rPr lang="en-US" i="1" dirty="0" smtClean="0"/>
              <a:t>  à </a:t>
            </a:r>
            <a:r>
              <a:rPr lang="en-US" i="1" dirty="0" err="1" smtClean="0"/>
              <a:t>zéro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x, y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Point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7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23.4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pp *Point = new(Point)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*pp = p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pp.x = Pi // sucre syntaxique pour(*pp).x</a:t>
            </a:r>
          </a:p>
          <a:p>
            <a:pPr lvl="1">
              <a:buNone/>
            </a:pPr>
            <a:endParaRPr lang="nn-NO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n’existe</a:t>
            </a:r>
            <a:r>
              <a:rPr lang="en-US" i="1" dirty="0" smtClean="0"/>
              <a:t> pas de notation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i="1" dirty="0" smtClean="0"/>
              <a:t> pour les </a:t>
            </a:r>
            <a:r>
              <a:rPr lang="en-US" i="1" dirty="0" err="1" smtClean="0"/>
              <a:t>pointeurs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structure. </a:t>
            </a:r>
          </a:p>
          <a:p>
            <a:pPr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fournit</a:t>
            </a:r>
            <a:r>
              <a:rPr lang="en-US" i="1" dirty="0" smtClean="0"/>
              <a:t> </a:t>
            </a:r>
            <a:r>
              <a:rPr lang="en-US" i="1" dirty="0" err="1" smtClean="0"/>
              <a:t>l’indirection</a:t>
            </a:r>
            <a:r>
              <a:rPr lang="en-US" i="1" dirty="0" smtClean="0"/>
              <a:t> pour </a:t>
            </a:r>
            <a:r>
              <a:rPr lang="en-US" i="1" dirty="0" err="1" smtClean="0"/>
              <a:t>vous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Construction des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structs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i="1" dirty="0" smtClean="0"/>
              <a:t>Les structures </a:t>
            </a:r>
            <a:r>
              <a:rPr lang="en-US" sz="1600" i="1" dirty="0" err="1" smtClean="0"/>
              <a:t>sont</a:t>
            </a:r>
            <a:r>
              <a:rPr lang="en-US" sz="1600" i="1" dirty="0" smtClean="0"/>
              <a:t> des </a:t>
            </a:r>
            <a:r>
              <a:rPr lang="en-US" sz="1600" i="1" dirty="0" err="1" smtClean="0"/>
              <a:t>valeurs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ainsi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vous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pouvez</a:t>
            </a:r>
            <a:r>
              <a:rPr lang="en-US" sz="1600" i="1" dirty="0" smtClean="0"/>
              <a:t> en </a:t>
            </a:r>
            <a:r>
              <a:rPr lang="en-US" sz="1600" i="1" dirty="0" err="1" smtClean="0"/>
              <a:t>créer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initialisées</a:t>
            </a:r>
            <a:r>
              <a:rPr lang="en-US" sz="1600" i="1" dirty="0" smtClean="0"/>
              <a:t> à </a:t>
            </a:r>
            <a:r>
              <a:rPr lang="en-US" sz="1600" i="1" dirty="0" err="1" smtClean="0"/>
              <a:t>zéro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zéro</a:t>
            </a:r>
            <a:r>
              <a:rPr lang="en-US" sz="1600" i="1" dirty="0" smtClean="0"/>
              <a:t> ne </a:t>
            </a:r>
            <a:r>
              <a:rPr lang="en-US" sz="1600" i="1" dirty="0" err="1" smtClean="0"/>
              <a:t>signifiiant</a:t>
            </a:r>
            <a:r>
              <a:rPr lang="en-US" sz="1600" i="1" dirty="0" smtClean="0"/>
              <a:t> pas </a:t>
            </a:r>
            <a:r>
              <a:rPr lang="en-US" sz="1600" i="1" dirty="0" err="1" smtClean="0"/>
              <a:t>forcément</a:t>
            </a:r>
            <a:r>
              <a:rPr lang="en-US" sz="1600" i="1" dirty="0" smtClean="0"/>
              <a:t> 0 </a:t>
            </a:r>
            <a:r>
              <a:rPr lang="en-US" sz="1600" i="1" dirty="0" err="1" smtClean="0"/>
              <a:t>maisla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valeur</a:t>
            </a:r>
            <a:r>
              <a:rPr lang="en-US" sz="1600" i="1" dirty="0" smtClean="0"/>
              <a:t> par </a:t>
            </a:r>
            <a:r>
              <a:rPr lang="en-US" sz="1600" i="1" dirty="0" err="1" smtClean="0"/>
              <a:t>défaut</a:t>
            </a:r>
            <a:r>
              <a:rPr lang="en-US" sz="1600" i="1" dirty="0" smtClean="0"/>
              <a:t> d’un type </a:t>
            </a:r>
            <a:r>
              <a:rPr lang="en-US" sz="1600" i="1" dirty="0" err="1" smtClean="0"/>
              <a:t>donné</a:t>
            </a:r>
            <a:r>
              <a:rPr lang="en-US" sz="1600" i="1" dirty="0" smtClean="0"/>
              <a:t>)  </a:t>
            </a:r>
            <a:r>
              <a:rPr lang="en-US" sz="1600" i="1" dirty="0" err="1" smtClean="0"/>
              <a:t>juste</a:t>
            </a:r>
            <a:r>
              <a:rPr lang="en-US" sz="1600" i="1" dirty="0" smtClean="0"/>
              <a:t> en la </a:t>
            </a:r>
            <a:r>
              <a:rPr lang="en-US" sz="1600" i="1" dirty="0" err="1" smtClean="0"/>
              <a:t>déclarant</a:t>
            </a:r>
            <a:r>
              <a:rPr lang="en-US" sz="1600" i="1" dirty="0" smtClean="0"/>
              <a:t>. </a:t>
            </a:r>
            <a:r>
              <a:rPr lang="fr-FR" sz="1600" i="1" dirty="0" smtClean="0"/>
              <a:t> </a:t>
            </a:r>
            <a:endParaRPr lang="fr-FR" sz="1600" i="1" dirty="0" smtClean="0"/>
          </a:p>
          <a:p>
            <a:pPr>
              <a:buNone/>
            </a:pPr>
            <a:endParaRPr lang="en-US" sz="1600" i="1" dirty="0" smtClean="0"/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var p Point //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valeur initialisée à zéro, ici x et y =0</a:t>
            </a:r>
          </a:p>
          <a:p>
            <a:pPr lvl="1">
              <a:buNone/>
            </a:pPr>
            <a:endParaRPr lang="fr-FR" sz="1400" i="1" dirty="0" smtClean="0"/>
          </a:p>
          <a:p>
            <a:pPr>
              <a:buNone/>
            </a:pPr>
            <a:r>
              <a:rPr lang="en-US" sz="1600" i="1" dirty="0" err="1" smtClean="0"/>
              <a:t>Vous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pouvez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aussi</a:t>
            </a:r>
            <a:r>
              <a:rPr lang="en-US" sz="1600" i="1" dirty="0" smtClean="0"/>
              <a:t> en </a:t>
            </a:r>
            <a:r>
              <a:rPr lang="en-US" sz="1600" i="1" dirty="0" err="1" smtClean="0"/>
              <a:t>allouer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une</a:t>
            </a:r>
            <a:r>
              <a:rPr lang="en-US" sz="1600" i="1" dirty="0" smtClean="0"/>
              <a:t> avec 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i="1" dirty="0" smtClean="0"/>
              <a:t> .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pp := new(Point) // allocation idiomatique</a:t>
            </a:r>
          </a:p>
          <a:p>
            <a:pPr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i="1" dirty="0" smtClean="0"/>
              <a:t>Les </a:t>
            </a:r>
            <a:r>
              <a:rPr lang="en-US" sz="1600" i="1" dirty="0" err="1" smtClean="0"/>
              <a:t>littéraux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struct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ont</a:t>
            </a:r>
            <a:r>
              <a:rPr lang="en-US" sz="1600" i="1" dirty="0" smtClean="0"/>
              <a:t> la </a:t>
            </a:r>
            <a:r>
              <a:rPr lang="en-US" sz="1600" i="1" dirty="0" err="1" smtClean="0"/>
              <a:t>syntaxe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attendue</a:t>
            </a:r>
            <a:r>
              <a:rPr lang="en-US" sz="1600" i="1" dirty="0" smtClean="0"/>
              <a:t>.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 = Point{7.2, 8.4}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 = Point{y:8.4, x:7.2}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pp = &amp;Point{7.2, 8.4} // idiomatique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pp = &amp;Point{} 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également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idiomatique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== new(Point)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i="1" dirty="0" err="1" smtClean="0"/>
              <a:t>Comme</a:t>
            </a:r>
            <a:r>
              <a:rPr lang="en-US" sz="1600" i="1" dirty="0" smtClean="0"/>
              <a:t> avec les tableaux, </a:t>
            </a:r>
            <a:r>
              <a:rPr lang="en-US" sz="1600" i="1" dirty="0" err="1" smtClean="0"/>
              <a:t>prendre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l’adresse</a:t>
            </a:r>
            <a:r>
              <a:rPr lang="en-US" sz="1600" i="1" dirty="0" smtClean="0"/>
              <a:t> d’un </a:t>
            </a:r>
            <a:r>
              <a:rPr lang="en-US" sz="1600" i="1" dirty="0" err="1" smtClean="0"/>
              <a:t>littéral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struct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donne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l’adresse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d’une</a:t>
            </a:r>
            <a:r>
              <a:rPr lang="en-US" sz="1600" i="1" dirty="0" smtClean="0"/>
              <a:t> </a:t>
            </a:r>
          </a:p>
          <a:p>
            <a:pPr>
              <a:buNone/>
            </a:pPr>
            <a:r>
              <a:rPr lang="en-US" sz="1600" i="1" dirty="0" err="1" smtClean="0"/>
              <a:t>valeur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nouvellement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créée</a:t>
            </a:r>
            <a:r>
              <a:rPr lang="en-US" sz="1600" i="1" dirty="0" smtClean="0"/>
              <a:t>. </a:t>
            </a:r>
          </a:p>
          <a:p>
            <a:pPr>
              <a:buNone/>
            </a:pPr>
            <a:r>
              <a:rPr lang="fr-FR" sz="1600" i="1" dirty="0" smtClean="0"/>
              <a:t>Ces </a:t>
            </a:r>
            <a:r>
              <a:rPr lang="fr-FR" sz="1600" i="1" dirty="0" smtClean="0"/>
              <a:t>exemples sont des constructeurs.</a:t>
            </a:r>
            <a:endParaRPr lang="fr-FR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Exportation des types et champs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i="1" dirty="0" smtClean="0"/>
              <a:t>Les champs (et </a:t>
            </a:r>
            <a:r>
              <a:rPr lang="en-US" sz="1600" i="1" dirty="0" err="1" smtClean="0"/>
              <a:t>méthodes</a:t>
            </a:r>
            <a:r>
              <a:rPr lang="en-US" sz="1600" i="1" dirty="0" smtClean="0"/>
              <a:t> </a:t>
            </a:r>
            <a:r>
              <a:rPr lang="en-US" sz="1600" i="1" dirty="0" smtClean="0"/>
              <a:t>- à </a:t>
            </a:r>
            <a:r>
              <a:rPr lang="en-US" sz="1600" i="1" dirty="0" err="1" smtClean="0"/>
              <a:t>venir</a:t>
            </a:r>
            <a:r>
              <a:rPr lang="en-US" sz="1600" i="1" dirty="0" smtClean="0"/>
              <a:t>) </a:t>
            </a:r>
            <a:r>
              <a:rPr lang="en-US" sz="1600" i="1" dirty="0" err="1" smtClean="0"/>
              <a:t>d’une</a:t>
            </a:r>
            <a:r>
              <a:rPr lang="en-US" sz="1600" i="1" dirty="0" smtClean="0"/>
              <a:t> structure </a:t>
            </a:r>
            <a:r>
              <a:rPr lang="en-US" sz="1600" i="1" dirty="0" err="1" smtClean="0"/>
              <a:t>doivent</a:t>
            </a:r>
            <a:r>
              <a:rPr lang="en-US" sz="1600" i="1" dirty="0" smtClean="0"/>
              <a:t> commencer </a:t>
            </a:r>
          </a:p>
          <a:p>
            <a:pPr>
              <a:buNone/>
            </a:pPr>
            <a:r>
              <a:rPr lang="en-US" sz="1600" i="1" dirty="0" smtClean="0"/>
              <a:t>avec </a:t>
            </a:r>
            <a:r>
              <a:rPr lang="en-US" sz="1600" i="1" dirty="0" err="1" smtClean="0"/>
              <a:t>une</a:t>
            </a:r>
            <a:r>
              <a:rPr lang="en-US" sz="1600" i="1" dirty="0" smtClean="0"/>
              <a:t> majuscule pour </a:t>
            </a:r>
            <a:r>
              <a:rPr lang="en-US" sz="1600" i="1" dirty="0" err="1" smtClean="0"/>
              <a:t>être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visibles</a:t>
            </a:r>
            <a:r>
              <a:rPr lang="en-US" sz="1600" i="1" dirty="0" smtClean="0"/>
              <a:t> </a:t>
            </a:r>
            <a:r>
              <a:rPr lang="en-US" sz="1600" i="1" dirty="0" smtClean="0"/>
              <a:t>à </a:t>
            </a:r>
            <a:r>
              <a:rPr lang="en-US" sz="1600" i="1" dirty="0" err="1" smtClean="0"/>
              <a:t>l’extérieur</a:t>
            </a:r>
            <a:r>
              <a:rPr lang="en-US" sz="1600" i="1" dirty="0" smtClean="0"/>
              <a:t> du package</a:t>
            </a:r>
            <a:r>
              <a:rPr lang="fr-FR" sz="1600" i="1" dirty="0" smtClean="0"/>
              <a:t>.</a:t>
            </a:r>
          </a:p>
          <a:p>
            <a:pPr>
              <a:buNone/>
            </a:pPr>
            <a:endParaRPr lang="fr-FR" sz="1600" i="1" dirty="0" smtClean="0"/>
          </a:p>
          <a:p>
            <a:pPr>
              <a:buNone/>
            </a:pP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Type et champs privés :</a:t>
            </a:r>
          </a:p>
          <a:p>
            <a:pPr>
              <a:buNone/>
            </a:pPr>
            <a:r>
              <a:rPr lang="fr-FR" sz="1600" dirty="0" smtClean="0"/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 x, y float64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Typeet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 champs exportés :</a:t>
            </a:r>
          </a:p>
          <a:p>
            <a:pPr>
              <a:buNone/>
            </a:pPr>
            <a:r>
              <a:rPr lang="fr-FR" sz="1600" dirty="0" smtClean="0"/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oint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X, 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float64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exporté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 avec un mix des champs:</a:t>
            </a:r>
          </a:p>
          <a:p>
            <a:pPr>
              <a:buNone/>
            </a:pPr>
            <a:r>
              <a:rPr lang="fr-FR" sz="1600" dirty="0" smtClean="0"/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oint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X, Y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float64 	// exporté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string 	// pas exporté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600" dirty="0" smtClean="0"/>
          </a:p>
          <a:p>
            <a:pPr>
              <a:buNone/>
            </a:pPr>
            <a:r>
              <a:rPr lang="en-US" sz="1600" i="1" dirty="0" err="1" smtClean="0"/>
              <a:t>Vous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pouvez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même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avoir</a:t>
            </a:r>
            <a:r>
              <a:rPr lang="en-US" sz="1600" i="1" dirty="0" smtClean="0"/>
              <a:t> un type </a:t>
            </a:r>
            <a:r>
              <a:rPr lang="en-US" sz="1600" i="1" dirty="0" err="1" smtClean="0"/>
              <a:t>privé</a:t>
            </a:r>
            <a:r>
              <a:rPr lang="en-US" sz="1600" i="1" dirty="0" smtClean="0"/>
              <a:t> avec des champs </a:t>
            </a:r>
            <a:r>
              <a:rPr lang="en-US" sz="1600" i="1" dirty="0" err="1" smtClean="0"/>
              <a:t>exportés</a:t>
            </a:r>
            <a:r>
              <a:rPr lang="en-US" sz="1600" i="1" dirty="0" smtClean="0"/>
              <a:t>. 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Exercice</a:t>
            </a:r>
            <a:r>
              <a:rPr lang="en-US" sz="1600" i="1" dirty="0" smtClean="0"/>
              <a:t> 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quand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est-ce</a:t>
            </a:r>
            <a:r>
              <a:rPr lang="en-US" sz="1600" i="1" dirty="0" smtClean="0"/>
              <a:t> utile? </a:t>
            </a:r>
            <a:endParaRPr lang="fr-FR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Exercices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Des questions?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Champs anonymes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structure,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déclarer</a:t>
            </a:r>
            <a:r>
              <a:rPr lang="en-US" i="1" dirty="0" smtClean="0"/>
              <a:t> </a:t>
            </a:r>
            <a:r>
              <a:rPr lang="en-US" i="1" dirty="0" smtClean="0"/>
              <a:t>des </a:t>
            </a:r>
            <a:r>
              <a:rPr lang="en-US" i="1" dirty="0" smtClean="0"/>
              <a:t>champs,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structure, sans </a:t>
            </a:r>
            <a:r>
              <a:rPr lang="en-US" i="1" dirty="0" err="1" smtClean="0"/>
              <a:t>leur</a:t>
            </a:r>
            <a:r>
              <a:rPr lang="en-US" i="1" dirty="0" smtClean="0"/>
              <a:t> </a:t>
            </a:r>
            <a:r>
              <a:rPr lang="en-US" i="1" dirty="0" err="1" smtClean="0"/>
              <a:t>donner</a:t>
            </a:r>
            <a:r>
              <a:rPr lang="en-US" i="1" dirty="0" smtClean="0"/>
              <a:t> </a:t>
            </a:r>
            <a:r>
              <a:rPr lang="en-US" i="1" dirty="0" smtClean="0"/>
              <a:t>un nom de champ.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l’on</a:t>
            </a:r>
            <a:r>
              <a:rPr lang="en-US" i="1" dirty="0" smtClean="0"/>
              <a:t> </a:t>
            </a:r>
            <a:r>
              <a:rPr lang="en-US" i="1" dirty="0" err="1" smtClean="0"/>
              <a:t>appelle</a:t>
            </a:r>
            <a:r>
              <a:rPr lang="en-US" i="1" dirty="0" smtClean="0"/>
              <a:t> des champs </a:t>
            </a:r>
            <a:r>
              <a:rPr lang="en-US" b="1" i="1" dirty="0" err="1" smtClean="0"/>
              <a:t>anonymes</a:t>
            </a:r>
            <a:r>
              <a:rPr lang="en-US" i="1" dirty="0" smtClean="0"/>
              <a:t> et </a:t>
            </a:r>
            <a:r>
              <a:rPr lang="en-US" i="1" dirty="0" err="1" smtClean="0"/>
              <a:t>ils</a:t>
            </a:r>
            <a:r>
              <a:rPr lang="en-US" i="1" dirty="0" smtClean="0"/>
              <a:t> </a:t>
            </a:r>
            <a:r>
              <a:rPr lang="en-US" i="1" dirty="0" smtClean="0"/>
              <a:t>se </a:t>
            </a:r>
            <a:r>
              <a:rPr lang="en-US" i="1" dirty="0" err="1" smtClean="0"/>
              <a:t>comportent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les </a:t>
            </a:r>
            <a:r>
              <a:rPr lang="en-US" i="1" dirty="0" smtClean="0"/>
              <a:t>structures </a:t>
            </a:r>
            <a:r>
              <a:rPr lang="en-US" i="1" dirty="0" err="1" smtClean="0"/>
              <a:t>internes</a:t>
            </a:r>
            <a:r>
              <a:rPr lang="en-US" i="1" dirty="0" smtClean="0"/>
              <a:t> </a:t>
            </a:r>
            <a:r>
              <a:rPr lang="en-US" i="1" dirty="0" err="1" smtClean="0"/>
              <a:t>étaient</a:t>
            </a:r>
            <a:r>
              <a:rPr lang="en-US" i="1" dirty="0" smtClean="0"/>
              <a:t>  </a:t>
            </a:r>
            <a:r>
              <a:rPr lang="en-US" i="1" dirty="0" err="1" smtClean="0"/>
              <a:t>simplement</a:t>
            </a:r>
            <a:r>
              <a:rPr lang="en-US" i="1" dirty="0" smtClean="0"/>
              <a:t> </a:t>
            </a:r>
            <a:r>
              <a:rPr lang="en-US" i="1" dirty="0" err="1" smtClean="0"/>
              <a:t>insérées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“</a:t>
            </a:r>
            <a:r>
              <a:rPr lang="en-US" i="1" dirty="0" err="1" smtClean="0"/>
              <a:t>embarquées</a:t>
            </a:r>
            <a:r>
              <a:rPr lang="en-US" i="1" dirty="0" smtClean="0"/>
              <a:t>”  vu de  </a:t>
            </a:r>
            <a:r>
              <a:rPr lang="en-US" i="1" dirty="0" err="1" smtClean="0"/>
              <a:t>l’extérieur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mécanisme</a:t>
            </a:r>
            <a:r>
              <a:rPr lang="en-US" i="1" dirty="0" smtClean="0"/>
              <a:t> simple </a:t>
            </a:r>
            <a:r>
              <a:rPr lang="en-US" i="1" dirty="0" err="1" smtClean="0"/>
              <a:t>fournit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de </a:t>
            </a:r>
            <a:r>
              <a:rPr lang="en-US" i="1" dirty="0" err="1" smtClean="0"/>
              <a:t>dériver</a:t>
            </a:r>
            <a:r>
              <a:rPr lang="en-US" i="1" dirty="0" smtClean="0"/>
              <a:t> </a:t>
            </a:r>
            <a:r>
              <a:rPr lang="en-US" i="1" dirty="0" err="1" smtClean="0"/>
              <a:t>quelques</a:t>
            </a:r>
            <a:r>
              <a:rPr lang="en-US" i="1" dirty="0" smtClean="0"/>
              <a:t> </a:t>
            </a:r>
            <a:r>
              <a:rPr lang="en-US" i="1" dirty="0" err="1" smtClean="0"/>
              <a:t>unes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la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totalité</a:t>
            </a:r>
            <a:r>
              <a:rPr lang="en-US" i="1" dirty="0" smtClean="0"/>
              <a:t> </a:t>
            </a:r>
            <a:r>
              <a:rPr lang="en-US" i="1" dirty="0" smtClean="0"/>
              <a:t>de </a:t>
            </a:r>
            <a:r>
              <a:rPr lang="en-US" i="1" dirty="0" err="1" smtClean="0"/>
              <a:t>votre</a:t>
            </a:r>
            <a:r>
              <a:rPr lang="en-US" i="1" dirty="0" smtClean="0"/>
              <a:t> </a:t>
            </a:r>
            <a:r>
              <a:rPr lang="en-US" i="1" dirty="0" err="1" smtClean="0"/>
              <a:t>implémentation</a:t>
            </a:r>
            <a:r>
              <a:rPr lang="en-US" i="1" dirty="0" smtClean="0"/>
              <a:t> </a:t>
            </a:r>
            <a:r>
              <a:rPr lang="en-US" i="1" dirty="0" smtClean="0"/>
              <a:t>d’un </a:t>
            </a:r>
            <a:r>
              <a:rPr lang="en-US" i="1" dirty="0" err="1" smtClean="0"/>
              <a:t>autre</a:t>
            </a:r>
            <a:r>
              <a:rPr lang="en-US" i="1" dirty="0" smtClean="0"/>
              <a:t> type </a:t>
            </a:r>
            <a:r>
              <a:rPr lang="en-US" i="1" dirty="0" err="1" smtClean="0"/>
              <a:t>ou</a:t>
            </a:r>
            <a:r>
              <a:rPr lang="en-US" i="1" dirty="0" smtClean="0"/>
              <a:t> de types.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Un exemple à suivre pour illustrer le propos. </a:t>
            </a:r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champ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anonyme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type A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, ay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sz="4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type B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A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, by float64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dirty="0" smtClean="0"/>
              <a:t> </a:t>
            </a:r>
            <a:r>
              <a:rPr lang="en-US" sz="4000" dirty="0" err="1" smtClean="0"/>
              <a:t>agit</a:t>
            </a:r>
            <a:r>
              <a:rPr lang="en-US" sz="4000" dirty="0" smtClean="0"/>
              <a:t> </a:t>
            </a:r>
            <a:r>
              <a:rPr lang="en-US" sz="4000" dirty="0" err="1" smtClean="0"/>
              <a:t>comme</a:t>
            </a:r>
            <a:r>
              <a:rPr lang="en-US" sz="4000" dirty="0" smtClean="0"/>
              <a:t> </a:t>
            </a:r>
            <a:r>
              <a:rPr lang="en-US" sz="4000" dirty="0" err="1" smtClean="0"/>
              <a:t>si</a:t>
            </a:r>
            <a:r>
              <a:rPr lang="en-US" sz="4000" dirty="0" smtClean="0"/>
              <a:t> </a:t>
            </a:r>
            <a:r>
              <a:rPr lang="en-US" sz="4000" dirty="0" err="1" smtClean="0"/>
              <a:t>il</a:t>
            </a:r>
            <a:r>
              <a:rPr lang="en-US" sz="4000" dirty="0" smtClean="0"/>
              <a:t> </a:t>
            </a:r>
            <a:r>
              <a:rPr lang="en-US" sz="4000" dirty="0" err="1" smtClean="0"/>
              <a:t>possédait</a:t>
            </a:r>
            <a:r>
              <a:rPr lang="en-US" sz="4000" dirty="0" smtClean="0"/>
              <a:t> 4 champs</a:t>
            </a:r>
            <a:r>
              <a:rPr lang="en-US" sz="4000" i="1" dirty="0" smtClean="0">
                <a:latin typeface="Courier New" pitchFamily="49" charset="0"/>
                <a:cs typeface="Courier New" pitchFamily="49" charset="0"/>
              </a:rPr>
              <a:t>, ax, ay, </a:t>
            </a:r>
            <a:r>
              <a:rPr lang="en-US" sz="4000" i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4000" i="1" dirty="0" smtClean="0"/>
              <a:t>, et </a:t>
            </a:r>
            <a:r>
              <a:rPr lang="en-US" sz="4000" i="1" dirty="0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n-US" sz="4000" i="1" dirty="0" smtClean="0"/>
              <a:t>. </a:t>
            </a:r>
            <a:r>
              <a:rPr lang="en-US" sz="4000" i="1" dirty="0" err="1" smtClean="0"/>
              <a:t>C’est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presque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comme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si</a:t>
            </a:r>
            <a:r>
              <a:rPr lang="en-US" sz="4000" i="1" dirty="0" smtClean="0"/>
              <a:t>  </a:t>
            </a:r>
            <a:r>
              <a:rPr lang="en-US" sz="4000" i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était</a:t>
            </a:r>
            <a:r>
              <a:rPr lang="en-US" sz="4000" i="1" dirty="0" smtClean="0"/>
              <a:t> </a:t>
            </a:r>
            <a:r>
              <a:rPr lang="en-US" sz="4000" i="1" dirty="0" smtClean="0">
                <a:latin typeface="Courier New" pitchFamily="49" charset="0"/>
                <a:cs typeface="Courier New" pitchFamily="49" charset="0"/>
              </a:rPr>
              <a:t>{ax, ay </a:t>
            </a:r>
            <a:r>
              <a:rPr lang="en-US" sz="40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4000" i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4000" i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4000" i="1" dirty="0" smtClean="0">
                <a:latin typeface="Courier New" pitchFamily="49" charset="0"/>
                <a:cs typeface="Courier New" pitchFamily="49" charset="0"/>
              </a:rPr>
              <a:t>, by float64}.</a:t>
            </a:r>
          </a:p>
          <a:p>
            <a:pPr>
              <a:buNone/>
            </a:pPr>
            <a:endParaRPr lang="en-US" sz="4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4000" i="1" dirty="0" err="1" smtClean="0"/>
              <a:t>Néanmoins</a:t>
            </a:r>
            <a:r>
              <a:rPr lang="en-US" sz="4000" i="1" dirty="0" smtClean="0"/>
              <a:t>, les </a:t>
            </a:r>
            <a:r>
              <a:rPr lang="en-US" sz="4000" i="1" dirty="0" err="1" smtClean="0"/>
              <a:t>littéraux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comme</a:t>
            </a:r>
            <a:r>
              <a:rPr lang="en-US" sz="4000" i="1" dirty="0" smtClean="0"/>
              <a:t> B </a:t>
            </a:r>
            <a:r>
              <a:rPr lang="en-US" sz="4000" i="1" dirty="0" err="1" smtClean="0"/>
              <a:t>doivent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être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remplis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dans</a:t>
            </a:r>
            <a:r>
              <a:rPr lang="en-US" sz="4000" i="1" dirty="0" smtClean="0"/>
              <a:t> le </a:t>
            </a:r>
            <a:r>
              <a:rPr lang="en-US" sz="4000" i="1" dirty="0" err="1" smtClean="0"/>
              <a:t>détail</a:t>
            </a:r>
            <a:r>
              <a:rPr lang="en-US" sz="4000" i="1" dirty="0" smtClean="0"/>
              <a:t>:</a:t>
            </a:r>
          </a:p>
          <a:p>
            <a:pPr lvl="1">
              <a:buNone/>
            </a:pPr>
            <a:endParaRPr lang="en-US" sz="4000" i="1" dirty="0" smtClean="0"/>
          </a:p>
          <a:p>
            <a:pPr lvl="1">
              <a:buNone/>
            </a:pPr>
            <a:r>
              <a:rPr lang="fr-FR" sz="4500" dirty="0" smtClean="0">
                <a:latin typeface="Courier New" pitchFamily="49" charset="0"/>
                <a:cs typeface="Courier New" pitchFamily="49" charset="0"/>
              </a:rPr>
              <a:t>b := B{A{1, 2}, 3.0, 4.0}</a:t>
            </a:r>
          </a:p>
          <a:p>
            <a:pPr lvl="1">
              <a:buNone/>
            </a:pPr>
            <a:r>
              <a:rPr lang="fr-FR" sz="45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45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4500" dirty="0" err="1" smtClean="0">
                <a:latin typeface="Courier New" pitchFamily="49" charset="0"/>
                <a:cs typeface="Courier New" pitchFamily="49" charset="0"/>
              </a:rPr>
              <a:t>b.ax</a:t>
            </a:r>
            <a:r>
              <a:rPr lang="fr-FR" sz="4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4500" dirty="0" err="1" smtClean="0">
                <a:latin typeface="Courier New" pitchFamily="49" charset="0"/>
                <a:cs typeface="Courier New" pitchFamily="49" charset="0"/>
              </a:rPr>
              <a:t>b.ay</a:t>
            </a:r>
            <a:r>
              <a:rPr lang="fr-FR" sz="4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4500" dirty="0" err="1" smtClean="0">
                <a:latin typeface="Courier New" pitchFamily="49" charset="0"/>
                <a:cs typeface="Courier New" pitchFamily="49" charset="0"/>
              </a:rPr>
              <a:t>b.bx</a:t>
            </a:r>
            <a:r>
              <a:rPr lang="fr-FR" sz="4500" dirty="0" smtClean="0">
                <a:latin typeface="Courier New" pitchFamily="49" charset="0"/>
                <a:cs typeface="Courier New" pitchFamily="49" charset="0"/>
              </a:rPr>
              <a:t>, b.by)</a:t>
            </a:r>
          </a:p>
          <a:p>
            <a:pPr>
              <a:buNone/>
            </a:pPr>
            <a:endParaRPr lang="fr-FR" sz="4000" i="1" dirty="0" smtClean="0"/>
          </a:p>
          <a:p>
            <a:pPr>
              <a:buNone/>
            </a:pPr>
            <a:r>
              <a:rPr lang="fr-FR" sz="4000" i="1" dirty="0" smtClean="0"/>
              <a:t>Affiche 1 2 3 4</a:t>
            </a:r>
          </a:p>
          <a:p>
            <a:pPr lvl="1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Les champs anonymes ont le type comme nom</a:t>
            </a:r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c’est</a:t>
            </a:r>
            <a:r>
              <a:rPr lang="en-US" i="1" dirty="0" smtClean="0"/>
              <a:t> plus riche </a:t>
            </a:r>
            <a:r>
              <a:rPr lang="en-US" i="1" dirty="0" err="1" smtClean="0"/>
              <a:t>qu’une</a:t>
            </a:r>
            <a:r>
              <a:rPr lang="en-US" i="1" dirty="0" smtClean="0"/>
              <a:t> simple interpolation de champs 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a un champ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 champ </a:t>
            </a:r>
            <a:r>
              <a:rPr lang="en-US" i="1" dirty="0" err="1" smtClean="0"/>
              <a:t>anonyme</a:t>
            </a:r>
            <a:r>
              <a:rPr lang="en-US" i="1" dirty="0" smtClean="0"/>
              <a:t> </a:t>
            </a:r>
            <a:r>
              <a:rPr lang="en-US" i="1" dirty="0" err="1" smtClean="0"/>
              <a:t>ressemble</a:t>
            </a:r>
            <a:r>
              <a:rPr lang="en-US" i="1" dirty="0" smtClean="0"/>
              <a:t> à un champ </a:t>
            </a:r>
            <a:r>
              <a:rPr lang="en-US" i="1" dirty="0" err="1" smtClean="0"/>
              <a:t>dont</a:t>
            </a:r>
            <a:r>
              <a:rPr lang="en-US" i="1" dirty="0" smtClean="0"/>
              <a:t> le nom </a:t>
            </a:r>
            <a:r>
              <a:rPr lang="en-US" i="1" dirty="0" err="1" smtClean="0"/>
              <a:t>est</a:t>
            </a:r>
            <a:r>
              <a:rPr lang="en-US" i="1" dirty="0" smtClean="0"/>
              <a:t> son type. 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b := B{A{ 1, 2}, 3.0, 4.0}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i="1" dirty="0" err="1" smtClean="0"/>
              <a:t>affiche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{1 2}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Si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 </a:t>
            </a:r>
            <a:r>
              <a:rPr lang="en-US" i="1" dirty="0" err="1" smtClean="0"/>
              <a:t>venait</a:t>
            </a:r>
            <a:r>
              <a:rPr lang="en-US" i="1" dirty="0" smtClean="0"/>
              <a:t> d’un </a:t>
            </a:r>
            <a:r>
              <a:rPr lang="en-US" i="1" dirty="0" err="1" smtClean="0"/>
              <a:t>autre</a:t>
            </a:r>
            <a:r>
              <a:rPr lang="en-US" i="1" dirty="0" smtClean="0"/>
              <a:t> package, le champ </a:t>
            </a:r>
            <a:r>
              <a:rPr lang="en-US" i="1" dirty="0" err="1" smtClean="0"/>
              <a:t>s’appelerait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A: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C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C {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2}}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pas c.pkg.A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Champs anonymes de n’importe quel type</a:t>
            </a:r>
            <a:endParaRPr lang="fr-F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 </a:t>
            </a:r>
            <a:r>
              <a:rPr lang="en-US" i="1" dirty="0" err="1" smtClean="0"/>
              <a:t>nommé</a:t>
            </a:r>
            <a:r>
              <a:rPr lang="en-US" i="1" dirty="0" smtClean="0"/>
              <a:t>,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celui-ci</a:t>
            </a:r>
            <a:r>
              <a:rPr lang="en-US" i="1" dirty="0" smtClean="0"/>
              <a:t>,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utilisé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type </a:t>
            </a:r>
            <a:r>
              <a:rPr lang="en-US" i="1" dirty="0" err="1" smtClean="0"/>
              <a:t>anonyme</a:t>
            </a:r>
            <a:r>
              <a:rPr lang="en-US" i="1" dirty="0" smtClean="0"/>
              <a:t> et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apparaître</a:t>
            </a:r>
            <a:r>
              <a:rPr lang="en-US" i="1" dirty="0" smtClean="0"/>
              <a:t> à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endroit</a:t>
            </a:r>
            <a:r>
              <a:rPr lang="en-US" i="1" dirty="0" smtClean="0"/>
              <a:t> </a:t>
            </a:r>
            <a:r>
              <a:rPr lang="en-US" i="1" dirty="0" smtClean="0"/>
              <a:t>de la structure.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C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string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C{3.5, 7, "bonjour"}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c.int,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c.string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affiche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3.5 7 bonjour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Conflits et masquage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deux</a:t>
            </a:r>
            <a:r>
              <a:rPr lang="en-US" i="1" dirty="0" smtClean="0"/>
              <a:t> champs avec les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noms</a:t>
            </a:r>
            <a:r>
              <a:rPr lang="en-US" i="1" dirty="0" smtClean="0"/>
              <a:t> (</a:t>
            </a:r>
            <a:r>
              <a:rPr lang="en-US" i="1" dirty="0" err="1" smtClean="0"/>
              <a:t>éventuellement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un nom de type </a:t>
            </a:r>
            <a:r>
              <a:rPr lang="en-US" i="1" dirty="0" err="1" smtClean="0"/>
              <a:t>dérivé</a:t>
            </a:r>
            <a:r>
              <a:rPr lang="en-US" i="1" dirty="0" smtClean="0"/>
              <a:t>), les </a:t>
            </a:r>
            <a:r>
              <a:rPr lang="en-US" i="1" dirty="0" err="1" smtClean="0"/>
              <a:t>règles</a:t>
            </a:r>
            <a:r>
              <a:rPr lang="en-US" i="1" dirty="0" smtClean="0"/>
              <a:t> </a:t>
            </a:r>
            <a:r>
              <a:rPr lang="en-US" i="1" dirty="0" err="1" smtClean="0"/>
              <a:t>suivantes</a:t>
            </a:r>
            <a:r>
              <a:rPr lang="en-US" i="1" dirty="0" smtClean="0"/>
              <a:t> </a:t>
            </a:r>
            <a:r>
              <a:rPr lang="en-US" i="1" dirty="0" err="1" smtClean="0"/>
              <a:t>s’appliquent</a:t>
            </a:r>
            <a:r>
              <a:rPr lang="en-US" i="1" dirty="0" smtClean="0"/>
              <a:t> : </a:t>
            </a:r>
          </a:p>
          <a:p>
            <a:pPr>
              <a:buNone/>
            </a:pPr>
            <a:endParaRPr lang="en-US" i="1" dirty="0" smtClean="0"/>
          </a:p>
          <a:p>
            <a:pPr marL="514350" indent="-514350">
              <a:buAutoNum type="arabicParenR"/>
            </a:pPr>
            <a:r>
              <a:rPr lang="fr-FR" i="1" dirty="0" smtClean="0"/>
              <a:t>Un champ externe masque un champs interne. Ceci fournit une façon de surcharger un champs ou une méthode.</a:t>
            </a:r>
          </a:p>
          <a:p>
            <a:pPr marL="514350" indent="-514350">
              <a:buAutoNum type="arabicParenR"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2) 	   Si le </a:t>
            </a:r>
            <a:r>
              <a:rPr lang="en-US" i="1" dirty="0" err="1" smtClean="0"/>
              <a:t>même</a:t>
            </a:r>
            <a:r>
              <a:rPr lang="en-US" i="1" dirty="0" smtClean="0"/>
              <a:t> nom </a:t>
            </a:r>
            <a:r>
              <a:rPr lang="en-US" i="1" dirty="0" err="1" smtClean="0"/>
              <a:t>apparait</a:t>
            </a:r>
            <a:r>
              <a:rPr lang="en-US" i="1" dirty="0" smtClean="0"/>
              <a:t>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fois</a:t>
            </a:r>
            <a:r>
              <a:rPr lang="en-US" i="1" dirty="0" smtClean="0"/>
              <a:t> à un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niveau</a:t>
            </a:r>
            <a:r>
              <a:rPr lang="en-US" i="1" dirty="0" smtClean="0"/>
              <a:t>, </a:t>
            </a: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erreur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 nom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par le </a:t>
            </a:r>
            <a:r>
              <a:rPr lang="en-US" i="1" dirty="0" err="1" smtClean="0"/>
              <a:t>programme</a:t>
            </a:r>
            <a:r>
              <a:rPr lang="en-US" i="1" dirty="0" smtClean="0"/>
              <a:t>. (</a:t>
            </a:r>
            <a:r>
              <a:rPr lang="en-US" i="1" dirty="0" err="1" smtClean="0"/>
              <a:t>si</a:t>
            </a:r>
            <a:r>
              <a:rPr lang="en-US" i="1" dirty="0" smtClean="0"/>
              <a:t> pas </a:t>
            </a:r>
            <a:r>
              <a:rPr lang="en-US" i="1" dirty="0" err="1" smtClean="0"/>
              <a:t>utilisé</a:t>
            </a:r>
            <a:r>
              <a:rPr lang="en-US" i="1" dirty="0" smtClean="0"/>
              <a:t>, pas de </a:t>
            </a:r>
            <a:r>
              <a:rPr lang="en-US" i="1" dirty="0" err="1" smtClean="0"/>
              <a:t>problème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Pas de </a:t>
            </a:r>
            <a:r>
              <a:rPr lang="en-US" i="1" dirty="0" err="1" smtClean="0"/>
              <a:t>règles</a:t>
            </a:r>
            <a:r>
              <a:rPr lang="en-US" i="1" dirty="0" smtClean="0"/>
              <a:t> pour </a:t>
            </a:r>
            <a:r>
              <a:rPr lang="en-US" i="1" dirty="0" err="1" smtClean="0"/>
              <a:t>résoudre</a:t>
            </a:r>
            <a:r>
              <a:rPr lang="en-US" i="1" dirty="0" smtClean="0"/>
              <a:t> les </a:t>
            </a:r>
            <a:r>
              <a:rPr lang="en-US" i="1" dirty="0" err="1" smtClean="0"/>
              <a:t>ambiguïtés</a:t>
            </a:r>
            <a:r>
              <a:rPr lang="en-US" i="1" dirty="0" smtClean="0"/>
              <a:t>;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corrigé</a:t>
            </a:r>
            <a:r>
              <a:rPr lang="en-US" i="1" dirty="0" smtClean="0"/>
              <a:t> par le </a:t>
            </a:r>
            <a:r>
              <a:rPr lang="en-US" i="1" dirty="0" err="1" smtClean="0"/>
              <a:t>programmeur</a:t>
            </a:r>
            <a:r>
              <a:rPr lang="en-US" i="1" dirty="0" smtClean="0"/>
              <a:t>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Exemples de conflits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a,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A; B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c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c.a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erreur</a:t>
            </a:r>
            <a:r>
              <a:rPr lang="en-US" i="1" dirty="0" smtClean="0"/>
              <a:t>: </a:t>
            </a:r>
            <a:r>
              <a:rPr lang="en-US" i="1" dirty="0" err="1" smtClean="0"/>
              <a:t>est-ce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c.A.a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c.B.a</a:t>
            </a:r>
            <a:r>
              <a:rPr lang="en-US" i="1" dirty="0" smtClean="0"/>
              <a:t>?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B; b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d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D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Utiliser</a:t>
            </a:r>
            <a:r>
              <a:rPr lang="en-US" i="1" dirty="0" smtClean="0"/>
              <a:t>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d.b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OK: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s’agit</a:t>
            </a:r>
            <a:r>
              <a:rPr lang="en-US" i="1" dirty="0" smtClean="0"/>
              <a:t>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, et non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d.B.b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accéder</a:t>
            </a:r>
            <a:r>
              <a:rPr lang="en-US" i="1" dirty="0" smtClean="0"/>
              <a:t> à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i="1" dirty="0" smtClean="0"/>
              <a:t> via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D.B.b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Méthodes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Méthodes sur les structures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 smtClean="0"/>
              <a:t>Go</a:t>
            </a:r>
            <a:r>
              <a:rPr lang="en-US" i="1" dirty="0" smtClean="0"/>
              <a:t> ne </a:t>
            </a:r>
            <a:r>
              <a:rPr lang="en-US" i="1" dirty="0" err="1" smtClean="0"/>
              <a:t>possède</a:t>
            </a:r>
            <a:r>
              <a:rPr lang="en-US" i="1" dirty="0" smtClean="0"/>
              <a:t> pas de classes,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attacher</a:t>
            </a:r>
            <a:r>
              <a:rPr lang="en-US" i="1" dirty="0" smtClean="0"/>
              <a:t> </a:t>
            </a:r>
            <a:r>
              <a:rPr lang="en-US" i="1" dirty="0" smtClean="0"/>
              <a:t>des </a:t>
            </a:r>
            <a:r>
              <a:rPr lang="en-US" i="1" dirty="0" err="1" smtClean="0"/>
              <a:t>méthodes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à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type. 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déclarées</a:t>
            </a:r>
            <a:r>
              <a:rPr lang="en-US" i="1" dirty="0" smtClean="0"/>
              <a:t> </a:t>
            </a:r>
            <a:r>
              <a:rPr lang="en-US" i="1" dirty="0" smtClean="0"/>
              <a:t>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séparée</a:t>
            </a:r>
            <a:r>
              <a:rPr lang="en-US" i="1" dirty="0" smtClean="0"/>
              <a:t> </a:t>
            </a:r>
            <a:r>
              <a:rPr lang="en-US" i="1" dirty="0" smtClean="0"/>
              <a:t>des types, </a:t>
            </a:r>
            <a:r>
              <a:rPr lang="en-US" i="1" dirty="0" err="1" smtClean="0"/>
              <a:t>comme</a:t>
            </a:r>
            <a:r>
              <a:rPr lang="en-US" i="1" dirty="0" smtClean="0"/>
              <a:t> des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  <a:r>
              <a:rPr lang="en-US" i="1" dirty="0" smtClean="0"/>
              <a:t>avec </a:t>
            </a:r>
            <a:r>
              <a:rPr lang="en-US" i="1" dirty="0" smtClean="0"/>
              <a:t>un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explicite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// une méthode sur *Point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*Point) Abs() float64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NB: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explicite</a:t>
            </a:r>
            <a:r>
              <a:rPr lang="en-US" i="1" dirty="0" smtClean="0"/>
              <a:t> (pas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i="1" dirty="0" smtClean="0"/>
              <a:t> </a:t>
            </a:r>
            <a:r>
              <a:rPr lang="en-US" i="1" dirty="0" err="1" smtClean="0"/>
              <a:t>automatique</a:t>
            </a:r>
            <a:r>
              <a:rPr lang="en-US" i="1" dirty="0" smtClean="0"/>
              <a:t>),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cas</a:t>
            </a:r>
            <a:r>
              <a:rPr lang="en-US" i="1" dirty="0" smtClean="0"/>
              <a:t> du type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*Point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la </a:t>
            </a:r>
            <a:r>
              <a:rPr lang="en-US" i="1" dirty="0" err="1" smtClean="0"/>
              <a:t>méthode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Méthodes sur des valeurs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ne </a:t>
            </a:r>
            <a:r>
              <a:rPr lang="en-US" i="1" dirty="0" err="1" smtClean="0"/>
              <a:t>requière</a:t>
            </a:r>
            <a:r>
              <a:rPr lang="en-US" i="1" dirty="0" smtClean="0"/>
              <a:t> pas un </a:t>
            </a: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récepteur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Point3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y, z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// une méthode sur Point3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Point3) Abs() float64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p.z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p.z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peu</a:t>
            </a:r>
            <a:r>
              <a:rPr lang="en-US" i="1" dirty="0" smtClean="0"/>
              <a:t> </a:t>
            </a:r>
            <a:r>
              <a:rPr lang="en-US" i="1" dirty="0" err="1" smtClean="0"/>
              <a:t>cher</a:t>
            </a:r>
            <a:r>
              <a:rPr lang="en-US" i="1" dirty="0" smtClean="0"/>
              <a:t> </a:t>
            </a:r>
            <a:r>
              <a:rPr lang="en-US" i="1" dirty="0" err="1" smtClean="0"/>
              <a:t>payé</a:t>
            </a:r>
            <a:r>
              <a:rPr lang="en-US" i="1" dirty="0" smtClean="0"/>
              <a:t>, </a:t>
            </a:r>
            <a:r>
              <a:rPr lang="en-US" i="1" dirty="0" err="1" smtClean="0"/>
              <a:t>parce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Point3 sera </a:t>
            </a:r>
            <a:r>
              <a:rPr lang="en-US" i="1" dirty="0" err="1" smtClean="0"/>
              <a:t>toujours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passé par </a:t>
            </a:r>
            <a:r>
              <a:rPr lang="en-US" i="1" dirty="0" err="1" smtClean="0"/>
              <a:t>valeur</a:t>
            </a:r>
            <a:r>
              <a:rPr lang="en-US" i="1" dirty="0" smtClean="0"/>
              <a:t> à la </a:t>
            </a:r>
            <a:r>
              <a:rPr lang="en-US" i="1" dirty="0" err="1" smtClean="0"/>
              <a:t>méthode</a:t>
            </a:r>
            <a:r>
              <a:rPr lang="en-US" i="1" dirty="0" smtClean="0"/>
              <a:t> et non par </a:t>
            </a:r>
            <a:r>
              <a:rPr lang="en-US" i="1" dirty="0" err="1" smtClean="0"/>
              <a:t>pointeur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valide</a:t>
            </a:r>
            <a:r>
              <a:rPr lang="en-US" i="1" dirty="0" smtClean="0"/>
              <a:t> en Go.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Invocation d’une méthode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i="1" dirty="0" smtClean="0"/>
              <a:t>Juste comme vous y attendez.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 := &amp;Point{ 3, 4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p.Abs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// affichera 5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Un exemple sans structure: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(v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(s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_, x := range v { //  identificateur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blank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 += x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Tableaux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règles de base des méthodes 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attachées</a:t>
            </a:r>
            <a:r>
              <a:rPr lang="en-US" i="1" dirty="0" smtClean="0"/>
              <a:t> à un type </a:t>
            </a:r>
            <a:r>
              <a:rPr lang="en-US" i="1" dirty="0" err="1" smtClean="0"/>
              <a:t>nommé</a:t>
            </a:r>
            <a:r>
              <a:rPr lang="en-US" i="1" dirty="0" smtClean="0"/>
              <a:t>, </a:t>
            </a:r>
            <a:r>
              <a:rPr lang="en-US" i="1" dirty="0" err="1" smtClean="0"/>
              <a:t>disons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i="1" dirty="0" smtClean="0"/>
              <a:t> et y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liées</a:t>
            </a:r>
            <a:r>
              <a:rPr lang="en-US" i="1" dirty="0" smtClean="0"/>
              <a:t> </a:t>
            </a:r>
            <a:r>
              <a:rPr lang="en-US" i="1" dirty="0" err="1" smtClean="0"/>
              <a:t>statiquement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Le type d’un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i="1" dirty="0" smtClean="0"/>
              <a:t>.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des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i="1" dirty="0" smtClean="0"/>
              <a:t> et des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en-US" i="1" dirty="0" smtClean="0"/>
              <a:t> *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i="1" dirty="0" smtClean="0"/>
              <a:t>.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i="1" dirty="0" smtClean="0"/>
              <a:t> </a:t>
            </a:r>
            <a:r>
              <a:rPr lang="en-US" i="1" dirty="0" err="1" smtClean="0"/>
              <a:t>lui-même</a:t>
            </a:r>
            <a:r>
              <a:rPr lang="en-US" i="1" dirty="0" smtClean="0"/>
              <a:t> ne </a:t>
            </a:r>
            <a:r>
              <a:rPr lang="en-US" i="1" dirty="0" err="1" smtClean="0"/>
              <a:t>peut</a:t>
            </a:r>
            <a:r>
              <a:rPr lang="en-US" i="1" dirty="0" smtClean="0"/>
              <a:t> pas </a:t>
            </a:r>
            <a:r>
              <a:rPr lang="en-US" i="1" dirty="0" err="1" smtClean="0"/>
              <a:t>être</a:t>
            </a:r>
            <a:r>
              <a:rPr lang="en-US" i="1" dirty="0" smtClean="0"/>
              <a:t> un type </a:t>
            </a:r>
          </a:p>
          <a:p>
            <a:pPr>
              <a:buNone/>
            </a:pPr>
            <a:r>
              <a:rPr lang="fr-FR" i="1" dirty="0" smtClean="0"/>
              <a:t> pointeur bien que les méthodes puissent avoir </a:t>
            </a:r>
            <a:r>
              <a:rPr lang="fr-FR" i="1" dirty="0" smtClean="0"/>
              <a:t>un </a:t>
            </a:r>
            <a:r>
              <a:rPr lang="fr-FR" i="1" dirty="0" smtClean="0"/>
              <a:t>récepteur </a:t>
            </a:r>
            <a:endParaRPr lang="fr-FR" i="1" dirty="0" smtClean="0"/>
          </a:p>
          <a:p>
            <a:pPr>
              <a:buNone/>
            </a:pPr>
            <a:r>
              <a:rPr lang="fr-FR" i="1" dirty="0" smtClean="0"/>
              <a:t>de </a:t>
            </a:r>
            <a:r>
              <a:rPr lang="fr-FR" i="1" dirty="0" smtClean="0"/>
              <a:t>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 type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i="1" dirty="0" smtClean="0"/>
              <a:t>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défini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même</a:t>
            </a:r>
            <a:r>
              <a:rPr lang="en-US" i="1" dirty="0" smtClean="0"/>
              <a:t> package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celui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de </a:t>
            </a:r>
            <a:r>
              <a:rPr lang="en-US" i="1" dirty="0" err="1" smtClean="0"/>
              <a:t>ses</a:t>
            </a: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fr-FR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Pointeurs et valeurs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Go </a:t>
            </a:r>
            <a:r>
              <a:rPr lang="en-US" sz="2400" i="1" dirty="0" err="1" smtClean="0"/>
              <a:t>déréférence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automatiquement</a:t>
            </a:r>
            <a:r>
              <a:rPr lang="en-US" sz="2400" i="1" dirty="0" smtClean="0"/>
              <a:t> les </a:t>
            </a:r>
            <a:r>
              <a:rPr lang="en-US" sz="2400" i="1" dirty="0" err="1" smtClean="0"/>
              <a:t>valeurs</a:t>
            </a:r>
            <a:r>
              <a:rPr lang="en-US" sz="2400" i="1" dirty="0" smtClean="0"/>
              <a:t> pour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à </a:t>
            </a:r>
          </a:p>
          <a:p>
            <a:pPr>
              <a:buNone/>
            </a:pPr>
            <a:r>
              <a:rPr lang="en-US" sz="2400" i="1" dirty="0" err="1" smtClean="0"/>
              <a:t>l’invocation</a:t>
            </a:r>
            <a:r>
              <a:rPr lang="en-US" sz="2400" i="1" dirty="0" smtClean="0"/>
              <a:t> des </a:t>
            </a:r>
            <a:r>
              <a:rPr lang="en-US" sz="2400" i="1" dirty="0" err="1" smtClean="0"/>
              <a:t>méthodes</a:t>
            </a:r>
            <a:r>
              <a:rPr lang="fr-FR" sz="2400" i="1" dirty="0" smtClean="0"/>
              <a:t>.</a:t>
            </a:r>
            <a:endParaRPr lang="fr-FR" sz="2400" i="1" dirty="0" smtClean="0"/>
          </a:p>
          <a:p>
            <a:pPr>
              <a:buNone/>
            </a:pPr>
            <a:r>
              <a:rPr lang="en-US" sz="2400" i="1" dirty="0" smtClean="0"/>
              <a:t>Par </a:t>
            </a:r>
            <a:r>
              <a:rPr lang="en-US" sz="2400" i="1" dirty="0" err="1" smtClean="0"/>
              <a:t>exemple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même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méthode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possède</a:t>
            </a:r>
            <a:r>
              <a:rPr lang="en-US" sz="2400" i="1" dirty="0" smtClean="0"/>
              <a:t> un type </a:t>
            </a:r>
            <a:r>
              <a:rPr lang="en-US" sz="2400" i="1" dirty="0" err="1" smtClean="0"/>
              <a:t>récepteur</a:t>
            </a:r>
            <a:r>
              <a:rPr lang="en-US" sz="2400" i="1" dirty="0" smtClean="0"/>
              <a:t>  </a:t>
            </a:r>
          </a:p>
          <a:p>
            <a:pPr>
              <a:buNone/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*Point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pouvez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l’invoquer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valeur</a:t>
            </a:r>
            <a:r>
              <a:rPr lang="en-US" sz="2400" i="1" dirty="0" smtClean="0"/>
              <a:t>  de type </a:t>
            </a:r>
          </a:p>
          <a:p>
            <a:pPr>
              <a:buNone/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2400" i="1" dirty="0" smtClean="0"/>
              <a:t>.</a:t>
            </a:r>
            <a:endParaRPr lang="fr-FR" sz="2400" i="1" dirty="0" smtClean="0"/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p1 := Point{ 3, 4 }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(p1.Abs()) 	// sucre syntaxique pour 					//(&amp;p1).Abs()</a:t>
            </a:r>
          </a:p>
          <a:p>
            <a:pPr>
              <a:buNone/>
            </a:pPr>
            <a:r>
              <a:rPr lang="en-US" sz="2400" i="1" dirty="0" smtClean="0"/>
              <a:t>De </a:t>
            </a:r>
            <a:r>
              <a:rPr lang="en-US" sz="2400" i="1" dirty="0" err="1" smtClean="0"/>
              <a:t>manière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similaire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si</a:t>
            </a:r>
            <a:r>
              <a:rPr lang="en-US" sz="2400" i="1" dirty="0" smtClean="0"/>
              <a:t> des </a:t>
            </a:r>
            <a:r>
              <a:rPr lang="en-US" sz="2400" i="1" dirty="0" err="1" smtClean="0"/>
              <a:t>méthodes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sur</a:t>
            </a:r>
            <a:r>
              <a:rPr lang="en-US" sz="2400" i="1" dirty="0" smtClean="0"/>
              <a:t>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Point3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</a:t>
            </a:r>
          </a:p>
          <a:p>
            <a:pPr>
              <a:buNone/>
            </a:pPr>
            <a:r>
              <a:rPr lang="en-US" sz="2400" i="1" dirty="0" err="1" smtClean="0"/>
              <a:t>pouvez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utiliser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valeur</a:t>
            </a:r>
            <a:r>
              <a:rPr lang="en-US" sz="2400" i="1" dirty="0" smtClean="0"/>
              <a:t> de type </a:t>
            </a:r>
            <a:r>
              <a:rPr lang="fr-FR" sz="2400" i="1" dirty="0" smtClean="0">
                <a:latin typeface="Courier New" pitchFamily="49" charset="0"/>
                <a:cs typeface="Courier New" pitchFamily="49" charset="0"/>
              </a:rPr>
              <a:t>*Point3</a:t>
            </a:r>
            <a:r>
              <a:rPr lang="fr-FR" sz="2400" i="1" dirty="0" smtClean="0"/>
              <a:t>: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p3 := &amp;Point3{ 3, 4, 5 }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(p3.Abs()) 	// sucre syntaxique pour 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				//(*p3).Abs()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Méthodes sur des champs anonymes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 smtClean="0"/>
              <a:t>Naturellement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quand</a:t>
            </a:r>
            <a:r>
              <a:rPr lang="en-US" sz="2800" i="1" dirty="0" smtClean="0"/>
              <a:t> un champ </a:t>
            </a:r>
            <a:r>
              <a:rPr lang="en-US" sz="2800" i="1" dirty="0" err="1" smtClean="0"/>
              <a:t>anonyme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est</a:t>
            </a:r>
            <a:endParaRPr lang="en-US" sz="2800" i="1" dirty="0" smtClean="0"/>
          </a:p>
          <a:p>
            <a:pPr>
              <a:buNone/>
            </a:pPr>
            <a:r>
              <a:rPr lang="en-US" sz="2800" i="1" dirty="0" smtClean="0"/>
              <a:t> </a:t>
            </a:r>
            <a:r>
              <a:rPr lang="en-US" sz="2800" i="1" dirty="0" err="1" smtClean="0"/>
              <a:t>embarqué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dans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une</a:t>
            </a:r>
            <a:r>
              <a:rPr lang="en-US" sz="2800" i="1" dirty="0" smtClean="0"/>
              <a:t> structure, les </a:t>
            </a:r>
            <a:r>
              <a:rPr lang="en-US" sz="2800" i="1" dirty="0" err="1" smtClean="0"/>
              <a:t>méthodes</a:t>
            </a:r>
            <a:r>
              <a:rPr lang="en-US" sz="2800" i="1" dirty="0" smtClean="0"/>
              <a:t> de </a:t>
            </a:r>
          </a:p>
          <a:p>
            <a:pPr>
              <a:buNone/>
            </a:pPr>
            <a:r>
              <a:rPr lang="en-US" sz="2800" i="1" dirty="0" err="1" smtClean="0"/>
              <a:t>ce</a:t>
            </a:r>
            <a:r>
              <a:rPr lang="en-US" sz="2800" i="1" dirty="0" smtClean="0"/>
              <a:t> type </a:t>
            </a:r>
            <a:r>
              <a:rPr lang="en-US" sz="2800" i="1" dirty="0" err="1" smtClean="0"/>
              <a:t>sont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embarquées</a:t>
            </a:r>
            <a:r>
              <a:rPr lang="en-US" sz="2800" i="1" dirty="0" smtClean="0"/>
              <a:t> de la </a:t>
            </a:r>
            <a:r>
              <a:rPr lang="en-US" sz="2800" i="1" dirty="0" err="1" smtClean="0"/>
              <a:t>même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façon</a:t>
            </a:r>
            <a:r>
              <a:rPr lang="en-US" sz="2800" i="1" dirty="0" smtClean="0"/>
              <a:t> – en </a:t>
            </a:r>
          </a:p>
          <a:p>
            <a:pPr>
              <a:buNone/>
            </a:pPr>
            <a:r>
              <a:rPr lang="en-US" sz="2800" i="1" dirty="0" err="1" smtClean="0"/>
              <a:t>effet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il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hérite</a:t>
            </a:r>
            <a:r>
              <a:rPr lang="en-US" sz="2800" i="1" dirty="0" smtClean="0"/>
              <a:t> </a:t>
            </a:r>
            <a:r>
              <a:rPr lang="en-US" sz="2800" i="1" dirty="0" smtClean="0"/>
              <a:t>des </a:t>
            </a:r>
            <a:r>
              <a:rPr lang="en-US" sz="2800" i="1" dirty="0" err="1" smtClean="0"/>
              <a:t>méthodes</a:t>
            </a:r>
            <a:r>
              <a:rPr lang="en-US" sz="2800" i="1" dirty="0" smtClean="0"/>
              <a:t>.</a:t>
            </a:r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r>
              <a:rPr lang="en-US" sz="2800" i="1" dirty="0" err="1" smtClean="0"/>
              <a:t>Ce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mécanisme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offre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une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façon</a:t>
            </a:r>
            <a:r>
              <a:rPr lang="en-US" sz="2800" i="1" dirty="0" smtClean="0"/>
              <a:t> simple </a:t>
            </a:r>
            <a:r>
              <a:rPr lang="en-US" sz="2800" i="1" dirty="0" err="1" smtClean="0"/>
              <a:t>d’émuler</a:t>
            </a:r>
            <a:r>
              <a:rPr lang="en-US" sz="2800" i="1" dirty="0" smtClean="0"/>
              <a:t> </a:t>
            </a:r>
          </a:p>
          <a:p>
            <a:pPr>
              <a:buNone/>
            </a:pPr>
            <a:r>
              <a:rPr lang="en-US" sz="2800" i="1" dirty="0" err="1" smtClean="0"/>
              <a:t>certains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effets</a:t>
            </a:r>
            <a:r>
              <a:rPr lang="en-US" sz="2800" i="1" dirty="0" smtClean="0"/>
              <a:t> du </a:t>
            </a:r>
            <a:r>
              <a:rPr lang="en-US" sz="2800" i="1" dirty="0" err="1" smtClean="0"/>
              <a:t>sous-classage</a:t>
            </a:r>
            <a:r>
              <a:rPr lang="en-US" sz="2800" i="1" dirty="0" smtClean="0"/>
              <a:t> et de </a:t>
            </a:r>
            <a:r>
              <a:rPr lang="en-US" sz="2800" i="1" dirty="0" err="1" smtClean="0"/>
              <a:t>l’héritage</a:t>
            </a:r>
            <a:r>
              <a:rPr lang="en-US" sz="2800" i="1" dirty="0" smtClean="0"/>
              <a:t>. </a:t>
            </a:r>
            <a:endParaRPr lang="fr-FR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 de champ anonyme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 lvl="1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(p *Point) Abs() float64 { ... }</a:t>
            </a:r>
          </a:p>
          <a:p>
            <a:pPr lvl="1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Point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string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n := &amp;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{Point{3, 4}, "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Pythagoras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"}</a:t>
            </a:r>
          </a:p>
          <a:p>
            <a:pPr lvl="1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n.Abs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()) //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prints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Surcharger une méthode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La surcharge </a:t>
            </a:r>
            <a:r>
              <a:rPr lang="en-US" i="1" dirty="0" err="1" smtClean="0"/>
              <a:t>fonctionne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smtClean="0"/>
              <a:t>avec les champs.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Point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(n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Abs() float64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n.Point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.Abs() * 100.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n := &amp;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{Point{3, 4},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Pythagoras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n.Abs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500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Bien </a:t>
            </a:r>
            <a:r>
              <a:rPr lang="en-US" i="1" dirty="0" err="1" smtClean="0"/>
              <a:t>entendu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des champs multiples </a:t>
            </a:r>
            <a:r>
              <a:rPr lang="en-US" i="1" dirty="0" err="1" smtClean="0"/>
              <a:t>anonymes</a:t>
            </a:r>
            <a:r>
              <a:rPr lang="en-US" i="1" dirty="0" smtClean="0"/>
              <a:t> avec des </a:t>
            </a:r>
          </a:p>
          <a:p>
            <a:pPr>
              <a:buNone/>
            </a:pPr>
            <a:r>
              <a:rPr lang="en-US" i="1" dirty="0" smtClean="0"/>
              <a:t>types </a:t>
            </a:r>
            <a:r>
              <a:rPr lang="en-US" i="1" dirty="0" err="1" smtClean="0"/>
              <a:t>variés</a:t>
            </a:r>
            <a:r>
              <a:rPr lang="en-US" i="1" dirty="0" smtClean="0"/>
              <a:t> – </a:t>
            </a:r>
            <a:r>
              <a:rPr lang="en-US" i="1" dirty="0" err="1" smtClean="0"/>
              <a:t>une</a:t>
            </a:r>
            <a:r>
              <a:rPr lang="en-US" i="1" dirty="0" smtClean="0"/>
              <a:t> simple version de </a:t>
            </a:r>
            <a:r>
              <a:rPr lang="en-US" i="1" dirty="0" err="1" smtClean="0"/>
              <a:t>l’héritage</a:t>
            </a:r>
            <a:r>
              <a:rPr lang="en-US" i="1" dirty="0" smtClean="0"/>
              <a:t> multiple. Les </a:t>
            </a:r>
            <a:r>
              <a:rPr lang="en-US" i="1" dirty="0" err="1" smtClean="0"/>
              <a:t>règles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résolution</a:t>
            </a:r>
            <a:r>
              <a:rPr lang="en-US" i="1" dirty="0" smtClean="0"/>
              <a:t> des </a:t>
            </a:r>
            <a:r>
              <a:rPr lang="en-US" i="1" dirty="0" err="1" smtClean="0"/>
              <a:t>conflits</a:t>
            </a:r>
            <a:r>
              <a:rPr lang="en-US" i="1" dirty="0" smtClean="0"/>
              <a:t> </a:t>
            </a:r>
            <a:r>
              <a:rPr lang="en-US" i="1" dirty="0" err="1" smtClean="0"/>
              <a:t>rendent</a:t>
            </a:r>
            <a:r>
              <a:rPr lang="en-US" i="1" dirty="0" smtClean="0"/>
              <a:t> les </a:t>
            </a:r>
            <a:r>
              <a:rPr lang="en-US" i="1" dirty="0" err="1" smtClean="0"/>
              <a:t>choses</a:t>
            </a:r>
            <a:r>
              <a:rPr lang="en-US" i="1" dirty="0" smtClean="0"/>
              <a:t> simples </a:t>
            </a:r>
            <a:r>
              <a:rPr lang="en-US" i="1" dirty="0" err="1" smtClean="0"/>
              <a:t>néanmoins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autre exemple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utilisation</a:t>
            </a:r>
            <a:r>
              <a:rPr lang="en-US" i="1" dirty="0" smtClean="0"/>
              <a:t> encore plus </a:t>
            </a:r>
            <a:r>
              <a:rPr lang="en-US" i="1" dirty="0" err="1" smtClean="0"/>
              <a:t>irrésistible</a:t>
            </a:r>
            <a:r>
              <a:rPr lang="en-US" i="1" dirty="0" smtClean="0"/>
              <a:t> des champs </a:t>
            </a:r>
            <a:r>
              <a:rPr lang="en-US" i="1" dirty="0" err="1" smtClean="0"/>
              <a:t>anonymes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(m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 ... 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Buffer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data [100]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// ne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nécessite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pas d’être le premier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le buffer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new(Buffer)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buf.Lock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// ==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buf.Mutex.Lock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Notez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le </a:t>
            </a:r>
            <a:r>
              <a:rPr lang="en-US" i="1" dirty="0" err="1" smtClean="0"/>
              <a:t>récepteur</a:t>
            </a:r>
            <a:r>
              <a:rPr lang="en-US" i="1" dirty="0" smtClean="0"/>
              <a:t>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i="1" dirty="0" smtClean="0"/>
              <a:t> (</a:t>
            </a:r>
            <a:r>
              <a:rPr lang="en-US" i="1" dirty="0" err="1" smtClean="0"/>
              <a:t>l’adresse</a:t>
            </a:r>
            <a:r>
              <a:rPr lang="en-US" i="1" dirty="0" smtClean="0"/>
              <a:t> de) </a:t>
            </a:r>
            <a:r>
              <a:rPr lang="en-US" i="1" dirty="0" err="1" smtClean="0"/>
              <a:t>est</a:t>
            </a:r>
            <a:r>
              <a:rPr lang="en-US" i="1" dirty="0" smtClean="0"/>
              <a:t> le champ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i="1" dirty="0" smtClean="0"/>
              <a:t>, pas </a:t>
            </a:r>
          </a:p>
          <a:p>
            <a:pPr>
              <a:buNone/>
            </a:pPr>
            <a:r>
              <a:rPr lang="en-US" i="1" dirty="0" smtClean="0"/>
              <a:t>la structure </a:t>
            </a:r>
            <a:r>
              <a:rPr lang="en-US" i="1" dirty="0" err="1" smtClean="0"/>
              <a:t>environnante</a:t>
            </a:r>
            <a:r>
              <a:rPr lang="en-US" i="1" dirty="0" smtClean="0"/>
              <a:t> (</a:t>
            </a:r>
            <a:r>
              <a:rPr lang="en-US" i="1" dirty="0" err="1" smtClean="0"/>
              <a:t>contraste</a:t>
            </a:r>
            <a:r>
              <a:rPr lang="en-US" i="1" dirty="0" smtClean="0"/>
              <a:t> avec le </a:t>
            </a:r>
            <a:r>
              <a:rPr lang="en-US" i="1" dirty="0" err="1" smtClean="0"/>
              <a:t>sous-classage</a:t>
            </a:r>
            <a:r>
              <a:rPr lang="en-US" i="1" dirty="0" smtClean="0"/>
              <a:t> </a:t>
            </a:r>
            <a:r>
              <a:rPr lang="en-US" i="1" dirty="0" smtClean="0"/>
              <a:t>et les </a:t>
            </a:r>
          </a:p>
          <a:p>
            <a:pPr>
              <a:buNone/>
            </a:pPr>
            <a:r>
              <a:rPr lang="en-US" i="1" dirty="0" smtClean="0"/>
              <a:t>mix-in </a:t>
            </a:r>
            <a:r>
              <a:rPr lang="en-US" i="1" dirty="0" smtClean="0"/>
              <a:t>Lisp)</a:t>
            </a:r>
            <a:endParaRPr lang="fr-F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D’autres types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méthodes</a:t>
            </a:r>
            <a:r>
              <a:rPr lang="en-US" i="1" dirty="0" smtClean="0"/>
              <a:t> ne </a:t>
            </a:r>
            <a:r>
              <a:rPr lang="en-US" i="1" dirty="0" err="1" smtClean="0"/>
              <a:t>sont</a:t>
            </a:r>
            <a:r>
              <a:rPr lang="en-US" i="1" dirty="0" smtClean="0"/>
              <a:t> pas </a:t>
            </a:r>
            <a:r>
              <a:rPr lang="en-US" i="1" dirty="0" err="1" smtClean="0"/>
              <a:t>spécifiques</a:t>
            </a:r>
            <a:r>
              <a:rPr lang="en-US" i="1" dirty="0" smtClean="0"/>
              <a:t> aux structures</a:t>
            </a:r>
            <a:r>
              <a:rPr lang="en-US" i="1" dirty="0" smtClean="0"/>
              <a:t>.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définies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pour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 (non </a:t>
            </a:r>
            <a:r>
              <a:rPr lang="en-US" i="1" dirty="0" err="1" smtClean="0"/>
              <a:t>pointeur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 type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défini</a:t>
            </a:r>
            <a:r>
              <a:rPr lang="en-US" i="1" dirty="0" smtClean="0"/>
              <a:t> </a:t>
            </a:r>
            <a:r>
              <a:rPr lang="en-US" i="1" dirty="0" err="1" smtClean="0"/>
              <a:t>néanmoins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votre</a:t>
            </a:r>
            <a:r>
              <a:rPr lang="en-US" i="1" dirty="0" smtClean="0"/>
              <a:t> package.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smtClean="0"/>
              <a:t>ne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donc</a:t>
            </a:r>
            <a:r>
              <a:rPr lang="en-US" i="1" dirty="0" smtClean="0"/>
              <a:t> pas </a:t>
            </a:r>
            <a:r>
              <a:rPr lang="en-US" i="1" dirty="0" err="1" smtClean="0"/>
              <a:t>écrire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pour le type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 </a:t>
            </a:r>
            <a:r>
              <a:rPr lang="en-US" i="1" dirty="0" err="1" smtClean="0"/>
              <a:t>déclarer</a:t>
            </a:r>
            <a:r>
              <a:rPr lang="en-US" i="1" dirty="0" smtClean="0"/>
              <a:t> un nouveau type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 et </a:t>
            </a:r>
            <a:r>
              <a:rPr lang="en-US" i="1" dirty="0" err="1" smtClean="0"/>
              <a:t>lui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attribuer</a:t>
            </a:r>
            <a:r>
              <a:rPr lang="en-US" i="1" dirty="0" smtClean="0"/>
              <a:t> </a:t>
            </a:r>
            <a:r>
              <a:rPr lang="en-US" i="1" dirty="0" smtClean="0"/>
              <a:t>des </a:t>
            </a:r>
            <a:r>
              <a:rPr lang="en-US" i="1" dirty="0" err="1" smtClean="0"/>
              <a:t>méthodes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Jourint</a:t>
            </a: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nomsjour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= []string {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"Lundi", "Mardi", "Mercredi", ...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(jour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Jour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) String() string {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nomsjour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[jour]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2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D’autres types (suite)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Maintenant</a:t>
            </a:r>
            <a:r>
              <a:rPr lang="en-US" i="1" dirty="0" smtClean="0"/>
              <a:t> </a:t>
            </a:r>
            <a:r>
              <a:rPr lang="en-US" i="1" dirty="0" err="1" smtClean="0"/>
              <a:t>voici</a:t>
            </a:r>
            <a:r>
              <a:rPr lang="en-US" i="1" dirty="0" smtClean="0"/>
              <a:t> un type </a:t>
            </a:r>
            <a:r>
              <a:rPr lang="en-US" i="1" dirty="0" err="1" smtClean="0"/>
              <a:t>semblable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énumération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qui </a:t>
            </a:r>
            <a:r>
              <a:rPr lang="en-US" i="1" dirty="0" err="1" smtClean="0"/>
              <a:t>sait</a:t>
            </a:r>
            <a:r>
              <a:rPr lang="en-US" i="1" dirty="0" smtClean="0"/>
              <a:t> comment </a:t>
            </a:r>
            <a:r>
              <a:rPr lang="en-US" i="1" dirty="0" err="1" smtClean="0"/>
              <a:t>s’afficher</a:t>
            </a:r>
            <a:r>
              <a:rPr lang="en-US" i="1" dirty="0" smtClean="0"/>
              <a:t> </a:t>
            </a:r>
            <a:r>
              <a:rPr lang="en-US" i="1" dirty="0" err="1" smtClean="0"/>
              <a:t>lui-même</a:t>
            </a:r>
            <a:r>
              <a:rPr lang="en-US" i="1" dirty="0" smtClean="0"/>
              <a:t> </a:t>
            </a:r>
            <a:r>
              <a:rPr lang="fr-FR" i="1" dirty="0" smtClean="0"/>
              <a:t>: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Lundi Jour= iota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Mardi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Mercredi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jour= Mardi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("%q",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jour.String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affiche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“Mardi"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comprend les méthodes String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Au </a:t>
            </a:r>
            <a:r>
              <a:rPr lang="en-US" i="1" dirty="0" err="1" smtClean="0"/>
              <a:t>moyen</a:t>
            </a:r>
            <a:r>
              <a:rPr lang="en-US" i="1" dirty="0" smtClean="0"/>
              <a:t> de techniques </a:t>
            </a:r>
            <a:r>
              <a:rPr lang="en-US" i="1" dirty="0" err="1" smtClean="0"/>
              <a:t>divulguées</a:t>
            </a:r>
            <a:r>
              <a:rPr lang="en-US" i="1" dirty="0" smtClean="0"/>
              <a:t> </a:t>
            </a:r>
            <a:r>
              <a:rPr lang="en-US" i="1" dirty="0" err="1" smtClean="0"/>
              <a:t>sous</a:t>
            </a:r>
            <a:r>
              <a:rPr lang="en-US" i="1" dirty="0" smtClean="0"/>
              <a:t> </a:t>
            </a:r>
            <a:r>
              <a:rPr lang="en-US" i="1" dirty="0" err="1" smtClean="0"/>
              <a:t>peu</a:t>
            </a:r>
            <a:r>
              <a:rPr lang="en-US" i="1" dirty="0" smtClean="0"/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en-US" i="1" dirty="0" smtClean="0"/>
              <a:t> et </a:t>
            </a:r>
            <a:r>
              <a:rPr lang="en-US" i="1" dirty="0" err="1" smtClean="0"/>
              <a:t>ses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amies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smtClean="0"/>
              <a:t>identifier les </a:t>
            </a:r>
            <a:r>
              <a:rPr lang="en-US" i="1" dirty="0" err="1" smtClean="0"/>
              <a:t>valeurs</a:t>
            </a:r>
            <a:r>
              <a:rPr lang="en-US" i="1" dirty="0" smtClean="0"/>
              <a:t> qui </a:t>
            </a:r>
            <a:r>
              <a:rPr lang="en-US" i="1" dirty="0" err="1" smtClean="0"/>
              <a:t>implémentent</a:t>
            </a:r>
            <a:r>
              <a:rPr lang="en-US" i="1" dirty="0" smtClean="0"/>
              <a:t> </a:t>
            </a:r>
            <a:r>
              <a:rPr lang="en-US" i="1" dirty="0" smtClean="0"/>
              <a:t>la </a:t>
            </a:r>
            <a:r>
              <a:rPr lang="en-US" i="1" dirty="0" err="1" smtClean="0"/>
              <a:t>methode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définie</a:t>
            </a:r>
            <a:r>
              <a:rPr lang="en-US" i="1" dirty="0" smtClean="0"/>
              <a:t> pour la 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Jour</a:t>
            </a:r>
            <a:r>
              <a:rPr lang="en-US" i="1" dirty="0" smtClean="0"/>
              <a:t>. De </a:t>
            </a:r>
            <a:r>
              <a:rPr lang="en-US" i="1" dirty="0" err="1" smtClean="0"/>
              <a:t>telles</a:t>
            </a:r>
            <a:r>
              <a:rPr lang="en-US" i="1" dirty="0" smtClean="0"/>
              <a:t>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automatiquement</a:t>
            </a:r>
            <a:r>
              <a:rPr lang="en-US" i="1" dirty="0" smtClean="0"/>
              <a:t> </a:t>
            </a:r>
            <a:r>
              <a:rPr lang="en-US" i="1" dirty="0" err="1" smtClean="0"/>
              <a:t>formatées</a:t>
            </a:r>
            <a:r>
              <a:rPr lang="en-US" i="1" dirty="0" smtClean="0"/>
              <a:t> en </a:t>
            </a:r>
            <a:r>
              <a:rPr lang="en-US" i="1" dirty="0" err="1" smtClean="0"/>
              <a:t>invoquant</a:t>
            </a:r>
            <a:r>
              <a:rPr lang="en-US" i="1" dirty="0" smtClean="0"/>
              <a:t> </a:t>
            </a:r>
            <a:r>
              <a:rPr lang="en-US" i="1" dirty="0" smtClean="0"/>
              <a:t>la </a:t>
            </a:r>
            <a:r>
              <a:rPr lang="en-US" i="1" dirty="0" err="1" smtClean="0"/>
              <a:t>méthode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Ainsi: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Monday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1, Tuesday)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>
                <a:cs typeface="Courier New" pitchFamily="49" charset="0"/>
              </a:rPr>
              <a:t>Affiche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Lundi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1 Mardi</a:t>
            </a:r>
            <a:r>
              <a:rPr lang="en-US" i="1" dirty="0" smtClean="0"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i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/>
              <a:t>Définissez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pour </a:t>
            </a:r>
            <a:r>
              <a:rPr lang="en-US" dirty="0" err="1" smtClean="0"/>
              <a:t>vos</a:t>
            </a:r>
            <a:r>
              <a:rPr lang="en-US" dirty="0" smtClean="0"/>
              <a:t> types et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s’afficheront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sympathique</a:t>
            </a:r>
            <a:r>
              <a:rPr lang="en-US" dirty="0" smtClean="0"/>
              <a:t> sans plus de travail. </a:t>
            </a:r>
            <a:endParaRPr lang="en-US" i="1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Visibilité des champs et des méthodes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b="1" i="1" dirty="0" smtClean="0"/>
              <a:t>Révision</a:t>
            </a:r>
            <a:endParaRPr lang="fr-FR" b="1" i="1" dirty="0" smtClean="0"/>
          </a:p>
          <a:p>
            <a:pPr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différent</a:t>
            </a:r>
            <a:r>
              <a:rPr lang="en-US" i="1" dirty="0" smtClean="0"/>
              <a:t> du C++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domaine</a:t>
            </a:r>
            <a:r>
              <a:rPr lang="en-US" i="1" dirty="0" smtClean="0"/>
              <a:t> de la </a:t>
            </a:r>
            <a:r>
              <a:rPr lang="en-US" i="1" dirty="0" err="1" smtClean="0"/>
              <a:t>visibilité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Les règles de Go sont les suivantes: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 Go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visibilité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package(C</a:t>
            </a:r>
            <a:r>
              <a:rPr lang="en-US" i="1" dirty="0" smtClean="0"/>
              <a:t>++  </a:t>
            </a:r>
            <a:r>
              <a:rPr lang="en-US" i="1" dirty="0" smtClean="0"/>
              <a:t>a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visibilité</a:t>
            </a:r>
            <a:r>
              <a:rPr lang="en-US" i="1" dirty="0" smtClean="0"/>
              <a:t> </a:t>
            </a:r>
            <a:r>
              <a:rPr lang="en-US" i="1" dirty="0" err="1" smtClean="0"/>
              <a:t>fichier</a:t>
            </a:r>
            <a:r>
              <a:rPr lang="en-US" i="1" dirty="0" smtClean="0"/>
              <a:t>).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L’orthographe</a:t>
            </a:r>
            <a:r>
              <a:rPr lang="en-US" i="1" dirty="0" smtClean="0"/>
              <a:t> </a:t>
            </a:r>
            <a:r>
              <a:rPr lang="en-US" i="1" dirty="0" err="1" smtClean="0"/>
              <a:t>détermine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qui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exporté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local (pub/</a:t>
            </a:r>
            <a:r>
              <a:rPr lang="en-US" i="1" dirty="0" err="1" smtClean="0"/>
              <a:t>priv</a:t>
            </a:r>
            <a:r>
              <a:rPr lang="en-US" i="1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Les </a:t>
            </a:r>
            <a:r>
              <a:rPr lang="en-US" i="1" dirty="0" err="1" smtClean="0"/>
              <a:t>structs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même</a:t>
            </a:r>
            <a:r>
              <a:rPr lang="en-US" i="1" dirty="0" smtClean="0"/>
              <a:t> package </a:t>
            </a:r>
            <a:r>
              <a:rPr lang="en-US" i="1" dirty="0" err="1" smtClean="0"/>
              <a:t>ont</a:t>
            </a:r>
            <a:r>
              <a:rPr lang="en-US" i="1" dirty="0" smtClean="0"/>
              <a:t> un </a:t>
            </a:r>
            <a:r>
              <a:rPr lang="en-US" i="1" dirty="0" err="1" smtClean="0"/>
              <a:t>plein</a:t>
            </a:r>
            <a:r>
              <a:rPr lang="en-US" i="1" dirty="0" smtClean="0"/>
              <a:t> </a:t>
            </a:r>
            <a:r>
              <a:rPr lang="en-US" i="1" dirty="0" err="1" smtClean="0"/>
              <a:t>accès</a:t>
            </a:r>
            <a:r>
              <a:rPr lang="en-US" i="1" dirty="0" smtClean="0"/>
              <a:t> aux champs et </a:t>
            </a:r>
            <a:r>
              <a:rPr lang="en-US" i="1" dirty="0" err="1" smtClean="0"/>
              <a:t>méthodes</a:t>
            </a:r>
            <a:r>
              <a:rPr lang="en-US" i="1" dirty="0" smtClean="0"/>
              <a:t> des </a:t>
            </a:r>
            <a:r>
              <a:rPr lang="en-US" i="1" dirty="0" err="1" smtClean="0"/>
              <a:t>autres</a:t>
            </a:r>
            <a:r>
              <a:rPr lang="en-US" i="1" dirty="0" smtClean="0"/>
              <a:t> types.</a:t>
            </a:r>
            <a:endParaRPr lang="fr-FR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Un type local </a:t>
            </a:r>
            <a:r>
              <a:rPr lang="en-US" i="1" dirty="0" err="1" smtClean="0"/>
              <a:t>peut</a:t>
            </a:r>
            <a:r>
              <a:rPr lang="en-US" i="1" dirty="0" smtClean="0"/>
              <a:t> exporter </a:t>
            </a:r>
            <a:r>
              <a:rPr lang="en-US" i="1" dirty="0" err="1" smtClean="0"/>
              <a:t>ses</a:t>
            </a:r>
            <a:r>
              <a:rPr lang="en-US" i="1" dirty="0" smtClean="0"/>
              <a:t> champs et </a:t>
            </a:r>
            <a:r>
              <a:rPr lang="en-US" i="1" dirty="0" err="1" smtClean="0"/>
              <a:t>méthodes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Pas de </a:t>
            </a:r>
            <a:r>
              <a:rPr lang="en-US" i="1" dirty="0" err="1" smtClean="0"/>
              <a:t>vrai</a:t>
            </a:r>
            <a:r>
              <a:rPr lang="en-US" i="1" dirty="0" smtClean="0"/>
              <a:t> </a:t>
            </a:r>
            <a:r>
              <a:rPr lang="en-US" i="1" dirty="0" err="1" smtClean="0"/>
              <a:t>sous-classage</a:t>
            </a:r>
            <a:r>
              <a:rPr lang="en-US" i="1" dirty="0" smtClean="0"/>
              <a:t>, </a:t>
            </a:r>
            <a:r>
              <a:rPr lang="en-US" i="1" dirty="0" err="1" smtClean="0"/>
              <a:t>ni</a:t>
            </a:r>
            <a:r>
              <a:rPr lang="en-US" i="1" dirty="0" smtClean="0"/>
              <a:t> notion de “protégé”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Ces</a:t>
            </a:r>
            <a:r>
              <a:rPr lang="en-US" i="1" dirty="0" smtClean="0"/>
              <a:t> simples </a:t>
            </a:r>
            <a:r>
              <a:rPr lang="en-US" i="1" dirty="0" err="1" smtClean="0"/>
              <a:t>règles</a:t>
            </a:r>
            <a:r>
              <a:rPr lang="en-US" i="1" dirty="0" smtClean="0"/>
              <a:t> </a:t>
            </a:r>
            <a:r>
              <a:rPr lang="en-US" i="1" dirty="0" err="1" smtClean="0"/>
              <a:t>fonctionnent</a:t>
            </a:r>
            <a:r>
              <a:rPr lang="en-US" i="1" dirty="0" smtClean="0"/>
              <a:t> </a:t>
            </a: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bien</a:t>
            </a:r>
            <a:r>
              <a:rPr lang="en-US" i="1" dirty="0" smtClean="0"/>
              <a:t> en </a:t>
            </a:r>
            <a:r>
              <a:rPr lang="en-US" i="1" dirty="0" err="1" smtClean="0"/>
              <a:t>pratique</a:t>
            </a:r>
            <a:r>
              <a:rPr lang="en-US" i="1" dirty="0" smtClean="0"/>
              <a:t>, pas de </a:t>
            </a:r>
            <a:r>
              <a:rPr lang="en-US" i="1" dirty="0" err="1" smtClean="0"/>
              <a:t>sur</a:t>
            </a:r>
            <a:r>
              <a:rPr lang="en-US" i="1" dirty="0" smtClean="0"/>
              <a:t>-specification </a:t>
            </a:r>
            <a:r>
              <a:rPr lang="en-US" i="1" dirty="0" err="1" smtClean="0"/>
              <a:t>déconnectée</a:t>
            </a:r>
            <a:r>
              <a:rPr lang="en-US" i="1" dirty="0" smtClean="0"/>
              <a:t> du </a:t>
            </a:r>
            <a:r>
              <a:rPr lang="en-US" i="1" dirty="0" err="1" smtClean="0"/>
              <a:t>réel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Tableaux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arrays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tableaux en Go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</a:t>
            </a:r>
            <a:r>
              <a:rPr lang="en-US" i="1" dirty="0" err="1" smtClean="0"/>
              <a:t>peu</a:t>
            </a:r>
            <a:r>
              <a:rPr lang="en-US" i="1" dirty="0" smtClean="0"/>
              <a:t> </a:t>
            </a:r>
            <a:r>
              <a:rPr lang="en-US" i="1" dirty="0" err="1" smtClean="0"/>
              <a:t>différents</a:t>
            </a:r>
            <a:r>
              <a:rPr lang="en-US" i="1" dirty="0" smtClean="0"/>
              <a:t> de </a:t>
            </a:r>
            <a:r>
              <a:rPr lang="en-US" i="1" dirty="0" err="1" smtClean="0"/>
              <a:t>ceux</a:t>
            </a:r>
            <a:r>
              <a:rPr lang="en-US" i="1" dirty="0" smtClean="0"/>
              <a:t> en C ;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se </a:t>
            </a:r>
            <a:r>
              <a:rPr lang="en-US" i="1" dirty="0" err="1" smtClean="0"/>
              <a:t>rapprochent</a:t>
            </a:r>
            <a:r>
              <a:rPr lang="en-US" i="1" dirty="0" smtClean="0"/>
              <a:t> plus des </a:t>
            </a:r>
            <a:r>
              <a:rPr lang="en-US" i="1" dirty="0" smtClean="0"/>
              <a:t>tableaux en Pascal. </a:t>
            </a:r>
            <a:r>
              <a:rPr lang="en-US" i="1" dirty="0" smtClean="0"/>
              <a:t>(les slices</a:t>
            </a:r>
            <a:r>
              <a:rPr lang="en-US" i="1" dirty="0" smtClean="0"/>
              <a:t>, le prochain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sujet</a:t>
            </a:r>
            <a:r>
              <a:rPr lang="en-US" i="1" dirty="0" smtClean="0"/>
              <a:t>, se </a:t>
            </a:r>
            <a:r>
              <a:rPr lang="en-US" i="1" dirty="0" err="1" smtClean="0"/>
              <a:t>comportent</a:t>
            </a:r>
            <a:r>
              <a:rPr lang="en-US" i="1" dirty="0" smtClean="0"/>
              <a:t> </a:t>
            </a:r>
            <a:r>
              <a:rPr lang="en-US" i="1" dirty="0" smtClean="0"/>
              <a:t>un </a:t>
            </a:r>
            <a:r>
              <a:rPr lang="en-US" i="1" dirty="0" err="1" smtClean="0"/>
              <a:t>peu</a:t>
            </a:r>
            <a:r>
              <a:rPr lang="en-US" i="1" dirty="0" smtClean="0"/>
              <a:t> plus </a:t>
            </a:r>
            <a:r>
              <a:rPr lang="en-US" i="1" dirty="0" err="1" smtClean="0"/>
              <a:t>comme</a:t>
            </a:r>
            <a:r>
              <a:rPr lang="en-US" i="1" dirty="0" smtClean="0"/>
              <a:t> des tableaux C).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déclare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étant</a:t>
            </a:r>
            <a:r>
              <a:rPr lang="en-US" i="1" dirty="0" smtClean="0"/>
              <a:t> un tableau de 3 </a:t>
            </a:r>
            <a:r>
              <a:rPr lang="en-US" i="1" dirty="0" err="1" smtClean="0"/>
              <a:t>entiers</a:t>
            </a:r>
            <a:r>
              <a:rPr lang="en-US" i="1" dirty="0" smtClean="0"/>
              <a:t>, </a:t>
            </a:r>
            <a:r>
              <a:rPr lang="en-US" i="1" dirty="0" err="1" smtClean="0"/>
              <a:t>initialisés</a:t>
            </a:r>
            <a:r>
              <a:rPr lang="en-US" i="1" dirty="0" smtClean="0"/>
              <a:t> à </a:t>
            </a:r>
            <a:r>
              <a:rPr lang="en-US" i="1" dirty="0" err="1" smtClean="0"/>
              <a:t>zéro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taille</a:t>
            </a:r>
            <a:r>
              <a:rPr lang="en-US" i="1" dirty="0" smtClean="0"/>
              <a:t> fait </a:t>
            </a:r>
            <a:r>
              <a:rPr lang="en-US" i="1" dirty="0" err="1" smtClean="0"/>
              <a:t>partie</a:t>
            </a:r>
            <a:r>
              <a:rPr lang="en-US" i="1" dirty="0" smtClean="0"/>
              <a:t> du type.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/>
              <a:t> </a:t>
            </a:r>
            <a:r>
              <a:rPr lang="en-US" i="1" dirty="0" err="1" smtClean="0"/>
              <a:t>renvoie</a:t>
            </a:r>
            <a:r>
              <a:rPr lang="en-US" i="1" dirty="0" smtClean="0"/>
              <a:t> la </a:t>
            </a:r>
            <a:r>
              <a:rPr lang="en-US" i="1" dirty="0" err="1" smtClean="0"/>
              <a:t>taille</a:t>
            </a:r>
            <a:r>
              <a:rPr lang="en-US" i="1" dirty="0" smtClean="0"/>
              <a:t> 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== 3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Interfaces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Regardez avec attention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allons</a:t>
            </a:r>
            <a:r>
              <a:rPr lang="en-US" i="1" dirty="0" smtClean="0"/>
              <a:t> </a:t>
            </a:r>
            <a:r>
              <a:rPr lang="en-US" i="1" dirty="0" err="1" smtClean="0"/>
              <a:t>jeter</a:t>
            </a:r>
            <a:r>
              <a:rPr lang="en-US" i="1" dirty="0" smtClean="0"/>
              <a:t> un coup </a:t>
            </a:r>
            <a:r>
              <a:rPr lang="en-US" i="1" dirty="0" err="1" smtClean="0"/>
              <a:t>d’oeil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l’aspect</a:t>
            </a:r>
            <a:r>
              <a:rPr lang="en-US" i="1" dirty="0" smtClean="0"/>
              <a:t> le</a:t>
            </a:r>
          </a:p>
          <a:p>
            <a:pPr>
              <a:buNone/>
            </a:pPr>
            <a:r>
              <a:rPr lang="en-US" i="1" dirty="0" smtClean="0"/>
              <a:t> plus </a:t>
            </a:r>
            <a:r>
              <a:rPr lang="en-US" i="1" dirty="0" err="1" smtClean="0"/>
              <a:t>inhabituel</a:t>
            </a:r>
            <a:r>
              <a:rPr lang="en-US" i="1" dirty="0" smtClean="0"/>
              <a:t> de Go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algn="ctr">
              <a:buNone/>
            </a:pPr>
            <a:r>
              <a:rPr lang="fr-FR" b="1" i="1" dirty="0" smtClean="0"/>
              <a:t>Les interfaces</a:t>
            </a:r>
          </a:p>
          <a:p>
            <a:pPr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i="1" dirty="0" smtClean="0"/>
              <a:t>Laissez </a:t>
            </a:r>
            <a:r>
              <a:rPr lang="en-US" i="1" dirty="0" err="1" smtClean="0"/>
              <a:t>vos</a:t>
            </a:r>
            <a:r>
              <a:rPr lang="en-US" i="1" dirty="0" smtClean="0"/>
              <a:t> </a:t>
            </a:r>
            <a:r>
              <a:rPr lang="en-US" i="1" dirty="0" err="1" smtClean="0"/>
              <a:t>préjugés</a:t>
            </a:r>
            <a:r>
              <a:rPr lang="en-US" i="1" dirty="0" smtClean="0"/>
              <a:t> </a:t>
            </a:r>
            <a:r>
              <a:rPr lang="en-US" i="1" dirty="0" err="1" smtClean="0"/>
              <a:t>svp</a:t>
            </a:r>
            <a:r>
              <a:rPr lang="en-US" i="1" dirty="0" smtClean="0"/>
              <a:t> </a:t>
            </a:r>
            <a:r>
              <a:rPr lang="en-US" i="1" dirty="0" err="1" smtClean="0"/>
              <a:t>sous</a:t>
            </a:r>
            <a:r>
              <a:rPr lang="en-US" i="1" dirty="0" smtClean="0"/>
              <a:t> le </a:t>
            </a:r>
            <a:r>
              <a:rPr lang="en-US" i="1" dirty="0" err="1" smtClean="0"/>
              <a:t>paillasson</a:t>
            </a:r>
            <a:r>
              <a:rPr lang="en-US" i="1" dirty="0" smtClean="0"/>
              <a:t>!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présent</a:t>
            </a:r>
            <a:r>
              <a:rPr lang="en-US" i="1" dirty="0" smtClean="0"/>
              <a:t>, </a:t>
            </a:r>
            <a:r>
              <a:rPr lang="en-US" i="1" dirty="0" err="1" smtClean="0"/>
              <a:t>tous</a:t>
            </a:r>
            <a:r>
              <a:rPr lang="en-US" i="1" dirty="0" smtClean="0"/>
              <a:t> les types </a:t>
            </a:r>
            <a:r>
              <a:rPr lang="en-US" i="1" dirty="0" err="1" smtClean="0"/>
              <a:t>que</a:t>
            </a:r>
            <a:r>
              <a:rPr lang="en-US" i="1" dirty="0" smtClean="0"/>
              <a:t> nous </a:t>
            </a:r>
            <a:r>
              <a:rPr lang="en-US" i="1" dirty="0" err="1" smtClean="0"/>
              <a:t>avons</a:t>
            </a:r>
            <a:r>
              <a:rPr lang="en-US" i="1" dirty="0" smtClean="0"/>
              <a:t> </a:t>
            </a:r>
            <a:r>
              <a:rPr lang="en-US" i="1" dirty="0" err="1" smtClean="0"/>
              <a:t>examinés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étaient</a:t>
            </a:r>
            <a:r>
              <a:rPr lang="en-US" i="1" dirty="0" smtClean="0"/>
              <a:t> </a:t>
            </a:r>
            <a:r>
              <a:rPr lang="en-US" i="1" dirty="0" err="1" smtClean="0"/>
              <a:t>concrets</a:t>
            </a:r>
            <a:r>
              <a:rPr lang="en-US" i="1" dirty="0" smtClean="0"/>
              <a:t> : </a:t>
            </a:r>
            <a:r>
              <a:rPr lang="en-US" i="1" dirty="0" err="1" smtClean="0"/>
              <a:t>ils</a:t>
            </a:r>
            <a:r>
              <a:rPr lang="en-US" i="1" dirty="0" smtClean="0"/>
              <a:t> </a:t>
            </a:r>
            <a:r>
              <a:rPr lang="en-US" i="1" dirty="0" err="1" smtClean="0"/>
              <a:t>implémentaient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chose.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Il y a un type </a:t>
            </a:r>
            <a:r>
              <a:rPr lang="en-US" i="1" dirty="0" err="1" smtClean="0"/>
              <a:t>supplémentaire</a:t>
            </a:r>
            <a:r>
              <a:rPr lang="en-US" i="1" dirty="0" smtClean="0"/>
              <a:t> à </a:t>
            </a:r>
            <a:r>
              <a:rPr lang="en-US" i="1" dirty="0" err="1" smtClean="0"/>
              <a:t>considérer</a:t>
            </a:r>
            <a:r>
              <a:rPr lang="en-US" i="1" dirty="0" smtClean="0"/>
              <a:t> encore : </a:t>
            </a:r>
            <a:r>
              <a:rPr lang="en-US" b="1" i="1" dirty="0" err="1" smtClean="0"/>
              <a:t>l’interface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complétement</a:t>
            </a:r>
            <a:r>
              <a:rPr lang="en-US" i="1" dirty="0" smtClean="0"/>
              <a:t> </a:t>
            </a:r>
            <a:r>
              <a:rPr lang="en-US" i="1" dirty="0" err="1" smtClean="0"/>
              <a:t>abstrait</a:t>
            </a:r>
            <a:r>
              <a:rPr lang="en-US" i="1" dirty="0" smtClean="0"/>
              <a:t>. Il </a:t>
            </a:r>
            <a:r>
              <a:rPr lang="en-US" i="1" dirty="0" err="1" smtClean="0"/>
              <a:t>n’implémente</a:t>
            </a:r>
            <a:r>
              <a:rPr lang="en-US" i="1" dirty="0" smtClean="0"/>
              <a:t> RIEN. </a:t>
            </a:r>
            <a:r>
              <a:rPr lang="en-US" i="1" dirty="0" smtClean="0"/>
              <a:t>Il </a:t>
            </a:r>
            <a:r>
              <a:rPr lang="en-US" i="1" dirty="0" err="1" smtClean="0"/>
              <a:t>spécifie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à </a:t>
            </a:r>
            <a:r>
              <a:rPr lang="en-US" i="1" dirty="0" smtClean="0"/>
              <a:t>la place </a:t>
            </a:r>
            <a:r>
              <a:rPr lang="en-US" i="1" dirty="0" smtClean="0"/>
              <a:t>un ensemble de </a:t>
            </a:r>
            <a:r>
              <a:rPr lang="en-US" i="1" dirty="0" err="1" smtClean="0"/>
              <a:t>propriétés</a:t>
            </a:r>
            <a:r>
              <a:rPr lang="en-US" i="1" dirty="0" smtClean="0"/>
              <a:t> </a:t>
            </a:r>
            <a:r>
              <a:rPr lang="en-US" i="1" dirty="0" err="1" smtClean="0"/>
              <a:t>qu’une</a:t>
            </a:r>
            <a:r>
              <a:rPr lang="en-US" i="1" dirty="0" smtClean="0"/>
              <a:t> </a:t>
            </a:r>
            <a:r>
              <a:rPr lang="en-US" i="1" dirty="0" err="1" smtClean="0"/>
              <a:t>implémentation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fournir</a:t>
            </a:r>
            <a:r>
              <a:rPr lang="en-US" i="1" dirty="0" smtClean="0"/>
              <a:t>, </a:t>
            </a:r>
            <a:r>
              <a:rPr lang="en-US" i="1" dirty="0" err="1" smtClean="0"/>
              <a:t>comme</a:t>
            </a:r>
            <a:r>
              <a:rPr lang="en-US" i="1" dirty="0" smtClean="0"/>
              <a:t> en java en </a:t>
            </a:r>
            <a:r>
              <a:rPr lang="en-US" i="1" dirty="0" err="1" smtClean="0"/>
              <a:t>quelque</a:t>
            </a:r>
            <a:r>
              <a:rPr lang="en-US" i="1" dirty="0" smtClean="0"/>
              <a:t> </a:t>
            </a:r>
            <a:r>
              <a:rPr lang="en-US" i="1" dirty="0" err="1" smtClean="0"/>
              <a:t>sorte</a:t>
            </a:r>
            <a:r>
              <a:rPr lang="en-US" i="1" dirty="0" smtClean="0"/>
              <a:t>.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Mais par rapport à java, le concept de  « la valeur </a:t>
            </a:r>
            <a:r>
              <a:rPr lang="fr-FR" i="1" dirty="0" smtClean="0"/>
              <a:t>de type </a:t>
            </a:r>
          </a:p>
          <a:p>
            <a:pPr>
              <a:buNone/>
            </a:pPr>
            <a:r>
              <a:rPr lang="fr-FR" i="1" dirty="0" smtClean="0"/>
              <a:t>interface</a:t>
            </a:r>
            <a:r>
              <a:rPr lang="fr-FR" i="1" dirty="0" smtClean="0"/>
              <a:t> » </a:t>
            </a:r>
            <a:r>
              <a:rPr lang="fr-FR" i="1" dirty="0" smtClean="0"/>
              <a:t>en </a:t>
            </a:r>
            <a:r>
              <a:rPr lang="fr-FR" i="1" dirty="0" smtClean="0"/>
              <a:t>Go est tout à fait nouveau!</a:t>
            </a:r>
          </a:p>
          <a:p>
            <a:pPr>
              <a:buNone/>
            </a:pPr>
            <a:endParaRPr lang="fr-FR" i="1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Définition d’une interface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 mot "interface" </a:t>
            </a:r>
            <a:r>
              <a:rPr lang="en-US" i="1" dirty="0" err="1" smtClean="0"/>
              <a:t>est</a:t>
            </a:r>
            <a:r>
              <a:rPr lang="en-US" i="1" dirty="0" smtClean="0"/>
              <a:t> un </a:t>
            </a:r>
            <a:r>
              <a:rPr lang="en-US" i="1" dirty="0" err="1" smtClean="0"/>
              <a:t>peu</a:t>
            </a:r>
            <a:r>
              <a:rPr lang="en-US" i="1" dirty="0" smtClean="0"/>
              <a:t> </a:t>
            </a:r>
            <a:r>
              <a:rPr lang="en-US" i="1" dirty="0" err="1" smtClean="0"/>
              <a:t>surchargé</a:t>
            </a:r>
            <a:r>
              <a:rPr lang="en-US" i="1" dirty="0" smtClean="0"/>
              <a:t> en Go : </a:t>
            </a:r>
            <a:r>
              <a:rPr lang="en-US" i="1" dirty="0" err="1" smtClean="0"/>
              <a:t>il</a:t>
            </a:r>
            <a:r>
              <a:rPr lang="en-US" i="1" dirty="0" smtClean="0"/>
              <a:t> y </a:t>
            </a:r>
            <a:r>
              <a:rPr lang="en-US" i="1" dirty="0" smtClean="0"/>
              <a:t> a </a:t>
            </a:r>
            <a:r>
              <a:rPr lang="en-US" i="1" dirty="0" smtClean="0"/>
              <a:t>le </a:t>
            </a:r>
            <a:r>
              <a:rPr lang="en-US" i="1" dirty="0" smtClean="0"/>
              <a:t>concept </a:t>
            </a:r>
            <a:r>
              <a:rPr lang="en-US" i="1" dirty="0" err="1" smtClean="0"/>
              <a:t>d’une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interface,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smtClean="0"/>
              <a:t>y  a un type </a:t>
            </a:r>
            <a:r>
              <a:rPr lang="en-US" i="1" dirty="0" smtClean="0"/>
              <a:t>interface</a:t>
            </a:r>
            <a:r>
              <a:rPr lang="en-US" i="1" dirty="0" smtClean="0"/>
              <a:t>, et </a:t>
            </a:r>
            <a:r>
              <a:rPr lang="en-US" i="1" dirty="0" err="1" smtClean="0"/>
              <a:t>ensuite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smtClean="0"/>
              <a:t>y </a:t>
            </a:r>
            <a:r>
              <a:rPr lang="en-US" i="1" dirty="0" smtClean="0"/>
              <a:t>a des </a:t>
            </a:r>
            <a:r>
              <a:rPr lang="en-US" i="1" dirty="0" err="1" smtClean="0"/>
              <a:t>valeurs</a:t>
            </a:r>
            <a:r>
              <a:rPr lang="en-US" i="1" dirty="0" smtClean="0"/>
              <a:t> de </a:t>
            </a:r>
            <a:r>
              <a:rPr lang="en-US" i="1" dirty="0" err="1" smtClean="0"/>
              <a:t>ce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type.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Premièrement, le concept.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Définition: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interface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est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un ensemble de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méthodes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Pour </a:t>
            </a:r>
            <a:r>
              <a:rPr lang="en-US" i="1" dirty="0" err="1" smtClean="0"/>
              <a:t>définir</a:t>
            </a:r>
            <a:r>
              <a:rPr lang="en-US" i="1" dirty="0" smtClean="0"/>
              <a:t> à </a:t>
            </a:r>
            <a:r>
              <a:rPr lang="en-US" i="1" dirty="0" err="1" smtClean="0"/>
              <a:t>gros</a:t>
            </a:r>
            <a:r>
              <a:rPr lang="en-US" i="1" dirty="0" smtClean="0"/>
              <a:t> grain, </a:t>
            </a:r>
            <a:r>
              <a:rPr lang="en-US" i="1" dirty="0" smtClean="0"/>
              <a:t>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implémentées</a:t>
            </a:r>
            <a:r>
              <a:rPr lang="en-US" i="1" dirty="0" smtClean="0"/>
              <a:t> par un </a:t>
            </a:r>
          </a:p>
          <a:p>
            <a:pPr>
              <a:buNone/>
            </a:pPr>
            <a:r>
              <a:rPr lang="en-US" i="1" dirty="0" smtClean="0"/>
              <a:t>type </a:t>
            </a:r>
            <a:r>
              <a:rPr lang="en-US" i="1" dirty="0" err="1" smtClean="0"/>
              <a:t>concret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structure </a:t>
            </a:r>
            <a:r>
              <a:rPr lang="en-US" i="1" dirty="0" err="1" smtClean="0"/>
              <a:t>forment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type.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avons</a:t>
            </a:r>
            <a:r>
              <a:rPr lang="en-US" i="1" dirty="0" smtClean="0"/>
              <a:t> vu </a:t>
            </a:r>
            <a:r>
              <a:rPr lang="en-US" i="1" dirty="0" err="1" smtClean="0"/>
              <a:t>ce</a:t>
            </a:r>
            <a:r>
              <a:rPr lang="en-US" i="1" dirty="0" smtClean="0"/>
              <a:t> type simple </a:t>
            </a:r>
            <a:r>
              <a:rPr lang="en-US" i="1" dirty="0" err="1" smtClean="0"/>
              <a:t>auparavant</a:t>
            </a:r>
            <a:r>
              <a:rPr lang="en-US" i="1" dirty="0" smtClean="0"/>
              <a:t> 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*Point) Abs() float64 { ...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L’interface</a:t>
            </a:r>
            <a:r>
              <a:rPr lang="en-US" i="1" dirty="0" smtClean="0"/>
              <a:t> du 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la </a:t>
            </a:r>
            <a:r>
              <a:rPr lang="en-US" i="1" dirty="0" err="1" smtClean="0"/>
              <a:t>méthode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Abs() float64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Ce n’est pas 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*Point) Abs() float64</a:t>
            </a:r>
          </a:p>
          <a:p>
            <a:pPr>
              <a:buNone/>
            </a:pPr>
            <a:r>
              <a:rPr lang="en-US" i="1" dirty="0" err="1" smtClean="0"/>
              <a:t>parce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en-US" i="1" dirty="0" smtClean="0"/>
              <a:t> fait abstraction du </a:t>
            </a:r>
            <a:r>
              <a:rPr lang="en-US" i="1" dirty="0" err="1" smtClean="0"/>
              <a:t>récepteur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embarquons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nouveau type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la </a:t>
            </a:r>
            <a:r>
              <a:rPr lang="en-US" i="1" dirty="0" err="1" smtClean="0"/>
              <a:t>même</a:t>
            </a:r>
            <a:r>
              <a:rPr lang="en-US" i="1" dirty="0" smtClean="0"/>
              <a:t> interface.</a:t>
            </a:r>
            <a:endParaRPr lang="fr-F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type interface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Un 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spécification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interface, un ensemble de </a:t>
            </a:r>
          </a:p>
          <a:p>
            <a:pPr>
              <a:buNone/>
            </a:pP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implémentées</a:t>
            </a:r>
            <a:r>
              <a:rPr lang="en-US" i="1" dirty="0" smtClean="0"/>
              <a:t> par </a:t>
            </a:r>
            <a:r>
              <a:rPr lang="en-US" i="1" dirty="0" err="1" smtClean="0"/>
              <a:t>d’autres</a:t>
            </a:r>
            <a:r>
              <a:rPr lang="en-US" i="1" dirty="0" smtClean="0"/>
              <a:t> types.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Ci-dessous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interface simple avec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seule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Abs() float64 // 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recepteur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implicite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la </a:t>
            </a:r>
            <a:r>
              <a:rPr lang="en-US" i="1" dirty="0" err="1" smtClean="0"/>
              <a:t>définition</a:t>
            </a:r>
            <a:r>
              <a:rPr lang="en-US" i="1" dirty="0" smtClean="0"/>
              <a:t> de </a:t>
            </a:r>
            <a:r>
              <a:rPr lang="en-US" i="1" dirty="0" err="1" smtClean="0"/>
              <a:t>l’interface</a:t>
            </a:r>
            <a:r>
              <a:rPr lang="en-US" i="1" dirty="0" smtClean="0"/>
              <a:t> </a:t>
            </a:r>
            <a:r>
              <a:rPr lang="en-US" i="1" dirty="0" err="1" smtClean="0"/>
              <a:t>implémentée</a:t>
            </a:r>
            <a:r>
              <a:rPr lang="en-US" i="1" dirty="0" smtClean="0"/>
              <a:t> par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i="1" dirty="0" smtClean="0"/>
              <a:t>, </a:t>
            </a:r>
            <a:r>
              <a:rPr lang="en-US" i="1" dirty="0" err="1" smtClean="0"/>
              <a:t>où</a:t>
            </a:r>
            <a:r>
              <a:rPr lang="en-US" i="1" dirty="0" smtClean="0"/>
              <a:t>,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notre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terminologie</a:t>
            </a:r>
            <a:r>
              <a:rPr lang="en-US" i="1" dirty="0" smtClean="0"/>
              <a:t>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fr-FR" dirty="0" smtClean="0"/>
              <a:t> </a:t>
            </a:r>
            <a:r>
              <a:rPr lang="fr-FR" i="1" dirty="0" smtClean="0"/>
              <a:t>implémente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i="1" dirty="0" smtClean="0"/>
              <a:t>également</a:t>
            </a:r>
            <a:r>
              <a:rPr lang="fr-FR" i="1" dirty="0" smtClean="0"/>
              <a:t>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dirty="0" smtClean="0"/>
              <a:t> </a:t>
            </a:r>
            <a:r>
              <a:rPr lang="en-US" i="1" dirty="0" smtClean="0"/>
              <a:t>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Point3</a:t>
            </a:r>
            <a:r>
              <a:rPr lang="en-US" i="1" dirty="0" smtClean="0"/>
              <a:t> </a:t>
            </a:r>
            <a:r>
              <a:rPr lang="en-US" i="1" dirty="0" err="1" smtClean="0"/>
              <a:t>implementent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décrites</a:t>
            </a:r>
            <a:r>
              <a:rPr lang="en-US" i="1" dirty="0" smtClean="0"/>
              <a:t> </a:t>
            </a:r>
            <a:r>
              <a:rPr lang="en-US" i="1" dirty="0" smtClean="0"/>
              <a:t>à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de la </a:t>
            </a:r>
            <a:r>
              <a:rPr lang="en-US" i="1" dirty="0" err="1" smtClean="0"/>
              <a:t>déclaration</a:t>
            </a:r>
            <a:r>
              <a:rPr lang="en-US" i="1" dirty="0" smtClean="0"/>
              <a:t> de </a:t>
            </a:r>
            <a:r>
              <a:rPr lang="en-US" i="1" dirty="0" err="1" smtClean="0"/>
              <a:t>l’interface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MonFloat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float64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MonFloat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Abs() float64 {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f &lt; 0 { return float64(-f) }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return f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MonFloat</a:t>
            </a:r>
            <a:r>
              <a:rPr lang="en-US" dirty="0" smtClean="0"/>
              <a:t> </a:t>
            </a:r>
            <a:r>
              <a:rPr lang="en-US" i="1" dirty="0" err="1" smtClean="0"/>
              <a:t>implemente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en-US" i="1" dirty="0" smtClean="0"/>
              <a:t>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fr-FR" dirty="0" smtClean="0"/>
              <a:t> </a:t>
            </a:r>
            <a:r>
              <a:rPr lang="fr-FR" i="1" dirty="0" smtClean="0"/>
              <a:t>ne le fait pas.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(NB: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MonFloat</a:t>
            </a:r>
            <a:r>
              <a:rPr lang="en-US" i="1" dirty="0" smtClean="0"/>
              <a:t>  </a:t>
            </a:r>
            <a:r>
              <a:rPr lang="en-US" i="1" dirty="0" err="1" smtClean="0"/>
              <a:t>n’est</a:t>
            </a:r>
            <a:r>
              <a:rPr lang="en-US" i="1" dirty="0" smtClean="0"/>
              <a:t> </a:t>
            </a:r>
            <a:r>
              <a:rPr lang="en-US" i="1" dirty="0" smtClean="0"/>
              <a:t>pas le </a:t>
            </a:r>
            <a:r>
              <a:rPr lang="en-US" i="1" dirty="0" smtClean="0"/>
              <a:t>la conversion (boxing) </a:t>
            </a:r>
          </a:p>
          <a:p>
            <a:pPr>
              <a:buNone/>
            </a:pPr>
            <a:r>
              <a:rPr lang="en-US" i="1" dirty="0" smtClean="0"/>
              <a:t>de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;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représentation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identique</a:t>
            </a:r>
            <a:r>
              <a:rPr lang="en-US" i="1" dirty="0" smtClean="0"/>
              <a:t> à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.)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 plusieurs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vers plusieurs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interface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implémentée</a:t>
            </a:r>
            <a:r>
              <a:rPr lang="en-US" i="1" dirty="0" smtClean="0"/>
              <a:t> par un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arbitraire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smtClean="0"/>
              <a:t>types.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implémenté</a:t>
            </a:r>
            <a:r>
              <a:rPr lang="en-US" i="1" dirty="0" smtClean="0"/>
              <a:t> par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qui </a:t>
            </a:r>
          </a:p>
          <a:p>
            <a:pPr>
              <a:buNone/>
            </a:pP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signature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Abs() float64</a:t>
            </a:r>
            <a:r>
              <a:rPr lang="en-US" i="1" dirty="0" smtClean="0"/>
              <a:t>, </a:t>
            </a:r>
          </a:p>
          <a:p>
            <a:pPr>
              <a:buNone/>
            </a:pPr>
            <a:r>
              <a:rPr lang="en-US" i="1" dirty="0" err="1" smtClean="0"/>
              <a:t>nonobstant</a:t>
            </a:r>
            <a:r>
              <a:rPr lang="en-US" i="1" dirty="0" smtClean="0"/>
              <a:t>  le fait </a:t>
            </a:r>
            <a:r>
              <a:rPr lang="en-US" i="1" dirty="0" err="1" smtClean="0"/>
              <a:t>que</a:t>
            </a:r>
            <a:r>
              <a:rPr lang="en-US" i="1" dirty="0" smtClean="0"/>
              <a:t> le type </a:t>
            </a:r>
            <a:r>
              <a:rPr lang="en-US" i="1" dirty="0" err="1" smtClean="0"/>
              <a:t>puisse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  <a:r>
              <a:rPr lang="en-US" i="1" dirty="0" err="1" smtClean="0"/>
              <a:t>d’autres</a:t>
            </a: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Un type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implémenter</a:t>
            </a:r>
            <a:r>
              <a:rPr lang="en-US" i="1" dirty="0" smtClean="0"/>
              <a:t> un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arbitraire</a:t>
            </a:r>
            <a:r>
              <a:rPr lang="en-US" i="1" dirty="0" smtClean="0"/>
              <a:t> </a:t>
            </a:r>
            <a:r>
              <a:rPr lang="en-US" i="1" dirty="0" err="1" smtClean="0"/>
              <a:t>d’interfaces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i="1" dirty="0" smtClean="0"/>
              <a:t> en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 au </a:t>
            </a:r>
            <a:r>
              <a:rPr lang="en-US" i="1" dirty="0" err="1" smtClean="0"/>
              <a:t>moins</a:t>
            </a:r>
            <a:r>
              <a:rPr lang="en-US" i="1" dirty="0" smtClean="0"/>
              <a:t> </a:t>
            </a:r>
            <a:r>
              <a:rPr lang="en-US" i="1" dirty="0" err="1" smtClean="0"/>
              <a:t>deux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 Abs()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EmptyInterface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 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Tout type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interface vide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EmptyInterface</a:t>
            </a:r>
            <a:r>
              <a:rPr lang="en-US" i="1" dirty="0" smtClean="0"/>
              <a:t>. </a:t>
            </a:r>
            <a:r>
              <a:rPr lang="fr-FR" i="1" dirty="0" smtClean="0"/>
              <a:t>Ce qui </a:t>
            </a:r>
          </a:p>
          <a:p>
            <a:pPr>
              <a:buNone/>
            </a:pPr>
            <a:r>
              <a:rPr lang="fr-FR" i="1" dirty="0" smtClean="0"/>
              <a:t>va nous être pratique dans le futur…</a:t>
            </a:r>
            <a:endParaRPr lang="fr-F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Valeur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 type interface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fois</a:t>
            </a:r>
            <a:r>
              <a:rPr lang="en-US" i="1" dirty="0" smtClean="0"/>
              <a:t> </a:t>
            </a:r>
            <a:r>
              <a:rPr lang="en-US" i="1" dirty="0" err="1" smtClean="0"/>
              <a:t>qu’une</a:t>
            </a:r>
            <a:r>
              <a:rPr lang="en-US" i="1" dirty="0" smtClean="0"/>
              <a:t> variable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déclarée</a:t>
            </a:r>
            <a:r>
              <a:rPr lang="en-US" i="1" dirty="0" smtClean="0"/>
              <a:t> avec un type interface, </a:t>
            </a:r>
            <a:r>
              <a:rPr lang="en-US" i="1" dirty="0" err="1" smtClean="0"/>
              <a:t>elle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enregistrer</a:t>
            </a:r>
            <a:r>
              <a:rPr lang="en-US" i="1" dirty="0" smtClean="0"/>
              <a:t>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quelle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qui </a:t>
            </a:r>
            <a:r>
              <a:rPr lang="en-US" i="1" dirty="0" err="1" smtClean="0"/>
              <a:t>implément</a:t>
            </a:r>
            <a:r>
              <a:rPr lang="en-US" i="1" dirty="0" smtClean="0"/>
              <a:t> </a:t>
            </a:r>
            <a:r>
              <a:rPr lang="en-US" i="1" dirty="0" err="1" smtClean="0"/>
              <a:t>cette</a:t>
            </a:r>
            <a:r>
              <a:rPr lang="en-US" i="1" dirty="0" smtClean="0"/>
              <a:t> interface.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pp := new(Point)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pp 			// OK: *Point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possède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Abs()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ai = 7. 			// erreur à la compilation: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	// float64 ne possède pas Abs()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MonFlottant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(-7.) 	// OK: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MonFlottant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possède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Abs()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ai = &amp;Point{ 3, 4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ai.Abs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	// appel de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méthode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affiche 5.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NB: </a:t>
            </a:r>
            <a:r>
              <a:rPr lang="en-US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n’est</a:t>
            </a:r>
            <a:r>
              <a:rPr lang="en-US" i="1" dirty="0" smtClean="0">
                <a:solidFill>
                  <a:srgbClr val="FF0000"/>
                </a:solidFill>
              </a:rPr>
              <a:t> pas un </a:t>
            </a:r>
            <a:r>
              <a:rPr lang="en-US" i="1" dirty="0" err="1" smtClean="0">
                <a:solidFill>
                  <a:srgbClr val="FF0000"/>
                </a:solidFill>
              </a:rPr>
              <a:t>pointeur</a:t>
            </a:r>
            <a:r>
              <a:rPr lang="en-US" i="1" dirty="0" smtClean="0">
                <a:solidFill>
                  <a:srgbClr val="FF0000"/>
                </a:solidFill>
              </a:rPr>
              <a:t>! </a:t>
            </a:r>
            <a:r>
              <a:rPr lang="en-US" i="1" dirty="0" err="1" smtClean="0">
                <a:solidFill>
                  <a:srgbClr val="FF0000"/>
                </a:solidFill>
              </a:rPr>
              <a:t>C’est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une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valeur</a:t>
            </a:r>
            <a:r>
              <a:rPr lang="en-US" i="1" dirty="0" smtClean="0">
                <a:solidFill>
                  <a:srgbClr val="FF0000"/>
                </a:solidFill>
              </a:rPr>
              <a:t> interface.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En mémoire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n’est</a:t>
            </a:r>
            <a:r>
              <a:rPr lang="en-US" sz="2400" i="1" dirty="0" smtClean="0"/>
              <a:t> pas un </a:t>
            </a:r>
            <a:r>
              <a:rPr lang="en-US" sz="2400" i="1" dirty="0" err="1" smtClean="0"/>
              <a:t>pointeur</a:t>
            </a:r>
            <a:r>
              <a:rPr lang="en-US" sz="2400" i="1" dirty="0" smtClean="0"/>
              <a:t>! </a:t>
            </a:r>
            <a:r>
              <a:rPr lang="en-US" sz="2400" i="1" dirty="0" err="1" smtClean="0"/>
              <a:t>C’est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structure de </a:t>
            </a:r>
            <a:r>
              <a:rPr lang="en-US" sz="2400" i="1" dirty="0" err="1" smtClean="0"/>
              <a:t>données</a:t>
            </a:r>
            <a:r>
              <a:rPr lang="en-US" sz="2400" i="1" dirty="0" smtClean="0"/>
              <a:t> </a:t>
            </a:r>
          </a:p>
          <a:p>
            <a:pPr>
              <a:buNone/>
            </a:pPr>
            <a:r>
              <a:rPr lang="en-US" sz="2400" i="1" dirty="0" smtClean="0"/>
              <a:t>multi-</a:t>
            </a:r>
            <a:r>
              <a:rPr lang="en-US" sz="2400" i="1" dirty="0" err="1" smtClean="0"/>
              <a:t>mots</a:t>
            </a:r>
            <a:r>
              <a:rPr lang="en-US" sz="2400" i="1" dirty="0" smtClean="0"/>
              <a:t>.</a:t>
            </a:r>
          </a:p>
          <a:p>
            <a:pPr>
              <a:buNone/>
            </a:pPr>
            <a:r>
              <a:rPr lang="en-US" sz="2800" i="1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r>
              <a:rPr lang="en-US" sz="2400" i="1" dirty="0" smtClean="0"/>
              <a:t>A </a:t>
            </a:r>
            <a:r>
              <a:rPr lang="en-US" sz="2400" i="1" dirty="0" err="1" smtClean="0"/>
              <a:t>différents</a:t>
            </a:r>
            <a:r>
              <a:rPr lang="en-US" sz="2400" i="1" dirty="0" smtClean="0"/>
              <a:t> instant,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possède</a:t>
            </a:r>
            <a:r>
              <a:rPr lang="en-US" sz="2400" i="1" dirty="0" smtClean="0"/>
              <a:t>  un type et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valeur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différente</a:t>
            </a:r>
            <a:r>
              <a:rPr lang="en-US" sz="2400" i="1" dirty="0" smtClean="0"/>
              <a:t> 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&amp;Point{3,4} (un *Point à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l’adresse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0xff1234):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ai =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MyFloat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(-7.):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619672" y="2487176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3791744"/>
              </a:tblGrid>
              <a:tr h="298832">
                <a:tc>
                  <a:txBody>
                    <a:bodyPr/>
                    <a:lstStyle/>
                    <a:p>
                      <a:r>
                        <a:rPr lang="fr-FR" dirty="0" smtClean="0"/>
                        <a:t>Valeur réceptrice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Pointeur sur une table de méthodes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331640" y="4653136"/>
          <a:ext cx="22322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0xff1234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331640" y="5866472"/>
          <a:ext cx="22322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-7.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Connecteur droit avec flèche 9"/>
          <p:cNvCxnSpPr/>
          <p:nvPr/>
        </p:nvCxnSpPr>
        <p:spPr>
          <a:xfrm flipV="1">
            <a:off x="3275856" y="4653136"/>
            <a:ext cx="20882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275856" y="5877272"/>
            <a:ext cx="20882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5364088" y="4581128"/>
          <a:ext cx="23042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(*Point) Abs() float64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5292080" y="5733256"/>
          <a:ext cx="24482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MyFloat</a:t>
                      </a:r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Abs() float64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tableaux sont des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valeurs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et non des pointeurs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tableaux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, pas des </a:t>
            </a:r>
            <a:r>
              <a:rPr lang="en-US" i="1" dirty="0" err="1" smtClean="0"/>
              <a:t>pointeurs</a:t>
            </a:r>
            <a:r>
              <a:rPr lang="en-US" i="1" dirty="0" smtClean="0"/>
              <a:t> </a:t>
            </a:r>
            <a:r>
              <a:rPr lang="en-US" i="1" dirty="0" err="1" smtClean="0"/>
              <a:t>implicites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en C.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néanmoins</a:t>
            </a:r>
            <a:r>
              <a:rPr lang="en-US" i="1" dirty="0" smtClean="0"/>
              <a:t> </a:t>
            </a:r>
            <a:r>
              <a:rPr lang="en-US" i="1" dirty="0" err="1" smtClean="0"/>
              <a:t>récupérer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d’un tableau, </a:t>
            </a:r>
            <a:r>
              <a:rPr lang="en-US" i="1" dirty="0" err="1" smtClean="0"/>
              <a:t>attribuer</a:t>
            </a:r>
            <a:r>
              <a:rPr lang="en-US" i="1" dirty="0" smtClean="0"/>
              <a:t> un </a:t>
            </a:r>
            <a:r>
              <a:rPr lang="en-US" i="1" dirty="0" err="1" smtClean="0"/>
              <a:t>pointeur</a:t>
            </a:r>
            <a:r>
              <a:rPr lang="en-US" i="1" dirty="0" smtClean="0"/>
              <a:t> à </a:t>
            </a:r>
          </a:p>
          <a:p>
            <a:pPr>
              <a:buNone/>
            </a:pPr>
            <a:r>
              <a:rPr lang="en-US" i="1" dirty="0" smtClean="0"/>
              <a:t>un tableau (par </a:t>
            </a:r>
            <a:r>
              <a:rPr lang="en-US" i="1" dirty="0" err="1" smtClean="0"/>
              <a:t>exemple</a:t>
            </a:r>
            <a:r>
              <a:rPr lang="en-US" i="1" dirty="0" smtClean="0"/>
              <a:t> pour le passer </a:t>
            </a:r>
            <a:r>
              <a:rPr lang="en-US" i="1" dirty="0" err="1" smtClean="0"/>
              <a:t>efficacement</a:t>
            </a:r>
            <a:r>
              <a:rPr lang="en-US" i="1" dirty="0" smtClean="0"/>
              <a:t> sans </a:t>
            </a:r>
            <a:r>
              <a:rPr lang="en-US" i="1" dirty="0" err="1" smtClean="0"/>
              <a:t>recopie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) </a:t>
            </a:r>
            <a:r>
              <a:rPr lang="fr-FR" i="1" dirty="0" smtClean="0"/>
              <a:t> 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f(a 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 *[3]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[3]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f(ar)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passe  une copie de ar</a:t>
            </a: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fp(&amp;ar)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passe  un pointeur sur ar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Sortie </a:t>
            </a:r>
            <a:r>
              <a:rPr lang="en-US" i="1" dirty="0" err="1" smtClean="0"/>
              <a:t>écran</a:t>
            </a:r>
            <a:r>
              <a:rPr lang="en-US" i="1" dirty="0" smtClean="0"/>
              <a:t> (Print </a:t>
            </a:r>
            <a:r>
              <a:rPr lang="en-US" i="1" dirty="0" smtClean="0"/>
              <a:t>et </a:t>
            </a:r>
            <a:r>
              <a:rPr lang="en-US" i="1" dirty="0" err="1" smtClean="0"/>
              <a:t>consors</a:t>
            </a:r>
            <a:r>
              <a:rPr lang="en-US" i="1" dirty="0" smtClean="0"/>
              <a:t> </a:t>
            </a:r>
            <a:r>
              <a:rPr lang="en-US" i="1" dirty="0" err="1" smtClean="0"/>
              <a:t>reconnaissent</a:t>
            </a:r>
            <a:r>
              <a:rPr lang="en-US" i="1" dirty="0" smtClean="0"/>
              <a:t> les tableaux</a:t>
            </a:r>
            <a:r>
              <a:rPr lang="en-US" i="1" dirty="0" smtClean="0"/>
              <a:t>):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[0 0 0]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&amp;[0 0 0]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Trois choses importantes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Les </a:t>
            </a:r>
            <a:r>
              <a:rPr lang="en-US" i="1" dirty="0" smtClean="0"/>
              <a:t>interfaces </a:t>
            </a:r>
            <a:r>
              <a:rPr lang="en-US" i="1" dirty="0" err="1" smtClean="0"/>
              <a:t>définissent</a:t>
            </a:r>
            <a:r>
              <a:rPr lang="en-US" i="1" dirty="0" smtClean="0"/>
              <a:t> un </a:t>
            </a:r>
            <a:r>
              <a:rPr lang="en-US" i="1" dirty="0" smtClean="0"/>
              <a:t>ensemble </a:t>
            </a:r>
            <a:r>
              <a:rPr lang="en-US" i="1" dirty="0" smtClean="0"/>
              <a:t>de </a:t>
            </a:r>
            <a:r>
              <a:rPr lang="en-US" i="1" dirty="0" err="1" smtClean="0"/>
              <a:t>méthodes</a:t>
            </a:r>
            <a:r>
              <a:rPr lang="en-US" i="1" dirty="0" smtClean="0"/>
              <a:t>.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pures</a:t>
            </a:r>
            <a:r>
              <a:rPr lang="en-US" i="1" dirty="0" smtClean="0"/>
              <a:t> et </a:t>
            </a:r>
            <a:r>
              <a:rPr lang="en-US" i="1" dirty="0" err="1" smtClean="0"/>
              <a:t>abstraites</a:t>
            </a:r>
            <a:r>
              <a:rPr lang="en-US" i="1" dirty="0" smtClean="0"/>
              <a:t> : pas </a:t>
            </a:r>
            <a:r>
              <a:rPr lang="en-US" i="1" dirty="0" err="1" smtClean="0"/>
              <a:t>d’implémentation</a:t>
            </a:r>
            <a:r>
              <a:rPr lang="en-US" i="1" dirty="0" smtClean="0"/>
              <a:t>, pas de champs de </a:t>
            </a:r>
            <a:r>
              <a:rPr lang="en-US" i="1" dirty="0" err="1" smtClean="0"/>
              <a:t>données</a:t>
            </a:r>
            <a:r>
              <a:rPr lang="en-US" i="1" dirty="0" smtClean="0"/>
              <a:t>. Go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claire</a:t>
            </a:r>
            <a:r>
              <a:rPr lang="en-US" i="1" dirty="0" smtClean="0"/>
              <a:t> </a:t>
            </a:r>
            <a:r>
              <a:rPr lang="en-US" i="1" dirty="0" err="1" smtClean="0"/>
              <a:t>séparation</a:t>
            </a:r>
            <a:r>
              <a:rPr lang="en-US" i="1" dirty="0" smtClean="0"/>
              <a:t> entre interface et </a:t>
            </a:r>
            <a:r>
              <a:rPr lang="en-US" i="1" dirty="0" smtClean="0"/>
              <a:t>implementation</a:t>
            </a:r>
            <a:r>
              <a:rPr lang="en-US" i="1" dirty="0" smtClean="0"/>
              <a:t>. </a:t>
            </a:r>
            <a:endParaRPr lang="fr-FR" i="1" dirty="0" smtClean="0"/>
          </a:p>
          <a:p>
            <a:pPr marL="514350" indent="-514350">
              <a:buFont typeface="+mj-lt"/>
              <a:buAutoNum type="arabicPeriod"/>
            </a:pPr>
            <a:endParaRPr lang="fr-FR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Les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smtClean="0"/>
              <a:t>de type interface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. 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contiennent</a:t>
            </a:r>
            <a:r>
              <a:rPr lang="en-US" i="1" dirty="0" smtClean="0"/>
              <a:t>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quelles</a:t>
            </a:r>
            <a:r>
              <a:rPr lang="en-US" i="1" dirty="0" smtClean="0"/>
              <a:t>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concrètes</a:t>
            </a:r>
            <a:r>
              <a:rPr lang="en-US" i="1" dirty="0" smtClean="0"/>
              <a:t> </a:t>
            </a:r>
            <a:r>
              <a:rPr lang="en-US" i="1" dirty="0" smtClean="0"/>
              <a:t>qui </a:t>
            </a:r>
            <a:r>
              <a:rPr lang="en-US" i="1" dirty="0" err="1" smtClean="0"/>
              <a:t>implémentent</a:t>
            </a:r>
            <a:r>
              <a:rPr lang="en-US" i="1" dirty="0" smtClean="0"/>
              <a:t> </a:t>
            </a:r>
            <a:r>
              <a:rPr lang="en-US" i="1" dirty="0" err="1" smtClean="0"/>
              <a:t>toutes</a:t>
            </a:r>
            <a:r>
              <a:rPr lang="en-US" i="1" dirty="0" smtClean="0"/>
              <a:t> 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définies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en-US" i="1" dirty="0" smtClean="0"/>
              <a:t>. </a:t>
            </a:r>
            <a:r>
              <a:rPr lang="en-US" i="1" dirty="0" err="1" smtClean="0">
                <a:solidFill>
                  <a:srgbClr val="FF0000"/>
                </a:solidFill>
              </a:rPr>
              <a:t>Cette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valeur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concrète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peut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ou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non </a:t>
            </a:r>
            <a:r>
              <a:rPr lang="en-US" i="1" dirty="0" err="1" smtClean="0">
                <a:solidFill>
                  <a:srgbClr val="FF0000"/>
                </a:solidFill>
              </a:rPr>
              <a:t>être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un </a:t>
            </a:r>
            <a:r>
              <a:rPr lang="en-US" i="1" dirty="0" err="1" smtClean="0">
                <a:solidFill>
                  <a:srgbClr val="FF0000"/>
                </a:solidFill>
              </a:rPr>
              <a:t>pointeur</a:t>
            </a:r>
            <a:r>
              <a:rPr lang="en-US" i="1" dirty="0" smtClean="0">
                <a:solidFill>
                  <a:srgbClr val="FF000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Les </a:t>
            </a:r>
            <a:r>
              <a:rPr lang="en-US" i="1" dirty="0" smtClean="0"/>
              <a:t>types </a:t>
            </a:r>
            <a:r>
              <a:rPr lang="en-US" i="1" dirty="0" err="1" smtClean="0"/>
              <a:t>implémentent</a:t>
            </a:r>
            <a:r>
              <a:rPr lang="en-US" i="1" dirty="0" smtClean="0"/>
              <a:t> les </a:t>
            </a:r>
            <a:r>
              <a:rPr lang="en-US" i="1" dirty="0" smtClean="0"/>
              <a:t>interfaces en </a:t>
            </a:r>
            <a:r>
              <a:rPr lang="en-US" i="1" dirty="0" err="1" smtClean="0"/>
              <a:t>possédant</a:t>
            </a: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</a:t>
            </a:r>
            <a:r>
              <a:rPr lang="en-US" i="1" dirty="0" err="1" smtClean="0"/>
              <a:t>ses</a:t>
            </a: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en-US" i="1" dirty="0" smtClean="0"/>
              <a:t>. </a:t>
            </a:r>
            <a:r>
              <a:rPr lang="en-US" i="1" dirty="0" err="1" smtClean="0"/>
              <a:t>Ils</a:t>
            </a:r>
            <a:r>
              <a:rPr lang="en-US" i="1" dirty="0" smtClean="0"/>
              <a:t> </a:t>
            </a:r>
            <a:r>
              <a:rPr lang="en-US" i="1" dirty="0" smtClean="0"/>
              <a:t>ne </a:t>
            </a:r>
            <a:r>
              <a:rPr lang="en-US" i="1" dirty="0" err="1" smtClean="0"/>
              <a:t>doivent</a:t>
            </a:r>
            <a:r>
              <a:rPr lang="en-US" i="1" dirty="0" smtClean="0"/>
              <a:t> pas </a:t>
            </a:r>
            <a:r>
              <a:rPr lang="en-US" i="1" dirty="0" err="1" smtClean="0"/>
              <a:t>déclarer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qu’elles</a:t>
            </a:r>
            <a:r>
              <a:rPr lang="en-US" i="1" dirty="0" smtClean="0"/>
              <a:t> font?  Par </a:t>
            </a:r>
            <a:r>
              <a:rPr lang="en-US" i="1" dirty="0" err="1" smtClean="0"/>
              <a:t>exemple</a:t>
            </a:r>
            <a:r>
              <a:rPr lang="en-US" i="1" dirty="0" smtClean="0"/>
              <a:t>, tout type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interface </a:t>
            </a:r>
            <a:r>
              <a:rPr lang="en-US" i="1" dirty="0" smtClean="0"/>
              <a:t>vide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{}.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io.Writer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Ci</a:t>
            </a:r>
            <a:r>
              <a:rPr lang="en-US" i="1" dirty="0" smtClean="0"/>
              <a:t>-après la signature </a:t>
            </a:r>
            <a:r>
              <a:rPr lang="en-US" i="1" dirty="0" err="1" smtClean="0"/>
              <a:t>concrète</a:t>
            </a:r>
            <a:r>
              <a:rPr lang="en-US" i="1" dirty="0" smtClean="0"/>
              <a:t> </a:t>
            </a:r>
            <a:r>
              <a:rPr lang="en-US" i="1" dirty="0" smtClean="0"/>
              <a:t>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f string, a ... interface{})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Elle </a:t>
            </a:r>
            <a:r>
              <a:rPr lang="en-US" i="1" dirty="0" err="1" smtClean="0"/>
              <a:t>n’écrit</a:t>
            </a:r>
            <a:r>
              <a:rPr lang="en-US" i="1" dirty="0" smtClean="0"/>
              <a:t> pas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fichier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écrit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 du type  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i="1" dirty="0" smtClean="0"/>
              <a:t>, qui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défini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package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par </a:t>
            </a:r>
            <a:r>
              <a:rPr lang="en-US" dirty="0" err="1" smtClean="0"/>
              <a:t>conséquent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pour </a:t>
            </a:r>
            <a:r>
              <a:rPr lang="en-US" dirty="0" err="1" smtClean="0"/>
              <a:t>écrire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type qui </a:t>
            </a:r>
            <a:r>
              <a:rPr lang="en-US" dirty="0" err="1" smtClean="0"/>
              <a:t>possède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</a:t>
            </a:r>
            <a:r>
              <a:rPr lang="en-US" dirty="0" smtClean="0"/>
              <a:t> Write</a:t>
            </a:r>
            <a:r>
              <a:rPr lang="en-US" i="1" dirty="0" smtClean="0"/>
              <a:t>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ce</a:t>
            </a:r>
            <a:r>
              <a:rPr lang="en-US" dirty="0" smtClean="0">
                <a:cs typeface="Courier New" pitchFamily="49" charset="0"/>
              </a:rPr>
              <a:t> qui </a:t>
            </a:r>
            <a:r>
              <a:rPr lang="en-US" dirty="0" err="1" smtClean="0">
                <a:cs typeface="Courier New" pitchFamily="49" charset="0"/>
              </a:rPr>
              <a:t>inclue</a:t>
            </a:r>
            <a:r>
              <a:rPr lang="en-US" dirty="0" smtClean="0">
                <a:cs typeface="Courier New" pitchFamily="49" charset="0"/>
              </a:rPr>
              <a:t> les </a:t>
            </a:r>
            <a:r>
              <a:rPr lang="en-US" dirty="0" err="1" smtClean="0">
                <a:cs typeface="Courier New" pitchFamily="49" charset="0"/>
              </a:rPr>
              <a:t>fichiers</a:t>
            </a:r>
            <a:r>
              <a:rPr lang="en-US" dirty="0" smtClean="0">
                <a:cs typeface="Courier New" pitchFamily="49" charset="0"/>
              </a:rPr>
              <a:t>, les 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pipes, les </a:t>
            </a:r>
            <a:r>
              <a:rPr lang="en-US" dirty="0" err="1" smtClean="0">
                <a:cs typeface="Courier New" pitchFamily="49" charset="0"/>
              </a:rPr>
              <a:t>connexions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réseau</a:t>
            </a:r>
            <a:r>
              <a:rPr lang="en-US" dirty="0" smtClean="0">
                <a:cs typeface="Courier New" pitchFamily="49" charset="0"/>
              </a:rPr>
              <a:t>, etc…</a:t>
            </a:r>
            <a:endParaRPr lang="fr-FR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I/O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bufferisées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... Un </a:t>
            </a:r>
            <a:r>
              <a:rPr lang="en-US" i="1" dirty="0" smtClean="0"/>
              <a:t>buffer(tampon) </a:t>
            </a:r>
            <a:r>
              <a:rPr lang="en-US" i="1" dirty="0" smtClean="0"/>
              <a:t>en </a:t>
            </a:r>
            <a:r>
              <a:rPr lang="en-US" i="1" dirty="0" err="1" smtClean="0"/>
              <a:t>écriture</a:t>
            </a:r>
            <a:r>
              <a:rPr lang="en-US" i="1" dirty="0" smtClean="0"/>
              <a:t> </a:t>
            </a:r>
            <a:r>
              <a:rPr lang="en-US" i="1" dirty="0" err="1" smtClean="0"/>
              <a:t>vient</a:t>
            </a:r>
            <a:r>
              <a:rPr lang="en-US" i="1" dirty="0" smtClean="0"/>
              <a:t> </a:t>
            </a:r>
            <a:r>
              <a:rPr lang="en-US" i="1" dirty="0" smtClean="0"/>
              <a:t>du package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bufio</a:t>
            </a:r>
            <a:r>
              <a:rPr lang="en-US" i="1" dirty="0" smtClean="0"/>
              <a:t>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bufio.Writer</a:t>
            </a:r>
            <a:r>
              <a:rPr lang="en-US" dirty="0" smtClean="0"/>
              <a:t> </a:t>
            </a:r>
            <a:r>
              <a:rPr lang="en-US" i="1" dirty="0" err="1" smtClean="0"/>
              <a:t>implémente</a:t>
            </a:r>
            <a:r>
              <a:rPr lang="en-US" i="1" dirty="0" smtClean="0"/>
              <a:t> la </a:t>
            </a:r>
            <a:r>
              <a:rPr lang="en-US" i="1" dirty="0" err="1" smtClean="0"/>
              <a:t>méthode</a:t>
            </a:r>
            <a:r>
              <a:rPr lang="en-US" i="1" dirty="0" smtClean="0"/>
              <a:t> </a:t>
            </a:r>
            <a:r>
              <a:rPr lang="en-US" i="1" dirty="0" err="1" smtClean="0"/>
              <a:t>canonique</a:t>
            </a:r>
            <a:r>
              <a:rPr lang="en-US" i="1" dirty="0" smtClean="0"/>
              <a:t>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(b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“factory”: </a:t>
            </a:r>
            <a:r>
              <a:rPr lang="en-US" i="1" dirty="0" err="1" smtClean="0"/>
              <a:t>donnez</a:t>
            </a:r>
            <a:r>
              <a:rPr lang="en-US" i="1" dirty="0" smtClean="0"/>
              <a:t> </a:t>
            </a:r>
            <a:r>
              <a:rPr lang="en-US" i="1" dirty="0" err="1" smtClean="0"/>
              <a:t>lui</a:t>
            </a:r>
            <a:r>
              <a:rPr lang="en-US" i="1" dirty="0" smtClean="0"/>
              <a:t> un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i="1" dirty="0" smtClean="0"/>
              <a:t>, et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retournera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un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i="1" dirty="0" smtClean="0"/>
              <a:t> </a:t>
            </a:r>
            <a:r>
              <a:rPr lang="en-US" i="1" dirty="0" err="1" smtClean="0"/>
              <a:t>bufferisé</a:t>
            </a:r>
            <a:r>
              <a:rPr lang="en-US" i="1" dirty="0" smtClean="0"/>
              <a:t> de la </a:t>
            </a:r>
            <a:r>
              <a:rPr lang="en-US" i="1" dirty="0" err="1" smtClean="0"/>
              <a:t>forme</a:t>
            </a:r>
            <a:r>
              <a:rPr lang="en-US" i="1" dirty="0" smtClean="0"/>
              <a:t> d’un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bufio.Writer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(b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Et </a:t>
            </a:r>
            <a:r>
              <a:rPr lang="en-US" i="1" dirty="0" err="1" smtClean="0"/>
              <a:t>bien</a:t>
            </a:r>
            <a:r>
              <a:rPr lang="en-US" i="1" dirty="0" smtClean="0"/>
              <a:t> </a:t>
            </a:r>
            <a:r>
              <a:rPr lang="en-US" i="1" dirty="0" err="1" smtClean="0"/>
              <a:t>entendu</a:t>
            </a:r>
            <a:r>
              <a:rPr lang="en-US" i="1" dirty="0" smtClean="0"/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os.File</a:t>
            </a:r>
            <a:r>
              <a:rPr lang="en-US" i="1" dirty="0" smtClean="0"/>
              <a:t>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Mettons tout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ça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ensemble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bufio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"; 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"; "os"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2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// non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bufferisé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os.Stdout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"%s, ", "bonjour")</a:t>
            </a:r>
          </a:p>
          <a:p>
            <a:pPr lvl="2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bufferisé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os.Stdout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implémente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bufio.NewWriter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os.Stdout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"%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s\n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", "monde!")</a:t>
            </a:r>
          </a:p>
          <a:p>
            <a:pPr lvl="2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buf.Flush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La </a:t>
            </a:r>
            <a:r>
              <a:rPr lang="en-US" sz="2000" i="1" dirty="0" err="1" smtClean="0"/>
              <a:t>bufferisation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fonctionne</a:t>
            </a:r>
            <a:r>
              <a:rPr lang="en-US" sz="2000" i="1" dirty="0" smtClean="0"/>
              <a:t> avec </a:t>
            </a:r>
            <a:r>
              <a:rPr lang="en-US" sz="2000" i="1" dirty="0" err="1" smtClean="0"/>
              <a:t>n’importe</a:t>
            </a:r>
            <a:r>
              <a:rPr lang="en-US" sz="2000" i="1" dirty="0" smtClean="0"/>
              <a:t> quoi qui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Writes</a:t>
            </a:r>
            <a:r>
              <a:rPr lang="en-US" sz="2000" i="1" dirty="0" smtClean="0"/>
              <a:t>.</a:t>
            </a:r>
          </a:p>
          <a:p>
            <a:pPr>
              <a:buNone/>
            </a:pPr>
            <a:r>
              <a:rPr lang="en-US" sz="2000" i="1" dirty="0" err="1" smtClean="0"/>
              <a:t>Ressemble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presque</a:t>
            </a:r>
            <a:r>
              <a:rPr lang="en-US" sz="2000" i="1" dirty="0" smtClean="0"/>
              <a:t> au pipes </a:t>
            </a:r>
            <a:r>
              <a:rPr lang="en-US" sz="2000" i="1" dirty="0" smtClean="0"/>
              <a:t>Unix, </a:t>
            </a:r>
            <a:r>
              <a:rPr lang="en-US" sz="2000" i="1" dirty="0" err="1" smtClean="0"/>
              <a:t>n’est-ce</a:t>
            </a:r>
            <a:r>
              <a:rPr lang="en-US" sz="2000" i="1" dirty="0" smtClean="0"/>
              <a:t> pas?  </a:t>
            </a:r>
          </a:p>
          <a:p>
            <a:pPr>
              <a:buNone/>
            </a:pPr>
            <a:r>
              <a:rPr lang="en-US" sz="2000" i="1" dirty="0" smtClean="0"/>
              <a:t>La </a:t>
            </a:r>
            <a:r>
              <a:rPr lang="en-US" sz="2000" i="1" dirty="0" err="1" smtClean="0"/>
              <a:t>composabilité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est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très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puissante</a:t>
            </a:r>
            <a:r>
              <a:rPr lang="en-US" sz="2000" i="1" dirty="0" smtClean="0"/>
              <a:t>; </a:t>
            </a:r>
            <a:r>
              <a:rPr lang="en-US" sz="2000" i="1" dirty="0" err="1" smtClean="0"/>
              <a:t>voir</a:t>
            </a:r>
            <a:r>
              <a:rPr lang="en-US" sz="2000" i="1" dirty="0" smtClean="0"/>
              <a:t> le package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crypto</a:t>
            </a:r>
            <a:r>
              <a:rPr lang="en-US" sz="2000" i="1" dirty="0" smtClean="0"/>
              <a:t>.</a:t>
            </a:r>
            <a:endParaRPr lang="fr-FR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Autres interface publiques dans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io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i="1" dirty="0" smtClean="0"/>
              <a:t>Le package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fr-FR" i="1" dirty="0" smtClean="0"/>
              <a:t> possède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Reader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ReadWriter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ReadWriteCloser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interfaces </a:t>
            </a:r>
            <a:r>
              <a:rPr lang="en-US" i="1" dirty="0" err="1" smtClean="0"/>
              <a:t>stylées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évidentes</a:t>
            </a:r>
            <a:r>
              <a:rPr lang="en-US" i="1" dirty="0" smtClean="0"/>
              <a:t> :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capturent</a:t>
            </a:r>
            <a:r>
              <a:rPr lang="en-US" i="1" dirty="0" smtClean="0"/>
              <a:t> les </a:t>
            </a:r>
          </a:p>
          <a:p>
            <a:pPr>
              <a:buNone/>
            </a:pPr>
            <a:r>
              <a:rPr lang="en-US" i="1" dirty="0" err="1" smtClean="0"/>
              <a:t>fonctionnalités</a:t>
            </a:r>
            <a:r>
              <a:rPr lang="en-US" i="1" dirty="0" smtClean="0"/>
              <a:t> de </a:t>
            </a:r>
            <a:r>
              <a:rPr lang="en-US" i="1" dirty="0" err="1" smtClean="0"/>
              <a:t>n’importe</a:t>
            </a:r>
            <a:r>
              <a:rPr lang="en-US" i="1" dirty="0" smtClean="0"/>
              <a:t> quoi </a:t>
            </a:r>
            <a:r>
              <a:rPr lang="en-US" i="1" dirty="0" err="1" smtClean="0"/>
              <a:t>implémentant</a:t>
            </a:r>
            <a:r>
              <a:rPr lang="en-US" i="1" dirty="0" smtClean="0"/>
              <a:t> les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  <a:r>
              <a:rPr lang="en-US" i="1" dirty="0" err="1" smtClean="0"/>
              <a:t>listées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leurs</a:t>
            </a:r>
            <a:r>
              <a:rPr lang="en-US" i="1" dirty="0" smtClean="0"/>
              <a:t> </a:t>
            </a:r>
            <a:r>
              <a:rPr lang="en-US" i="1" dirty="0" err="1" smtClean="0"/>
              <a:t>noms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pourquoi</a:t>
            </a:r>
            <a:r>
              <a:rPr lang="en-US" i="1" dirty="0" smtClean="0"/>
              <a:t> 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un package </a:t>
            </a:r>
            <a:r>
              <a:rPr lang="en-US" i="1" dirty="0" err="1" smtClean="0"/>
              <a:t>d’io</a:t>
            </a:r>
            <a:r>
              <a:rPr lang="en-US" i="1" dirty="0" smtClean="0"/>
              <a:t> </a:t>
            </a:r>
            <a:r>
              <a:rPr lang="en-US" i="1" dirty="0" err="1" smtClean="0"/>
              <a:t>bufferisées</a:t>
            </a:r>
            <a:r>
              <a:rPr lang="en-US" i="1" dirty="0" smtClean="0"/>
              <a:t> avec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implémentation</a:t>
            </a:r>
            <a:r>
              <a:rPr lang="en-US" i="1" dirty="0" smtClean="0"/>
              <a:t> </a:t>
            </a:r>
            <a:r>
              <a:rPr lang="en-US" i="1" dirty="0" err="1" smtClean="0"/>
              <a:t>séparée</a:t>
            </a:r>
            <a:r>
              <a:rPr lang="en-US" i="1" dirty="0" smtClean="0"/>
              <a:t> des </a:t>
            </a:r>
            <a:r>
              <a:rPr lang="en-US" i="1" dirty="0" err="1" smtClean="0"/>
              <a:t>io</a:t>
            </a:r>
            <a:r>
              <a:rPr lang="en-US" i="1" dirty="0" smtClean="0"/>
              <a:t> </a:t>
            </a:r>
            <a:r>
              <a:rPr lang="en-US" i="1" dirty="0" err="1" smtClean="0"/>
              <a:t>elle-mêmes</a:t>
            </a:r>
            <a:r>
              <a:rPr lang="en-US" i="1" dirty="0" smtClean="0"/>
              <a:t> : </a:t>
            </a:r>
            <a:r>
              <a:rPr lang="en-US" i="1" dirty="0" err="1" smtClean="0"/>
              <a:t>si</a:t>
            </a:r>
            <a:r>
              <a:rPr lang="en-US" i="1" dirty="0" smtClean="0"/>
              <a:t> les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acceptent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et  </a:t>
            </a:r>
            <a:r>
              <a:rPr lang="en-US" i="1" dirty="0" err="1" smtClean="0"/>
              <a:t>fournissent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interfaces.  </a:t>
            </a:r>
            <a:endParaRPr lang="fr-F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Comparaison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termes</a:t>
            </a:r>
            <a:r>
              <a:rPr lang="en-US" i="1" dirty="0" smtClean="0"/>
              <a:t> C++, un </a:t>
            </a:r>
            <a:r>
              <a:rPr lang="en-US" i="1" dirty="0" smtClean="0"/>
              <a:t>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classe</a:t>
            </a:r>
            <a:r>
              <a:rPr lang="en-US" i="1" dirty="0" smtClean="0"/>
              <a:t> </a:t>
            </a:r>
            <a:r>
              <a:rPr lang="en-US" i="1" dirty="0" err="1" smtClean="0"/>
              <a:t>abstraite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pure  </a:t>
            </a:r>
            <a:r>
              <a:rPr lang="en-US" i="1" dirty="0" err="1" smtClean="0"/>
              <a:t>spécifiant</a:t>
            </a:r>
            <a:r>
              <a:rPr lang="en-US" i="1" dirty="0" smtClean="0"/>
              <a:t> </a:t>
            </a:r>
            <a:r>
              <a:rPr lang="en-US" i="1" dirty="0" smtClean="0"/>
              <a:t>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n’implémentant</a:t>
            </a:r>
            <a:r>
              <a:rPr lang="en-US" i="1" dirty="0" smtClean="0"/>
              <a:t> </a:t>
            </a:r>
            <a:r>
              <a:rPr lang="en-US" i="1" dirty="0" err="1" smtClean="0"/>
              <a:t>aucune</a:t>
            </a:r>
            <a:r>
              <a:rPr lang="en-US" i="1" dirty="0" smtClean="0"/>
              <a:t> </a:t>
            </a:r>
            <a:r>
              <a:rPr lang="en-US" i="1" dirty="0" err="1" smtClean="0"/>
              <a:t>d’elles</a:t>
            </a:r>
            <a:r>
              <a:rPr lang="en-US" i="1" dirty="0" smtClean="0"/>
              <a:t>.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termes</a:t>
            </a:r>
            <a:r>
              <a:rPr lang="en-US" i="1" dirty="0" smtClean="0"/>
              <a:t> java, </a:t>
            </a:r>
            <a:r>
              <a:rPr lang="en-US" i="1" dirty="0" err="1" smtClean="0"/>
              <a:t>une</a:t>
            </a:r>
            <a:r>
              <a:rPr lang="en-US" i="1" dirty="0" smtClean="0"/>
              <a:t> interface </a:t>
            </a:r>
            <a:r>
              <a:rPr lang="en-US" i="1" dirty="0" err="1" smtClean="0"/>
              <a:t>ressemble</a:t>
            </a:r>
            <a:r>
              <a:rPr lang="en-US" i="1" dirty="0" smtClean="0"/>
              <a:t> </a:t>
            </a:r>
            <a:r>
              <a:rPr lang="en-US" i="1" dirty="0" smtClean="0"/>
              <a:t>en </a:t>
            </a:r>
            <a:r>
              <a:rPr lang="en-US" i="1" dirty="0" err="1" smtClean="0"/>
              <a:t>effet</a:t>
            </a:r>
            <a:r>
              <a:rPr lang="en-US" i="1" dirty="0" smtClean="0"/>
              <a:t> plus au concept </a:t>
            </a:r>
          </a:p>
          <a:p>
            <a:pPr>
              <a:buNone/>
            </a:pPr>
            <a:r>
              <a:rPr lang="en-US" i="1" dirty="0" err="1" smtClean="0"/>
              <a:t>d’interface</a:t>
            </a:r>
            <a:r>
              <a:rPr lang="en-US" i="1" dirty="0" smtClean="0"/>
              <a:t>  </a:t>
            </a:r>
            <a:r>
              <a:rPr lang="en-US" i="1" dirty="0" smtClean="0"/>
              <a:t>Java.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, en Go </a:t>
            </a:r>
            <a:r>
              <a:rPr lang="en-US" i="1" dirty="0" err="1" smtClean="0"/>
              <a:t>il</a:t>
            </a:r>
            <a:r>
              <a:rPr lang="en-US" i="1" dirty="0" smtClean="0"/>
              <a:t> y a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différence</a:t>
            </a:r>
            <a:r>
              <a:rPr lang="en-US" i="1" dirty="0" smtClean="0"/>
              <a:t> majeure : un type </a:t>
            </a:r>
            <a:r>
              <a:rPr lang="en-US" i="1" dirty="0" err="1" smtClean="0"/>
              <a:t>n’a</a:t>
            </a:r>
            <a:r>
              <a:rPr lang="en-US" i="1" dirty="0" smtClean="0"/>
              <a:t> pas </a:t>
            </a:r>
            <a:r>
              <a:rPr lang="en-US" i="1" dirty="0" err="1" smtClean="0"/>
              <a:t>besoin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déclarer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en-US" i="1" dirty="0" smtClean="0"/>
              <a:t> </a:t>
            </a:r>
            <a:r>
              <a:rPr lang="en-US" i="1" dirty="0" err="1" smtClean="0"/>
              <a:t>qu’il</a:t>
            </a:r>
            <a:r>
              <a:rPr lang="en-US" i="1" dirty="0" smtClean="0"/>
              <a:t> </a:t>
            </a:r>
            <a:r>
              <a:rPr lang="en-US" i="1" dirty="0" err="1" smtClean="0"/>
              <a:t>implémente</a:t>
            </a:r>
            <a:r>
              <a:rPr lang="en-US" i="1" dirty="0" smtClean="0"/>
              <a:t>, </a:t>
            </a:r>
            <a:r>
              <a:rPr lang="en-US" i="1" dirty="0" err="1" smtClean="0"/>
              <a:t>ni</a:t>
            </a:r>
            <a:r>
              <a:rPr lang="en-US" i="1" dirty="0" smtClean="0"/>
              <a:t> </a:t>
            </a:r>
            <a:r>
              <a:rPr lang="en-US" i="1" dirty="0" err="1" smtClean="0"/>
              <a:t>besoin</a:t>
            </a:r>
            <a:r>
              <a:rPr lang="en-US" i="1" dirty="0" smtClean="0"/>
              <a:t> </a:t>
            </a:r>
            <a:r>
              <a:rPr lang="en-US" i="1" dirty="0" err="1" smtClean="0"/>
              <a:t>d’en</a:t>
            </a:r>
            <a:r>
              <a:rPr lang="en-US" i="1" dirty="0" smtClean="0"/>
              <a:t> </a:t>
            </a:r>
            <a:r>
              <a:rPr lang="en-US" i="1" dirty="0" err="1" smtClean="0"/>
              <a:t>hériter</a:t>
            </a:r>
            <a:r>
              <a:rPr lang="en-US" i="1" dirty="0" smtClean="0"/>
              <a:t>. Si le type </a:t>
            </a:r>
          </a:p>
          <a:p>
            <a:pPr>
              <a:buNone/>
            </a:pPr>
            <a:r>
              <a:rPr lang="en-US" i="1" dirty="0" err="1" smtClean="0"/>
              <a:t>possède</a:t>
            </a:r>
            <a:r>
              <a:rPr lang="en-US" i="1" dirty="0" smtClean="0"/>
              <a:t> les </a:t>
            </a:r>
            <a:r>
              <a:rPr lang="en-US" i="1" dirty="0" err="1" smtClean="0"/>
              <a:t>méthodes</a:t>
            </a:r>
            <a:r>
              <a:rPr lang="en-US" i="1" dirty="0" smtClean="0"/>
              <a:t>, </a:t>
            </a: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qu’il</a:t>
            </a:r>
            <a:r>
              <a:rPr lang="en-US" i="1" dirty="0" smtClean="0"/>
              <a:t>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D’autres</a:t>
            </a:r>
            <a:r>
              <a:rPr lang="en-US" i="1" dirty="0" smtClean="0"/>
              <a:t> </a:t>
            </a:r>
            <a:r>
              <a:rPr lang="en-US" i="1" dirty="0" err="1" smtClean="0"/>
              <a:t>différences</a:t>
            </a:r>
            <a:r>
              <a:rPr lang="en-US" i="1" dirty="0" smtClean="0"/>
              <a:t> </a:t>
            </a:r>
            <a:r>
              <a:rPr lang="en-US" i="1" dirty="0" err="1" smtClean="0"/>
              <a:t>apparaîtront</a:t>
            </a:r>
            <a:r>
              <a:rPr lang="en-US" i="1" dirty="0" smtClean="0"/>
              <a:t> plus </a:t>
            </a:r>
            <a:r>
              <a:rPr lang="en-US" i="1" dirty="0" err="1" smtClean="0"/>
              <a:t>clairement</a:t>
            </a:r>
            <a:r>
              <a:rPr lang="en-US" i="1" dirty="0" smtClean="0"/>
              <a:t> plus </a:t>
            </a:r>
            <a:r>
              <a:rPr lang="en-US" i="1" dirty="0" err="1" smtClean="0"/>
              <a:t>tard</a:t>
            </a:r>
            <a:r>
              <a:rPr lang="en-US" i="1" dirty="0" smtClean="0"/>
              <a:t>.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champs anonymes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fonctionnent également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LockedBufferedWriter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has Lock and Unlock methods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bufio.Writer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// has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method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(l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LockedBufferedWriter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Write(p []byte)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l.Unlock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l.Writer.Write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(p)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inner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LockedBufferedWriter</a:t>
            </a:r>
            <a:r>
              <a:rPr lang="en-US" dirty="0" smtClean="0"/>
              <a:t>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à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travers</a:t>
            </a:r>
            <a:r>
              <a:rPr lang="en-US" i="1" dirty="0" smtClean="0"/>
              <a:t> le </a:t>
            </a:r>
            <a:r>
              <a:rPr lang="fr-FR" i="1" dirty="0" smtClean="0"/>
              <a:t>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fr-FR" i="1" dirty="0" smtClean="0"/>
              <a:t>  anonyme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type Locker interface { Lock(); Unlock() 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 : service HTTP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type Handler interface {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ServeHTTP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ResponseWriter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en-US" sz="1800" i="1" dirty="0" err="1" smtClean="0"/>
              <a:t>Ceci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est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l’interface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définie</a:t>
            </a:r>
            <a:r>
              <a:rPr lang="en-US" sz="1800" i="1" dirty="0" smtClean="0"/>
              <a:t> par le package  </a:t>
            </a:r>
            <a:r>
              <a:rPr lang="en-US" sz="1800" i="1" dirty="0" err="1" smtClean="0"/>
              <a:t>serveur</a:t>
            </a:r>
            <a:r>
              <a:rPr lang="en-US" sz="1800" i="1" dirty="0" smtClean="0"/>
              <a:t> HTTP. Pour </a:t>
            </a:r>
            <a:r>
              <a:rPr lang="en-US" sz="1800" i="1" dirty="0" err="1" smtClean="0"/>
              <a:t>déclarer</a:t>
            </a:r>
            <a:r>
              <a:rPr lang="en-US" sz="1800" i="1" dirty="0" smtClean="0"/>
              <a:t> un </a:t>
            </a:r>
            <a:r>
              <a:rPr lang="en-US" sz="1800" i="1" dirty="0" err="1" smtClean="0"/>
              <a:t>serveur</a:t>
            </a:r>
            <a:r>
              <a:rPr lang="en-US" sz="1800" i="1" dirty="0" smtClean="0"/>
              <a:t> HTTP</a:t>
            </a:r>
            <a:r>
              <a:rPr lang="en-US" sz="1800" i="1" dirty="0" smtClean="0"/>
              <a:t>,</a:t>
            </a:r>
          </a:p>
          <a:p>
            <a:pPr>
              <a:buNone/>
            </a:pPr>
            <a:r>
              <a:rPr lang="en-US" sz="1800" i="1" dirty="0" smtClean="0"/>
              <a:t> </a:t>
            </a:r>
            <a:r>
              <a:rPr lang="en-US" sz="1800" i="1" dirty="0" err="1" smtClean="0"/>
              <a:t>il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faut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définir</a:t>
            </a:r>
            <a:r>
              <a:rPr lang="en-US" sz="1800" i="1" dirty="0" smtClean="0"/>
              <a:t> </a:t>
            </a:r>
            <a:r>
              <a:rPr lang="en-US" sz="1800" i="1" dirty="0" smtClean="0"/>
              <a:t>un type qui </a:t>
            </a:r>
            <a:r>
              <a:rPr lang="en-US" sz="1800" i="1" dirty="0" err="1" smtClean="0"/>
              <a:t>implémente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cette</a:t>
            </a:r>
            <a:r>
              <a:rPr lang="en-US" sz="1800" i="1" dirty="0" smtClean="0"/>
              <a:t> </a:t>
            </a:r>
            <a:r>
              <a:rPr lang="en-US" sz="1800" i="1" dirty="0" smtClean="0"/>
              <a:t>interface </a:t>
            </a:r>
            <a:r>
              <a:rPr lang="en-US" sz="1800" i="1" dirty="0" smtClean="0"/>
              <a:t>et se connecter au </a:t>
            </a:r>
            <a:r>
              <a:rPr lang="en-US" sz="1800" i="1" dirty="0" err="1" smtClean="0"/>
              <a:t>serveur</a:t>
            </a:r>
            <a:r>
              <a:rPr lang="en-US" sz="1800" i="1" dirty="0" smtClean="0"/>
              <a:t> (</a:t>
            </a:r>
            <a:r>
              <a:rPr lang="en-US" sz="1800" i="1" dirty="0" err="1" smtClean="0"/>
              <a:t>détails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omis</a:t>
            </a:r>
            <a:r>
              <a:rPr lang="fr-FR" sz="1800" i="1" dirty="0" smtClean="0"/>
              <a:t>).</a:t>
            </a:r>
          </a:p>
          <a:p>
            <a:pPr>
              <a:buNone/>
            </a:pPr>
            <a:endParaRPr lang="fr-FR" sz="1600" i="1" dirty="0" smtClean="0"/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//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pourrait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juste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dire type Counter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*Counter)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ServeHTTP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(w, 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%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d\n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ctr.n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ctr.n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Une fonction (type) qui est implémente un serveur HTTP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w.SetHeader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("Content-Type",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/plain;" +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-8")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w.WriteHeader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StatusNotFound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w.WriteString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("404 page not found\n")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Maintenant</a:t>
            </a:r>
            <a:r>
              <a:rPr lang="en-US" i="1" dirty="0" smtClean="0"/>
              <a:t> </a:t>
            </a:r>
            <a:r>
              <a:rPr lang="en-US" i="1" dirty="0" err="1" smtClean="0"/>
              <a:t>définissons</a:t>
            </a:r>
            <a:r>
              <a:rPr lang="en-US" i="1" dirty="0" smtClean="0"/>
              <a:t> un type qui </a:t>
            </a:r>
            <a:r>
              <a:rPr lang="en-US" i="1" dirty="0" err="1" smtClean="0"/>
              <a:t>implémente</a:t>
            </a:r>
            <a:r>
              <a:rPr lang="en-US" i="1" dirty="0" smtClean="0"/>
              <a:t>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ServeHTTP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HandlerFunc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HandlerFunc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ServeHTTP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	f(w,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the receiver's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call it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Handle404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HandlerFunc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Containers et  interface vide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Aperçu de la mise en œuvre des </a:t>
            </a:r>
            <a:r>
              <a:rPr lang="fr-FR" dirty="0" smtClean="0"/>
              <a:t>vecteurs </a:t>
            </a:r>
            <a:r>
              <a:rPr lang="en-US" i="1" dirty="0" smtClean="0"/>
              <a:t> </a:t>
            </a:r>
            <a:r>
              <a:rPr lang="en-US" i="1" dirty="0" smtClean="0"/>
              <a:t>(en </a:t>
            </a:r>
            <a:r>
              <a:rPr lang="en-US" i="1" dirty="0" err="1" smtClean="0"/>
              <a:t>pratique</a:t>
            </a:r>
            <a:r>
              <a:rPr lang="en-US" i="1" dirty="0" smtClean="0"/>
              <a:t>, on tend à </a:t>
            </a:r>
            <a:r>
              <a:rPr lang="en-US" i="1" dirty="0" err="1" smtClean="0"/>
              <a:t>utiliser</a:t>
            </a:r>
            <a:r>
              <a:rPr lang="en-US" i="1" dirty="0" smtClean="0"/>
              <a:t> des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slices </a:t>
            </a:r>
            <a:r>
              <a:rPr lang="en-US" i="1" dirty="0" smtClean="0"/>
              <a:t>brutes à la place,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informatif</a:t>
            </a:r>
            <a:r>
              <a:rPr lang="en-US" i="1" dirty="0" smtClean="0"/>
              <a:t>):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Vector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container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lui-même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Element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At()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retourne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i‘ème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élément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p[i]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Vectors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contenir</a:t>
            </a:r>
            <a:r>
              <a:rPr lang="en-US" i="1" dirty="0" smtClean="0"/>
              <a:t> </a:t>
            </a:r>
            <a:r>
              <a:rPr lang="en-US" i="1" dirty="0" err="1" smtClean="0"/>
              <a:t>n’importe</a:t>
            </a:r>
            <a:r>
              <a:rPr lang="en-US" i="1" dirty="0" smtClean="0"/>
              <a:t> quoi </a:t>
            </a:r>
            <a:r>
              <a:rPr lang="en-US" i="1" dirty="0" err="1" smtClean="0"/>
              <a:t>parce</a:t>
            </a:r>
            <a:r>
              <a:rPr lang="en-US" i="1" dirty="0" smtClean="0"/>
              <a:t> tout type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l’interfac</a:t>
            </a:r>
            <a:r>
              <a:rPr lang="en-US" i="1" dirty="0" err="1" smtClean="0"/>
              <a:t>e</a:t>
            </a:r>
            <a:r>
              <a:rPr lang="en-US" i="1" dirty="0" smtClean="0"/>
              <a:t> </a:t>
            </a:r>
            <a:r>
              <a:rPr lang="en-US" i="1" dirty="0" smtClean="0"/>
              <a:t>vide  par </a:t>
            </a:r>
            <a:r>
              <a:rPr lang="en-US" i="1" dirty="0" err="1" smtClean="0"/>
              <a:t>défaut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littéraux de type tableau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Tous</a:t>
            </a:r>
            <a:r>
              <a:rPr lang="en-US" i="1" dirty="0" smtClean="0"/>
              <a:t> les types composite </a:t>
            </a:r>
            <a:r>
              <a:rPr lang="en-US" i="1" dirty="0" err="1" smtClean="0"/>
              <a:t>possèdent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similaire</a:t>
            </a:r>
            <a:r>
              <a:rPr lang="en-US" i="1" dirty="0" smtClean="0"/>
              <a:t> pour </a:t>
            </a:r>
            <a:r>
              <a:rPr lang="en-US" i="1" dirty="0" err="1" smtClean="0"/>
              <a:t>créer</a:t>
            </a:r>
            <a:r>
              <a:rPr lang="en-US" i="1" dirty="0" smtClean="0"/>
              <a:t> des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valeurs</a:t>
            </a:r>
            <a:r>
              <a:rPr lang="en-US" i="1" dirty="0" smtClean="0"/>
              <a:t>.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cas</a:t>
            </a:r>
            <a:r>
              <a:rPr lang="en-US" i="1" dirty="0" smtClean="0"/>
              <a:t> des tableaux, </a:t>
            </a:r>
            <a:r>
              <a:rPr lang="en-US" i="1" dirty="0" err="1" smtClean="0"/>
              <a:t>cela</a:t>
            </a:r>
            <a:r>
              <a:rPr lang="en-US" i="1" dirty="0" smtClean="0"/>
              <a:t> </a:t>
            </a:r>
            <a:r>
              <a:rPr lang="en-US" i="1" dirty="0" err="1" smtClean="0"/>
              <a:t>ressemble</a:t>
            </a:r>
            <a:r>
              <a:rPr lang="en-US" i="1" dirty="0" smtClean="0"/>
              <a:t> à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sz="3300" i="1" dirty="0" smtClean="0">
                <a:solidFill>
                  <a:schemeClr val="accent1">
                    <a:lumMod val="75000"/>
                  </a:schemeClr>
                </a:solidFill>
              </a:rPr>
              <a:t>Tableau de 3 entiers:</a:t>
            </a:r>
          </a:p>
          <a:p>
            <a:pPr lvl="2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[3]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 lvl="1">
              <a:buNone/>
            </a:pPr>
            <a:endParaRPr lang="fr-FR" sz="3300" dirty="0" smtClean="0"/>
          </a:p>
          <a:p>
            <a:pPr lvl="1">
              <a:buNone/>
            </a:pPr>
            <a:r>
              <a:rPr lang="en-US" sz="3300" i="1" dirty="0" smtClean="0">
                <a:solidFill>
                  <a:schemeClr val="accent1">
                    <a:lumMod val="75000"/>
                  </a:schemeClr>
                </a:solidFill>
              </a:rPr>
              <a:t>Tableau de 10 </a:t>
            </a:r>
            <a:r>
              <a:rPr lang="en-US" sz="3300" i="1" dirty="0" err="1" smtClean="0">
                <a:solidFill>
                  <a:schemeClr val="accent1">
                    <a:lumMod val="75000"/>
                  </a:schemeClr>
                </a:solidFill>
              </a:rPr>
              <a:t>entiers</a:t>
            </a:r>
            <a:r>
              <a:rPr lang="en-US" sz="3300" i="1" dirty="0" smtClean="0">
                <a:solidFill>
                  <a:schemeClr val="accent1">
                    <a:lumMod val="75000"/>
                  </a:schemeClr>
                </a:solidFill>
              </a:rPr>
              <a:t>, les </a:t>
            </a:r>
            <a:r>
              <a:rPr lang="en-US" sz="3300" i="1" dirty="0" err="1" smtClean="0">
                <a:solidFill>
                  <a:schemeClr val="accent1">
                    <a:lumMod val="75000"/>
                  </a:schemeClr>
                </a:solidFill>
              </a:rPr>
              <a:t>trois</a:t>
            </a:r>
            <a:r>
              <a:rPr lang="en-US" sz="33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300" i="1" dirty="0" smtClean="0">
                <a:solidFill>
                  <a:schemeClr val="accent1">
                    <a:lumMod val="75000"/>
                  </a:schemeClr>
                </a:solidFill>
              </a:rPr>
              <a:t>premières cases </a:t>
            </a:r>
            <a:r>
              <a:rPr lang="en-US" sz="3300" i="1" dirty="0" err="1" smtClean="0">
                <a:solidFill>
                  <a:schemeClr val="accent1">
                    <a:lumMod val="75000"/>
                  </a:schemeClr>
                </a:solidFill>
              </a:rPr>
              <a:t>étant</a:t>
            </a:r>
            <a:r>
              <a:rPr lang="en-US" sz="33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300" i="1" dirty="0" err="1" smtClean="0">
                <a:solidFill>
                  <a:schemeClr val="accent1">
                    <a:lumMod val="75000"/>
                  </a:schemeClr>
                </a:solidFill>
              </a:rPr>
              <a:t>seuls</a:t>
            </a:r>
            <a:r>
              <a:rPr lang="en-US" sz="33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300" i="1" dirty="0" err="1" smtClean="0">
                <a:solidFill>
                  <a:schemeClr val="accent1">
                    <a:lumMod val="75000"/>
                  </a:schemeClr>
                </a:solidFill>
              </a:rPr>
              <a:t>initialisées</a:t>
            </a:r>
            <a:r>
              <a:rPr lang="en-US" sz="3300" i="1" dirty="0" smtClean="0">
                <a:solidFill>
                  <a:schemeClr val="accent1">
                    <a:lumMod val="75000"/>
                  </a:schemeClr>
                </a:solidFill>
              </a:rPr>
              <a:t> à des </a:t>
            </a:r>
          </a:p>
          <a:p>
            <a:pPr lvl="1">
              <a:buNone/>
            </a:pPr>
            <a:r>
              <a:rPr lang="en-US" sz="3300" i="1" dirty="0" err="1" smtClean="0">
                <a:solidFill>
                  <a:schemeClr val="accent1">
                    <a:lumMod val="75000"/>
                  </a:schemeClr>
                </a:solidFill>
              </a:rPr>
              <a:t>valeurs</a:t>
            </a:r>
            <a:r>
              <a:rPr lang="en-US" sz="33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300" i="1" dirty="0" err="1" smtClean="0">
                <a:solidFill>
                  <a:schemeClr val="accent1">
                    <a:lumMod val="75000"/>
                  </a:schemeClr>
                </a:solidFill>
              </a:rPr>
              <a:t>autres</a:t>
            </a:r>
            <a:r>
              <a:rPr lang="en-US" sz="33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300" i="1" dirty="0" err="1" smtClean="0">
                <a:solidFill>
                  <a:schemeClr val="accent1">
                    <a:lumMod val="75000"/>
                  </a:schemeClr>
                </a:solidFill>
              </a:rPr>
              <a:t>que</a:t>
            </a:r>
            <a:r>
              <a:rPr lang="en-US" sz="33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300" i="1" dirty="0" err="1" smtClean="0">
                <a:solidFill>
                  <a:schemeClr val="accent1">
                    <a:lumMod val="75000"/>
                  </a:schemeClr>
                </a:solidFill>
              </a:rPr>
              <a:t>zéro</a:t>
            </a:r>
            <a:r>
              <a:rPr lang="en-US" sz="3300" i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33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[10]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 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voulez</a:t>
            </a:r>
            <a:r>
              <a:rPr lang="en-US" i="1" dirty="0" smtClean="0"/>
              <a:t> pas </a:t>
            </a:r>
            <a:r>
              <a:rPr lang="en-US" i="1" dirty="0" err="1" smtClean="0"/>
              <a:t>borner</a:t>
            </a:r>
            <a:r>
              <a:rPr lang="en-US" i="1" dirty="0" smtClean="0"/>
              <a:t> </a:t>
            </a:r>
            <a:r>
              <a:rPr lang="en-US" i="1" dirty="0" err="1" smtClean="0"/>
              <a:t>votre</a:t>
            </a:r>
            <a:r>
              <a:rPr lang="en-US" i="1" dirty="0" smtClean="0"/>
              <a:t> tableau? </a:t>
            </a:r>
            <a:r>
              <a:rPr lang="en-US" i="1" dirty="0" err="1" smtClean="0"/>
              <a:t>Utilisez</a:t>
            </a:r>
            <a:r>
              <a:rPr lang="en-US" i="1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i="1" dirty="0" smtClean="0"/>
              <a:t> </a:t>
            </a:r>
            <a:r>
              <a:rPr lang="en-US" i="1" dirty="0" smtClean="0"/>
              <a:t>Pour </a:t>
            </a:r>
            <a:r>
              <a:rPr lang="en-US" i="1" dirty="0" err="1" smtClean="0"/>
              <a:t>initialiser</a:t>
            </a:r>
            <a:r>
              <a:rPr lang="en-US" i="1" dirty="0" smtClean="0"/>
              <a:t>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longueur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[...]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voulez</a:t>
            </a:r>
            <a:r>
              <a:rPr lang="en-US" i="1" dirty="0" smtClean="0"/>
              <a:t> pas </a:t>
            </a:r>
            <a:r>
              <a:rPr lang="en-US" i="1" dirty="0" smtClean="0"/>
              <a:t>tout </a:t>
            </a:r>
            <a:r>
              <a:rPr lang="en-US" i="1" dirty="0" err="1" smtClean="0"/>
              <a:t>initialiser</a:t>
            </a:r>
            <a:r>
              <a:rPr lang="en-US" i="1" dirty="0" smtClean="0"/>
              <a:t>? </a:t>
            </a:r>
            <a:r>
              <a:rPr lang="en-US" i="1" dirty="0" err="1" smtClean="0"/>
              <a:t>Utilisez</a:t>
            </a:r>
            <a:r>
              <a:rPr lang="en-US" i="1" dirty="0" smtClean="0"/>
              <a:t> les </a:t>
            </a:r>
            <a:r>
              <a:rPr lang="en-US" i="1" dirty="0" err="1" smtClean="0"/>
              <a:t>paires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key:value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10]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{2:1, 3:1, 5:1, 7:1}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Assertions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fois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avez</a:t>
            </a:r>
            <a:r>
              <a:rPr lang="en-US" i="1" dirty="0" smtClean="0"/>
              <a:t> </a:t>
            </a:r>
            <a:r>
              <a:rPr lang="en-US" i="1" dirty="0" err="1" smtClean="0"/>
              <a:t>mis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 </a:t>
            </a:r>
            <a:r>
              <a:rPr lang="en-US" i="1" dirty="0" err="1" smtClean="0"/>
              <a:t>dans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i="1" dirty="0" smtClean="0"/>
              <a:t>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stocké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smtClean="0"/>
              <a:t>de type interface</a:t>
            </a:r>
            <a:r>
              <a:rPr lang="en-US" i="1" dirty="0" smtClean="0"/>
              <a:t>. On a </a:t>
            </a:r>
            <a:r>
              <a:rPr lang="en-US" i="1" dirty="0" err="1" smtClean="0"/>
              <a:t>besoin</a:t>
            </a:r>
            <a:r>
              <a:rPr lang="en-US" i="1" dirty="0" smtClean="0"/>
              <a:t> </a:t>
            </a:r>
            <a:r>
              <a:rPr lang="en-US" i="1" dirty="0" smtClean="0"/>
              <a:t>de la </a:t>
            </a:r>
            <a:r>
              <a:rPr lang="en-US" i="1" dirty="0" err="1" smtClean="0"/>
              <a:t>convertir</a:t>
            </a:r>
            <a:r>
              <a:rPr lang="en-US" i="1" dirty="0" smtClean="0"/>
              <a:t> </a:t>
            </a:r>
            <a:r>
              <a:rPr lang="en-US" i="1" dirty="0" smtClean="0"/>
              <a:t>pour </a:t>
            </a:r>
            <a:r>
              <a:rPr lang="en-US" i="1" dirty="0" err="1" smtClean="0"/>
              <a:t>récupérer</a:t>
            </a:r>
            <a:r>
              <a:rPr lang="en-US" i="1" dirty="0" smtClean="0"/>
              <a:t> </a:t>
            </a:r>
            <a:r>
              <a:rPr lang="en-US" i="1" dirty="0" err="1" smtClean="0"/>
              <a:t>l’élément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original : </a:t>
            </a:r>
            <a:r>
              <a:rPr lang="en-US" i="1" dirty="0" smtClean="0"/>
              <a:t>on </a:t>
            </a:r>
            <a:r>
              <a:rPr lang="en-US" i="1" dirty="0" err="1" smtClean="0"/>
              <a:t>utilise</a:t>
            </a:r>
            <a:r>
              <a:rPr lang="en-US" i="1" dirty="0" smtClean="0"/>
              <a:t> </a:t>
            </a:r>
            <a:r>
              <a:rPr lang="en-US" i="1" dirty="0" smtClean="0"/>
              <a:t>pour </a:t>
            </a:r>
            <a:r>
              <a:rPr lang="en-US" i="1" dirty="0" err="1" smtClean="0"/>
              <a:t>cela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assertion</a:t>
            </a:r>
            <a:r>
              <a:rPr lang="en-US" i="1" dirty="0" smtClean="0"/>
              <a:t>. </a:t>
            </a:r>
            <a:r>
              <a:rPr lang="en-US" i="1" dirty="0" err="1" smtClean="0"/>
              <a:t>Syntaxe</a:t>
            </a:r>
            <a:r>
              <a:rPr lang="en-US" i="1" dirty="0" smtClean="0"/>
              <a:t> : 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interfaceValue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typeToExtract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Echouera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 type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mauvais</a:t>
            </a:r>
            <a:r>
              <a:rPr lang="en-US" i="1" dirty="0" smtClean="0"/>
              <a:t> – </a:t>
            </a:r>
            <a:r>
              <a:rPr lang="en-US" i="1" dirty="0" err="1" smtClean="0"/>
              <a:t>mais</a:t>
            </a:r>
            <a:r>
              <a:rPr lang="en-US" i="1" dirty="0" smtClean="0"/>
              <a:t> nous </a:t>
            </a:r>
            <a:r>
              <a:rPr lang="en-US" i="1" dirty="0" err="1" smtClean="0"/>
              <a:t>verrons</a:t>
            </a:r>
            <a:r>
              <a:rPr lang="en-US" i="1" dirty="0" smtClean="0"/>
              <a:t> </a:t>
            </a:r>
            <a:r>
              <a:rPr lang="en-US" i="1" dirty="0" err="1" smtClean="0"/>
              <a:t>cela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prochain slide.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v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vector.Vector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v.Set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(0, 1234.)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stocké comme une valeur interface  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v.At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récupéré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interface{}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!= 1234. {}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à la compilation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.(float64) != 1234. {}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!= 1234 {}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l’exécution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!= 1234. {}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err: 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MyFloat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assertions ne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levées</a:t>
            </a:r>
            <a:r>
              <a:rPr lang="en-US" i="1" dirty="0" smtClean="0"/>
              <a:t> </a:t>
            </a:r>
            <a:r>
              <a:rPr lang="en-US" i="1" dirty="0" err="1" smtClean="0"/>
              <a:t>qu’à</a:t>
            </a:r>
            <a:r>
              <a:rPr lang="en-US" i="1" dirty="0" smtClean="0"/>
              <a:t> </a:t>
            </a:r>
            <a:r>
              <a:rPr lang="en-US" i="1" dirty="0" err="1" smtClean="0"/>
              <a:t>l’exécution</a:t>
            </a:r>
            <a:r>
              <a:rPr lang="en-US" i="1" dirty="0" smtClean="0"/>
              <a:t> </a:t>
            </a:r>
            <a:r>
              <a:rPr lang="en-US" i="1" dirty="0" smtClean="0"/>
              <a:t>. Le </a:t>
            </a:r>
            <a:r>
              <a:rPr lang="en-US" i="1" dirty="0" err="1" smtClean="0"/>
              <a:t>compilateur</a:t>
            </a:r>
            <a:r>
              <a:rPr lang="en-US" i="1" dirty="0" smtClean="0"/>
              <a:t> </a:t>
            </a:r>
            <a:r>
              <a:rPr lang="en-US" i="1" dirty="0" err="1" smtClean="0"/>
              <a:t>rejette</a:t>
            </a:r>
            <a:r>
              <a:rPr lang="en-US" i="1" dirty="0" smtClean="0"/>
              <a:t> les assertions qui </a:t>
            </a:r>
          </a:p>
          <a:p>
            <a:pPr>
              <a:buNone/>
            </a:pP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sûres</a:t>
            </a:r>
            <a:r>
              <a:rPr lang="en-US" i="1" dirty="0" smtClean="0"/>
              <a:t> </a:t>
            </a:r>
            <a:r>
              <a:rPr lang="en-US" i="1" dirty="0" err="1" smtClean="0"/>
              <a:t>d’échouer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Conversion d’interface vers une autre interface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présent</a:t>
            </a:r>
            <a:r>
              <a:rPr lang="en-US" i="1" dirty="0" smtClean="0"/>
              <a:t>, nous </a:t>
            </a:r>
            <a:r>
              <a:rPr lang="en-US" i="1" dirty="0" err="1" smtClean="0"/>
              <a:t>avons</a:t>
            </a:r>
            <a:r>
              <a:rPr lang="en-US" i="1" dirty="0" smtClean="0"/>
              <a:t> </a:t>
            </a:r>
            <a:r>
              <a:rPr lang="en-US" i="1" dirty="0" err="1" smtClean="0"/>
              <a:t>déplacé</a:t>
            </a:r>
            <a:r>
              <a:rPr lang="en-US" i="1" dirty="0" smtClean="0"/>
              <a:t> </a:t>
            </a:r>
            <a:r>
              <a:rPr lang="en-US" i="1" dirty="0" smtClean="0"/>
              <a:t>des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concrètes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</a:t>
            </a:r>
            <a:r>
              <a:rPr lang="en-US" i="1" dirty="0" smtClean="0"/>
              <a:t>des </a:t>
            </a:r>
            <a:r>
              <a:rPr lang="en-US" i="1" dirty="0" err="1" smtClean="0"/>
              <a:t>valeurs</a:t>
            </a:r>
            <a:r>
              <a:rPr lang="en-US" i="1" dirty="0" smtClean="0"/>
              <a:t> interface, </a:t>
            </a:r>
            <a:r>
              <a:rPr lang="en-US" i="1" dirty="0" err="1" smtClean="0"/>
              <a:t>mais</a:t>
            </a:r>
            <a:r>
              <a:rPr lang="en-US" i="1" dirty="0" smtClean="0"/>
              <a:t> les </a:t>
            </a:r>
            <a:r>
              <a:rPr lang="en-US" i="1" dirty="0" err="1" smtClean="0"/>
              <a:t>valeurs</a:t>
            </a:r>
            <a:r>
              <a:rPr lang="en-US" i="1" dirty="0" smtClean="0"/>
              <a:t> interface qui </a:t>
            </a:r>
          </a:p>
          <a:p>
            <a:pPr>
              <a:buNone/>
            </a:pPr>
            <a:r>
              <a:rPr lang="en-US" i="1" dirty="0" err="1" smtClean="0"/>
              <a:t>contiennent</a:t>
            </a:r>
            <a:r>
              <a:rPr lang="en-US" i="1" dirty="0" smtClean="0"/>
              <a:t> 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appropriées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converties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effet</a:t>
            </a:r>
            <a:r>
              <a:rPr lang="en-US" i="1" dirty="0" smtClean="0"/>
              <a:t>  </a:t>
            </a:r>
            <a:r>
              <a:rPr lang="en-US" i="1" dirty="0" err="1" smtClean="0"/>
              <a:t>c’est</a:t>
            </a:r>
            <a:r>
              <a:rPr lang="en-US" i="1" dirty="0" smtClean="0"/>
              <a:t> le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schéma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smtClean="0"/>
              <a:t>de </a:t>
            </a:r>
            <a:r>
              <a:rPr lang="en-US" i="1" dirty="0" err="1" smtClean="0"/>
              <a:t>convertir</a:t>
            </a:r>
            <a:r>
              <a:rPr lang="en-US" i="1" dirty="0" smtClean="0"/>
              <a:t> (boxing)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valeur</a:t>
            </a:r>
            <a:r>
              <a:rPr lang="en-US" i="1" dirty="0" smtClean="0"/>
              <a:t> de 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i="1" dirty="0" smtClean="0"/>
              <a:t>pour </a:t>
            </a:r>
            <a:r>
              <a:rPr lang="en-US" i="1" dirty="0" err="1" smtClean="0"/>
              <a:t>extraire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concrète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sous-jacente</a:t>
            </a:r>
            <a:r>
              <a:rPr lang="en-US" i="1" dirty="0" smtClean="0"/>
              <a:t>, </a:t>
            </a:r>
            <a:r>
              <a:rPr lang="en-US" i="1" dirty="0" err="1" smtClean="0"/>
              <a:t>puis</a:t>
            </a:r>
            <a:r>
              <a:rPr lang="en-US" i="1" dirty="0" smtClean="0"/>
              <a:t> </a:t>
            </a:r>
            <a:r>
              <a:rPr lang="en-US" i="1" dirty="0" smtClean="0"/>
              <a:t>de la </a:t>
            </a:r>
            <a:r>
              <a:rPr lang="en-US" i="1" dirty="0" err="1" smtClean="0"/>
              <a:t>reconvertir</a:t>
            </a:r>
            <a:r>
              <a:rPr lang="en-US" i="1" dirty="0" smtClean="0"/>
              <a:t> pour </a:t>
            </a:r>
            <a:r>
              <a:rPr lang="en-US" i="1" dirty="0" err="1" smtClean="0"/>
              <a:t>avoir</a:t>
            </a:r>
            <a:r>
              <a:rPr lang="en-US" i="1" dirty="0" smtClean="0"/>
              <a:t>  un nouveau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i="1" dirty="0" smtClean="0"/>
              <a:t>.  </a:t>
            </a:r>
          </a:p>
          <a:p>
            <a:pPr>
              <a:buNone/>
            </a:pP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succès</a:t>
            </a:r>
            <a:r>
              <a:rPr lang="en-US" i="1" dirty="0" smtClean="0"/>
              <a:t> de la conversion </a:t>
            </a:r>
            <a:r>
              <a:rPr lang="en-US" i="1" dirty="0" err="1" smtClean="0"/>
              <a:t>dépend</a:t>
            </a:r>
            <a:r>
              <a:rPr lang="en-US" i="1" dirty="0" smtClean="0"/>
              <a:t> de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sous</a:t>
            </a:r>
            <a:r>
              <a:rPr lang="en-US" i="1" dirty="0" smtClean="0"/>
              <a:t>-</a:t>
            </a:r>
          </a:p>
          <a:p>
            <a:pPr>
              <a:buNone/>
            </a:pPr>
            <a:r>
              <a:rPr lang="en-US" i="1" dirty="0" err="1" smtClean="0"/>
              <a:t>jacente</a:t>
            </a:r>
            <a:r>
              <a:rPr lang="en-US" i="1" dirty="0" smtClean="0"/>
              <a:t>, pas du type </a:t>
            </a:r>
            <a:r>
              <a:rPr lang="en-US" i="1" dirty="0" err="1" smtClean="0"/>
              <a:t>d’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interfac</a:t>
            </a:r>
            <a:r>
              <a:rPr lang="en-US" i="1" dirty="0" err="1" smtClean="0"/>
              <a:t>e</a:t>
            </a:r>
            <a:r>
              <a:rPr lang="en-US" i="1" dirty="0" smtClean="0"/>
              <a:t> </a:t>
            </a:r>
            <a:r>
              <a:rPr lang="en-US" i="1" dirty="0" err="1" smtClean="0"/>
              <a:t>originel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Exemple de conversion interface vers interface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i="1" dirty="0" smtClean="0"/>
              <a:t>soit: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si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SqrInterface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pp := new(Point) // say *Point has Abs,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empty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interface{}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Elles sont toutes OK :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empty = pp 		// tout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satisfait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vide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empty.(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sous-jacente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// implémente Abs()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// (échec d’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excution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sinon)</a:t>
            </a:r>
          </a:p>
          <a:p>
            <a:pPr lvl="1"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si = ai.(SqrInterface) // *Point possède Sqr()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// même si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non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empty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// *Point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implémente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un ensemble vide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// Note: statiquement vérifiable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ainsi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l’assertion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n’est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nécessaire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Tester avec des assertions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les assertions "comma ok" </a:t>
            </a:r>
            <a:r>
              <a:rPr lang="fr-FR" i="1" dirty="0" smtClean="0"/>
              <a:t>pour tester </a:t>
            </a:r>
            <a:endParaRPr lang="fr-FR" i="1" dirty="0" smtClean="0"/>
          </a:p>
          <a:p>
            <a:pPr>
              <a:buNone/>
            </a:pPr>
            <a:r>
              <a:rPr lang="fr-FR" i="1" dirty="0" smtClean="0"/>
              <a:t>une </a:t>
            </a:r>
            <a:r>
              <a:rPr lang="fr-FR" i="1" dirty="0" smtClean="0"/>
              <a:t>valeur de type.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vector.At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 lvl="1"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if i, ok := elem.(int); ok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i)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if f, ok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.(float64); ok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("float64: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f)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inconnu\n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Tester avec un type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switch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i="1" dirty="0" err="1" smtClean="0"/>
              <a:t>Syntace</a:t>
            </a:r>
            <a:r>
              <a:rPr lang="fr-FR" i="1" dirty="0" smtClean="0"/>
              <a:t> spéciale: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v := elem.(type) {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litéral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keyword "type"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case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est int: %d\n", 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case float64: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 est float64: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 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inconnu\n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Est-ce que v implémente m()?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Pour </a:t>
            </a:r>
            <a:r>
              <a:rPr lang="en-US" i="1" dirty="0" err="1" smtClean="0"/>
              <a:t>aller</a:t>
            </a:r>
            <a:r>
              <a:rPr lang="en-US" i="1" dirty="0" smtClean="0"/>
              <a:t> un </a:t>
            </a:r>
            <a:r>
              <a:rPr lang="en-US" i="1" dirty="0" err="1" smtClean="0"/>
              <a:t>peu</a:t>
            </a:r>
            <a:r>
              <a:rPr lang="en-US" i="1" dirty="0" smtClean="0"/>
              <a:t> plus loin, </a:t>
            </a:r>
            <a:r>
              <a:rPr lang="en-US" i="1" dirty="0" err="1" smtClean="0"/>
              <a:t>testons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Stringer interface { String() string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sv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ok := v.(Stringer); ok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("implémente String():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// note: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 v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  </a:t>
            </a:r>
            <a:r>
              <a:rPr lang="en-US" i="1" dirty="0" err="1" smtClean="0"/>
              <a:t>que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Print,</a:t>
            </a:r>
            <a:r>
              <a:rPr lang="en-US" i="1" dirty="0" smtClean="0"/>
              <a:t> etc., </a:t>
            </a:r>
            <a:r>
              <a:rPr lang="en-US" i="1" dirty="0" err="1" smtClean="0"/>
              <a:t>vérifie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smtClean="0"/>
              <a:t>un type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affiché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pas.</a:t>
            </a:r>
            <a:endParaRPr lang="fr-FR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Réflexion et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existe</a:t>
            </a:r>
            <a:r>
              <a:rPr lang="en-US" i="1" dirty="0" smtClean="0"/>
              <a:t> un package 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reflect</a:t>
            </a:r>
            <a:r>
              <a:rPr lang="en-US" i="1" dirty="0" smtClean="0"/>
              <a:t>) qui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permet</a:t>
            </a:r>
            <a:r>
              <a:rPr lang="en-US" i="1" dirty="0" smtClean="0"/>
              <a:t> </a:t>
            </a:r>
            <a:r>
              <a:rPr lang="en-US" i="1" dirty="0" err="1" smtClean="0"/>
              <a:t>d’examiner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valeurs</a:t>
            </a:r>
            <a:r>
              <a:rPr lang="en-US" i="1" dirty="0" smtClean="0"/>
              <a:t> pour </a:t>
            </a:r>
            <a:r>
              <a:rPr lang="en-US" i="1" dirty="0" err="1" smtClean="0"/>
              <a:t>découvrir</a:t>
            </a:r>
            <a:r>
              <a:rPr lang="en-US" i="1" dirty="0" smtClean="0"/>
              <a:t> </a:t>
            </a:r>
            <a:r>
              <a:rPr lang="en-US" i="1" dirty="0" err="1" smtClean="0"/>
              <a:t>leur</a:t>
            </a:r>
            <a:r>
              <a:rPr lang="en-US" i="1" dirty="0" smtClean="0"/>
              <a:t> type. </a:t>
            </a:r>
            <a:r>
              <a:rPr lang="en-US" i="1" dirty="0" err="1" smtClean="0"/>
              <a:t>Trop</a:t>
            </a:r>
            <a:r>
              <a:rPr lang="en-US" i="1" dirty="0" smtClean="0"/>
              <a:t> </a:t>
            </a:r>
            <a:r>
              <a:rPr lang="en-US" i="1" dirty="0" smtClean="0"/>
              <a:t>riche pour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décrite</a:t>
            </a:r>
            <a:r>
              <a:rPr lang="en-US" i="1" dirty="0" smtClean="0"/>
              <a:t> </a:t>
            </a:r>
            <a:r>
              <a:rPr lang="en-US" i="1" dirty="0" err="1" smtClean="0"/>
              <a:t>ici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smtClean="0"/>
              <a:t> etc., </a:t>
            </a:r>
            <a:r>
              <a:rPr lang="en-US" i="1" dirty="0" err="1" smtClean="0"/>
              <a:t>l’utilise</a:t>
            </a:r>
            <a:r>
              <a:rPr lang="en-US" i="1" dirty="0" smtClean="0"/>
              <a:t> pour </a:t>
            </a:r>
            <a:r>
              <a:rPr lang="en-US" i="1" dirty="0" err="1" smtClean="0"/>
              <a:t>analyser</a:t>
            </a:r>
            <a:r>
              <a:rPr lang="en-US" i="1" dirty="0" smtClean="0"/>
              <a:t> </a:t>
            </a:r>
            <a:r>
              <a:rPr lang="en-US" i="1" dirty="0" err="1" smtClean="0"/>
              <a:t>ses</a:t>
            </a:r>
            <a:r>
              <a:rPr lang="en-US" i="1" dirty="0" smtClean="0"/>
              <a:t> arguments.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(format string,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...interface{})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/>
              <a:t>, les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i="1" dirty="0" smtClean="0"/>
              <a:t>  </a:t>
            </a:r>
            <a:r>
              <a:rPr lang="en-US" i="1" dirty="0" err="1" smtClean="0"/>
              <a:t>deviennent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du type </a:t>
            </a:r>
          </a:p>
          <a:p>
            <a:pPr>
              <a:buNone/>
            </a:pPr>
            <a:r>
              <a:rPr lang="en-US" i="1" dirty="0" err="1" smtClean="0"/>
              <a:t>spécifié</a:t>
            </a:r>
            <a:r>
              <a:rPr lang="en-US" i="1" dirty="0" smtClean="0"/>
              <a:t>, i.e.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[]interface{},</a:t>
            </a:r>
            <a:r>
              <a:rPr lang="en-US" i="1" dirty="0" smtClean="0"/>
              <a:t> et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/>
              <a:t> </a:t>
            </a:r>
            <a:r>
              <a:rPr lang="en-US" i="1" dirty="0" err="1" smtClean="0"/>
              <a:t>utilise</a:t>
            </a:r>
            <a:r>
              <a:rPr lang="en-US" i="1" dirty="0" smtClean="0"/>
              <a:t> le package </a:t>
            </a:r>
          </a:p>
          <a:p>
            <a:pPr>
              <a:buNone/>
            </a:pPr>
            <a:r>
              <a:rPr lang="en-US" i="1" dirty="0" err="1" smtClean="0"/>
              <a:t>réflexion</a:t>
            </a:r>
            <a:r>
              <a:rPr lang="en-US" i="1" dirty="0" smtClean="0"/>
              <a:t> pour </a:t>
            </a:r>
            <a:r>
              <a:rPr lang="en-US" i="1" dirty="0" err="1" smtClean="0"/>
              <a:t>dépaqueter</a:t>
            </a:r>
            <a:r>
              <a:rPr lang="en-US" i="1" dirty="0" smtClean="0"/>
              <a:t> </a:t>
            </a:r>
            <a:r>
              <a:rPr lang="en-US" i="1" dirty="0" err="1" smtClean="0"/>
              <a:t>chaque</a:t>
            </a:r>
            <a:r>
              <a:rPr lang="en-US" i="1" dirty="0" smtClean="0"/>
              <a:t> </a:t>
            </a:r>
            <a:r>
              <a:rPr lang="en-US" i="1" dirty="0" err="1" smtClean="0"/>
              <a:t>élément</a:t>
            </a:r>
            <a:r>
              <a:rPr lang="en-US" i="1" dirty="0" smtClean="0"/>
              <a:t> pour </a:t>
            </a:r>
            <a:r>
              <a:rPr lang="en-US" i="1" dirty="0" err="1" smtClean="0"/>
              <a:t>analyser</a:t>
            </a:r>
            <a:r>
              <a:rPr lang="en-US" i="1" dirty="0" smtClean="0"/>
              <a:t> son type.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Réflexion et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Print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Commé</a:t>
            </a:r>
            <a:r>
              <a:rPr lang="en-US" i="1" dirty="0" smtClean="0"/>
              <a:t> </a:t>
            </a:r>
            <a:r>
              <a:rPr lang="en-US" i="1" dirty="0" err="1" smtClean="0"/>
              <a:t>résultat</a:t>
            </a:r>
            <a:r>
              <a:rPr lang="en-US" i="1" dirty="0" smtClean="0"/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/>
              <a:t> et </a:t>
            </a:r>
            <a:r>
              <a:rPr lang="en-US" i="1" dirty="0" err="1" smtClean="0"/>
              <a:t>consors</a:t>
            </a:r>
            <a:r>
              <a:rPr lang="en-US" i="1" dirty="0" smtClean="0"/>
              <a:t> </a:t>
            </a:r>
            <a:r>
              <a:rPr lang="en-US" i="1" dirty="0" err="1" smtClean="0"/>
              <a:t>connaissent</a:t>
            </a:r>
            <a:r>
              <a:rPr lang="en-US" i="1" dirty="0" smtClean="0"/>
              <a:t> les types </a:t>
            </a:r>
            <a:r>
              <a:rPr lang="en-US" i="1" dirty="0" err="1" smtClean="0"/>
              <a:t>réels</a:t>
            </a:r>
            <a:r>
              <a:rPr lang="en-US" i="1" dirty="0" smtClean="0"/>
              <a:t>  </a:t>
            </a:r>
            <a:r>
              <a:rPr lang="en-US" i="1" dirty="0" smtClean="0"/>
              <a:t>de </a:t>
            </a:r>
            <a:r>
              <a:rPr lang="en-US" i="1" dirty="0" err="1" smtClean="0"/>
              <a:t>leurs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arguments. </a:t>
            </a:r>
            <a:r>
              <a:rPr lang="en-US" i="1" dirty="0" err="1" smtClean="0"/>
              <a:t>Parce</a:t>
            </a:r>
            <a:r>
              <a:rPr lang="en-US" i="1" dirty="0" smtClean="0"/>
              <a:t> </a:t>
            </a:r>
            <a:r>
              <a:rPr lang="en-US" i="1" dirty="0" err="1" smtClean="0"/>
              <a:t>qu’ils</a:t>
            </a:r>
            <a:r>
              <a:rPr lang="en-US" i="1" dirty="0" smtClean="0"/>
              <a:t> </a:t>
            </a:r>
            <a:r>
              <a:rPr lang="en-US" i="1" dirty="0" err="1" smtClean="0"/>
              <a:t>savent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les arguments </a:t>
            </a:r>
            <a:r>
              <a:rPr lang="en-US" i="1" dirty="0" err="1" smtClean="0"/>
              <a:t>sont</a:t>
            </a:r>
            <a:r>
              <a:rPr lang="en-US" i="1" dirty="0" smtClean="0"/>
              <a:t> non </a:t>
            </a:r>
            <a:r>
              <a:rPr lang="en-US" i="1" dirty="0" err="1" smtClean="0"/>
              <a:t>signés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longs,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n’y</a:t>
            </a:r>
            <a:r>
              <a:rPr lang="en-US" i="1" dirty="0" smtClean="0"/>
              <a:t> a pas de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%u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%ld</a:t>
            </a:r>
            <a:r>
              <a:rPr lang="en-US" i="1" dirty="0" smtClean="0"/>
              <a:t>, </a:t>
            </a:r>
            <a:r>
              <a:rPr lang="fr-FR" i="1" dirty="0" err="1" smtClean="0"/>
              <a:t>seulement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i="1" dirty="0" smtClean="0"/>
              <a:t> et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afficher</a:t>
            </a:r>
            <a:r>
              <a:rPr lang="en-US" i="1" dirty="0" smtClean="0"/>
              <a:t> les arguments </a:t>
            </a:r>
            <a:r>
              <a:rPr lang="en-US" i="1" dirty="0" err="1" smtClean="0"/>
              <a:t>proprement</a:t>
            </a:r>
            <a:r>
              <a:rPr lang="en-US" i="1" dirty="0" smtClean="0"/>
              <a:t> sans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instruction de </a:t>
            </a:r>
            <a:r>
              <a:rPr lang="en-US" i="1" dirty="0" err="1" smtClean="0"/>
              <a:t>formatage</a:t>
            </a:r>
            <a:r>
              <a:rPr lang="en-US" i="1" dirty="0" smtClean="0"/>
              <a:t> 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smtClean="0"/>
              <a:t> y a </a:t>
            </a:r>
            <a:r>
              <a:rPr lang="en-US" i="1" dirty="0" err="1" smtClean="0"/>
              <a:t>aussi</a:t>
            </a:r>
            <a:r>
              <a:rPr lang="en-US" i="1" dirty="0" smtClean="0"/>
              <a:t> un format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%v</a:t>
            </a:r>
            <a:r>
              <a:rPr lang="en-US" i="1" dirty="0" smtClean="0"/>
              <a:t> ("value") qui </a:t>
            </a:r>
            <a:r>
              <a:rPr lang="en-US" i="1" dirty="0" err="1" smtClean="0"/>
              <a:t>permet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smtClean="0"/>
              <a:t>sortie </a:t>
            </a:r>
            <a:r>
              <a:rPr lang="en-US" i="1" dirty="0" err="1" smtClean="0"/>
              <a:t>écran</a:t>
            </a:r>
            <a:r>
              <a:rPr lang="en-US" i="1" dirty="0" smtClean="0"/>
              <a:t> </a:t>
            </a:r>
            <a:r>
              <a:rPr lang="en-US" i="1" dirty="0" err="1" smtClean="0"/>
              <a:t>agréable</a:t>
            </a:r>
            <a:r>
              <a:rPr lang="en-US" i="1" dirty="0" smtClean="0"/>
              <a:t> </a:t>
            </a:r>
            <a:r>
              <a:rPr lang="en-US" i="1" dirty="0" smtClean="0"/>
              <a:t>par </a:t>
            </a:r>
            <a:r>
              <a:rPr lang="en-US" i="1" dirty="0" err="1" smtClean="0"/>
              <a:t>défaut</a:t>
            </a:r>
            <a:r>
              <a:rPr lang="en-US" i="1" dirty="0" smtClean="0"/>
              <a:t> 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pour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quelles</a:t>
            </a:r>
            <a:r>
              <a:rPr lang="en-US" i="1" dirty="0" smtClean="0"/>
              <a:t> </a:t>
            </a:r>
            <a:r>
              <a:rPr lang="en-US" i="1" dirty="0" err="1" smtClean="0"/>
              <a:t>valeurs</a:t>
            </a:r>
            <a:r>
              <a:rPr lang="en-US" i="1" dirty="0" smtClean="0"/>
              <a:t> de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 pour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/>
              <a:t> 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fmt.Printf("%v %v %v %v", -1, ”bonjour",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{1,2,3}, uint64(456))</a:t>
            </a:r>
          </a:p>
          <a:p>
            <a:pPr>
              <a:buNone/>
            </a:pPr>
            <a:r>
              <a:rPr lang="fr-FR" i="1" dirty="0" smtClean="0"/>
              <a:t>affiche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-1 bonjour [1 2 3] 456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En fait,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%v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identique</a:t>
            </a:r>
            <a:r>
              <a:rPr lang="en-US" i="1" dirty="0" smtClean="0"/>
              <a:t> au </a:t>
            </a:r>
            <a:r>
              <a:rPr lang="en-US" i="1" dirty="0" err="1" smtClean="0"/>
              <a:t>formatage</a:t>
            </a:r>
            <a:r>
              <a:rPr lang="en-US" i="1" dirty="0" smtClean="0"/>
              <a:t> </a:t>
            </a:r>
            <a:r>
              <a:rPr lang="en-US" i="1" dirty="0" err="1" smtClean="0"/>
              <a:t>effectuée</a:t>
            </a:r>
            <a:r>
              <a:rPr lang="en-US" i="1" dirty="0" smtClean="0"/>
              <a:t> par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Print et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fr-FR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Fonctions « 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variadiques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Fonctions « 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variadiques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 »: …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listes</a:t>
            </a:r>
            <a:r>
              <a:rPr lang="en-US" i="1" dirty="0" smtClean="0"/>
              <a:t> de </a:t>
            </a:r>
            <a:r>
              <a:rPr lang="en-US" i="1" dirty="0" err="1" smtClean="0"/>
              <a:t>paramètres</a:t>
            </a:r>
            <a:r>
              <a:rPr lang="en-US" i="1" dirty="0" smtClean="0"/>
              <a:t> à </a:t>
            </a:r>
            <a:r>
              <a:rPr lang="en-US" i="1" dirty="0" err="1" smtClean="0"/>
              <a:t>longueur</a:t>
            </a:r>
            <a:r>
              <a:rPr lang="en-US" i="1" dirty="0" smtClean="0"/>
              <a:t> variable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déclarées</a:t>
            </a:r>
            <a:r>
              <a:rPr lang="en-US" i="1" dirty="0" smtClean="0"/>
              <a:t> avec la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suivante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...T</a:t>
            </a:r>
            <a:r>
              <a:rPr lang="en-US" i="1" dirty="0" smtClean="0"/>
              <a:t>, </a:t>
            </a:r>
            <a:r>
              <a:rPr lang="en-US" i="1" dirty="0" err="1" smtClean="0"/>
              <a:t>où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le type des arguments </a:t>
            </a:r>
            <a:r>
              <a:rPr lang="en-US" i="1" dirty="0" err="1" smtClean="0"/>
              <a:t>individuels</a:t>
            </a:r>
            <a:r>
              <a:rPr lang="en-US" i="1" dirty="0" smtClean="0"/>
              <a:t>. De </a:t>
            </a:r>
            <a:r>
              <a:rPr lang="en-US" i="1" dirty="0" err="1" smtClean="0"/>
              <a:t>tels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arguments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le dernier de la </a:t>
            </a:r>
            <a:r>
              <a:rPr lang="en-US" i="1" dirty="0" err="1" smtClean="0"/>
              <a:t>liste</a:t>
            </a:r>
            <a:r>
              <a:rPr lang="en-US" i="1" dirty="0" smtClean="0"/>
              <a:t> </a:t>
            </a:r>
            <a:r>
              <a:rPr lang="en-US" i="1" dirty="0" err="1" smtClean="0"/>
              <a:t>d’arguments</a:t>
            </a:r>
            <a:r>
              <a:rPr lang="en-US" i="1" dirty="0" smtClean="0"/>
              <a:t>. 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, </a:t>
            </a:r>
            <a:r>
              <a:rPr lang="en-US" i="1" dirty="0" err="1" smtClean="0"/>
              <a:t>l’argument</a:t>
            </a:r>
            <a:r>
              <a:rPr lang="en-US" i="1" dirty="0" smtClean="0"/>
              <a:t> </a:t>
            </a:r>
            <a:r>
              <a:rPr lang="en-US" i="1" dirty="0" err="1" smtClean="0"/>
              <a:t>variadique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implictement</a:t>
            </a:r>
            <a:r>
              <a:rPr lang="en-US" i="1" dirty="0" smtClean="0"/>
              <a:t> le type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[]T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Min(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...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min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(^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(0)&gt;&gt;1) //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le plus large possible</a:t>
            </a:r>
          </a:p>
          <a:p>
            <a:pPr lvl="1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	for _, x := range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{ //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possède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le type[]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if min &gt; x { min = x 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return min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sv-SE" sz="2900" dirty="0" smtClean="0">
                <a:latin typeface="Courier New" pitchFamily="49" charset="0"/>
                <a:cs typeface="Courier New" pitchFamily="49" charset="0"/>
              </a:rPr>
              <a:t>fmt.Println(Min(1,2,3), Min(-27), Min(), Min(7,8,2))</a:t>
            </a:r>
          </a:p>
          <a:p>
            <a:pPr lvl="1">
              <a:buNone/>
            </a:pPr>
            <a:endParaRPr lang="sv-SE" dirty="0" smtClean="0"/>
          </a:p>
          <a:p>
            <a:pPr>
              <a:buNone/>
            </a:pPr>
            <a:r>
              <a:rPr lang="fr-FR" i="1" dirty="0" smtClean="0"/>
              <a:t>affiche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1 -27 2147483647 2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Pointeurs sur des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littéraux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de type tableau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obtenir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</a:t>
            </a:r>
            <a:r>
              <a:rPr lang="en-US" i="1" dirty="0" smtClean="0"/>
              <a:t>d’un </a:t>
            </a:r>
            <a:r>
              <a:rPr lang="en-US" i="1" dirty="0" err="1" smtClean="0"/>
              <a:t>littéral</a:t>
            </a:r>
            <a:r>
              <a:rPr lang="en-US" i="1" dirty="0" smtClean="0"/>
              <a:t> de type tableau </a:t>
            </a:r>
            <a:r>
              <a:rPr lang="en-US" i="1" dirty="0" err="1" smtClean="0"/>
              <a:t>afin</a:t>
            </a:r>
            <a:r>
              <a:rPr lang="en-US" i="1" dirty="0" smtClean="0"/>
              <a:t> </a:t>
            </a:r>
            <a:r>
              <a:rPr lang="en-US" i="1" dirty="0" smtClean="0"/>
              <a:t>de </a:t>
            </a:r>
            <a:r>
              <a:rPr lang="en-US" i="1" dirty="0" err="1" smtClean="0"/>
              <a:t>récupérer</a:t>
            </a:r>
            <a:r>
              <a:rPr lang="en-US" i="1" dirty="0" smtClean="0"/>
              <a:t> un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instance </a:t>
            </a:r>
            <a:r>
              <a:rPr lang="en-US" i="1" dirty="0" err="1" smtClean="0"/>
              <a:t>nouvellement</a:t>
            </a:r>
            <a:r>
              <a:rPr lang="en-US" i="1" dirty="0" smtClean="0"/>
              <a:t> </a:t>
            </a:r>
            <a:r>
              <a:rPr lang="en-US" i="1" dirty="0" err="1" smtClean="0"/>
              <a:t>créée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(a *[3]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nn-NO" sz="2900" dirty="0" smtClean="0">
                <a:latin typeface="Courier New" pitchFamily="49" charset="0"/>
                <a:cs typeface="Courier New" pitchFamily="49" charset="0"/>
              </a:rPr>
              <a:t>	for i := 0; i &lt; 3; i++ {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(&amp;[3]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{i, i*i, i*i*i})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Sortie écran: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&amp;[0 0 0]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&amp;[1 1 1]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&amp;[2 4 8]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Slices dans les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variadiques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L’argument</a:t>
            </a:r>
            <a:r>
              <a:rPr lang="en-US" i="1" dirty="0" smtClean="0"/>
              <a:t> </a:t>
            </a:r>
            <a:r>
              <a:rPr lang="en-US" i="1" dirty="0" err="1" smtClean="0"/>
              <a:t>devient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slice. </a:t>
            </a:r>
            <a:r>
              <a:rPr lang="en-US" i="1" dirty="0" err="1" smtClean="0"/>
              <a:t>Qu’arrive</a:t>
            </a:r>
            <a:r>
              <a:rPr lang="en-US" i="1" dirty="0" smtClean="0"/>
              <a:t> t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voulez</a:t>
            </a:r>
            <a:r>
              <a:rPr lang="en-US" i="1" dirty="0" smtClean="0"/>
              <a:t> passer la slice </a:t>
            </a:r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argument </a:t>
            </a:r>
            <a:r>
              <a:rPr lang="en-US" i="1" dirty="0" err="1" smtClean="0"/>
              <a:t>directement</a:t>
            </a:r>
            <a:r>
              <a:rPr lang="en-US" i="1" dirty="0" smtClean="0"/>
              <a:t>? </a:t>
            </a:r>
            <a:r>
              <a:rPr lang="en-US" i="1" dirty="0" err="1" smtClean="0"/>
              <a:t>Utilisez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i="1" dirty="0" err="1" smtClean="0">
                <a:cs typeface="Courier New" pitchFamily="49" charset="0"/>
              </a:rPr>
              <a:t>Lors</a:t>
            </a:r>
            <a:r>
              <a:rPr lang="en-US" i="1" dirty="0" smtClean="0">
                <a:cs typeface="Courier New" pitchFamily="49" charset="0"/>
              </a:rPr>
              <a:t> de </a:t>
            </a:r>
            <a:r>
              <a:rPr lang="en-US" i="1" dirty="0" err="1" smtClean="0">
                <a:cs typeface="Courier New" pitchFamily="49" charset="0"/>
              </a:rPr>
              <a:t>l’appel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fonctionne</a:t>
            </a:r>
            <a:r>
              <a:rPr lang="en-US" i="1" dirty="0" smtClean="0"/>
              <a:t> </a:t>
            </a:r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avec les  </a:t>
            </a:r>
            <a:r>
              <a:rPr lang="en-US" i="1" dirty="0" err="1" smtClean="0"/>
              <a:t>variadiques</a:t>
            </a:r>
            <a:r>
              <a:rPr lang="en-US" i="1" dirty="0" smtClean="0"/>
              <a:t>.)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dirty="0" smtClean="0"/>
              <a:t>Se rappeler que :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Min(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...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deux</a:t>
            </a:r>
            <a:r>
              <a:rPr lang="en-US" dirty="0" smtClean="0"/>
              <a:t> invocations </a:t>
            </a:r>
            <a:r>
              <a:rPr lang="en-US" dirty="0" err="1" smtClean="0"/>
              <a:t>retournent</a:t>
            </a:r>
            <a:r>
              <a:rPr lang="en-US" dirty="0" smtClean="0"/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-2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Min(1, -2, 3)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slice :=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-2, 3}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Min(slice...) // ...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Transforme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slice en arguments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erreur</a:t>
            </a:r>
            <a:r>
              <a:rPr lang="en-US" i="1" dirty="0" smtClean="0"/>
              <a:t> de type  :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Min(slice)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Parce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la slice </a:t>
            </a:r>
            <a:r>
              <a:rPr lang="en-US" i="1" dirty="0" err="1" smtClean="0"/>
              <a:t>ets</a:t>
            </a:r>
            <a:r>
              <a:rPr lang="en-US" i="1" dirty="0" smtClean="0"/>
              <a:t> de type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tandis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que</a:t>
            </a:r>
            <a:r>
              <a:rPr lang="en-US" i="1" dirty="0" smtClean="0">
                <a:cs typeface="Courier New" pitchFamily="49" charset="0"/>
              </a:rPr>
              <a:t> les arguments 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individuellement</a:t>
            </a:r>
            <a:r>
              <a:rPr lang="en-US" i="1" dirty="0" smtClean="0"/>
              <a:t>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.  Le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obligatoire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en erreur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i="1" dirty="0" smtClean="0"/>
              <a:t>Nous </a:t>
            </a:r>
            <a:r>
              <a:rPr lang="en-US" sz="1600" i="1" dirty="0" err="1" smtClean="0"/>
              <a:t>pouvons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utiliser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l’astuce</a:t>
            </a:r>
            <a:r>
              <a:rPr lang="en-US" sz="1600" i="1" dirty="0" smtClean="0"/>
              <a:t> ...  avec 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ou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une</a:t>
            </a:r>
            <a:r>
              <a:rPr lang="en-US" sz="1600" i="1" dirty="0" smtClean="0"/>
              <a:t> de </a:t>
            </a:r>
            <a:r>
              <a:rPr lang="en-US" sz="1600" i="1" dirty="0" err="1" smtClean="0"/>
              <a:t>ses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variantes</a:t>
            </a:r>
            <a:r>
              <a:rPr lang="en-US" sz="1600" i="1" dirty="0" smtClean="0"/>
              <a:t>) </a:t>
            </a:r>
            <a:r>
              <a:rPr lang="en-US" sz="1600" i="1" dirty="0" err="1" smtClean="0"/>
              <a:t>afin</a:t>
            </a:r>
            <a:r>
              <a:rPr lang="en-US" sz="1600" i="1" dirty="0" smtClean="0"/>
              <a:t> de 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créer</a:t>
            </a:r>
            <a:r>
              <a:rPr lang="en-US" sz="1600" i="1" dirty="0" smtClean="0"/>
              <a:t> un handler </a:t>
            </a:r>
            <a:r>
              <a:rPr lang="en-US" sz="1600" i="1" dirty="0" err="1" smtClean="0"/>
              <a:t>d’erreur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personnalisé</a:t>
            </a:r>
            <a:r>
              <a:rPr lang="en-US" sz="1600" i="1" dirty="0" smtClean="0"/>
              <a:t>.  </a:t>
            </a:r>
          </a:p>
          <a:p>
            <a:pPr>
              <a:buNone/>
            </a:pPr>
            <a:endParaRPr lang="en-US" sz="1600" i="1" dirty="0" smtClean="0"/>
          </a:p>
          <a:p>
            <a:pPr lvl="1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Errorf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string,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...interface{}) {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os.Stderr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MyPkg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+"\n",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...)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os.Exit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i="1" dirty="0" smtClean="0"/>
              <a:t>Nous </a:t>
            </a:r>
            <a:r>
              <a:rPr lang="en-US" sz="1600" i="1" dirty="0" err="1" smtClean="0"/>
              <a:t>pouvons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l’utiliser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ainsi</a:t>
            </a:r>
            <a:r>
              <a:rPr lang="en-US" sz="1600" i="1" dirty="0" smtClean="0"/>
              <a:t>:</a:t>
            </a:r>
          </a:p>
          <a:p>
            <a:pPr>
              <a:buNone/>
            </a:pPr>
            <a:endParaRPr lang="en-US" sz="1600" i="1" dirty="0" smtClean="0"/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os.Chmod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(file, 0644);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Errorf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("couldn't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%q: %s", file, err)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/>
              <a:t>Sortie standard  </a:t>
            </a:r>
            <a:r>
              <a:rPr lang="fr-FR" sz="1600" dirty="0" smtClean="0"/>
              <a:t>(qui inclut un retour charriot</a:t>
            </a:r>
            <a:r>
              <a:rPr lang="fr-FR" sz="1600" dirty="0" smtClean="0"/>
              <a:t>):</a:t>
            </a:r>
            <a:endParaRPr lang="fr-FR" sz="1600" dirty="0" smtClean="0"/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couldn't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"foo.bar": permission denied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Append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i="1" dirty="0" smtClean="0"/>
              <a:t>, qui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utilisée</a:t>
            </a:r>
            <a:r>
              <a:rPr lang="en-US" i="1" dirty="0" smtClean="0"/>
              <a:t> </a:t>
            </a:r>
            <a:r>
              <a:rPr lang="en-US" i="1" dirty="0" smtClean="0"/>
              <a:t>pour faire </a:t>
            </a:r>
            <a:r>
              <a:rPr lang="en-US" i="1" dirty="0" err="1" smtClean="0"/>
              <a:t>grandir</a:t>
            </a:r>
            <a:r>
              <a:rPr lang="en-US" i="1" dirty="0" smtClean="0"/>
              <a:t> la </a:t>
            </a:r>
            <a:r>
              <a:rPr lang="en-US" i="1" dirty="0" err="1" smtClean="0"/>
              <a:t>taille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slice</a:t>
            </a:r>
            <a:r>
              <a:rPr lang="en-US" i="1" dirty="0" smtClean="0"/>
              <a:t>,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variadique</a:t>
            </a:r>
            <a:r>
              <a:rPr lang="en-US" i="1" dirty="0" smtClean="0"/>
              <a:t>. Elle </a:t>
            </a:r>
            <a:r>
              <a:rPr lang="en-US" i="1" dirty="0" err="1" smtClean="0"/>
              <a:t>possède</a:t>
            </a:r>
            <a:r>
              <a:rPr lang="en-US" i="1" dirty="0" smtClean="0"/>
              <a:t> en </a:t>
            </a:r>
            <a:r>
              <a:rPr lang="en-US" i="1" dirty="0" err="1" smtClean="0"/>
              <a:t>effet</a:t>
            </a:r>
            <a:r>
              <a:rPr lang="en-US" i="1" dirty="0" smtClean="0"/>
              <a:t> </a:t>
            </a:r>
            <a:r>
              <a:rPr lang="en-US" i="1" dirty="0" err="1" smtClean="0"/>
              <a:t>cette</a:t>
            </a:r>
            <a:r>
              <a:rPr lang="en-US" i="1" dirty="0" smtClean="0"/>
              <a:t> signature  :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append(s []T, x ...T) []T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où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son type </a:t>
            </a:r>
            <a:r>
              <a:rPr lang="en-US" i="1" dirty="0" err="1" smtClean="0"/>
              <a:t>élement</a:t>
            </a:r>
            <a:r>
              <a:rPr lang="en-US" i="1" dirty="0" smtClean="0"/>
              <a:t>. Il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avec </a:t>
            </a:r>
            <a:r>
              <a:rPr lang="en-US" i="1" dirty="0" err="1" smtClean="0"/>
              <a:t>l’élément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ajouté</a:t>
            </a:r>
            <a:r>
              <a:rPr lang="en-US" i="1" dirty="0" smtClean="0"/>
              <a:t> </a:t>
            </a:r>
            <a:r>
              <a:rPr lang="en-US" i="1" dirty="0" smtClean="0"/>
              <a:t>à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slice :=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slice = append(slice, 4, 5, 6)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(slice)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affiche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[1 2 3 4 5 6]</a:t>
            </a:r>
          </a:p>
          <a:p>
            <a:pPr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Si possible,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i="1" dirty="0" smtClean="0"/>
              <a:t> </a:t>
            </a:r>
            <a:r>
              <a:rPr lang="en-US" i="1" dirty="0" smtClean="0"/>
              <a:t>fait </a:t>
            </a:r>
            <a:r>
              <a:rPr lang="en-US" i="1" dirty="0" err="1" smtClean="0"/>
              <a:t>grandir</a:t>
            </a:r>
            <a:r>
              <a:rPr lang="en-US" i="1" dirty="0" smtClean="0"/>
              <a:t> la </a:t>
            </a:r>
            <a:r>
              <a:rPr lang="en-US" i="1" dirty="0" smtClean="0"/>
              <a:t>slice en </a:t>
            </a:r>
            <a:r>
              <a:rPr lang="en-US" i="1" dirty="0" err="1" smtClean="0"/>
              <a:t>taille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Ajouter  une slice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Si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désirez</a:t>
            </a:r>
            <a:r>
              <a:rPr lang="en-US" i="1" dirty="0" smtClean="0"/>
              <a:t> </a:t>
            </a:r>
            <a:r>
              <a:rPr lang="en-US" i="1" dirty="0" err="1" smtClean="0"/>
              <a:t>ajouter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</a:t>
            </a:r>
            <a:r>
              <a:rPr lang="en-US" i="1" dirty="0" err="1" smtClean="0"/>
              <a:t>complète</a:t>
            </a:r>
            <a:r>
              <a:rPr lang="en-US" i="1" dirty="0" smtClean="0"/>
              <a:t>, </a:t>
            </a:r>
            <a:r>
              <a:rPr lang="en-US" i="1" dirty="0" err="1" smtClean="0"/>
              <a:t>plutôt</a:t>
            </a:r>
            <a:r>
              <a:rPr lang="en-US" i="1" dirty="0" smtClean="0"/>
              <a:t>  </a:t>
            </a:r>
          </a:p>
          <a:p>
            <a:pPr>
              <a:buNone/>
            </a:pPr>
            <a:r>
              <a:rPr lang="en-US" i="1" dirty="0" err="1" smtClean="0"/>
              <a:t>que</a:t>
            </a:r>
            <a:r>
              <a:rPr lang="en-US" i="1" dirty="0" smtClean="0"/>
              <a:t> des </a:t>
            </a:r>
            <a:r>
              <a:rPr lang="en-US" i="1" dirty="0" err="1" smtClean="0"/>
              <a:t>élements</a:t>
            </a:r>
            <a:r>
              <a:rPr lang="en-US" i="1" dirty="0" smtClean="0"/>
              <a:t> </a:t>
            </a:r>
            <a:r>
              <a:rPr lang="en-US" i="1" dirty="0" err="1" smtClean="0"/>
              <a:t>individuels</a:t>
            </a:r>
            <a:r>
              <a:rPr lang="en-US" i="1" dirty="0" smtClean="0"/>
              <a:t>, nous </a:t>
            </a:r>
            <a:r>
              <a:rPr lang="en-US" i="1" dirty="0" err="1" smtClean="0"/>
              <a:t>utilisons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smtClean="0"/>
              <a:t>nouveau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i="1" dirty="0" smtClean="0"/>
              <a:t> </a:t>
            </a:r>
            <a:r>
              <a:rPr lang="en-US" i="1" dirty="0" err="1" smtClean="0"/>
              <a:t>lors</a:t>
            </a:r>
            <a:r>
              <a:rPr lang="en-US" i="1" dirty="0" smtClean="0"/>
              <a:t> de </a:t>
            </a:r>
            <a:r>
              <a:rPr lang="en-US" i="1" dirty="0" err="1" smtClean="0"/>
              <a:t>l’appel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slice :=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slice2 :=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{4, 5, 6}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slice = append(slice, slice2...) 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…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nécessaire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(slice)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Cet</a:t>
            </a:r>
            <a:r>
              <a:rPr lang="en-US" i="1" dirty="0" smtClean="0"/>
              <a:t> </a:t>
            </a:r>
            <a:r>
              <a:rPr lang="en-US" i="1" dirty="0" err="1" smtClean="0"/>
              <a:t>exemple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</a:t>
            </a:r>
            <a:r>
              <a:rPr lang="en-US" i="1" dirty="0" err="1" smtClean="0"/>
              <a:t>affiche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[1 2 3 4 5 6]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Exercices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Exercice : jour 2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err="1" smtClean="0"/>
              <a:t>Regarder</a:t>
            </a:r>
            <a:r>
              <a:rPr lang="en-US" i="1" dirty="0" smtClean="0"/>
              <a:t> le package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Ecrire</a:t>
            </a:r>
            <a:r>
              <a:rPr lang="en-US" i="1" dirty="0" smtClean="0"/>
              <a:t> un </a:t>
            </a:r>
            <a:r>
              <a:rPr lang="en-US" i="1" dirty="0" err="1" smtClean="0"/>
              <a:t>serveur</a:t>
            </a:r>
            <a:r>
              <a:rPr lang="en-US" i="1" dirty="0" smtClean="0"/>
              <a:t> HTTP qui </a:t>
            </a:r>
            <a:r>
              <a:rPr lang="en-US" i="1" dirty="0" err="1" smtClean="0"/>
              <a:t>présente</a:t>
            </a:r>
            <a:r>
              <a:rPr lang="en-US" i="1" dirty="0" smtClean="0"/>
              <a:t> </a:t>
            </a:r>
            <a:r>
              <a:rPr lang="en-US" i="1" dirty="0" smtClean="0"/>
              <a:t>des pages </a:t>
            </a:r>
          </a:p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système</a:t>
            </a:r>
            <a:r>
              <a:rPr lang="en-US" i="1" dirty="0" smtClean="0"/>
              <a:t> de </a:t>
            </a:r>
            <a:r>
              <a:rPr lang="en-US" i="1" dirty="0" err="1" smtClean="0"/>
              <a:t>fichier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passablement</a:t>
            </a:r>
            <a:r>
              <a:rPr lang="en-US" i="1" dirty="0" smtClean="0"/>
              <a:t>  </a:t>
            </a:r>
          </a:p>
          <a:p>
            <a:pPr>
              <a:buNone/>
            </a:pPr>
            <a:r>
              <a:rPr lang="en-US" i="1" dirty="0" err="1" smtClean="0"/>
              <a:t>transformé</a:t>
            </a:r>
            <a:r>
              <a:rPr lang="en-US" i="1" dirty="0" smtClean="0"/>
              <a:t> , </a:t>
            </a:r>
            <a:r>
              <a:rPr lang="en-US" i="1" dirty="0" err="1" smtClean="0"/>
              <a:t>peut-être</a:t>
            </a:r>
            <a:r>
              <a:rPr lang="en-US" i="1" dirty="0" smtClean="0"/>
              <a:t> </a:t>
            </a:r>
            <a:r>
              <a:rPr lang="fr-FR" i="1" dirty="0" smtClean="0"/>
              <a:t> </a:t>
            </a:r>
            <a:r>
              <a:rPr lang="en-US" i="1" dirty="0" smtClean="0"/>
              <a:t>rot13, </a:t>
            </a:r>
            <a:r>
              <a:rPr lang="en-US" i="1" dirty="0" err="1" smtClean="0"/>
              <a:t>peut-être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chose d’un </a:t>
            </a:r>
            <a:r>
              <a:rPr lang="en-US" i="1" dirty="0" err="1" smtClean="0"/>
              <a:t>peut</a:t>
            </a:r>
            <a:r>
              <a:rPr lang="en-US" i="1" dirty="0" smtClean="0"/>
              <a:t> plus </a:t>
            </a:r>
            <a:r>
              <a:rPr lang="en-US" i="1" dirty="0" err="1" smtClean="0"/>
              <a:t>imaginatif</a:t>
            </a:r>
            <a:r>
              <a:rPr lang="en-US" i="1" dirty="0" smtClean="0"/>
              <a:t>. </a:t>
            </a:r>
            <a:r>
              <a:rPr lang="en-US" i="1" dirty="0" err="1" smtClean="0"/>
              <a:t>Pouvez-vous</a:t>
            </a:r>
            <a:r>
              <a:rPr lang="en-US" i="1" dirty="0" smtClean="0"/>
              <a:t> </a:t>
            </a:r>
            <a:r>
              <a:rPr lang="en-US" i="1" dirty="0" err="1" smtClean="0"/>
              <a:t>rendre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substituable</a:t>
            </a:r>
            <a:r>
              <a:rPr lang="en-US" i="1" dirty="0" smtClean="0"/>
              <a:t> </a:t>
            </a:r>
            <a:r>
              <a:rPr lang="en-US" i="1" dirty="0" smtClean="0"/>
              <a:t>la </a:t>
            </a:r>
            <a:r>
              <a:rPr lang="en-US" i="1" dirty="0" err="1" smtClean="0"/>
              <a:t>tranformation</a:t>
            </a:r>
            <a:r>
              <a:rPr lang="en-US" i="1" dirty="0" smtClean="0"/>
              <a:t>? </a:t>
            </a:r>
            <a:r>
              <a:rPr lang="en-US" i="1" dirty="0" err="1" smtClean="0"/>
              <a:t>Pouvez-vous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L’appliquer</a:t>
            </a:r>
            <a:r>
              <a:rPr lang="en-US" i="1" dirty="0" smtClean="0"/>
              <a:t> à </a:t>
            </a:r>
            <a:r>
              <a:rPr lang="en-US" i="1" dirty="0" err="1" smtClean="0"/>
              <a:t>votre</a:t>
            </a:r>
            <a:r>
              <a:rPr lang="en-US" i="1" dirty="0" smtClean="0"/>
              <a:t> </a:t>
            </a:r>
            <a:r>
              <a:rPr lang="en-US" i="1" dirty="0" err="1" smtClean="0"/>
              <a:t>programme</a:t>
            </a:r>
            <a:r>
              <a:rPr lang="en-US" i="1" dirty="0" smtClean="0"/>
              <a:t> de suite Fibonacci?</a:t>
            </a:r>
            <a:endParaRPr lang="fr-FR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Prochaine leçon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Concurrence et communication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slices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4060</Words>
  <Application>Microsoft Office PowerPoint</Application>
  <PresentationFormat>Affichage à l'écran (4:3)</PresentationFormat>
  <Paragraphs>1094</Paragraphs>
  <Slides>86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86</vt:i4>
      </vt:variant>
    </vt:vector>
  </HeadingPairs>
  <TitlesOfParts>
    <vt:vector size="87" baseType="lpstr">
      <vt:lpstr>Thème Office</vt:lpstr>
      <vt:lpstr>Le langage  Go   2ème partie</vt:lpstr>
      <vt:lpstr>Sommaire de la journée</vt:lpstr>
      <vt:lpstr>Exercices</vt:lpstr>
      <vt:lpstr>Tableaux</vt:lpstr>
      <vt:lpstr>Tableaux (arrays)</vt:lpstr>
      <vt:lpstr>Les tableaux sont des valeurs  et non des pointeurs</vt:lpstr>
      <vt:lpstr>Les littéraux de type tableau</vt:lpstr>
      <vt:lpstr>Pointeurs sur des littéraux  de type tableau</vt:lpstr>
      <vt:lpstr>Les slices</vt:lpstr>
      <vt:lpstr>Les slices : définition </vt:lpstr>
      <vt:lpstr>Raccourcis pour les slices</vt:lpstr>
      <vt:lpstr>Un slice référence un tableau</vt:lpstr>
      <vt:lpstr>Construire une slice</vt:lpstr>
      <vt:lpstr>La capacité d’une slice</vt:lpstr>
      <vt:lpstr>Retailler une slice</vt:lpstr>
      <vt:lpstr>Les slices sont légères</vt:lpstr>
      <vt:lpstr>Les dictionnaires (maps)</vt:lpstr>
      <vt:lpstr>Les dictionnaires (Map)</vt:lpstr>
      <vt:lpstr>Création d’un dictionnaire</vt:lpstr>
      <vt:lpstr>Indexation d’un dictionnaire</vt:lpstr>
      <vt:lpstr>Test de l’existence</vt:lpstr>
      <vt:lpstr>Suppression</vt:lpstr>
      <vt:lpstr>For et range</vt:lpstr>
      <vt:lpstr>Range sur une chaîne de caractères</vt:lpstr>
      <vt:lpstr>Les structures</vt:lpstr>
      <vt:lpstr>Les structures (struct)</vt:lpstr>
      <vt:lpstr>Les structs sont des valeurs</vt:lpstr>
      <vt:lpstr>Construction des structs</vt:lpstr>
      <vt:lpstr>Exportation des types et champs</vt:lpstr>
      <vt:lpstr>Champs anonymes</vt:lpstr>
      <vt:lpstr>Un champ struct anonyme</vt:lpstr>
      <vt:lpstr>Les champs anonymes ont le type comme nom</vt:lpstr>
      <vt:lpstr>Champs anonymes de n’importe quel type</vt:lpstr>
      <vt:lpstr>Conflits et masquage</vt:lpstr>
      <vt:lpstr>Exemples de conflits</vt:lpstr>
      <vt:lpstr>Méthodes</vt:lpstr>
      <vt:lpstr>Méthodes sur les structures</vt:lpstr>
      <vt:lpstr>Méthodes sur des valeurs struct</vt:lpstr>
      <vt:lpstr>Invocation d’une méthode</vt:lpstr>
      <vt:lpstr>Les règles de base des méthodes  </vt:lpstr>
      <vt:lpstr>Pointeurs et valeurs</vt:lpstr>
      <vt:lpstr>Méthodes sur des champs anonymes</vt:lpstr>
      <vt:lpstr>Exemple de champ anonyme</vt:lpstr>
      <vt:lpstr>Surcharger une méthode</vt:lpstr>
      <vt:lpstr>Un autre exemple</vt:lpstr>
      <vt:lpstr>D’autres types</vt:lpstr>
      <vt:lpstr>D’autres types (suite)</vt:lpstr>
      <vt:lpstr>Print comprend les méthodes String</vt:lpstr>
      <vt:lpstr>Visibilité des champs et des méthodes</vt:lpstr>
      <vt:lpstr>Interfaces</vt:lpstr>
      <vt:lpstr>Regardez avec attention</vt:lpstr>
      <vt:lpstr>Introduction</vt:lpstr>
      <vt:lpstr>Définition d’une interface</vt:lpstr>
      <vt:lpstr>Exemple</vt:lpstr>
      <vt:lpstr>Le type interface</vt:lpstr>
      <vt:lpstr>Un exemple</vt:lpstr>
      <vt:lpstr>De plusieurs vers plusieurs</vt:lpstr>
      <vt:lpstr>Valeur de type interface</vt:lpstr>
      <vt:lpstr>En mémoire</vt:lpstr>
      <vt:lpstr>Trois choses importantes</vt:lpstr>
      <vt:lpstr>Exemple : io.Writer</vt:lpstr>
      <vt:lpstr>I/O bufferisées</vt:lpstr>
      <vt:lpstr>Mettons tout ça ensemble</vt:lpstr>
      <vt:lpstr>Autres interface publiques dans io</vt:lpstr>
      <vt:lpstr>Comparaison</vt:lpstr>
      <vt:lpstr>Les champs anonymes fonctionnent également</vt:lpstr>
      <vt:lpstr>Exemple : service HTTP</vt:lpstr>
      <vt:lpstr>Une fonction (type) qui est implémente un serveur HTTP</vt:lpstr>
      <vt:lpstr>Containers et  interface vide</vt:lpstr>
      <vt:lpstr>Assertions</vt:lpstr>
      <vt:lpstr>Conversion d’interface vers une autre interface </vt:lpstr>
      <vt:lpstr>Exemple de conversion interface vers interface </vt:lpstr>
      <vt:lpstr>Tester avec des assertions</vt:lpstr>
      <vt:lpstr>Tester avec un type switch</vt:lpstr>
      <vt:lpstr>Est-ce que v implémente m()?</vt:lpstr>
      <vt:lpstr>Réflexion et …</vt:lpstr>
      <vt:lpstr>Réflexion et Print</vt:lpstr>
      <vt:lpstr>Fonctions « variadiques »</vt:lpstr>
      <vt:lpstr>Fonctions « variadiques »: …</vt:lpstr>
      <vt:lpstr>Slices dans les variadiques</vt:lpstr>
      <vt:lpstr>Printf en erreur</vt:lpstr>
      <vt:lpstr>Append</vt:lpstr>
      <vt:lpstr>Ajouter  une slice</vt:lpstr>
      <vt:lpstr>Exercices</vt:lpstr>
      <vt:lpstr>Exercice : jour 2</vt:lpstr>
      <vt:lpstr>Prochaine leçon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536</cp:revision>
  <dcterms:created xsi:type="dcterms:W3CDTF">2011-08-31T13:11:29Z</dcterms:created>
  <dcterms:modified xsi:type="dcterms:W3CDTF">2011-09-13T08:58:14Z</dcterms:modified>
</cp:coreProperties>
</file>