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r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pkg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doc/install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langage  Go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fr-FR" sz="2800" baseline="30000" dirty="0" smtClean="0">
                <a:solidFill>
                  <a:schemeClr val="accent1">
                    <a:lumMod val="75000"/>
                  </a:schemeClr>
                </a:solidFill>
              </a:rPr>
              <a:t>ère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partie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fr-FR" i="1" dirty="0"/>
              <a:t>Rob Pike</a:t>
            </a:r>
          </a:p>
          <a:p>
            <a:r>
              <a:rPr lang="fr-FR" dirty="0" smtClean="0">
                <a:hlinkClick r:id="rId2"/>
              </a:rPr>
              <a:t>r@google.com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Traduction  en français</a:t>
            </a:r>
            <a:br>
              <a:rPr lang="fr-FR" dirty="0" smtClean="0"/>
            </a:br>
            <a:r>
              <a:rPr lang="fr-FR" dirty="0" err="1" smtClean="0">
                <a:hlinkClick r:id="rId3"/>
              </a:rPr>
              <a:t>xavier.mehaut</a:t>
            </a:r>
            <a:r>
              <a:rPr lang="fr-FR" dirty="0" smtClean="0">
                <a:hlinkClick r:id="rId3"/>
              </a:rPr>
              <a:t> @</a:t>
            </a:r>
            <a:r>
              <a:rPr lang="fr-FR" dirty="0" err="1" smtClean="0">
                <a:hlinkClick r:id="rId3"/>
              </a:rPr>
              <a:t>gmail.com</a:t>
            </a:r>
            <a:endParaRPr lang="fr-FR" dirty="0" smtClean="0"/>
          </a:p>
          <a:p>
            <a:endParaRPr lang="fr-FR" dirty="0"/>
          </a:p>
          <a:p>
            <a:r>
              <a:rPr lang="fr-FR" i="1" dirty="0" smtClean="0"/>
              <a:t>(Version de Juin </a:t>
            </a:r>
            <a:r>
              <a:rPr lang="fr-FR" i="1" dirty="0"/>
              <a:t>2011)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bases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Codons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 lvl="1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"  </a:t>
            </a:r>
          </a:p>
          <a:p>
            <a:pPr lvl="1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("Hello,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bonjour</a:t>
            </a:r>
            <a:r>
              <a:rPr lang="fr-FR" sz="2000" dirty="0" smtClean="0"/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Bases du langage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En </a:t>
            </a:r>
            <a:r>
              <a:rPr lang="en-US" dirty="0" err="1" smtClean="0"/>
              <a:t>pré-supposant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familiarité</a:t>
            </a:r>
            <a:r>
              <a:rPr lang="en-US" dirty="0" smtClean="0"/>
              <a:t> avec des </a:t>
            </a:r>
            <a:r>
              <a:rPr lang="en-US" dirty="0" err="1" smtClean="0"/>
              <a:t>langages</a:t>
            </a:r>
            <a:r>
              <a:rPr lang="en-US" dirty="0" smtClean="0"/>
              <a:t> </a:t>
            </a:r>
            <a:r>
              <a:rPr lang="en-US" dirty="0" smtClean="0"/>
              <a:t>de type C, nous </a:t>
            </a:r>
            <a:r>
              <a:rPr lang="en-US" dirty="0" err="1" smtClean="0"/>
              <a:t>allons</a:t>
            </a:r>
            <a:r>
              <a:rPr lang="en-US" dirty="0" smtClean="0"/>
              <a:t> </a:t>
            </a:r>
            <a:r>
              <a:rPr lang="en-US" dirty="0" err="1" smtClean="0"/>
              <a:t>brosser</a:t>
            </a:r>
            <a:r>
              <a:rPr lang="en-US" dirty="0" smtClean="0"/>
              <a:t> un </a:t>
            </a:r>
            <a:r>
              <a:rPr lang="en-US" dirty="0" err="1" smtClean="0"/>
              <a:t>rapide</a:t>
            </a:r>
            <a:r>
              <a:rPr lang="en-US" dirty="0" smtClean="0"/>
              <a:t> </a:t>
            </a:r>
            <a:r>
              <a:rPr lang="en-US" dirty="0" err="1" smtClean="0"/>
              <a:t>aperçu</a:t>
            </a:r>
            <a:r>
              <a:rPr lang="en-US" dirty="0" smtClean="0"/>
              <a:t> des bases du </a:t>
            </a:r>
            <a:r>
              <a:rPr lang="en-US" dirty="0" err="1" smtClean="0"/>
              <a:t>langage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fr-FR" dirty="0" smtClean="0"/>
              <a:t>Ce sera facile, familier et sans doute rébarbatif. Toutes </a:t>
            </a:r>
            <a:r>
              <a:rPr lang="fr-FR" dirty="0" smtClean="0"/>
              <a:t>nos excuses </a:t>
            </a:r>
            <a:r>
              <a:rPr lang="fr-FR" dirty="0" smtClean="0"/>
              <a:t>pour cela.</a:t>
            </a:r>
            <a:endParaRPr lang="fr-FR" i="1" dirty="0" smtClean="0"/>
          </a:p>
          <a:p>
            <a:pPr>
              <a:buNone/>
            </a:pPr>
            <a:endParaRPr lang="fr-FR" i="1" dirty="0"/>
          </a:p>
          <a:p>
            <a:pPr>
              <a:buNone/>
            </a:pPr>
            <a:r>
              <a:rPr lang="en-US" i="1" dirty="0" smtClean="0"/>
              <a:t> 	</a:t>
            </a:r>
            <a:r>
              <a:rPr lang="fr-FR" dirty="0" smtClean="0"/>
              <a:t>Les deux prochaines parties </a:t>
            </a:r>
            <a:r>
              <a:rPr lang="fr-FR" dirty="0" smtClean="0"/>
              <a:t>auront plus </a:t>
            </a:r>
            <a:r>
              <a:rPr lang="fr-FR" dirty="0" smtClean="0"/>
              <a:t>de matière à amusement, mais nous devons poser </a:t>
            </a:r>
            <a:r>
              <a:rPr lang="fr-FR" dirty="0" smtClean="0"/>
              <a:t>en premier </a:t>
            </a:r>
            <a:r>
              <a:rPr lang="fr-FR" dirty="0" smtClean="0"/>
              <a:t>lieu les bases avant d’aller plus loin.</a:t>
            </a:r>
            <a:endParaRPr lang="en-US" i="1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Structure lexicale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Traditionnelle</a:t>
            </a:r>
            <a:r>
              <a:rPr lang="en-US" i="1" dirty="0" smtClean="0"/>
              <a:t> avec </a:t>
            </a:r>
            <a:r>
              <a:rPr lang="en-US" i="1" dirty="0" err="1" smtClean="0"/>
              <a:t>quelques</a:t>
            </a:r>
            <a:r>
              <a:rPr lang="en-US" i="1" dirty="0" smtClean="0"/>
              <a:t> </a:t>
            </a:r>
            <a:r>
              <a:rPr lang="en-US" i="1" dirty="0" smtClean="0"/>
              <a:t>touches de </a:t>
            </a:r>
            <a:r>
              <a:rPr lang="en-US" i="1" dirty="0" err="1" smtClean="0"/>
              <a:t>modernité</a:t>
            </a:r>
            <a:endParaRPr lang="en-US" i="1" dirty="0" smtClean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Le code source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smtClean="0"/>
              <a:t>en UTF-8</a:t>
            </a:r>
            <a:r>
              <a:rPr lang="en-US" i="1" dirty="0"/>
              <a:t>. </a:t>
            </a:r>
            <a:endParaRPr lang="en-US" i="1" dirty="0" smtClean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err="1" smtClean="0"/>
              <a:t>Espaces</a:t>
            </a:r>
            <a:r>
              <a:rPr lang="en-US" i="1" dirty="0" smtClean="0"/>
              <a:t> </a:t>
            </a:r>
            <a:r>
              <a:rPr lang="en-US" i="1" dirty="0" err="1" smtClean="0"/>
              <a:t>muets</a:t>
            </a:r>
            <a:r>
              <a:rPr lang="en-US" i="1" dirty="0" smtClean="0"/>
              <a:t> : </a:t>
            </a:r>
            <a:r>
              <a:rPr lang="en-US" i="1" dirty="0" err="1" smtClean="0"/>
              <a:t>espace</a:t>
            </a:r>
            <a:r>
              <a:rPr lang="en-US" i="1" dirty="0" smtClean="0"/>
              <a:t> , tabulation, </a:t>
            </a:r>
            <a:r>
              <a:rPr lang="fr-FR" i="1" dirty="0" smtClean="0"/>
              <a:t>nouvelle ligne , retour charriot.</a:t>
            </a:r>
          </a:p>
          <a:p>
            <a:pPr>
              <a:buNone/>
            </a:pPr>
            <a:endParaRPr lang="fr-FR" i="1" dirty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identificateurs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lettres</a:t>
            </a:r>
            <a:r>
              <a:rPr lang="en-US" i="1" dirty="0" smtClean="0"/>
              <a:t> et des </a:t>
            </a:r>
            <a:r>
              <a:rPr lang="en-US" i="1" dirty="0" err="1" smtClean="0"/>
              <a:t>nombres</a:t>
            </a:r>
            <a:r>
              <a:rPr lang="en-US" i="1" dirty="0" smtClean="0"/>
              <a:t> (</a:t>
            </a:r>
            <a:r>
              <a:rPr lang="en-US" i="1" dirty="0"/>
              <a:t>plus </a:t>
            </a:r>
            <a:r>
              <a:rPr lang="en-US" i="1" dirty="0" smtClean="0"/>
              <a:t>'_') avec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lettre</a:t>
            </a:r>
            <a:r>
              <a:rPr lang="en-US" i="1" dirty="0" smtClean="0"/>
              <a:t>" et “</a:t>
            </a:r>
            <a:r>
              <a:rPr lang="en-US" i="1" dirty="0" err="1" smtClean="0"/>
              <a:t>nombre</a:t>
            </a:r>
            <a:r>
              <a:rPr lang="en-US" i="1" dirty="0" smtClean="0"/>
              <a:t>" </a:t>
            </a:r>
            <a:r>
              <a:rPr lang="en-US" i="1" dirty="0" err="1" smtClean="0"/>
              <a:t>définis</a:t>
            </a:r>
            <a:r>
              <a:rPr lang="en-US" i="1" dirty="0" smtClean="0"/>
              <a:t> par Unicode.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Commentaires:</a:t>
            </a:r>
            <a:endParaRPr lang="fr-FR" i="1" dirty="0"/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Ceci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commentaire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 pas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d’imbrication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En voilà un autre.</a:t>
            </a:r>
            <a:endParaRPr lang="fr-FR" sz="2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Littéraux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Similaire</a:t>
            </a:r>
            <a:r>
              <a:rPr lang="en-US" i="1" dirty="0" err="1" smtClean="0"/>
              <a:t>s</a:t>
            </a:r>
            <a:r>
              <a:rPr lang="en-US" i="1" dirty="0" smtClean="0"/>
              <a:t> </a:t>
            </a:r>
            <a:r>
              <a:rPr lang="en-US" i="1" dirty="0" smtClean="0"/>
              <a:t>au </a:t>
            </a:r>
            <a:r>
              <a:rPr lang="en-US" i="1" dirty="0" smtClean="0"/>
              <a:t>C  </a:t>
            </a:r>
            <a:r>
              <a:rPr lang="en-US" i="1" dirty="0" err="1" smtClean="0"/>
              <a:t>mais</a:t>
            </a:r>
            <a:r>
              <a:rPr lang="en-US" i="1" dirty="0" smtClean="0"/>
              <a:t> les </a:t>
            </a:r>
            <a:r>
              <a:rPr lang="en-US" i="1" dirty="0" err="1" smtClean="0"/>
              <a:t>nombres</a:t>
            </a:r>
            <a:r>
              <a:rPr lang="en-US" i="1" dirty="0" smtClean="0"/>
              <a:t> </a:t>
            </a:r>
            <a:r>
              <a:rPr lang="en-US" i="1" dirty="0" smtClean="0"/>
              <a:t>ne </a:t>
            </a:r>
            <a:r>
              <a:rPr lang="en-US" i="1" dirty="0" err="1" smtClean="0"/>
              <a:t>requièrent</a:t>
            </a:r>
            <a:r>
              <a:rPr lang="en-US" i="1" dirty="0" smtClean="0"/>
              <a:t> </a:t>
            </a:r>
            <a:r>
              <a:rPr lang="en-US" i="1" dirty="0" err="1" smtClean="0"/>
              <a:t>aucun</a:t>
            </a:r>
            <a:r>
              <a:rPr lang="en-US" i="1" dirty="0" smtClean="0"/>
              <a:t> </a:t>
            </a:r>
            <a:r>
              <a:rPr lang="en-US" i="1" dirty="0" err="1" smtClean="0"/>
              <a:t>signe</a:t>
            </a:r>
            <a:r>
              <a:rPr lang="en-US" i="1" dirty="0" smtClean="0"/>
              <a:t>, </a:t>
            </a:r>
            <a:r>
              <a:rPr lang="en-US" i="1" dirty="0" err="1" smtClean="0"/>
              <a:t>ni</a:t>
            </a:r>
            <a:r>
              <a:rPr lang="en-US" i="1" dirty="0" smtClean="0"/>
              <a:t> </a:t>
            </a:r>
            <a:r>
              <a:rPr lang="en-US" i="1" dirty="0" err="1" smtClean="0"/>
              <a:t>marque</a:t>
            </a:r>
            <a:r>
              <a:rPr lang="en-US" i="1" dirty="0" smtClean="0"/>
              <a:t> de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taille</a:t>
            </a:r>
            <a:r>
              <a:rPr lang="en-US" i="1" dirty="0" smtClean="0"/>
              <a:t> </a:t>
            </a:r>
            <a:r>
              <a:rPr lang="en-US" i="1" dirty="0" smtClean="0"/>
              <a:t>:</a:t>
            </a:r>
            <a:endParaRPr lang="en-US" i="1" dirty="0"/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23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0x0FF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1.234e7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Similaires</a:t>
            </a:r>
            <a:r>
              <a:rPr lang="en-US" i="1" dirty="0" smtClean="0"/>
              <a:t> </a:t>
            </a:r>
            <a:r>
              <a:rPr lang="en-US" i="1" dirty="0" smtClean="0"/>
              <a:t>au C,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en Unicode/UTF-8</a:t>
            </a:r>
            <a:r>
              <a:rPr lang="en-US" i="1" dirty="0"/>
              <a:t>.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De </a:t>
            </a:r>
            <a:r>
              <a:rPr lang="en-US" i="1" dirty="0" err="1" smtClean="0"/>
              <a:t>même</a:t>
            </a:r>
            <a:r>
              <a:rPr lang="en-US" i="1" dirty="0" smtClean="0"/>
              <a:t>, \</a:t>
            </a:r>
            <a:r>
              <a:rPr lang="en-US" i="1" dirty="0" err="1" smtClean="0"/>
              <a:t>xNN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2 </a:t>
            </a:r>
            <a:r>
              <a:rPr lang="en-US" i="1" dirty="0"/>
              <a:t>digits; \012 </a:t>
            </a:r>
            <a:r>
              <a:rPr lang="en-US" i="1" dirty="0" err="1" smtClean="0"/>
              <a:t>toujours</a:t>
            </a:r>
            <a:r>
              <a:rPr lang="en-US" i="1" dirty="0" smtClean="0"/>
              <a:t> 3</a:t>
            </a:r>
            <a:r>
              <a:rPr lang="en-US" i="1" dirty="0"/>
              <a:t>; </a:t>
            </a:r>
            <a:r>
              <a:rPr lang="en-US" i="1" dirty="0" smtClean="0"/>
              <a:t>les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octets:</a:t>
            </a:r>
            <a:endParaRPr lang="en-US" i="1" dirty="0"/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"Hello, world\n"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"\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 // 1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octet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"\u00FF" // 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caractère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Unicode,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octets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 UTF-8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Chaînes de caractères:</a:t>
            </a:r>
            <a:endParaRPr lang="fr-FR" i="1" dirty="0"/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`\n\.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abc\t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\` == "\\n\\.abc\\t\\"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Aperçu de la syntaxe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Globalement</a:t>
            </a:r>
            <a:r>
              <a:rPr lang="en-US" i="1" dirty="0" smtClean="0"/>
              <a:t> </a:t>
            </a:r>
            <a:r>
              <a:rPr lang="en-US" i="1" dirty="0" err="1" smtClean="0"/>
              <a:t>similaire</a:t>
            </a:r>
            <a:r>
              <a:rPr lang="en-US" i="1" dirty="0" smtClean="0"/>
              <a:t> </a:t>
            </a:r>
            <a:r>
              <a:rPr lang="en-US" i="1" dirty="0" smtClean="0"/>
              <a:t>au C avec des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</a:t>
            </a:r>
            <a:r>
              <a:rPr lang="en-US" i="1" dirty="0" smtClean="0"/>
              <a:t>de types </a:t>
            </a:r>
            <a:r>
              <a:rPr lang="en-US" i="1" dirty="0" err="1" smtClean="0"/>
              <a:t>inversés</a:t>
            </a:r>
            <a:r>
              <a:rPr lang="en-US" i="1" dirty="0" smtClean="0"/>
              <a:t> , </a:t>
            </a:r>
          </a:p>
          <a:p>
            <a:pPr>
              <a:buNone/>
            </a:pPr>
            <a:r>
              <a:rPr lang="en-US" i="1" dirty="0" smtClean="0"/>
              <a:t>plus </a:t>
            </a:r>
            <a:r>
              <a:rPr lang="en-US" i="1" dirty="0" smtClean="0"/>
              <a:t>des </a:t>
            </a:r>
            <a:r>
              <a:rPr lang="en-US" i="1" dirty="0" err="1" smtClean="0"/>
              <a:t>mots</a:t>
            </a:r>
            <a:r>
              <a:rPr lang="en-US" i="1" dirty="0" smtClean="0"/>
              <a:t> clefs pour </a:t>
            </a:r>
            <a:r>
              <a:rPr lang="en-US" i="1" dirty="0" err="1" smtClean="0"/>
              <a:t>introduire</a:t>
            </a:r>
            <a:r>
              <a:rPr lang="en-US" i="1" dirty="0" smtClean="0"/>
              <a:t> le type de </a:t>
            </a:r>
            <a:r>
              <a:rPr lang="en-US" i="1" dirty="0" err="1" smtClean="0"/>
              <a:t>déclaration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b, c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notez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la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difference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avec le C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var d []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type 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a, 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i="1" dirty="0" smtClean="0"/>
              <a:t>Les structures de </a:t>
            </a:r>
            <a:r>
              <a:rPr lang="en-US" i="1" dirty="0" err="1" smtClean="0"/>
              <a:t>contrôles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familières</a:t>
            </a:r>
            <a:r>
              <a:rPr lang="en-US" i="1" dirty="0" smtClean="0"/>
              <a:t> :</a:t>
            </a:r>
            <a:endParaRPr lang="en-US" i="1" dirty="0"/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a == b { return true } else { return false }</a:t>
            </a:r>
          </a:p>
          <a:p>
            <a:pPr lvl="1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for i = 0; i &lt; 10; i++ { ...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nn-NO" dirty="0"/>
          </a:p>
          <a:p>
            <a:pPr>
              <a:buNone/>
            </a:pPr>
            <a:r>
              <a:rPr lang="en-US" i="1" dirty="0" smtClean="0"/>
              <a:t>NB: </a:t>
            </a:r>
            <a:r>
              <a:rPr lang="en-US" i="1" dirty="0" smtClean="0"/>
              <a:t>pas de </a:t>
            </a:r>
            <a:r>
              <a:rPr lang="en-US" i="1" dirty="0" err="1" smtClean="0"/>
              <a:t>parenthèses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des accolades </a:t>
            </a:r>
            <a:r>
              <a:rPr lang="en-US" i="1" dirty="0" err="1" smtClean="0"/>
              <a:t>requises</a:t>
            </a:r>
            <a:endParaRPr lang="en-US" i="1" dirty="0"/>
          </a:p>
          <a:p>
            <a:pPr>
              <a:buNone/>
            </a:pPr>
            <a:r>
              <a:rPr lang="en-US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Point virgule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 smtClean="0"/>
              <a:t>Les </a:t>
            </a:r>
            <a:r>
              <a:rPr lang="fr-FR" i="1" dirty="0" smtClean="0"/>
              <a:t>points-virgules </a:t>
            </a:r>
            <a:r>
              <a:rPr lang="fr-FR" i="1" dirty="0" smtClean="0"/>
              <a:t>terminent les déclarations mais :</a:t>
            </a:r>
          </a:p>
          <a:p>
            <a:pPr lvl="1"/>
            <a:r>
              <a:rPr lang="en-US" i="1" u="sng" dirty="0" err="1" smtClean="0"/>
              <a:t>lexer</a:t>
            </a:r>
            <a:r>
              <a:rPr lang="en-US" i="1" dirty="0" smtClean="0"/>
              <a:t> les insert </a:t>
            </a:r>
            <a:r>
              <a:rPr lang="en-US" i="1" dirty="0" err="1" smtClean="0"/>
              <a:t>automatiquement</a:t>
            </a:r>
            <a:r>
              <a:rPr lang="en-US" i="1" dirty="0" smtClean="0"/>
              <a:t> </a:t>
            </a:r>
            <a:r>
              <a:rPr lang="en-US" b="1" i="1" dirty="0" smtClean="0"/>
              <a:t>à la fin </a:t>
            </a:r>
            <a:r>
              <a:rPr lang="en-US" b="1" i="1" dirty="0" err="1" smtClean="0"/>
              <a:t>d’une</a:t>
            </a:r>
            <a:r>
              <a:rPr lang="en-US" b="1" i="1" dirty="0" smtClean="0"/>
              <a:t> </a:t>
            </a:r>
            <a:r>
              <a:rPr lang="en-US" b="1" i="1" dirty="0" err="1" smtClean="0"/>
              <a:t>ligne</a:t>
            </a:r>
            <a:r>
              <a:rPr lang="en-US" b="1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 token </a:t>
            </a:r>
            <a:r>
              <a:rPr lang="en-US" i="1" dirty="0" err="1" smtClean="0"/>
              <a:t>précédent</a:t>
            </a:r>
            <a:r>
              <a:rPr lang="en-US" i="1" dirty="0" smtClean="0"/>
              <a:t> la fin de </a:t>
            </a:r>
            <a:r>
              <a:rPr lang="en-US" i="1" dirty="0" err="1" smtClean="0"/>
              <a:t>ligne</a:t>
            </a:r>
            <a:r>
              <a:rPr lang="en-US" i="1" dirty="0" smtClean="0"/>
              <a:t> 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fin de </a:t>
            </a:r>
            <a:r>
              <a:rPr lang="en-US" i="1" dirty="0" err="1" smtClean="0"/>
              <a:t>règle</a:t>
            </a:r>
            <a:r>
              <a:rPr lang="en-US" i="1" dirty="0" smtClean="0"/>
              <a:t> </a:t>
            </a:r>
            <a:r>
              <a:rPr lang="en-US" i="1" dirty="0" err="1" smtClean="0"/>
              <a:t>grammaticale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smtClean="0"/>
              <a:t>NB: </a:t>
            </a:r>
            <a:r>
              <a:rPr lang="en-US" i="1" dirty="0" err="1" smtClean="0"/>
              <a:t>bien</a:t>
            </a:r>
            <a:r>
              <a:rPr lang="en-US" i="1" dirty="0" smtClean="0"/>
              <a:t> plus </a:t>
            </a:r>
            <a:r>
              <a:rPr lang="en-US" i="1" dirty="0" err="1" smtClean="0"/>
              <a:t>propre</a:t>
            </a:r>
            <a:r>
              <a:rPr lang="en-US" i="1" dirty="0" smtClean="0"/>
              <a:t> et simple </a:t>
            </a:r>
            <a:r>
              <a:rPr lang="en-US" i="1" dirty="0" err="1" smtClean="0"/>
              <a:t>que</a:t>
            </a:r>
            <a:r>
              <a:rPr lang="en-US" i="1" dirty="0" smtClean="0"/>
              <a:t> les </a:t>
            </a:r>
            <a:r>
              <a:rPr lang="en-US" i="1" dirty="0" err="1" smtClean="0"/>
              <a:t>règles</a:t>
            </a:r>
            <a:r>
              <a:rPr lang="en-US" i="1" dirty="0" smtClean="0"/>
              <a:t> </a:t>
            </a:r>
            <a:r>
              <a:rPr lang="en-US" i="1" dirty="0" err="1" smtClean="0"/>
              <a:t>javascript</a:t>
            </a:r>
            <a:r>
              <a:rPr lang="en-US" i="1" dirty="0" smtClean="0"/>
              <a:t>!</a:t>
            </a:r>
          </a:p>
          <a:p>
            <a:pPr>
              <a:buFontTx/>
              <a:buChar char="-"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aucun</a:t>
            </a:r>
            <a:r>
              <a:rPr lang="en-US" i="1" dirty="0" smtClean="0"/>
              <a:t> point virgule </a:t>
            </a:r>
            <a:r>
              <a:rPr lang="en-US" i="1" dirty="0" err="1" smtClean="0"/>
              <a:t>n’est</a:t>
            </a:r>
            <a:r>
              <a:rPr lang="en-US" i="1" dirty="0" smtClean="0"/>
              <a:t> </a:t>
            </a:r>
            <a:r>
              <a:rPr lang="en-US" i="1" dirty="0" err="1" smtClean="0"/>
              <a:t>nécessaire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programme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 lvl="1">
              <a:buNone/>
            </a:pP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three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= 3</a:t>
            </a:r>
          </a:p>
          <a:p>
            <a:pPr lvl="1">
              <a:buNone/>
            </a:pP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var i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three</a:t>
            </a:r>
            <a:endParaRPr lang="fr-F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main() {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d\n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", i) }</a:t>
            </a:r>
          </a:p>
          <a:p>
            <a:pPr lvl="1">
              <a:buNone/>
            </a:pPr>
            <a:endParaRPr lang="fr-F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pratique</a:t>
            </a:r>
            <a:r>
              <a:rPr lang="en-US" i="1" dirty="0" smtClean="0"/>
              <a:t>, un code en Go ne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quasiment</a:t>
            </a:r>
            <a:r>
              <a:rPr lang="en-US" i="1" dirty="0" smtClean="0"/>
              <a:t> </a:t>
            </a:r>
            <a:r>
              <a:rPr lang="en-US" i="1" dirty="0" err="1" smtClean="0"/>
              <a:t>aucun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point- virgule </a:t>
            </a:r>
            <a:r>
              <a:rPr lang="en-US" i="1" dirty="0" smtClean="0"/>
              <a:t>en </a:t>
            </a:r>
            <a:r>
              <a:rPr lang="en-US" i="1" dirty="0" err="1" smtClean="0"/>
              <a:t>dehors</a:t>
            </a:r>
            <a:r>
              <a:rPr lang="en-US" i="1" dirty="0" smtClean="0"/>
              <a:t> des clauses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smtClean="0"/>
              <a:t>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if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types numériques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types </a:t>
            </a:r>
            <a:r>
              <a:rPr lang="en-US" i="1" dirty="0" err="1" smtClean="0"/>
              <a:t>numériques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types </a:t>
            </a:r>
            <a:r>
              <a:rPr lang="en-US" i="1" dirty="0" err="1" smtClean="0"/>
              <a:t>natifs</a:t>
            </a:r>
            <a:r>
              <a:rPr lang="en-US" i="1" dirty="0" smtClean="0"/>
              <a:t> et </a:t>
            </a:r>
            <a:r>
              <a:rPr lang="en-US" i="1" dirty="0" err="1" smtClean="0"/>
              <a:t>semblent</a:t>
            </a:r>
            <a:r>
              <a:rPr lang="en-US" i="1" dirty="0" smtClean="0"/>
              <a:t> </a:t>
            </a:r>
            <a:r>
              <a:rPr lang="en-US" i="1" dirty="0" err="1" smtClean="0"/>
              <a:t>familiers</a:t>
            </a:r>
            <a:r>
              <a:rPr lang="en-US" i="1" dirty="0" smtClean="0"/>
              <a:t>: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Auquels</a:t>
            </a:r>
            <a:r>
              <a:rPr lang="en-US" i="1" dirty="0" smtClean="0"/>
              <a:t> 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ajouter</a:t>
            </a:r>
            <a:r>
              <a:rPr lang="en-US" i="1" dirty="0" smtClean="0"/>
              <a:t> </a:t>
            </a:r>
            <a:r>
              <a:rPr lang="en-US" b="1" i="1" dirty="0" err="1" smtClean="0"/>
              <a:t>uintptr</a:t>
            </a:r>
            <a:r>
              <a:rPr lang="en-US" i="1" dirty="0" smtClean="0"/>
              <a:t>, un </a:t>
            </a:r>
            <a:r>
              <a:rPr lang="en-US" i="1" dirty="0" err="1" smtClean="0"/>
              <a:t>entier</a:t>
            </a:r>
            <a:r>
              <a:rPr lang="en-US" i="1" dirty="0" smtClean="0"/>
              <a:t> </a:t>
            </a:r>
            <a:r>
              <a:rPr lang="en-US" i="1" dirty="0" err="1" smtClean="0"/>
              <a:t>suffisamment</a:t>
            </a:r>
            <a:r>
              <a:rPr lang="en-US" i="1" dirty="0" smtClean="0"/>
              <a:t> grand pour </a:t>
            </a:r>
            <a:r>
              <a:rPr lang="en-US" i="1" dirty="0" smtClean="0"/>
              <a:t>stocker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un </a:t>
            </a:r>
            <a:r>
              <a:rPr lang="en-US" i="1" dirty="0" err="1" smtClean="0"/>
              <a:t>pointeur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des types </a:t>
            </a:r>
            <a:r>
              <a:rPr lang="en-US" i="1" dirty="0" err="1" smtClean="0"/>
              <a:t>distincts</a:t>
            </a:r>
            <a:r>
              <a:rPr lang="en-US" i="1" dirty="0" smtClean="0"/>
              <a:t> ; </a:t>
            </a:r>
            <a:r>
              <a:rPr lang="en-US" b="1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smtClean="0"/>
              <a:t>un </a:t>
            </a:r>
            <a:r>
              <a:rPr lang="en-US" b="1" i="1" dirty="0" smtClean="0"/>
              <a:t>int32</a:t>
            </a:r>
            <a:r>
              <a:rPr lang="en-US" i="1" dirty="0" smtClean="0"/>
              <a:t>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machine 32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bits</a:t>
            </a:r>
            <a:r>
              <a:rPr lang="en-US" i="1" dirty="0" smtClean="0"/>
              <a:t>!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Pas de conversion </a:t>
            </a:r>
            <a:r>
              <a:rPr lang="en-US" i="1" dirty="0" err="1" smtClean="0"/>
              <a:t>implicite</a:t>
            </a:r>
            <a:r>
              <a:rPr lang="en-US" i="1" dirty="0" smtClean="0"/>
              <a:t> (</a:t>
            </a:r>
            <a:r>
              <a:rPr lang="en-US" i="1" dirty="0" err="1" smtClean="0"/>
              <a:t>mais</a:t>
            </a:r>
            <a:r>
              <a:rPr lang="en-US" i="1" dirty="0" smtClean="0"/>
              <a:t> ne </a:t>
            </a:r>
            <a:r>
              <a:rPr lang="en-US" i="1" dirty="0" err="1" smtClean="0"/>
              <a:t>paniquez</a:t>
            </a:r>
            <a:r>
              <a:rPr lang="en-US" i="1" dirty="0" smtClean="0"/>
              <a:t> pas </a:t>
            </a:r>
            <a:r>
              <a:rPr lang="en-US" i="1" dirty="0" smtClean="0">
                <a:sym typeface="Wingdings" pitchFamily="2" charset="2"/>
              </a:rPr>
              <a:t> ).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115616" y="2060848"/>
          <a:ext cx="6096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Int 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err="1" smtClean="0"/>
                        <a:t>uint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int8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Uint8=Octet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int16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unint16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Int32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unint32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Float</a:t>
                      </a:r>
                      <a:r>
                        <a:rPr lang="fr-FR" cap="small" baseline="0" dirty="0" smtClean="0"/>
                        <a:t>32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Complex64</a:t>
                      </a:r>
                      <a:endParaRPr lang="fr-FR" cap="smal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int64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unint64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Float64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complex128</a:t>
                      </a:r>
                      <a:endParaRPr lang="fr-FR" cap="smal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smtClean="0"/>
              <a:t>Le type </a:t>
            </a:r>
            <a:r>
              <a:rPr lang="en-US" i="1" dirty="0" err="1" smtClean="0"/>
              <a:t>booléen</a:t>
            </a:r>
            <a:r>
              <a:rPr lang="en-US" i="1" dirty="0" smtClean="0"/>
              <a:t> </a:t>
            </a:r>
            <a:r>
              <a:rPr lang="en-US" i="1" dirty="0" err="1" smtClean="0"/>
              <a:t>usuel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i="1" dirty="0" smtClean="0"/>
              <a:t> avec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valeurs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uniques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i="1" dirty="0" smtClean="0"/>
              <a:t> 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i="1" dirty="0" smtClean="0"/>
              <a:t> (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prédéfinies</a:t>
            </a:r>
            <a:r>
              <a:rPr lang="en-US" i="1" dirty="0" smtClean="0"/>
              <a:t>). 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déclaration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i="1" dirty="0" smtClean="0"/>
              <a:t> </a:t>
            </a:r>
            <a:r>
              <a:rPr lang="en-US" i="1" dirty="0" err="1" smtClean="0"/>
              <a:t>utilise</a:t>
            </a:r>
            <a:r>
              <a:rPr lang="en-US" i="1" dirty="0" smtClean="0"/>
              <a:t> des expressions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booléennes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pointeurs</a:t>
            </a:r>
            <a:r>
              <a:rPr lang="en-US" i="1" dirty="0" smtClean="0"/>
              <a:t> et les </a:t>
            </a:r>
            <a:r>
              <a:rPr lang="en-US" i="1" dirty="0" err="1" smtClean="0"/>
              <a:t>entiers</a:t>
            </a:r>
            <a:r>
              <a:rPr lang="en-US" i="1" dirty="0" smtClean="0"/>
              <a:t> ne </a:t>
            </a:r>
            <a:r>
              <a:rPr lang="en-US" i="1" dirty="0" err="1" smtClean="0"/>
              <a:t>sont</a:t>
            </a:r>
            <a:r>
              <a:rPr lang="en-US" i="1" dirty="0" smtClean="0"/>
              <a:t> pas des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booléens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 type </a:t>
            </a:r>
            <a:r>
              <a:rPr lang="en-US" i="1" dirty="0" err="1" smtClean="0"/>
              <a:t>natif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i="1" dirty="0" smtClean="0"/>
              <a:t> </a:t>
            </a:r>
            <a:r>
              <a:rPr lang="en-US" i="1" dirty="0" err="1" smtClean="0"/>
              <a:t>représente</a:t>
            </a:r>
            <a:r>
              <a:rPr lang="en-US" i="1" dirty="0" smtClean="0"/>
              <a:t> un tableau </a:t>
            </a:r>
            <a:r>
              <a:rPr lang="en-US" i="1" dirty="0" err="1" smtClean="0"/>
              <a:t>d’octets</a:t>
            </a:r>
            <a:r>
              <a:rPr lang="en-US" i="1" dirty="0" smtClean="0"/>
              <a:t> </a:t>
            </a:r>
            <a:r>
              <a:rPr lang="en-US" i="1" dirty="0" err="1" smtClean="0"/>
              <a:t>immuable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à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dire </a:t>
            </a:r>
            <a:r>
              <a:rPr lang="en-US" i="1" dirty="0" smtClean="0"/>
              <a:t>du </a:t>
            </a:r>
            <a:r>
              <a:rPr lang="en-US" i="1" dirty="0" err="1" smtClean="0"/>
              <a:t>texte</a:t>
            </a:r>
            <a:r>
              <a:rPr lang="en-US" i="1" dirty="0" smtClean="0"/>
              <a:t>. Les </a:t>
            </a:r>
            <a:r>
              <a:rPr lang="en-US" i="1" dirty="0" err="1" smtClean="0"/>
              <a:t>chaînes</a:t>
            </a:r>
            <a:r>
              <a:rPr lang="en-US" i="1" dirty="0" smtClean="0"/>
              <a:t> de </a:t>
            </a:r>
            <a:r>
              <a:rPr lang="en-US" i="1" dirty="0" err="1" smtClean="0"/>
              <a:t>caractères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 </a:t>
            </a:r>
            <a:r>
              <a:rPr lang="en-US" i="1" dirty="0" err="1" smtClean="0"/>
              <a:t>taille</a:t>
            </a:r>
            <a:r>
              <a:rPr lang="en-US" i="1" dirty="0" smtClean="0"/>
              <a:t> </a:t>
            </a:r>
            <a:r>
              <a:rPr lang="en-US" i="1" dirty="0" err="1" smtClean="0"/>
              <a:t>délimitée</a:t>
            </a:r>
            <a:r>
              <a:rPr lang="en-US" i="1" dirty="0" smtClean="0"/>
              <a:t> non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nulles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Les chaînes de caractères </a:t>
            </a:r>
            <a:r>
              <a:rPr lang="fr-FR" i="1" dirty="0" smtClean="0"/>
              <a:t>littérales </a:t>
            </a:r>
            <a:r>
              <a:rPr lang="fr-FR" i="1" dirty="0" smtClean="0"/>
              <a:t>sont de type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Immuables</a:t>
            </a:r>
            <a:r>
              <a:rPr lang="en-US" i="1" dirty="0" smtClean="0"/>
              <a:t>, </a:t>
            </a:r>
            <a:r>
              <a:rPr lang="en-US" i="1" dirty="0" smtClean="0"/>
              <a:t>tout </a:t>
            </a:r>
            <a:r>
              <a:rPr lang="en-US" i="1" dirty="0" err="1" smtClean="0"/>
              <a:t>comme</a:t>
            </a:r>
            <a:r>
              <a:rPr lang="en-US" i="1" dirty="0" smtClean="0"/>
              <a:t> les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i="1" dirty="0" smtClean="0"/>
              <a:t>. 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réaffecter</a:t>
            </a:r>
            <a:r>
              <a:rPr lang="en-US" i="1" dirty="0" smtClean="0"/>
              <a:t> des </a:t>
            </a:r>
            <a:r>
              <a:rPr lang="en-US" i="1" dirty="0" smtClean="0"/>
              <a:t>variables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smtClean="0"/>
              <a:t>pas </a:t>
            </a:r>
            <a:r>
              <a:rPr lang="en-US" i="1" dirty="0" err="1" smtClean="0"/>
              <a:t>éditer</a:t>
            </a:r>
            <a:r>
              <a:rPr lang="en-US" i="1" dirty="0" smtClean="0"/>
              <a:t> </a:t>
            </a:r>
            <a:r>
              <a:rPr lang="en-US" i="1" dirty="0" err="1" smtClean="0"/>
              <a:t>leur</a:t>
            </a:r>
            <a:r>
              <a:rPr lang="en-US" i="1" dirty="0" smtClean="0"/>
              <a:t> </a:t>
            </a:r>
            <a:r>
              <a:rPr lang="en-US" i="1" dirty="0" err="1" smtClean="0"/>
              <a:t>contenu</a:t>
            </a:r>
            <a:r>
              <a:rPr lang="en-US" i="1" dirty="0" smtClean="0"/>
              <a:t>.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3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3, “bonjour” </a:t>
            </a:r>
            <a:r>
              <a:rPr lang="en-US" i="1" dirty="0" err="1" smtClean="0"/>
              <a:t>reste</a:t>
            </a:r>
            <a:r>
              <a:rPr lang="en-US" i="1" dirty="0" smtClean="0"/>
              <a:t> “bonjour”.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langage</a:t>
            </a:r>
            <a:r>
              <a:rPr lang="en-US" i="1" dirty="0" smtClean="0"/>
              <a:t> Go </a:t>
            </a:r>
            <a:r>
              <a:rPr lang="en-US" i="1" dirty="0" err="1" smtClean="0"/>
              <a:t>possède</a:t>
            </a:r>
            <a:r>
              <a:rPr lang="en-US" i="1" dirty="0" smtClean="0"/>
              <a:t> un bon </a:t>
            </a:r>
            <a:r>
              <a:rPr lang="en-US" i="1" dirty="0" err="1" smtClean="0"/>
              <a:t>fonctions</a:t>
            </a:r>
            <a:r>
              <a:rPr lang="en-US" i="1" dirty="0" smtClean="0"/>
              <a:t> de </a:t>
            </a:r>
            <a:r>
              <a:rPr lang="en-US" i="1" dirty="0" smtClean="0"/>
              <a:t>manipulation de </a:t>
            </a:r>
            <a:r>
              <a:rPr lang="en-US" i="1" dirty="0" err="1" smtClean="0"/>
              <a:t>chaînes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Créé par qui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    Travail effectué par </a:t>
            </a:r>
            <a:r>
              <a:rPr lang="en-US" i="1" dirty="0" err="1" smtClean="0"/>
              <a:t>une</a:t>
            </a:r>
            <a:r>
              <a:rPr lang="en-US" i="1" dirty="0" smtClean="0"/>
              <a:t> petite </a:t>
            </a:r>
            <a:r>
              <a:rPr lang="en-US" i="1" dirty="0" err="1" smtClean="0"/>
              <a:t>équipe</a:t>
            </a:r>
            <a:r>
              <a:rPr lang="en-US" i="1" dirty="0" smtClean="0"/>
              <a:t> chez Google, </a:t>
            </a:r>
            <a:r>
              <a:rPr lang="en-US" i="1" dirty="0" smtClean="0"/>
              <a:t>à </a:t>
            </a:r>
            <a:r>
              <a:rPr lang="en-US" i="1" dirty="0" err="1" smtClean="0"/>
              <a:t>laquelle</a:t>
            </a:r>
            <a:r>
              <a:rPr lang="en-US" i="1" dirty="0" smtClean="0"/>
              <a:t> se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adjoints</a:t>
            </a:r>
            <a:r>
              <a:rPr lang="en-US" i="1" dirty="0" smtClean="0"/>
              <a:t> beaucoup </a:t>
            </a:r>
            <a:r>
              <a:rPr lang="en-US" i="1" dirty="0" smtClean="0"/>
              <a:t>de </a:t>
            </a:r>
            <a:r>
              <a:rPr lang="en-US" i="1" dirty="0" err="1" smtClean="0"/>
              <a:t>contributeurs</a:t>
            </a:r>
            <a:r>
              <a:rPr lang="en-US" i="1" dirty="0" smtClean="0"/>
              <a:t> du monde </a:t>
            </a:r>
            <a:r>
              <a:rPr lang="en-US" i="1" dirty="0" err="1" smtClean="0"/>
              <a:t>entier</a:t>
            </a:r>
            <a:r>
              <a:rPr lang="en-US" i="1" dirty="0" smtClean="0"/>
              <a:t>. </a:t>
            </a:r>
          </a:p>
          <a:p>
            <a:endParaRPr lang="en-US" i="1" dirty="0"/>
          </a:p>
          <a:p>
            <a:pPr>
              <a:buNone/>
            </a:pPr>
            <a:r>
              <a:rPr lang="fr-FR" i="1" dirty="0" smtClean="0"/>
              <a:t>    Contact</a:t>
            </a:r>
            <a:r>
              <a:rPr lang="fr-FR" i="1" dirty="0"/>
              <a:t>:</a:t>
            </a:r>
          </a:p>
          <a:p>
            <a:pPr lvl="1"/>
            <a:r>
              <a:rPr lang="fr-FR" dirty="0"/>
              <a:t>http://golang.org</a:t>
            </a:r>
            <a:r>
              <a:rPr lang="fr-FR" i="1" dirty="0"/>
              <a:t>: web site</a:t>
            </a:r>
          </a:p>
          <a:p>
            <a:pPr lvl="1"/>
            <a:r>
              <a:rPr lang="fr-FR" dirty="0"/>
              <a:t>golang-nuts@golang.org: </a:t>
            </a:r>
            <a:r>
              <a:rPr lang="fr-FR" i="1" dirty="0"/>
              <a:t>user discussion</a:t>
            </a:r>
          </a:p>
          <a:p>
            <a:pPr lvl="1"/>
            <a:r>
              <a:rPr lang="fr-FR" dirty="0"/>
              <a:t>golang-dev@golang.org: </a:t>
            </a:r>
            <a:r>
              <a:rPr lang="fr-FR" i="1" dirty="0" err="1"/>
              <a:t>developers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Expressions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395536" y="2204864"/>
          <a:ext cx="8229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26216">
                <a:tc>
                  <a:txBody>
                    <a:bodyPr/>
                    <a:lstStyle/>
                    <a:p>
                      <a:r>
                        <a:rPr lang="fr-FR" dirty="0" smtClean="0"/>
                        <a:t>Ordre</a:t>
                      </a:r>
                      <a:r>
                        <a:rPr lang="fr-FR" baseline="0" dirty="0" smtClean="0"/>
                        <a:t> de </a:t>
                      </a:r>
                      <a:r>
                        <a:rPr lang="fr-FR" dirty="0" smtClean="0"/>
                        <a:t>précédence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Commentaires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 / % &lt;&lt; &gt;&gt; &amp; &amp;^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&amp;^ est « bit </a:t>
                      </a:r>
                      <a:r>
                        <a:rPr lang="fr-FR" dirty="0" err="1" smtClean="0"/>
                        <a:t>clear</a:t>
                      </a:r>
                      <a:r>
                        <a:rPr lang="fr-FR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- | ^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^ est</a:t>
                      </a:r>
                      <a:r>
                        <a:rPr lang="fr-FR" baseline="0" dirty="0" smtClean="0"/>
                        <a:t> « </a:t>
                      </a:r>
                      <a:r>
                        <a:rPr lang="fr-FR" baseline="0" dirty="0" err="1" smtClean="0"/>
                        <a:t>xor</a:t>
                      </a:r>
                      <a:r>
                        <a:rPr lang="fr-FR" baseline="0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== != &lt; &lt;= &gt; &gt;=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&amp;&amp;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||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67544" y="15567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Globalement comme les opérateurs C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479715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opérateurs qui sont également unaires : &amp; ! * + - ^ (plus &lt;- pour les communications).</a:t>
            </a:r>
          </a:p>
          <a:p>
            <a:endParaRPr lang="fr-FR" dirty="0" smtClean="0"/>
          </a:p>
          <a:p>
            <a:r>
              <a:rPr lang="fr-FR" dirty="0" smtClean="0"/>
              <a:t>L’opérateur unaire ^ est complément.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Expressions Go vs. Expressions C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u="sng" dirty="0" err="1" smtClean="0"/>
              <a:t>Surprenant</a:t>
            </a:r>
            <a:r>
              <a:rPr lang="en-US" i="1" u="sng" dirty="0" smtClean="0"/>
              <a:t> pour le </a:t>
            </a:r>
            <a:r>
              <a:rPr lang="en-US" i="1" u="sng" dirty="0" err="1" smtClean="0"/>
              <a:t>développeur</a:t>
            </a:r>
            <a:r>
              <a:rPr lang="en-US" i="1" u="sng" dirty="0" smtClean="0"/>
              <a:t> C: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err="1" smtClean="0"/>
              <a:t>Moins</a:t>
            </a:r>
            <a:r>
              <a:rPr lang="en-US" i="1" dirty="0" smtClean="0"/>
              <a:t> de </a:t>
            </a:r>
            <a:r>
              <a:rPr lang="en-US" i="1" dirty="0" err="1" smtClean="0"/>
              <a:t>niveaux</a:t>
            </a:r>
            <a:r>
              <a:rPr lang="en-US" i="1" dirty="0" smtClean="0"/>
              <a:t> de </a:t>
            </a:r>
            <a:r>
              <a:rPr lang="en-US" i="1" dirty="0" err="1" smtClean="0"/>
              <a:t>précédence</a:t>
            </a:r>
            <a:r>
              <a:rPr lang="en-US" i="1" dirty="0" smtClean="0"/>
              <a:t>  (</a:t>
            </a:r>
            <a:r>
              <a:rPr lang="en-US" i="1" dirty="0" err="1" smtClean="0"/>
              <a:t>devrait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smtClean="0"/>
              <a:t>plu</a:t>
            </a:r>
            <a:r>
              <a:rPr lang="en-US" i="1" dirty="0" smtClean="0"/>
              <a:t>s </a:t>
            </a:r>
            <a:r>
              <a:rPr lang="en-US" i="1" dirty="0" smtClean="0"/>
              <a:t>simple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/>
              <a:t> </a:t>
            </a:r>
            <a:r>
              <a:rPr lang="en-US" i="1" dirty="0" smtClean="0"/>
              <a:t>à la place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i="1" dirty="0" smtClean="0"/>
              <a:t> (</a:t>
            </a:r>
            <a:r>
              <a:rPr lang="en-US" i="1" dirty="0" err="1" smtClean="0"/>
              <a:t>c’est</a:t>
            </a:r>
            <a:r>
              <a:rPr lang="en-US" i="1" dirty="0" smtClean="0"/>
              <a:t> le </a:t>
            </a:r>
            <a:r>
              <a:rPr lang="en-US" b="1" i="1" dirty="0" err="1" smtClean="0"/>
              <a:t>ou</a:t>
            </a:r>
            <a:r>
              <a:rPr lang="en-US" b="1" i="1" dirty="0" smtClean="0"/>
              <a:t> </a:t>
            </a:r>
            <a:r>
              <a:rPr lang="en-US" b="1" i="1" dirty="0" err="1" smtClean="0"/>
              <a:t>exclusif</a:t>
            </a:r>
            <a:r>
              <a:rPr lang="en-US" b="1" i="1" dirty="0" smtClean="0"/>
              <a:t> </a:t>
            </a:r>
            <a:r>
              <a:rPr lang="en-US" i="1" dirty="0" err="1" smtClean="0"/>
              <a:t>binaire</a:t>
            </a:r>
            <a:r>
              <a:rPr lang="en-US" i="1" dirty="0" smtClean="0"/>
              <a:t> fait </a:t>
            </a:r>
            <a:r>
              <a:rPr lang="en-US" i="1" dirty="0" err="1" smtClean="0"/>
              <a:t>unaire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 smtClean="0"/>
              <a:t> </a:t>
            </a:r>
            <a:r>
              <a:rPr lang="en-US" i="1" dirty="0" smtClean="0"/>
              <a:t>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i="1" dirty="0" smtClean="0"/>
              <a:t> ne </a:t>
            </a:r>
            <a:r>
              <a:rPr lang="en-US" i="1" dirty="0" err="1" smtClean="0"/>
              <a:t>sont</a:t>
            </a:r>
            <a:r>
              <a:rPr lang="en-US" i="1" dirty="0" smtClean="0"/>
              <a:t> pas des </a:t>
            </a:r>
            <a:r>
              <a:rPr lang="en-US" i="1" dirty="0" err="1" smtClean="0"/>
              <a:t>opérateurs</a:t>
            </a:r>
            <a:r>
              <a:rPr lang="en-US" i="1" dirty="0" smtClean="0"/>
              <a:t> expression</a:t>
            </a:r>
          </a:p>
          <a:p>
            <a:pPr lvl="1">
              <a:buNone/>
            </a:pPr>
            <a:r>
              <a:rPr lang="en-US" i="1" dirty="0" smtClean="0"/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x++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déclaration</a:t>
            </a:r>
            <a:r>
              <a:rPr lang="en-US" i="1" dirty="0" smtClean="0"/>
              <a:t> , pas </a:t>
            </a:r>
            <a:r>
              <a:rPr lang="en-US" i="1" dirty="0" err="1" smtClean="0"/>
              <a:t>une</a:t>
            </a:r>
            <a:r>
              <a:rPr lang="en-US" i="1" dirty="0" smtClean="0"/>
              <a:t> expression;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*p++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(*p)++</a:t>
            </a:r>
            <a:r>
              <a:rPr lang="en-US" i="1" dirty="0" smtClean="0"/>
              <a:t> pas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*(p++)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&amp;^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nouveau; </a:t>
            </a:r>
            <a:r>
              <a:rPr lang="en-US" i="1" dirty="0" err="1" smtClean="0"/>
              <a:t>pratique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les expressions </a:t>
            </a:r>
            <a:r>
              <a:rPr lang="en-US" i="1" dirty="0" err="1" smtClean="0"/>
              <a:t>constantes</a:t>
            </a:r>
            <a:endParaRPr lang="en-US" i="1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,&gt;&gt; ,</a:t>
            </a:r>
            <a:r>
              <a:rPr lang="en-US" i="1" dirty="0" smtClean="0"/>
              <a:t>etc., </a:t>
            </a:r>
            <a:r>
              <a:rPr lang="en-US" i="1" dirty="0" err="1" smtClean="0"/>
              <a:t>requierent</a:t>
            </a:r>
            <a:r>
              <a:rPr lang="en-US" i="1" dirty="0" smtClean="0"/>
              <a:t>  </a:t>
            </a:r>
            <a:r>
              <a:rPr lang="en-US" i="1" dirty="0" smtClean="0"/>
              <a:t>un </a:t>
            </a:r>
            <a:r>
              <a:rPr lang="en-US" i="1" dirty="0" err="1" smtClean="0"/>
              <a:t>entier</a:t>
            </a:r>
            <a:r>
              <a:rPr lang="en-US" i="1" dirty="0" smtClean="0"/>
              <a:t> non </a:t>
            </a:r>
            <a:r>
              <a:rPr lang="en-US" i="1" dirty="0" err="1" smtClean="0"/>
              <a:t>signé</a:t>
            </a:r>
            <a:r>
              <a:rPr lang="en-US" i="1" dirty="0" smtClean="0"/>
              <a:t> de </a:t>
            </a:r>
            <a:r>
              <a:rPr lang="en-US" i="1" dirty="0" err="1" smtClean="0"/>
              <a:t>décalage</a:t>
            </a:r>
            <a:endParaRPr lang="en-US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u="sng" dirty="0" smtClean="0"/>
              <a:t>Non surprenant:</a:t>
            </a: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opérateurs</a:t>
            </a:r>
            <a:r>
              <a:rPr lang="en-US" i="1" dirty="0" smtClean="0"/>
              <a:t> </a:t>
            </a:r>
            <a:r>
              <a:rPr lang="en-US" i="1" dirty="0" err="1" smtClean="0"/>
              <a:t>d’affectation</a:t>
            </a:r>
            <a:r>
              <a:rPr lang="en-US" i="1" dirty="0" smtClean="0"/>
              <a:t> </a:t>
            </a:r>
            <a:r>
              <a:rPr lang="en-US" i="1" dirty="0" err="1" smtClean="0"/>
              <a:t>fonctionnent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prévus</a:t>
            </a:r>
            <a:r>
              <a:rPr lang="en-US" i="1" dirty="0" smtClean="0"/>
              <a:t> : += &lt;&lt;= &amp;^= etc.</a:t>
            </a:r>
          </a:p>
          <a:p>
            <a:pPr>
              <a:buNone/>
            </a:pPr>
            <a:r>
              <a:rPr lang="en-US" i="1" dirty="0" smtClean="0"/>
              <a:t>Les expressions </a:t>
            </a:r>
            <a:r>
              <a:rPr lang="en-US" i="1" dirty="0" err="1" smtClean="0"/>
              <a:t>ressemblent</a:t>
            </a:r>
            <a:r>
              <a:rPr lang="en-US" i="1" dirty="0" smtClean="0"/>
              <a:t> </a:t>
            </a:r>
            <a:r>
              <a:rPr lang="en-US" i="1" dirty="0" err="1" smtClean="0"/>
              <a:t>généralement</a:t>
            </a:r>
            <a:r>
              <a:rPr lang="en-US" i="1" dirty="0" smtClean="0"/>
              <a:t> à </a:t>
            </a:r>
            <a:r>
              <a:rPr lang="en-US" i="1" dirty="0" err="1" smtClean="0"/>
              <a:t>celles</a:t>
            </a:r>
            <a:r>
              <a:rPr lang="en-US" i="1" dirty="0" smtClean="0"/>
              <a:t> en C (indexation,</a:t>
            </a:r>
          </a:p>
          <a:p>
            <a:pPr>
              <a:buNone/>
            </a:pPr>
            <a:r>
              <a:rPr lang="fr-FR" i="1" dirty="0" smtClean="0"/>
              <a:t>Appel de fonctions, etc.)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+x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23 + 3*x[i]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x &lt;= f()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^a &gt;&gt; b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f() || g()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x == y + 1 &amp;&amp; &lt;-ch &gt; 0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&amp;^ 7 // x avec les  3 bits 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faible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vidés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("%5.2g\n", 2*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math.Sin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(PI/8))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7.234/x + 2.3i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"hello, " + "world"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concaténation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	 // pas comme en C "a" "b"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Conversions numériques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Transformer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numérique</a:t>
            </a:r>
            <a:r>
              <a:rPr lang="en-US" i="1" dirty="0" smtClean="0"/>
              <a:t> d’un type à un </a:t>
            </a:r>
            <a:r>
              <a:rPr lang="en-US" i="1" dirty="0" err="1" smtClean="0"/>
              <a:t>autre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conversion, avec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similaire</a:t>
            </a:r>
            <a:r>
              <a:rPr lang="en-US" i="1" dirty="0" smtClean="0"/>
              <a:t> à un </a:t>
            </a:r>
            <a:r>
              <a:rPr lang="en-US" i="1" dirty="0" err="1" smtClean="0"/>
              <a:t>appel</a:t>
            </a:r>
            <a:r>
              <a:rPr lang="en-US" i="1" dirty="0" smtClean="0"/>
              <a:t> de </a:t>
            </a:r>
            <a:r>
              <a:rPr lang="en-US" i="1" dirty="0" err="1" smtClean="0"/>
              <a:t>fonction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uint8(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tronque à la taille du type récepteur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(float64Var)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tronque la fraction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convertit en float64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des conversion de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string(0x1234)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== "\u1234"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string(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sliceOfBytes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octets -&gt;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octets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string(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sliceOfInts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-&gt; Unicode/UTF-8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("abc")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octets -&gt; octets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("􀳔􀺊􀞠")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Unicode/UTF-8 -&gt;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ints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(Les slices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liées</a:t>
            </a:r>
            <a:r>
              <a:rPr lang="en-US" i="1" dirty="0" smtClean="0"/>
              <a:t> aux tableaux </a:t>
            </a:r>
            <a:r>
              <a:rPr lang="en-US" i="1" dirty="0" err="1" smtClean="0"/>
              <a:t>vus</a:t>
            </a:r>
            <a:r>
              <a:rPr lang="en-US" i="1" dirty="0" smtClean="0"/>
              <a:t> plus </a:t>
            </a:r>
            <a:r>
              <a:rPr lang="en-US" i="1" dirty="0" err="1" smtClean="0"/>
              <a:t>tard</a:t>
            </a:r>
            <a:r>
              <a:rPr lang="en-US" i="1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Constantes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numériques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“</a:t>
            </a:r>
            <a:r>
              <a:rPr lang="en-US" i="1" dirty="0" err="1" smtClean="0"/>
              <a:t>nombres</a:t>
            </a:r>
            <a:r>
              <a:rPr lang="en-US" i="1" dirty="0" smtClean="0"/>
              <a:t> </a:t>
            </a:r>
            <a:r>
              <a:rPr lang="en-US" i="1" dirty="0" err="1" smtClean="0"/>
              <a:t>idéaux</a:t>
            </a:r>
            <a:r>
              <a:rPr lang="en-US" i="1" dirty="0" smtClean="0"/>
              <a:t>” : pas de </a:t>
            </a:r>
            <a:r>
              <a:rPr lang="en-US" i="1" dirty="0" err="1" smtClean="0"/>
              <a:t>taille</a:t>
            </a:r>
            <a:r>
              <a:rPr lang="en-US" i="1" dirty="0" smtClean="0"/>
              <a:t>, </a:t>
            </a:r>
            <a:r>
              <a:rPr lang="en-US" i="1" dirty="0" err="1" smtClean="0"/>
              <a:t>ni</a:t>
            </a:r>
            <a:r>
              <a:rPr lang="en-US" i="1" dirty="0" smtClean="0"/>
              <a:t> </a:t>
            </a:r>
            <a:r>
              <a:rPr lang="en-US" i="1" dirty="0" smtClean="0"/>
              <a:t>de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signe</a:t>
            </a:r>
            <a:r>
              <a:rPr lang="en-US" i="1" dirty="0" smtClean="0"/>
              <a:t>, et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smtClean="0"/>
              <a:t>plus, </a:t>
            </a:r>
            <a:r>
              <a:rPr lang="en-US" i="1" dirty="0" smtClean="0"/>
              <a:t>pas de </a:t>
            </a:r>
            <a:r>
              <a:rPr lang="en-US" i="1" dirty="0" err="1" smtClean="0"/>
              <a:t>terminaison</a:t>
            </a:r>
            <a:r>
              <a:rPr lang="en-US" i="1" dirty="0" smtClean="0"/>
              <a:t> en L </a:t>
            </a:r>
            <a:r>
              <a:rPr lang="en-US" i="1" dirty="0" err="1" smtClean="0"/>
              <a:t>ou</a:t>
            </a:r>
            <a:r>
              <a:rPr lang="en-US" i="1" dirty="0" smtClean="0"/>
              <a:t> U </a:t>
            </a:r>
            <a:r>
              <a:rPr lang="en-US" i="1" dirty="0" err="1" smtClean="0"/>
              <a:t>ou</a:t>
            </a:r>
            <a:r>
              <a:rPr lang="en-US" i="1" dirty="0" smtClean="0"/>
              <a:t> UL 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077 // octal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0xFEEDBEEEEEEEEEEEEEEEEEEEEF // hexadécimal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 &lt;&lt; 100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des </a:t>
            </a:r>
            <a:r>
              <a:rPr lang="en-US" i="1" dirty="0" err="1" smtClean="0"/>
              <a:t>nombres</a:t>
            </a:r>
            <a:r>
              <a:rPr lang="en-US" i="1" dirty="0" smtClean="0"/>
              <a:t> </a:t>
            </a:r>
            <a:r>
              <a:rPr lang="en-US" i="1" dirty="0" err="1" smtClean="0"/>
              <a:t>flottants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entiers</a:t>
            </a:r>
            <a:r>
              <a:rPr lang="en-US" i="1" dirty="0" smtClean="0"/>
              <a:t> </a:t>
            </a:r>
            <a:r>
              <a:rPr lang="en-US" i="1" dirty="0" err="1" smtClean="0"/>
              <a:t>idéaux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syntaxe</a:t>
            </a:r>
            <a:r>
              <a:rPr lang="en-US" i="1" dirty="0" smtClean="0"/>
              <a:t> des </a:t>
            </a:r>
            <a:r>
              <a:rPr lang="en-US" i="1" dirty="0" err="1" smtClean="0"/>
              <a:t>littéraux</a:t>
            </a:r>
            <a:r>
              <a:rPr lang="en-US" i="1" dirty="0" smtClean="0"/>
              <a:t> </a:t>
            </a:r>
            <a:r>
              <a:rPr lang="en-US" i="1" dirty="0" err="1" smtClean="0"/>
              <a:t>détermine</a:t>
            </a:r>
            <a:r>
              <a:rPr lang="en-US" i="1" dirty="0" smtClean="0"/>
              <a:t> le type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1.234e5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point flottant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1e2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point flottant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3.2i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point flottant imaginaire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nombre complexe)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100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entier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Expressions constantes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constantes</a:t>
            </a:r>
            <a:r>
              <a:rPr lang="en-US" i="1" dirty="0" smtClean="0"/>
              <a:t> à point </a:t>
            </a:r>
            <a:r>
              <a:rPr lang="en-US" i="1" dirty="0" err="1" smtClean="0"/>
              <a:t>flottant</a:t>
            </a:r>
            <a:r>
              <a:rPr lang="en-US" i="1" dirty="0" smtClean="0"/>
              <a:t> et </a:t>
            </a:r>
            <a:r>
              <a:rPr lang="en-US" i="1" dirty="0" err="1" smtClean="0"/>
              <a:t>entières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combinées</a:t>
            </a:r>
            <a:r>
              <a:rPr lang="en-US" i="1" dirty="0" smtClean="0"/>
              <a:t> à </a:t>
            </a:r>
            <a:r>
              <a:rPr lang="en-US" i="1" dirty="0" err="1" smtClean="0"/>
              <a:t>volonté</a:t>
            </a:r>
            <a:r>
              <a:rPr lang="en-US" i="1" dirty="0" smtClean="0"/>
              <a:t>,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avec le type </a:t>
            </a:r>
            <a:r>
              <a:rPr lang="en-US" i="1" dirty="0" err="1" smtClean="0"/>
              <a:t>résultant</a:t>
            </a:r>
            <a:r>
              <a:rPr lang="en-US" i="1" dirty="0" smtClean="0"/>
              <a:t> </a:t>
            </a:r>
            <a:r>
              <a:rPr lang="en-US" i="1" dirty="0" smtClean="0"/>
              <a:t>qui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déterminé</a:t>
            </a:r>
            <a:r>
              <a:rPr lang="en-US" i="1" dirty="0" smtClean="0"/>
              <a:t> </a:t>
            </a:r>
            <a:r>
              <a:rPr lang="en-US" i="1" dirty="0" smtClean="0"/>
              <a:t>par le types </a:t>
            </a:r>
            <a:r>
              <a:rPr lang="en-US" i="1" dirty="0" smtClean="0"/>
              <a:t>des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utilisées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opérations</a:t>
            </a:r>
            <a:r>
              <a:rPr lang="en-US" i="1" dirty="0" smtClean="0"/>
              <a:t> </a:t>
            </a:r>
            <a:r>
              <a:rPr lang="en-US" i="1" dirty="0" err="1" smtClean="0"/>
              <a:t>elles-mêmes</a:t>
            </a:r>
            <a:r>
              <a:rPr lang="en-US" i="1" dirty="0" smtClean="0"/>
              <a:t> </a:t>
            </a:r>
            <a:r>
              <a:rPr lang="en-US" i="1" dirty="0" err="1" smtClean="0"/>
              <a:t>dépendent</a:t>
            </a:r>
            <a:r>
              <a:rPr lang="en-US" i="1" dirty="0" smtClean="0"/>
              <a:t> du type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2*3.14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point flottant: 6.28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3./2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point flottant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1.5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3/2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entier: 1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3+2i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complexe: 3.0+2.0i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haute précision: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Ln2 = 0.69314718055994530941723212145817656807</a:t>
            </a:r>
          </a:p>
          <a:p>
            <a:pPr lvl="1"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const Log2E = 1/Ln2 // réciproque précis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représentation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“</a:t>
            </a:r>
            <a:r>
              <a:rPr lang="en-US" i="1" dirty="0" err="1" smtClean="0"/>
              <a:t>assez</a:t>
            </a:r>
            <a:r>
              <a:rPr lang="en-US" i="1" dirty="0" smtClean="0"/>
              <a:t> </a:t>
            </a:r>
            <a:r>
              <a:rPr lang="en-US" i="1" dirty="0" err="1" smtClean="0"/>
              <a:t>grande</a:t>
            </a:r>
            <a:r>
              <a:rPr lang="en-US" i="1" dirty="0" smtClean="0"/>
              <a:t>" (1024 bits pour le moment).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Conséquence des nombre idéaux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langage</a:t>
            </a:r>
            <a:r>
              <a:rPr lang="en-US" i="1" dirty="0" smtClean="0"/>
              <a:t> </a:t>
            </a:r>
            <a:r>
              <a:rPr lang="en-US" i="1" dirty="0" err="1" smtClean="0"/>
              <a:t>permet</a:t>
            </a:r>
            <a:r>
              <a:rPr lang="en-US" i="1" dirty="0" smtClean="0"/>
              <a:t> </a:t>
            </a:r>
            <a:r>
              <a:rPr lang="en-US" i="1" dirty="0" err="1" smtClean="0"/>
              <a:t>l’utilisation</a:t>
            </a:r>
            <a:r>
              <a:rPr lang="en-US" i="1" dirty="0" smtClean="0"/>
              <a:t> de </a:t>
            </a:r>
            <a:r>
              <a:rPr lang="en-US" i="1" dirty="0" err="1" smtClean="0"/>
              <a:t>constantes</a:t>
            </a:r>
            <a:r>
              <a:rPr lang="en-US" i="1" dirty="0" smtClean="0"/>
              <a:t> sans conversion </a:t>
            </a:r>
            <a:r>
              <a:rPr lang="en-US" i="1" dirty="0" err="1" smtClean="0"/>
              <a:t>explicite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la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converti</a:t>
            </a:r>
            <a:r>
              <a:rPr lang="en-US" i="1" dirty="0" err="1" smtClean="0"/>
              <a:t>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smtClean="0"/>
              <a:t>le type </a:t>
            </a:r>
            <a:r>
              <a:rPr lang="en-US" i="1" dirty="0" err="1" smtClean="0"/>
              <a:t>récepteur</a:t>
            </a:r>
            <a:r>
              <a:rPr lang="en-US" i="1" dirty="0" smtClean="0"/>
              <a:t>(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n’y</a:t>
            </a:r>
            <a:r>
              <a:rPr lang="en-US" i="1" dirty="0" smtClean="0"/>
              <a:t> a pas de conversion </a:t>
            </a:r>
            <a:r>
              <a:rPr lang="en-US" i="1" dirty="0" err="1" smtClean="0"/>
              <a:t>nécessaire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;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OK)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million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1e6 // la syntaxe flottante est OK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math.Sin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convertibles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leur</a:t>
            </a:r>
            <a:r>
              <a:rPr lang="en-US" i="1" dirty="0" smtClean="0"/>
              <a:t> type.</a:t>
            </a:r>
          </a:p>
          <a:p>
            <a:pPr>
              <a:buNone/>
            </a:pPr>
            <a:r>
              <a:rPr lang="en-US" i="1" dirty="0" err="1" smtClean="0"/>
              <a:t>Exemple</a:t>
            </a:r>
            <a:r>
              <a:rPr lang="en-US" i="1" dirty="0" smtClean="0"/>
              <a:t>: ^</a:t>
            </a:r>
            <a:r>
              <a:rPr lang="en-US" i="1" dirty="0" smtClean="0"/>
              <a:t>0  </a:t>
            </a:r>
            <a:r>
              <a:rPr lang="en-US" i="1" dirty="0" err="1" smtClean="0"/>
              <a:t>est</a:t>
            </a:r>
            <a:r>
              <a:rPr lang="en-US" i="1" dirty="0" smtClean="0"/>
              <a:t> -1 qui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l’intervalle</a:t>
            </a:r>
            <a:r>
              <a:rPr lang="en-US" i="1" dirty="0" smtClean="0"/>
              <a:t> 0-255.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uint8(^0)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faux: -1 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être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converti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signé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^uint8(0)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OK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uint8(350)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faux: 350 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être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converti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uint8(35.0) // OK: 35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uint8(3.5)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faux: 3.5 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être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converti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entier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Déclarations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introduites</a:t>
            </a:r>
            <a:r>
              <a:rPr lang="en-US" i="1" dirty="0" smtClean="0"/>
              <a:t> par un mot clef (</a:t>
            </a:r>
            <a:r>
              <a:rPr lang="en-US" i="1" dirty="0" err="1" smtClean="0"/>
              <a:t>var</a:t>
            </a:r>
            <a:r>
              <a:rPr lang="en-US" i="1" dirty="0" smtClean="0"/>
              <a:t>, </a:t>
            </a:r>
            <a:r>
              <a:rPr lang="en-US" dirty="0" smtClean="0"/>
              <a:t>const</a:t>
            </a:r>
            <a:r>
              <a:rPr lang="en-US" i="1" dirty="0" smtClean="0"/>
              <a:t>, type, </a:t>
            </a:r>
            <a:r>
              <a:rPr lang="en-US" i="1" dirty="0" err="1" smtClean="0"/>
              <a:t>func</a:t>
            </a:r>
            <a:r>
              <a:rPr lang="en-US" i="1" dirty="0" smtClean="0"/>
              <a:t>) et </a:t>
            </a:r>
            <a:r>
              <a:rPr lang="en-US" i="1" dirty="0" err="1" smtClean="0"/>
              <a:t>sont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inversées</a:t>
            </a:r>
            <a:r>
              <a:rPr lang="en-US" i="1" dirty="0" smtClean="0"/>
              <a:t> </a:t>
            </a:r>
            <a:r>
              <a:rPr lang="en-US" i="1" dirty="0" smtClean="0"/>
              <a:t>en </a:t>
            </a:r>
            <a:r>
              <a:rPr lang="en-US" i="1" dirty="0" err="1" smtClean="0"/>
              <a:t>comparaison</a:t>
            </a:r>
            <a:r>
              <a:rPr lang="en-US" i="1" dirty="0" smtClean="0"/>
              <a:t> du C 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PI = 22./7.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sum(a,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return a + b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err="1" smtClean="0"/>
              <a:t>Pourquoi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inversées</a:t>
            </a:r>
            <a:r>
              <a:rPr lang="en-US" i="1" dirty="0" smtClean="0"/>
              <a:t>? </a:t>
            </a:r>
            <a:r>
              <a:rPr lang="en-US" i="1" dirty="0" err="1" smtClean="0"/>
              <a:t>Exemple</a:t>
            </a:r>
            <a:r>
              <a:rPr lang="en-US" i="1" dirty="0" smtClean="0"/>
              <a:t> </a:t>
            </a:r>
            <a:r>
              <a:rPr lang="en-US" i="1" dirty="0" err="1" smtClean="0"/>
              <a:t>précédent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p, q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peut </a:t>
            </a:r>
            <a:r>
              <a:rPr lang="fr-FR" dirty="0" smtClean="0"/>
              <a:t>être lu ainsi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Les variables p et q sont des pointeurs sur entier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Plus </a:t>
            </a:r>
            <a:r>
              <a:rPr lang="en-US" i="1" dirty="0" err="1" smtClean="0"/>
              <a:t>clair</a:t>
            </a:r>
            <a:r>
              <a:rPr lang="en-US" i="1" dirty="0" smtClean="0"/>
              <a:t> non ?  Presque du </a:t>
            </a:r>
            <a:r>
              <a:rPr lang="en-US" i="1" dirty="0" err="1" smtClean="0"/>
              <a:t>langage</a:t>
            </a:r>
            <a:r>
              <a:rPr lang="en-US" i="1" dirty="0" smtClean="0"/>
              <a:t> </a:t>
            </a:r>
            <a:r>
              <a:rPr lang="en-US" i="1" dirty="0" err="1" smtClean="0"/>
              <a:t>naturel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raison sera </a:t>
            </a:r>
            <a:r>
              <a:rPr lang="en-US" i="1" dirty="0" err="1" smtClean="0"/>
              <a:t>vue</a:t>
            </a:r>
            <a:r>
              <a:rPr lang="en-US" i="1" dirty="0" smtClean="0"/>
              <a:t> </a:t>
            </a:r>
            <a:r>
              <a:rPr lang="en-US" i="1" dirty="0" err="1" smtClean="0"/>
              <a:t>ultérieurement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de variable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introduites</a:t>
            </a:r>
            <a:r>
              <a:rPr lang="en-US" i="1" dirty="0" smtClean="0"/>
              <a:t> par le mot clef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contenir</a:t>
            </a:r>
            <a:r>
              <a:rPr lang="en-US" i="1" dirty="0" smtClean="0"/>
              <a:t> un type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expression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d’initialisation</a:t>
            </a:r>
            <a:r>
              <a:rPr lang="en-US" i="1" dirty="0" smtClean="0"/>
              <a:t> </a:t>
            </a:r>
            <a:r>
              <a:rPr lang="en-US" i="1" dirty="0" err="1" smtClean="0"/>
              <a:t>typante</a:t>
            </a:r>
            <a:r>
              <a:rPr lang="en-US" i="1" dirty="0" smtClean="0"/>
              <a:t> ; </a:t>
            </a:r>
            <a:r>
              <a:rPr lang="en-US" i="1" dirty="0" err="1" smtClean="0"/>
              <a:t>l’un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l’autre</a:t>
            </a:r>
            <a:r>
              <a:rPr lang="en-US" i="1" dirty="0" smtClean="0"/>
              <a:t> </a:t>
            </a:r>
            <a:r>
              <a:rPr lang="en-US" i="1" dirty="0" err="1" smtClean="0"/>
              <a:t>obligatoire</a:t>
            </a:r>
            <a:r>
              <a:rPr lang="en-US" i="1" dirty="0" smtClean="0"/>
              <a:t>!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i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j = 365.245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k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l, m uint64 = 1, 2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nanoseconds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int64 = 1e9 // constante float64!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inter,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floater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, stringer = 1, 2.0, "hi"</a:t>
            </a:r>
            <a:endParaRPr lang="fr-FR" sz="2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commonalisé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pénible</a:t>
            </a:r>
            <a:r>
              <a:rPr lang="en-US" i="1" dirty="0" smtClean="0"/>
              <a:t> de taper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i="1" dirty="0" smtClean="0"/>
              <a:t> tout le temps! 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regrouper</a:t>
            </a:r>
            <a:r>
              <a:rPr lang="en-US" i="1" dirty="0" smtClean="0"/>
              <a:t> </a:t>
            </a:r>
            <a:r>
              <a:rPr lang="en-US" i="1" dirty="0" err="1" smtClean="0"/>
              <a:t>toutes</a:t>
            </a:r>
            <a:r>
              <a:rPr lang="en-US" i="1" dirty="0" smtClean="0"/>
              <a:t> les variables de la </a:t>
            </a:r>
            <a:r>
              <a:rPr lang="en-US" i="1" dirty="0" err="1" smtClean="0"/>
              <a:t>façon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(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j = 356.245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lvl="2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l, m uint64 = 1, 2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nanoseconds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int64 = 1e9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inter,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floater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stringer = 1, 2.0, "hi"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Cette</a:t>
            </a:r>
            <a:r>
              <a:rPr lang="en-US" i="1" dirty="0" smtClean="0"/>
              <a:t> </a:t>
            </a:r>
            <a:r>
              <a:rPr lang="en-US" i="1" dirty="0" err="1" smtClean="0"/>
              <a:t>règle</a:t>
            </a:r>
            <a:r>
              <a:rPr lang="en-US" i="1" dirty="0" smtClean="0"/>
              <a:t> </a:t>
            </a:r>
            <a:r>
              <a:rPr lang="en-US" i="1" dirty="0" err="1" smtClean="0"/>
              <a:t>s’applique</a:t>
            </a:r>
            <a:r>
              <a:rPr lang="en-US" i="1" dirty="0" smtClean="0"/>
              <a:t> aux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const, type,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pas à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Plan du cours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1ere jour</a:t>
            </a:r>
            <a:endParaRPr lang="fr-FR" b="1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i="1" dirty="0" smtClean="0"/>
              <a:t>	Les </a:t>
            </a:r>
            <a:r>
              <a:rPr lang="fr-FR" i="1" dirty="0" smtClean="0"/>
              <a:t>bases</a:t>
            </a:r>
          </a:p>
          <a:p>
            <a:endParaRPr lang="fr-FR" i="1" dirty="0"/>
          </a:p>
          <a:p>
            <a:pPr>
              <a:buNone/>
            </a:pP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b="1" i="1" baseline="30000" dirty="0" smtClean="0">
                <a:solidFill>
                  <a:schemeClr val="accent1">
                    <a:lumMod val="75000"/>
                  </a:schemeClr>
                </a:solidFill>
              </a:rPr>
              <a:t>ème</a:t>
            </a: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 jour</a:t>
            </a:r>
            <a:endParaRPr lang="fr-FR" b="1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i="1" dirty="0" smtClean="0"/>
              <a:t>	Types</a:t>
            </a:r>
            <a:r>
              <a:rPr lang="fr-FR" i="1" dirty="0"/>
              <a:t>, </a:t>
            </a:r>
            <a:r>
              <a:rPr lang="fr-FR" i="1" dirty="0" smtClean="0"/>
              <a:t>méthodes</a:t>
            </a:r>
            <a:r>
              <a:rPr lang="fr-FR" i="1" dirty="0"/>
              <a:t>, </a:t>
            </a:r>
            <a:r>
              <a:rPr lang="fr-FR" i="1" dirty="0" smtClean="0"/>
              <a:t>et interfaces</a:t>
            </a:r>
          </a:p>
          <a:p>
            <a:endParaRPr lang="fr-FR" i="1" dirty="0"/>
          </a:p>
          <a:p>
            <a:pPr>
              <a:buNone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3ème jour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i="1" dirty="0" smtClean="0"/>
              <a:t>	Concurrence </a:t>
            </a:r>
            <a:r>
              <a:rPr lang="fr-FR" i="1" dirty="0"/>
              <a:t>and communication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cours</a:t>
            </a:r>
            <a:r>
              <a:rPr lang="en-US" i="1" dirty="0" smtClean="0"/>
              <a:t> se </a:t>
            </a:r>
            <a:r>
              <a:rPr lang="en-US" i="1" dirty="0" err="1" smtClean="0"/>
              <a:t>focalise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la </a:t>
            </a:r>
            <a:r>
              <a:rPr lang="en-US" i="1" dirty="0" err="1" smtClean="0"/>
              <a:t>programmation</a:t>
            </a:r>
            <a:r>
              <a:rPr lang="en-US" i="1" dirty="0" smtClean="0"/>
              <a:t> en GO et non pas </a:t>
            </a:r>
            <a:r>
              <a:rPr lang="en-US" i="1" dirty="0" err="1" smtClean="0"/>
              <a:t>sur</a:t>
            </a:r>
            <a:r>
              <a:rPr lang="en-US" i="1" dirty="0" smtClean="0"/>
              <a:t> la </a:t>
            </a:r>
            <a:r>
              <a:rPr lang="en-US" i="1" dirty="0" err="1" smtClean="0"/>
              <a:t>genèse</a:t>
            </a:r>
            <a:r>
              <a:rPr lang="en-US" i="1" dirty="0" smtClean="0"/>
              <a:t> et conception du </a:t>
            </a:r>
            <a:r>
              <a:rPr lang="en-US" i="1" dirty="0" err="1" smtClean="0"/>
              <a:t>langage</a:t>
            </a:r>
            <a:r>
              <a:rPr lang="en-US" i="1" dirty="0" smtClean="0"/>
              <a:t> </a:t>
            </a:r>
            <a:r>
              <a:rPr lang="en-US" i="1" dirty="0" smtClean="0"/>
              <a:t>en </a:t>
            </a:r>
            <a:r>
              <a:rPr lang="en-US" i="1" dirty="0" err="1" smtClean="0"/>
              <a:t>lui-même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La « déclaration courte » :=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 err="1" smtClean="0"/>
              <a:t>Dans</a:t>
            </a:r>
            <a:r>
              <a:rPr lang="en-US" b="1" i="1" dirty="0" smtClean="0"/>
              <a:t> le corps des </a:t>
            </a:r>
            <a:r>
              <a:rPr lang="en-US" b="1" i="1" dirty="0" err="1" smtClean="0"/>
              <a:t>fonctions</a:t>
            </a:r>
            <a:r>
              <a:rPr lang="en-US" b="1" i="1" dirty="0" smtClean="0"/>
              <a:t> (</a:t>
            </a:r>
            <a:r>
              <a:rPr lang="en-US" b="1" i="1" dirty="0" err="1" smtClean="0"/>
              <a:t>seulement</a:t>
            </a:r>
            <a:r>
              <a:rPr lang="en-US" b="1" i="1" dirty="0" smtClean="0"/>
              <a:t>), </a:t>
            </a:r>
            <a:r>
              <a:rPr lang="en-US" i="1" dirty="0" smtClean="0"/>
              <a:t>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de la </a:t>
            </a:r>
            <a:r>
              <a:rPr lang="en-US" i="1" dirty="0" err="1" smtClean="0"/>
              <a:t>forme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v = value</a:t>
            </a:r>
          </a:p>
          <a:p>
            <a:pPr>
              <a:buNone/>
            </a:pPr>
            <a:r>
              <a:rPr lang="fr-FR" i="1" dirty="0" smtClean="0"/>
              <a:t>peuvent être raccourcis en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 := value</a:t>
            </a:r>
          </a:p>
          <a:p>
            <a:pPr>
              <a:buNone/>
            </a:pPr>
            <a:r>
              <a:rPr lang="en-US" i="1" dirty="0" smtClean="0"/>
              <a:t>(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raison pour </a:t>
            </a:r>
            <a:r>
              <a:rPr lang="en-US" i="1" dirty="0" err="1" smtClean="0"/>
              <a:t>l’inversion</a:t>
            </a:r>
            <a:r>
              <a:rPr lang="en-US" i="1" dirty="0" smtClean="0"/>
              <a:t> </a:t>
            </a:r>
            <a:r>
              <a:rPr lang="en-US" i="1" dirty="0" smtClean="0"/>
              <a:t>nom/type </a:t>
            </a:r>
            <a:r>
              <a:rPr lang="en-US" i="1" dirty="0" err="1" smtClean="0"/>
              <a:t>vue</a:t>
            </a:r>
            <a:r>
              <a:rPr lang="en-US" i="1" dirty="0" smtClean="0"/>
              <a:t> </a:t>
            </a:r>
            <a:r>
              <a:rPr lang="en-US" i="1" dirty="0" err="1" smtClean="0"/>
              <a:t>précédemment</a:t>
            </a:r>
            <a:r>
              <a:rPr lang="en-US" i="1" dirty="0" smtClean="0"/>
              <a:t> par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rapport </a:t>
            </a:r>
            <a:r>
              <a:rPr lang="en-US" i="1" dirty="0" smtClean="0"/>
              <a:t>au C)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 type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(pour les </a:t>
            </a:r>
            <a:r>
              <a:rPr lang="en-US" i="1" dirty="0" err="1" smtClean="0"/>
              <a:t>nombres</a:t>
            </a:r>
            <a:r>
              <a:rPr lang="en-US" i="1" dirty="0" smtClean="0"/>
              <a:t> </a:t>
            </a:r>
            <a:r>
              <a:rPr lang="en-US" i="1" dirty="0" err="1" smtClean="0"/>
              <a:t>idéaux</a:t>
            </a:r>
            <a:r>
              <a:rPr lang="en-US" i="1" dirty="0" smtClean="0"/>
              <a:t>, on a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respectivement</a:t>
            </a:r>
            <a:r>
              <a:rPr lang="en-US" i="1" dirty="0" smtClean="0"/>
              <a:t> </a:t>
            </a:r>
            <a:r>
              <a:rPr lang="en-US" i="1" dirty="0" err="1" smtClean="0"/>
              <a:t>int</a:t>
            </a:r>
            <a:r>
              <a:rPr lang="en-US" i="1" dirty="0" smtClean="0"/>
              <a:t>, </a:t>
            </a:r>
            <a:r>
              <a:rPr lang="en-US" i="1" dirty="0" smtClean="0"/>
              <a:t>float64 </a:t>
            </a:r>
            <a:r>
              <a:rPr lang="en-US" i="1" dirty="0" smtClean="0"/>
              <a:t>et </a:t>
            </a:r>
            <a:r>
              <a:rPr lang="en-US" i="1" dirty="0" smtClean="0"/>
              <a:t>complex128)</a:t>
            </a:r>
            <a:endParaRPr lang="en-US" i="1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a, b, c, d, e := 1, 2.0, "three", FOUR, 5e0i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type de </a:t>
            </a:r>
            <a:r>
              <a:rPr lang="en-US" i="1" dirty="0" err="1" smtClean="0"/>
              <a:t>déclaration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 beaucoup </a:t>
            </a:r>
            <a:r>
              <a:rPr lang="en-US" i="1" dirty="0" err="1" smtClean="0"/>
              <a:t>utilisé</a:t>
            </a:r>
            <a:r>
              <a:rPr lang="en-US" i="1" dirty="0" smtClean="0"/>
              <a:t> et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disponible</a:t>
            </a:r>
            <a:r>
              <a:rPr lang="en-US" i="1" dirty="0" smtClean="0"/>
              <a:t> 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endroits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des </a:t>
            </a:r>
            <a:r>
              <a:rPr lang="en-US" i="1" dirty="0" err="1" smtClean="0"/>
              <a:t>initialiseurs</a:t>
            </a:r>
            <a:r>
              <a:rPr lang="en-US" i="1" dirty="0" smtClean="0"/>
              <a:t> de boucles.</a:t>
            </a:r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constantes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	Les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par le mot clef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“expression </a:t>
            </a:r>
            <a:r>
              <a:rPr lang="en-US" i="1" dirty="0" err="1" smtClean="0"/>
              <a:t>constante</a:t>
            </a:r>
            <a:r>
              <a:rPr lang="en-US" i="1" dirty="0" smtClean="0"/>
              <a:t>”, </a:t>
            </a:r>
            <a:r>
              <a:rPr lang="en-US" i="1" dirty="0" err="1" smtClean="0"/>
              <a:t>évaluée</a:t>
            </a:r>
            <a:r>
              <a:rPr lang="en-US" i="1" dirty="0" smtClean="0"/>
              <a:t> à la compilation,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initialiseur</a:t>
            </a:r>
            <a:r>
              <a:rPr lang="en-US" i="1" dirty="0" smtClean="0"/>
              <a:t> et </a:t>
            </a:r>
            <a:r>
              <a:rPr lang="fr-FR" i="1" dirty="0" smtClean="0"/>
              <a:t>peuvent être typées de manière optionnelle.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Pi = 22./7.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AccuratePi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355./113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beef, two, parsnip = "meat", 2,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Monday, Tuesday, Wednesday = 1, 2, 3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Thursday, Friday, Saturday = 4, 5, 6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Iota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	Les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le </a:t>
            </a:r>
            <a:r>
              <a:rPr lang="en-US" i="1" dirty="0" err="1" smtClean="0"/>
              <a:t>compteur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iota</a:t>
            </a:r>
            <a:r>
              <a:rPr lang="en-US" i="1" dirty="0" smtClean="0"/>
              <a:t>, qui </a:t>
            </a:r>
            <a:r>
              <a:rPr lang="en-US" i="1" dirty="0" err="1" smtClean="0"/>
              <a:t>démarre</a:t>
            </a:r>
            <a:r>
              <a:rPr lang="en-US" i="1" dirty="0" smtClean="0"/>
              <a:t> à 0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chaque</a:t>
            </a:r>
            <a:r>
              <a:rPr lang="en-US" i="1" dirty="0" smtClean="0"/>
              <a:t> bloc et qui </a:t>
            </a:r>
            <a:r>
              <a:rPr lang="en-US" i="1" dirty="0" err="1" smtClean="0"/>
              <a:t>s’incrémente</a:t>
            </a:r>
            <a:r>
              <a:rPr lang="en-US" i="1" dirty="0" smtClean="0"/>
              <a:t>  à </a:t>
            </a:r>
            <a:r>
              <a:rPr lang="en-US" i="1" dirty="0" err="1" smtClean="0"/>
              <a:t>chaque</a:t>
            </a:r>
            <a:r>
              <a:rPr lang="en-US" i="1" dirty="0" smtClean="0"/>
              <a:t> point virgule </a:t>
            </a:r>
            <a:r>
              <a:rPr lang="en-US" i="1" dirty="0" err="1" smtClean="0"/>
              <a:t>implicite</a:t>
            </a:r>
            <a:r>
              <a:rPr lang="en-US" i="1" dirty="0" smtClean="0"/>
              <a:t> (fin de  </a:t>
            </a:r>
            <a:r>
              <a:rPr lang="en-US" i="1" dirty="0" err="1" smtClean="0"/>
              <a:t>ligne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2">
              <a:buNone/>
            </a:pP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Monday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= iota // 0</a:t>
            </a:r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Tuesday = iota // 1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Raccourcis</a:t>
            </a:r>
            <a:r>
              <a:rPr lang="en-US" i="1" dirty="0" smtClean="0"/>
              <a:t>: les types et </a:t>
            </a:r>
            <a:r>
              <a:rPr lang="en-US" i="1" dirty="0" err="1" smtClean="0"/>
              <a:t>l’expressions</a:t>
            </a:r>
            <a:r>
              <a:rPr lang="en-US" i="1" dirty="0" smtClean="0"/>
              <a:t>  </a:t>
            </a:r>
            <a:r>
              <a:rPr lang="en-US" i="1" dirty="0" err="1" smtClean="0"/>
              <a:t>précédents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répétés</a:t>
            </a:r>
            <a:r>
              <a:rPr lang="en-US" i="1" dirty="0" smtClean="0"/>
              <a:t>.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2">
              <a:buNone/>
            </a:pPr>
            <a:r>
              <a:rPr lang="sv-SE" sz="2900" dirty="0" smtClean="0">
                <a:latin typeface="Courier New" pitchFamily="49" charset="0"/>
                <a:cs typeface="Courier New" pitchFamily="49" charset="0"/>
              </a:rPr>
              <a:t>loc0, bit0 uint32 = iota, 1&lt;&lt;iota  // 0, 1</a:t>
            </a:r>
          </a:p>
          <a:p>
            <a:pPr lvl="2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loc1, bit1 				 // 1, 2</a:t>
            </a:r>
          </a:p>
          <a:p>
            <a:pPr lvl="2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loc2, bit2 				 // 2, 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	Les types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introduits</a:t>
            </a:r>
            <a:r>
              <a:rPr lang="en-US" i="1" dirty="0" smtClean="0"/>
              <a:t> par le mot clef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Nous </a:t>
            </a:r>
            <a:r>
              <a:rPr lang="en-US" i="1" dirty="0" err="1" smtClean="0"/>
              <a:t>reviendrons</a:t>
            </a:r>
            <a:r>
              <a:rPr lang="en-US" i="1" dirty="0" smtClean="0"/>
              <a:t> </a:t>
            </a:r>
            <a:r>
              <a:rPr lang="en-US" i="1" dirty="0" smtClean="0"/>
              <a:t>plus </a:t>
            </a:r>
            <a:r>
              <a:rPr lang="en-US" i="1" dirty="0" err="1" smtClean="0"/>
              <a:t>tard</a:t>
            </a:r>
            <a:r>
              <a:rPr lang="en-US" i="1" dirty="0" smtClean="0"/>
              <a:t> plus </a:t>
            </a:r>
            <a:r>
              <a:rPr lang="en-US" i="1" dirty="0" err="1" smtClean="0"/>
              <a:t>précisément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les types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voici</a:t>
            </a:r>
            <a:r>
              <a:rPr lang="en-US" i="1" dirty="0" smtClean="0"/>
              <a:t> tout de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quelques</a:t>
            </a:r>
            <a:r>
              <a:rPr lang="en-US" i="1" dirty="0" smtClean="0"/>
              <a:t> </a:t>
            </a:r>
            <a:r>
              <a:rPr lang="en-US" i="1" dirty="0" err="1" smtClean="0"/>
              <a:t>exemples</a:t>
            </a:r>
            <a:r>
              <a:rPr lang="en-US" i="1" dirty="0" smtClean="0"/>
              <a:t> :</a:t>
            </a:r>
            <a:endParaRPr lang="fr-FR" i="1" dirty="0" smtClean="0"/>
          </a:p>
          <a:p>
            <a:pPr lvl="1"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x, y, z float64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</a:t>
            </a:r>
          </a:p>
          <a:p>
            <a:pPr lvl="1"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(a, b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SliceOfIntPointers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[]*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cs typeface="Courier New" pitchFamily="49" charset="0"/>
              </a:rPr>
              <a:t>	</a:t>
            </a:r>
            <a:r>
              <a:rPr lang="fr-FR" i="1" dirty="0" smtClean="0">
                <a:cs typeface="Courier New" pitchFamily="49" charset="0"/>
              </a:rPr>
              <a:t>Nous reviendrons sur les fonctions également un peu plus tard. 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	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i="1" dirty="0" smtClean="0"/>
              <a:t> </a:t>
            </a:r>
            <a:r>
              <a:rPr lang="en-US" i="1" dirty="0" err="1" smtClean="0"/>
              <a:t>alloue</a:t>
            </a:r>
            <a:r>
              <a:rPr lang="en-US" i="1" dirty="0" smtClean="0"/>
              <a:t> de la </a:t>
            </a:r>
            <a:r>
              <a:rPr lang="en-US" i="1" dirty="0" err="1" smtClean="0"/>
              <a:t>mémoire</a:t>
            </a:r>
            <a:r>
              <a:rPr lang="en-US" i="1" dirty="0" smtClean="0"/>
              <a:t>. La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similaire</a:t>
            </a:r>
            <a:r>
              <a:rPr lang="en-US" i="1" dirty="0" smtClean="0"/>
              <a:t> à </a:t>
            </a:r>
            <a:r>
              <a:rPr lang="en-US" i="1" dirty="0" err="1" smtClean="0"/>
              <a:t>celle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, avec des types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smtClean="0"/>
              <a:t>arguments. </a:t>
            </a:r>
            <a:r>
              <a:rPr lang="en-US" i="1" dirty="0" err="1" smtClean="0"/>
              <a:t>Retourne</a:t>
            </a:r>
            <a:r>
              <a:rPr lang="en-US" i="1" dirty="0" smtClean="0"/>
              <a:t> un </a:t>
            </a:r>
            <a:r>
              <a:rPr lang="en-US" b="1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un objet </a:t>
            </a:r>
            <a:r>
              <a:rPr lang="en-US" i="1" dirty="0" err="1" smtClean="0"/>
              <a:t>alloué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*Point = new(Point)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 := new(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v a le type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Nous </a:t>
            </a:r>
            <a:r>
              <a:rPr lang="en-US" i="1" dirty="0" err="1" smtClean="0"/>
              <a:t>verrons</a:t>
            </a:r>
            <a:r>
              <a:rPr lang="en-US" i="1" dirty="0" smtClean="0"/>
              <a:t> plus </a:t>
            </a:r>
            <a:r>
              <a:rPr lang="en-US" i="1" dirty="0" err="1" smtClean="0"/>
              <a:t>tard</a:t>
            </a:r>
            <a:r>
              <a:rPr lang="en-US" i="1" dirty="0" smtClean="0"/>
              <a:t> comment </a:t>
            </a:r>
            <a:r>
              <a:rPr lang="en-US" i="1" dirty="0" err="1" smtClean="0"/>
              <a:t>construire</a:t>
            </a:r>
            <a:r>
              <a:rPr lang="en-US" i="1" dirty="0" smtClean="0"/>
              <a:t> des slices et </a:t>
            </a:r>
            <a:r>
              <a:rPr lang="en-US" i="1" dirty="0" err="1" smtClean="0"/>
              <a:t>autres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Il </a:t>
            </a:r>
            <a:r>
              <a:rPr lang="en-US" i="1" dirty="0" err="1" smtClean="0"/>
              <a:t>n’y</a:t>
            </a:r>
            <a:r>
              <a:rPr lang="en-US" i="1" dirty="0" smtClean="0"/>
              <a:t> a pas de </a:t>
            </a:r>
            <a:r>
              <a:rPr lang="en-US" b="1" i="1" dirty="0" smtClean="0"/>
              <a:t>delete</a:t>
            </a:r>
            <a:r>
              <a:rPr lang="en-US" i="1" dirty="0" smtClean="0"/>
              <a:t> </a:t>
            </a:r>
            <a:r>
              <a:rPr lang="en-US" i="1" dirty="0" err="1" smtClean="0"/>
              <a:t>ni</a:t>
            </a:r>
            <a:r>
              <a:rPr lang="en-US" i="1" dirty="0" smtClean="0"/>
              <a:t> de </a:t>
            </a:r>
            <a:r>
              <a:rPr lang="en-US" b="1" i="1" dirty="0" smtClean="0"/>
              <a:t>free</a:t>
            </a:r>
            <a:r>
              <a:rPr lang="en-US" i="1" dirty="0" smtClean="0"/>
              <a:t> ; Go </a:t>
            </a:r>
            <a:r>
              <a:rPr lang="en-US" i="1" dirty="0" err="1" smtClean="0"/>
              <a:t>possède</a:t>
            </a:r>
            <a:r>
              <a:rPr lang="en-US" i="1" dirty="0" smtClean="0"/>
              <a:t> un </a:t>
            </a:r>
            <a:r>
              <a:rPr lang="en-US" i="1" dirty="0" err="1" smtClean="0"/>
              <a:t>ramasse-miettes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Affectations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L’affectation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simple et </a:t>
            </a:r>
            <a:r>
              <a:rPr lang="en-US" i="1" dirty="0" err="1" smtClean="0"/>
              <a:t>habituelle</a:t>
            </a:r>
            <a:r>
              <a:rPr lang="en-US" i="1" dirty="0" smtClean="0"/>
              <a:t>: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a = b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Mais</a:t>
            </a:r>
            <a:r>
              <a:rPr lang="en-US" i="1" dirty="0" smtClean="0"/>
              <a:t> les affectations multiples </a:t>
            </a:r>
            <a:r>
              <a:rPr lang="en-US" i="1" dirty="0" err="1" smtClean="0"/>
              <a:t>fonctionnent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:</a:t>
            </a:r>
            <a:endParaRPr lang="en-US" i="1" dirty="0" smtClean="0"/>
          </a:p>
          <a:p>
            <a:pPr lvl="2"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x, y, z = f1(), f2(), f3()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a, b = b, a // swap</a:t>
            </a:r>
          </a:p>
          <a:p>
            <a:pPr>
              <a:buNone/>
            </a:pPr>
            <a:r>
              <a:rPr lang="en-US" i="1" dirty="0" smtClean="0"/>
              <a:t>	Les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retourner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multiples </a:t>
            </a:r>
            <a:r>
              <a:rPr lang="fr-FR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nbytes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de contrôles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err="1" smtClean="0"/>
              <a:t>Similaire</a:t>
            </a:r>
            <a:r>
              <a:rPr lang="en-US" i="1" dirty="0" smtClean="0"/>
              <a:t> au C,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différents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certains</a:t>
            </a:r>
            <a:r>
              <a:rPr lang="en-US" i="1" dirty="0" smtClean="0"/>
              <a:t> points.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possède</a:t>
            </a:r>
            <a:r>
              <a:rPr lang="en-US" i="1" dirty="0" smtClean="0"/>
              <a:t> des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et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i="1" dirty="0" smtClean="0"/>
              <a:t> (plus un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encore  </a:t>
            </a:r>
            <a:r>
              <a:rPr lang="en-US" i="1" dirty="0" err="1" smtClean="0"/>
              <a:t>que</a:t>
            </a:r>
            <a:r>
              <a:rPr lang="en-US" i="1" dirty="0" smtClean="0"/>
              <a:t> nous </a:t>
            </a:r>
            <a:r>
              <a:rPr lang="en-US" i="1" dirty="0" err="1" smtClean="0"/>
              <a:t>verrons</a:t>
            </a:r>
            <a:r>
              <a:rPr lang="en-US" i="1" dirty="0" smtClean="0"/>
              <a:t> plus </a:t>
            </a:r>
            <a:r>
              <a:rPr lang="en-US" i="1" dirty="0" err="1" smtClean="0"/>
              <a:t>tard</a:t>
            </a:r>
            <a:r>
              <a:rPr lang="en-US" i="1" dirty="0" smtClean="0"/>
              <a:t>)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indiqué</a:t>
            </a:r>
            <a:r>
              <a:rPr lang="en-US" i="1" dirty="0" smtClean="0"/>
              <a:t> </a:t>
            </a:r>
            <a:r>
              <a:rPr lang="en-US" i="1" dirty="0" err="1" smtClean="0"/>
              <a:t>précédemment</a:t>
            </a:r>
            <a:r>
              <a:rPr lang="en-US" i="1" dirty="0" smtClean="0"/>
              <a:t>, pas de </a:t>
            </a:r>
            <a:r>
              <a:rPr lang="en-US" i="1" dirty="0" err="1" smtClean="0"/>
              <a:t>parenthèses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ni</a:t>
            </a:r>
            <a:r>
              <a:rPr lang="en-US" i="1" dirty="0" smtClean="0"/>
              <a:t> </a:t>
            </a:r>
            <a:r>
              <a:rPr lang="en-US" i="1" dirty="0" smtClean="0"/>
              <a:t>accolades </a:t>
            </a:r>
            <a:r>
              <a:rPr lang="en-US" i="1" dirty="0" err="1" smtClean="0"/>
              <a:t>obligatoires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 Les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et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i="1" dirty="0" smtClean="0"/>
              <a:t> </a:t>
            </a:r>
            <a:r>
              <a:rPr lang="en-US" i="1" dirty="0" err="1" smtClean="0"/>
              <a:t>acceptent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des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déclarations</a:t>
            </a:r>
            <a:r>
              <a:rPr lang="en-US" i="1" dirty="0" smtClean="0"/>
              <a:t> </a:t>
            </a:r>
            <a:r>
              <a:rPr lang="en-US" i="1" dirty="0" err="1" smtClean="0"/>
              <a:t>d’initialisation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Forme des structures de contrôle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	Les </a:t>
            </a:r>
            <a:r>
              <a:rPr lang="en-US" i="1" dirty="0" smtClean="0"/>
              <a:t>instructions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i="1" dirty="0" smtClean="0"/>
              <a:t> </a:t>
            </a:r>
            <a:r>
              <a:rPr lang="en-US" i="1" dirty="0" smtClean="0"/>
              <a:t>et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i="1" dirty="0" smtClean="0"/>
              <a:t>  </a:t>
            </a:r>
            <a:r>
              <a:rPr lang="fr-FR" i="1" dirty="0" smtClean="0"/>
              <a:t>seront décrites dans les </a:t>
            </a:r>
            <a:r>
              <a:rPr lang="fr-FR" i="1" dirty="0" smtClean="0"/>
              <a:t>transparents suivants </a:t>
            </a:r>
            <a:r>
              <a:rPr lang="fr-FR" i="1" dirty="0" smtClean="0"/>
              <a:t>. Ils peuvent </a:t>
            </a:r>
            <a:r>
              <a:rPr lang="fr-FR" i="1" dirty="0" smtClean="0"/>
              <a:t>posséder </a:t>
            </a:r>
            <a:r>
              <a:rPr lang="fr-FR" i="1" u="sng" dirty="0" smtClean="0"/>
              <a:t>une </a:t>
            </a:r>
            <a:r>
              <a:rPr lang="fr-FR" i="1" u="sng" dirty="0" smtClean="0"/>
              <a:t>ou deux </a:t>
            </a:r>
            <a:r>
              <a:rPr lang="fr-FR" i="1" dirty="0" smtClean="0"/>
              <a:t>expressions.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	La boucle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posséder</a:t>
            </a:r>
            <a:r>
              <a:rPr lang="en-US" i="1" dirty="0" smtClean="0"/>
              <a:t> </a:t>
            </a:r>
            <a:r>
              <a:rPr lang="en-US" i="1" u="sng" dirty="0" err="1" smtClean="0"/>
              <a:t>une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ou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trois</a:t>
            </a:r>
            <a:r>
              <a:rPr lang="en-US" i="1" u="sng" dirty="0" smtClean="0"/>
              <a:t> </a:t>
            </a:r>
            <a:r>
              <a:rPr lang="en-US" i="1" dirty="0" smtClean="0"/>
              <a:t>expressions :</a:t>
            </a:r>
          </a:p>
          <a:p>
            <a:pPr>
              <a:buNone/>
            </a:pPr>
            <a:r>
              <a:rPr lang="fr-FR" i="1" dirty="0" smtClean="0"/>
              <a:t>	un </a:t>
            </a:r>
            <a:r>
              <a:rPr lang="fr-FR" i="1" dirty="0" smtClean="0"/>
              <a:t>seul </a:t>
            </a:r>
            <a:r>
              <a:rPr lang="fr-FR" i="1" dirty="0" smtClean="0"/>
              <a:t>élément correspond au  </a:t>
            </a:r>
            <a:r>
              <a:rPr lang="fr-FR" b="1" i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b="1" i="1" dirty="0" smtClean="0"/>
              <a:t> </a:t>
            </a:r>
            <a:r>
              <a:rPr lang="fr-FR" i="1" dirty="0" smtClean="0"/>
              <a:t>du C: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a {}</a:t>
            </a:r>
          </a:p>
          <a:p>
            <a:pPr>
              <a:buNone/>
            </a:pPr>
            <a:r>
              <a:rPr lang="fr-FR" i="1" dirty="0" smtClean="0"/>
              <a:t>	trois </a:t>
            </a:r>
            <a:r>
              <a:rPr lang="fr-FR" i="1" dirty="0" err="1" smtClean="0"/>
              <a:t>élements</a:t>
            </a:r>
            <a:r>
              <a:rPr lang="fr-FR" i="1" dirty="0" smtClean="0"/>
              <a:t> correspond au </a:t>
            </a:r>
            <a:r>
              <a:rPr lang="fr-FR" b="1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fr-FR" i="1" dirty="0" smtClean="0"/>
              <a:t> du C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a;b;c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aucune</a:t>
            </a:r>
            <a:r>
              <a:rPr lang="en-US" i="1" dirty="0" smtClean="0"/>
              <a:t> de </a:t>
            </a:r>
            <a:r>
              <a:rPr lang="en-US" i="1" dirty="0" err="1" smtClean="0"/>
              <a:t>ces</a:t>
            </a:r>
            <a:r>
              <a:rPr lang="en-US" i="1" dirty="0" smtClean="0"/>
              <a:t> </a:t>
            </a:r>
            <a:r>
              <a:rPr lang="en-US" i="1" dirty="0" err="1" smtClean="0"/>
              <a:t>formes</a:t>
            </a:r>
            <a:r>
              <a:rPr lang="en-US" i="1" dirty="0" smtClean="0"/>
              <a:t>, un </a:t>
            </a:r>
            <a:r>
              <a:rPr lang="en-US" i="1" dirty="0" err="1" smtClean="0"/>
              <a:t>élement</a:t>
            </a:r>
            <a:r>
              <a:rPr lang="en-US" i="1" dirty="0" smtClean="0"/>
              <a:t> ne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vide.</a:t>
            </a:r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	La </a:t>
            </a:r>
            <a:r>
              <a:rPr lang="en-US" i="1" dirty="0" err="1" smtClean="0"/>
              <a:t>forme</a:t>
            </a:r>
            <a:r>
              <a:rPr lang="en-US" i="1" dirty="0" smtClean="0"/>
              <a:t> de base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familière</a:t>
            </a:r>
            <a:r>
              <a:rPr lang="en-US" i="1" dirty="0" smtClean="0"/>
              <a:t> :</a:t>
            </a:r>
            <a:endParaRPr lang="en-US" i="1" dirty="0" smtClean="0"/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if x &lt; 5 {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less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() }</a:t>
            </a:r>
          </a:p>
          <a:p>
            <a:pPr lvl="2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if x &lt; 5 { less() } else if x == 5 { equal()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L’initialisation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  <a:r>
              <a:rPr lang="en-US" i="1" dirty="0" err="1" smtClean="0"/>
              <a:t>déclaration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autorisée</a:t>
            </a:r>
            <a:r>
              <a:rPr lang="en-US" i="1" dirty="0" smtClean="0"/>
              <a:t> ; </a:t>
            </a:r>
            <a:r>
              <a:rPr lang="en-US" i="1" dirty="0" err="1" smtClean="0"/>
              <a:t>requiert</a:t>
            </a:r>
            <a:r>
              <a:rPr lang="en-US" i="1" dirty="0" smtClean="0"/>
              <a:t> un point virgule.</a:t>
            </a:r>
          </a:p>
          <a:p>
            <a:pPr lvl="2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if v := f(); v &lt; 10 {</a:t>
            </a:r>
          </a:p>
          <a:p>
            <a:pPr lvl="2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("%d less than 10\n", v)</a:t>
            </a:r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("%d not less than 10\n", v)</a:t>
            </a:r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	Utile avec des fonctions à </a:t>
            </a:r>
            <a:r>
              <a:rPr lang="fr-FR" i="1" dirty="0" err="1" smtClean="0"/>
              <a:t>multivariables</a:t>
            </a:r>
            <a:r>
              <a:rPr lang="fr-FR" i="1" dirty="0" smtClean="0"/>
              <a:t> :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if n,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fd.Write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{ ... 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	Des conditions </a:t>
            </a:r>
            <a:r>
              <a:rPr lang="en-US" i="1" dirty="0" err="1" smtClean="0"/>
              <a:t>manquantes</a:t>
            </a:r>
            <a:r>
              <a:rPr lang="en-US" i="1" dirty="0" smtClean="0"/>
              <a:t> </a:t>
            </a:r>
            <a:r>
              <a:rPr lang="en-US" i="1" dirty="0" err="1" smtClean="0"/>
              <a:t>signifient</a:t>
            </a:r>
            <a:r>
              <a:rPr lang="en-US" i="1" dirty="0" smtClean="0"/>
              <a:t>   </a:t>
            </a:r>
            <a:r>
              <a:rPr lang="en-US" b="1" i="1" dirty="0" smtClean="0"/>
              <a:t>true</a:t>
            </a:r>
            <a:r>
              <a:rPr lang="en-US" i="1" dirty="0" smtClean="0"/>
              <a:t>, </a:t>
            </a:r>
            <a:r>
              <a:rPr lang="en-US" i="1" dirty="0" err="1" smtClean="0"/>
              <a:t>ce</a:t>
            </a:r>
            <a:r>
              <a:rPr lang="en-US" i="1" dirty="0" smtClean="0"/>
              <a:t> qui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err="1" smtClean="0"/>
              <a:t>très</a:t>
            </a:r>
            <a:r>
              <a:rPr lang="en-US" i="1" dirty="0" smtClean="0"/>
              <a:t> utile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contexte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utile </a:t>
            </a:r>
            <a:r>
              <a:rPr lang="en-US" i="1" dirty="0" err="1" smtClean="0"/>
              <a:t>dans</a:t>
            </a:r>
            <a:r>
              <a:rPr lang="en-US" i="1" dirty="0" smtClean="0"/>
              <a:t> les </a:t>
            </a:r>
            <a:r>
              <a:rPr lang="en-US" b="1" i="1" dirty="0" smtClean="0"/>
              <a:t>for</a:t>
            </a:r>
            <a:r>
              <a:rPr lang="en-US" i="1" dirty="0" smtClean="0"/>
              <a:t> et </a:t>
            </a:r>
            <a:r>
              <a:rPr lang="en-US" b="1" i="1" dirty="0" smtClean="0"/>
              <a:t>switch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 smtClean="0"/>
              <a:t>La forme de base est </a:t>
            </a:r>
            <a:r>
              <a:rPr lang="fr-FR" i="1" dirty="0" smtClean="0"/>
              <a:t>classique:</a:t>
            </a:r>
            <a:endParaRPr lang="fr-FR" i="1" dirty="0" smtClean="0"/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i := 0; i &lt; 10; i++ { ... }</a:t>
            </a:r>
          </a:p>
          <a:p>
            <a:pPr>
              <a:buNone/>
            </a:pPr>
            <a:endParaRPr lang="nn-NO" dirty="0" smtClean="0"/>
          </a:p>
          <a:p>
            <a:pPr>
              <a:buNone/>
            </a:pPr>
            <a:r>
              <a:rPr lang="fr-FR" i="1" dirty="0" smtClean="0"/>
              <a:t>La condition manquante signifie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i="1" dirty="0" smtClean="0"/>
              <a:t>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;;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("looping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forever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 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éliminer</a:t>
            </a:r>
            <a:r>
              <a:rPr lang="en-US" i="1" dirty="0" smtClean="0"/>
              <a:t> les points virgule </a:t>
            </a:r>
            <a:r>
              <a:rPr lang="en-US" i="1" dirty="0" err="1" smtClean="0"/>
              <a:t>également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("Mine! ") 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Ne pas oublier les affectations multi-variables :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i,j := 0,N; i &lt; j; i,j = i+1,j-1 {...}</a:t>
            </a:r>
          </a:p>
          <a:p>
            <a:pPr>
              <a:buNone/>
            </a:pPr>
            <a:endParaRPr lang="nn-NO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Aperçu du cours d’aujourd’hui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i="1" dirty="0" smtClean="0"/>
              <a:t>Motivations</a:t>
            </a:r>
            <a:endParaRPr lang="fr-FR" i="1" dirty="0"/>
          </a:p>
          <a:p>
            <a:pPr>
              <a:buNone/>
            </a:pPr>
            <a:r>
              <a:rPr lang="fr-FR" i="1" dirty="0" smtClean="0"/>
              <a:t>Les bases</a:t>
            </a:r>
            <a:endParaRPr lang="fr-FR" i="1" dirty="0"/>
          </a:p>
          <a:p>
            <a:pPr lvl="1">
              <a:buNone/>
            </a:pPr>
            <a:r>
              <a:rPr lang="en-US" i="1" dirty="0" smtClean="0"/>
              <a:t>Du simple et </a:t>
            </a:r>
            <a:r>
              <a:rPr lang="en-US" i="1" dirty="0" smtClean="0"/>
              <a:t>de </a:t>
            </a:r>
            <a:r>
              <a:rPr lang="en-US" i="1" dirty="0" err="1" smtClean="0"/>
              <a:t>l’habituel</a:t>
            </a:r>
            <a:endParaRPr lang="en-US" i="1" dirty="0"/>
          </a:p>
          <a:p>
            <a:pPr>
              <a:buNone/>
            </a:pPr>
            <a:r>
              <a:rPr lang="fr-FR" i="1" dirty="0" smtClean="0"/>
              <a:t>Les « packages » et la construction d’un programme</a:t>
            </a:r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Switch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switchs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globalement</a:t>
            </a:r>
            <a:r>
              <a:rPr lang="en-US" i="1" dirty="0" smtClean="0"/>
              <a:t> </a:t>
            </a:r>
            <a:r>
              <a:rPr lang="en-US" i="1" dirty="0" err="1" smtClean="0"/>
              <a:t>similaires</a:t>
            </a:r>
            <a:r>
              <a:rPr lang="en-US" i="1" dirty="0" smtClean="0"/>
              <a:t> à </a:t>
            </a:r>
            <a:r>
              <a:rPr lang="en-US" i="1" dirty="0" err="1" smtClean="0"/>
              <a:t>ceux</a:t>
            </a:r>
            <a:r>
              <a:rPr lang="en-US" i="1" dirty="0" smtClean="0"/>
              <a:t> du C.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existe</a:t>
            </a:r>
            <a:r>
              <a:rPr lang="en-US" i="1" dirty="0" smtClean="0"/>
              <a:t> des </a:t>
            </a:r>
            <a:r>
              <a:rPr lang="en-US" i="1" dirty="0" err="1" smtClean="0"/>
              <a:t>différences</a:t>
            </a:r>
            <a:r>
              <a:rPr lang="en-US" i="1" dirty="0" smtClean="0"/>
              <a:t> </a:t>
            </a:r>
            <a:r>
              <a:rPr lang="en-US" i="1" dirty="0" err="1" smtClean="0"/>
              <a:t>syntaxiques</a:t>
            </a:r>
            <a:r>
              <a:rPr lang="en-US" i="1" dirty="0" smtClean="0"/>
              <a:t> et </a:t>
            </a:r>
            <a:r>
              <a:rPr lang="en-US" i="1" dirty="0" err="1" smtClean="0"/>
              <a:t>sémantiques</a:t>
            </a:r>
            <a:r>
              <a:rPr lang="en-US" i="1" dirty="0" smtClean="0"/>
              <a:t> :</a:t>
            </a:r>
            <a:r>
              <a:rPr lang="fr-FR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- les expressions </a:t>
            </a:r>
            <a:r>
              <a:rPr lang="en-US" i="1" dirty="0" err="1" smtClean="0"/>
              <a:t>n’ont</a:t>
            </a:r>
            <a:r>
              <a:rPr lang="en-US" i="1" dirty="0" smtClean="0"/>
              <a:t> pas </a:t>
            </a:r>
            <a:r>
              <a:rPr lang="en-US" i="1" dirty="0" err="1" smtClean="0"/>
              <a:t>besoin</a:t>
            </a:r>
            <a:r>
              <a:rPr lang="en-US" i="1" dirty="0" smtClean="0"/>
              <a:t> d’être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 </a:t>
            </a:r>
            <a:r>
              <a:rPr lang="en-US" i="1" dirty="0" err="1" smtClean="0"/>
              <a:t>entières</a:t>
            </a:r>
            <a:endParaRPr lang="en-US" i="1" dirty="0" smtClean="0"/>
          </a:p>
          <a:p>
            <a:pPr>
              <a:buNone/>
            </a:pPr>
            <a:r>
              <a:rPr lang="fr-FR" i="1" dirty="0" smtClean="0"/>
              <a:t>- pas d’échappement automatique</a:t>
            </a:r>
          </a:p>
          <a:p>
            <a:pPr>
              <a:buNone/>
            </a:pPr>
            <a:r>
              <a:rPr lang="en-US" i="1" dirty="0" smtClean="0"/>
              <a:t>- à la place, la </a:t>
            </a:r>
            <a:r>
              <a:rPr lang="en-US" i="1" dirty="0" err="1" smtClean="0"/>
              <a:t>dernière</a:t>
            </a:r>
            <a:r>
              <a:rPr lang="en-US" i="1" dirty="0" smtClean="0"/>
              <a:t> </a:t>
            </a:r>
            <a:r>
              <a:rPr lang="en-US" i="1" dirty="0" err="1" smtClean="0"/>
              <a:t>déclaration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fallthrough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- les </a:t>
            </a:r>
            <a:r>
              <a:rPr lang="en-US" i="1" dirty="0" err="1" smtClean="0"/>
              <a:t>cas</a:t>
            </a:r>
            <a:r>
              <a:rPr lang="en-US" i="1" dirty="0" smtClean="0"/>
              <a:t> multiples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séparés</a:t>
            </a:r>
            <a:r>
              <a:rPr lang="en-US" i="1" dirty="0" smtClean="0"/>
              <a:t> par des virgules</a:t>
            </a:r>
          </a:p>
          <a:p>
            <a:pPr>
              <a:buFontTx/>
              <a:buChar char="-"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count%7 {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case 4,5,6: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 3: a *= v;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fallthrough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 2: a *= v;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fallthrough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 1: a *= v;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fallthrough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case 0: return a*v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Switch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i="1" dirty="0" smtClean="0"/>
              <a:t>Les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switchs</a:t>
            </a:r>
            <a:r>
              <a:rPr lang="en-US" sz="2000" i="1" dirty="0" smtClean="0"/>
              <a:t> en Go </a:t>
            </a:r>
            <a:r>
              <a:rPr lang="en-US" sz="2000" i="1" dirty="0" err="1" smtClean="0"/>
              <a:t>sont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bien</a:t>
            </a:r>
            <a:r>
              <a:rPr lang="en-US" sz="2000" i="1" dirty="0" smtClean="0"/>
              <a:t> plus </a:t>
            </a:r>
            <a:r>
              <a:rPr lang="en-US" sz="2000" i="1" dirty="0" err="1" smtClean="0"/>
              <a:t>performants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qu’en</a:t>
            </a:r>
            <a:r>
              <a:rPr lang="en-US" sz="2000" i="1" dirty="0" smtClean="0"/>
              <a:t> C. La </a:t>
            </a:r>
            <a:r>
              <a:rPr lang="en-US" sz="2000" i="1" dirty="0" err="1" smtClean="0"/>
              <a:t>forme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familière</a:t>
            </a:r>
            <a:r>
              <a:rPr lang="en-US" sz="2000" i="1" dirty="0" smtClean="0"/>
              <a:t> :</a:t>
            </a:r>
          </a:p>
          <a:p>
            <a:pPr lvl="1">
              <a:buNone/>
            </a:pPr>
            <a:r>
              <a:rPr lang="fr-FR" sz="1600" dirty="0" err="1" smtClean="0"/>
              <a:t>switch</a:t>
            </a:r>
            <a:r>
              <a:rPr lang="fr-FR" sz="1600" dirty="0" smtClean="0"/>
              <a:t> a {</a:t>
            </a:r>
          </a:p>
          <a:p>
            <a:pPr lvl="1">
              <a:buNone/>
            </a:pPr>
            <a:r>
              <a:rPr lang="fr-FR" sz="1600" dirty="0" smtClean="0"/>
              <a:t>	case 0: </a:t>
            </a:r>
            <a:r>
              <a:rPr lang="fr-FR" sz="1600" dirty="0" err="1" smtClean="0"/>
              <a:t>fmt.Printf</a:t>
            </a:r>
            <a:r>
              <a:rPr lang="fr-FR" sz="1600" dirty="0" smtClean="0"/>
              <a:t>("0")</a:t>
            </a:r>
          </a:p>
          <a:p>
            <a:pPr lvl="1">
              <a:buNone/>
            </a:pPr>
            <a:r>
              <a:rPr lang="fr-FR" sz="1600" dirty="0" smtClean="0"/>
              <a:t>	default: </a:t>
            </a:r>
            <a:r>
              <a:rPr lang="fr-FR" sz="1600" dirty="0" err="1" smtClean="0"/>
              <a:t>fmt.Printf</a:t>
            </a:r>
            <a:r>
              <a:rPr lang="fr-FR" sz="1600" dirty="0" smtClean="0"/>
              <a:t>("non-</a:t>
            </a:r>
            <a:r>
              <a:rPr lang="fr-FR" sz="1600" dirty="0" err="1" smtClean="0"/>
              <a:t>zero</a:t>
            </a:r>
            <a:r>
              <a:rPr lang="fr-FR" sz="1600" dirty="0" smtClean="0"/>
              <a:t>")</a:t>
            </a:r>
          </a:p>
          <a:p>
            <a:pPr lvl="1">
              <a:buNone/>
            </a:pPr>
            <a:r>
              <a:rPr lang="fr-FR" sz="1600" dirty="0" smtClean="0"/>
              <a:t>}</a:t>
            </a:r>
            <a:br>
              <a:rPr lang="fr-FR" sz="1600" dirty="0" smtClean="0"/>
            </a:br>
            <a:endParaRPr lang="fr-FR" sz="2000" dirty="0" smtClean="0"/>
          </a:p>
          <a:p>
            <a:pPr>
              <a:buNone/>
            </a:pPr>
            <a:r>
              <a:rPr lang="en-US" sz="2000" i="1" dirty="0" smtClean="0"/>
              <a:t>Les expressions </a:t>
            </a:r>
            <a:r>
              <a:rPr lang="en-US" sz="2000" i="1" dirty="0" err="1" smtClean="0"/>
              <a:t>peuvent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être</a:t>
            </a:r>
            <a:r>
              <a:rPr lang="en-US" sz="2000" i="1" dirty="0" smtClean="0"/>
              <a:t> de </a:t>
            </a:r>
            <a:r>
              <a:rPr lang="en-US" sz="2000" i="1" dirty="0" err="1" smtClean="0"/>
              <a:t>n’importe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quel</a:t>
            </a:r>
            <a:r>
              <a:rPr lang="en-US" sz="2000" i="1" dirty="0" smtClean="0"/>
              <a:t> type et </a:t>
            </a:r>
            <a:r>
              <a:rPr lang="en-US" sz="2000" i="1" dirty="0" err="1" smtClean="0"/>
              <a:t>une</a:t>
            </a:r>
            <a:r>
              <a:rPr lang="en-US" sz="2000" i="1" dirty="0" smtClean="0"/>
              <a:t> expression 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err="1" smtClean="0"/>
              <a:t>manquante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signifie</a:t>
            </a:r>
            <a:r>
              <a:rPr lang="en-US" sz="2000" i="1" dirty="0" smtClean="0"/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000" i="1" dirty="0" smtClean="0"/>
              <a:t>. </a:t>
            </a:r>
            <a:r>
              <a:rPr lang="en-US" sz="2000" i="1" dirty="0" err="1" smtClean="0"/>
              <a:t>Résultat</a:t>
            </a:r>
            <a:r>
              <a:rPr lang="en-US" sz="2000" i="1" dirty="0" smtClean="0"/>
              <a:t> : la </a:t>
            </a:r>
            <a:r>
              <a:rPr lang="en-US" sz="2000" i="1" dirty="0" err="1" smtClean="0"/>
              <a:t>chaîne</a:t>
            </a:r>
            <a:r>
              <a:rPr lang="en-US" sz="2000" i="1" dirty="0" smtClean="0"/>
              <a:t> if-else avec un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donne</a:t>
            </a:r>
            <a:r>
              <a:rPr lang="en-US" sz="2000" i="1" dirty="0" smtClean="0"/>
              <a:t> :</a:t>
            </a:r>
          </a:p>
          <a:p>
            <a:pPr lvl="1">
              <a:buNone/>
            </a:pPr>
            <a:r>
              <a:rPr lang="fr-FR" sz="1600" dirty="0" smtClean="0"/>
              <a:t>a, b := x[i], y[j]</a:t>
            </a:r>
          </a:p>
          <a:p>
            <a:pPr lvl="1">
              <a:buNone/>
            </a:pPr>
            <a:r>
              <a:rPr lang="fr-FR" sz="1600" dirty="0" err="1" smtClean="0"/>
              <a:t>switch</a:t>
            </a:r>
            <a:r>
              <a:rPr lang="fr-FR" sz="1600" dirty="0" smtClean="0"/>
              <a:t> {</a:t>
            </a:r>
          </a:p>
          <a:p>
            <a:pPr lvl="1">
              <a:buNone/>
            </a:pPr>
            <a:r>
              <a:rPr lang="en-US" sz="1600" dirty="0" smtClean="0"/>
              <a:t>	case a &lt; b: return -1</a:t>
            </a:r>
          </a:p>
          <a:p>
            <a:pPr lvl="1">
              <a:buNone/>
            </a:pPr>
            <a:r>
              <a:rPr lang="en-US" sz="1600" dirty="0" smtClean="0"/>
              <a:t>	case a == b: return 0</a:t>
            </a:r>
          </a:p>
          <a:p>
            <a:pPr lvl="1">
              <a:buNone/>
            </a:pPr>
            <a:r>
              <a:rPr lang="en-US" sz="1600" dirty="0" smtClean="0"/>
              <a:t>	case a &gt; b: return 1</a:t>
            </a:r>
          </a:p>
          <a:p>
            <a:pPr lvl="1">
              <a:buNone/>
            </a:pPr>
            <a:r>
              <a:rPr lang="fr-FR" sz="1600" dirty="0" smtClean="0"/>
              <a:t>}</a:t>
            </a:r>
          </a:p>
          <a:p>
            <a:pPr>
              <a:buNone/>
            </a:pPr>
            <a:r>
              <a:rPr lang="fr-FR" sz="2000" i="1" dirty="0" smtClean="0"/>
              <a:t>or</a:t>
            </a:r>
          </a:p>
          <a:p>
            <a:pPr lvl="1">
              <a:buNone/>
            </a:pPr>
            <a:r>
              <a:rPr lang="en-US" sz="1600" dirty="0" smtClean="0"/>
              <a:t>switch a, b := x[</a:t>
            </a:r>
            <a:r>
              <a:rPr lang="en-US" sz="1600" dirty="0" err="1" smtClean="0"/>
              <a:t>i</a:t>
            </a:r>
            <a:r>
              <a:rPr lang="en-US" sz="1600" dirty="0" smtClean="0"/>
              <a:t>], y[j]; { ... }</a:t>
            </a:r>
            <a:endParaRPr lang="fr-FR" sz="1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Break, continue,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i="1" dirty="0" smtClean="0"/>
              <a:t> 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i="1" dirty="0" smtClean="0"/>
              <a:t> </a:t>
            </a:r>
            <a:r>
              <a:rPr lang="en-US" i="1" dirty="0" err="1" smtClean="0"/>
              <a:t>fonctionnent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en C.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</a:t>
            </a:r>
            <a:r>
              <a:rPr lang="en-US" i="1" dirty="0" err="1" smtClean="0"/>
              <a:t>spécifier</a:t>
            </a:r>
            <a:r>
              <a:rPr lang="en-US" i="1" dirty="0" smtClean="0"/>
              <a:t> un label pour </a:t>
            </a:r>
            <a:r>
              <a:rPr lang="en-US" i="1" dirty="0" err="1" smtClean="0"/>
              <a:t>sortir</a:t>
            </a:r>
            <a:r>
              <a:rPr lang="en-US" i="1" dirty="0" smtClean="0"/>
              <a:t> de la structure de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contrôle</a:t>
            </a:r>
            <a:r>
              <a:rPr lang="en-US" i="1" dirty="0" smtClean="0"/>
              <a:t> 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for i := 0; i &lt; 10; i++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f(i)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case 0, 1, 2: break Loop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g(i)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Oui</a:t>
            </a:r>
            <a:r>
              <a:rPr lang="en-US" i="1" dirty="0" smtClean="0"/>
              <a:t> Ken (Thomson), </a:t>
            </a:r>
            <a:r>
              <a:rPr lang="en-US" i="1" dirty="0" err="1" smtClean="0"/>
              <a:t>il</a:t>
            </a:r>
            <a:r>
              <a:rPr lang="en-US" i="1" dirty="0" smtClean="0"/>
              <a:t> y a un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i="1" dirty="0" smtClean="0"/>
              <a:t>!</a:t>
            </a:r>
            <a:endParaRPr lang="fr-F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Fonctions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	Les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introduites</a:t>
            </a:r>
            <a:r>
              <a:rPr lang="en-US" i="1" dirty="0" smtClean="0"/>
              <a:t> par le mot clef 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	Le type de retour, </a:t>
            </a:r>
            <a:r>
              <a:rPr lang="en-US" i="1" dirty="0" err="1" smtClean="0"/>
              <a:t>s’il</a:t>
            </a:r>
            <a:r>
              <a:rPr lang="en-US" i="1" dirty="0" smtClean="0"/>
              <a:t> y en a, </a:t>
            </a:r>
            <a:r>
              <a:rPr lang="en-US" i="1" dirty="0" err="1" smtClean="0"/>
              <a:t>vient</a:t>
            </a:r>
            <a:r>
              <a:rPr lang="en-US" i="1" dirty="0" smtClean="0"/>
              <a:t> après les </a:t>
            </a:r>
            <a:r>
              <a:rPr lang="en-US" i="1" dirty="0" err="1" smtClean="0"/>
              <a:t>paramètres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la </a:t>
            </a:r>
            <a:r>
              <a:rPr lang="en-US" i="1" dirty="0" err="1" smtClean="0"/>
              <a:t>déclaration</a:t>
            </a:r>
            <a:r>
              <a:rPr lang="en-US" i="1" dirty="0" smtClean="0"/>
              <a:t>. Le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i="1" dirty="0" smtClean="0"/>
              <a:t> se </a:t>
            </a:r>
            <a:r>
              <a:rPr lang="en-US" i="1" dirty="0" err="1" smtClean="0"/>
              <a:t>comporte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y </a:t>
            </a:r>
            <a:r>
              <a:rPr lang="en-US" i="1" dirty="0" err="1" smtClean="0"/>
              <a:t>attendez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square(f float64) float64 { return f*f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retourner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multiples. Si </a:t>
            </a:r>
            <a:r>
              <a:rPr lang="en-US" i="1" dirty="0" err="1" smtClean="0"/>
              <a:t>c’est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, les types de retour </a:t>
            </a:r>
            <a:r>
              <a:rPr lang="en-US" i="1" dirty="0" err="1" smtClean="0"/>
              <a:t>sont</a:t>
            </a:r>
            <a:r>
              <a:rPr lang="en-US" i="1" dirty="0" smtClean="0"/>
              <a:t> entre </a:t>
            </a:r>
            <a:r>
              <a:rPr lang="en-US" i="1" dirty="0" err="1" smtClean="0"/>
              <a:t>parenthèses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 float64)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(float64,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f &gt;= 0 {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(f), true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0, false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L’identificateur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blank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 err="1" smtClean="0"/>
              <a:t>Qu’arrive</a:t>
            </a:r>
            <a:r>
              <a:rPr lang="en-US" i="1" dirty="0" smtClean="0"/>
              <a:t>-t-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souciez</a:t>
            </a:r>
            <a:r>
              <a:rPr lang="en-US" i="1" dirty="0" smtClean="0"/>
              <a:t> </a:t>
            </a:r>
            <a:r>
              <a:rPr lang="en-US" i="1" dirty="0" err="1" smtClean="0"/>
              <a:t>seulement</a:t>
            </a:r>
            <a:r>
              <a:rPr lang="en-US" i="1" dirty="0" smtClean="0"/>
              <a:t> de la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première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retournée</a:t>
            </a:r>
            <a:r>
              <a:rPr lang="en-US" i="1" dirty="0" smtClean="0"/>
              <a:t> </a:t>
            </a:r>
            <a:r>
              <a:rPr lang="en-US" b="1" i="1" dirty="0" err="1" smtClean="0"/>
              <a:t>MySqrt</a:t>
            </a:r>
            <a:r>
              <a:rPr lang="en-US" i="1" dirty="0" smtClean="0"/>
              <a:t>? </a:t>
            </a:r>
            <a:r>
              <a:rPr lang="en-US" i="1" dirty="0" err="1" smtClean="0"/>
              <a:t>Toujours</a:t>
            </a:r>
            <a:r>
              <a:rPr lang="en-US" i="1" dirty="0" smtClean="0"/>
              <a:t> </a:t>
            </a:r>
            <a:r>
              <a:rPr lang="en-US" i="1" dirty="0" err="1" smtClean="0"/>
              <a:t>besoin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de </a:t>
            </a:r>
            <a:r>
              <a:rPr lang="en-US" i="1" dirty="0" err="1" smtClean="0"/>
              <a:t>prendre</a:t>
            </a:r>
            <a:r>
              <a:rPr lang="en-US" i="1" dirty="0" smtClean="0"/>
              <a:t> en </a:t>
            </a:r>
            <a:r>
              <a:rPr lang="en-US" i="1" dirty="0" err="1" smtClean="0"/>
              <a:t>compte</a:t>
            </a:r>
            <a:r>
              <a:rPr lang="en-US" i="1" dirty="0" smtClean="0"/>
              <a:t> la </a:t>
            </a:r>
            <a:r>
              <a:rPr lang="en-US" i="1" dirty="0" err="1" smtClean="0"/>
              <a:t>seconde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?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Solution: </a:t>
            </a:r>
            <a:r>
              <a:rPr lang="en-US" i="1" dirty="0" err="1" smtClean="0"/>
              <a:t>l’identificateur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blank</a:t>
            </a:r>
            <a:r>
              <a:rPr lang="en-US" i="1" dirty="0" smtClean="0"/>
              <a:t>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i="1" dirty="0" smtClean="0"/>
              <a:t> (underscore).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// Ne pas se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soucier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de la 2ème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valeur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booléenne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renvoyée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par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val, _ =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Fonctions avec résultats variables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Les </a:t>
            </a:r>
            <a:r>
              <a:rPr lang="en-US" sz="2400" i="1" dirty="0" err="1" smtClean="0"/>
              <a:t>paramètres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résultat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des variables </a:t>
            </a:r>
            <a:r>
              <a:rPr lang="en-US" sz="2400" i="1" dirty="0" err="1" smtClean="0"/>
              <a:t>concrètes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err="1" smtClean="0"/>
              <a:t>pouvez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utiliser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les </a:t>
            </a:r>
            <a:r>
              <a:rPr lang="en-US" sz="2400" i="1" dirty="0" err="1" smtClean="0"/>
              <a:t>nommez</a:t>
            </a:r>
            <a:r>
              <a:rPr lang="en-US" sz="2400" i="1" dirty="0" smtClean="0"/>
              <a:t> : 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(f float64) (v float64, ok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if f &gt;= 0 { 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(f)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v,ok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= 0,false }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v,ok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en-US" sz="2400" i="1" dirty="0" smtClean="0"/>
              <a:t>Les variables </a:t>
            </a:r>
            <a:r>
              <a:rPr lang="en-US" sz="2400" i="1" dirty="0" err="1" smtClean="0"/>
              <a:t>résultat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initialisées</a:t>
            </a:r>
            <a:r>
              <a:rPr lang="en-US" sz="2400" i="1" dirty="0" smtClean="0"/>
              <a:t> à </a:t>
            </a:r>
            <a:r>
              <a:rPr lang="en-US" sz="2400" i="1" dirty="0" err="1" smtClean="0"/>
              <a:t>zéro</a:t>
            </a:r>
            <a:r>
              <a:rPr lang="en-US" sz="2400" i="1" dirty="0" smtClean="0"/>
              <a:t> (0,</a:t>
            </a:r>
            <a:r>
              <a:rPr lang="en-US" sz="2400" dirty="0" smtClean="0"/>
              <a:t>0.0</a:t>
            </a:r>
            <a:r>
              <a:rPr lang="en-US" sz="2400" i="1" dirty="0" smtClean="0"/>
              <a:t>, false, etc. 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err="1" smtClean="0"/>
              <a:t>selon</a:t>
            </a:r>
            <a:r>
              <a:rPr lang="en-US" sz="2400" i="1" dirty="0" smtClean="0"/>
              <a:t> </a:t>
            </a:r>
            <a:r>
              <a:rPr lang="en-US" sz="2400" i="1" dirty="0" smtClean="0"/>
              <a:t>le type) :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(f float64) (v float64, ok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if f &gt;= 0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v,ok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(f), true }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v,ok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retour vide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Finalement</a:t>
            </a:r>
            <a:r>
              <a:rPr lang="en-US" i="1" dirty="0" smtClean="0"/>
              <a:t>, un retour sans expression </a:t>
            </a:r>
            <a:r>
              <a:rPr lang="en-US" i="1" dirty="0" err="1" smtClean="0"/>
              <a:t>retourne</a:t>
            </a:r>
            <a:r>
              <a:rPr lang="en-US" i="1" dirty="0" smtClean="0"/>
              <a:t> les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existantes</a:t>
            </a:r>
            <a:r>
              <a:rPr lang="en-US" i="1" dirty="0" smtClean="0"/>
              <a:t> des variables de retour.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Deux</a:t>
            </a:r>
            <a:r>
              <a:rPr lang="en-US" i="1" dirty="0" smtClean="0"/>
              <a:t> versions de plus de </a:t>
            </a:r>
            <a:r>
              <a:rPr lang="en-US" i="1" dirty="0" err="1" smtClean="0"/>
              <a:t>MySqrt</a:t>
            </a:r>
            <a:r>
              <a:rPr lang="en-US" i="1" dirty="0" smtClean="0"/>
              <a:t> </a:t>
            </a:r>
            <a:r>
              <a:rPr lang="fr-FR" i="1" dirty="0" smtClean="0"/>
              <a:t>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 float64) (v float64, ok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f &gt;= 0 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v,ok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(f), true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doit être explicite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 float64) (v float64, ok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f &lt; 0 { return }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d’erreur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(f),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Quid au sujet du zéro?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Toute</a:t>
            </a:r>
            <a:r>
              <a:rPr lang="en-US" i="1" dirty="0" smtClean="0"/>
              <a:t> la </a:t>
            </a:r>
            <a:r>
              <a:rPr lang="en-US" i="1" dirty="0" err="1" smtClean="0"/>
              <a:t>mémoire</a:t>
            </a:r>
            <a:r>
              <a:rPr lang="en-US" i="1" dirty="0" smtClean="0"/>
              <a:t> en Go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initialisée</a:t>
            </a:r>
            <a:r>
              <a:rPr lang="en-US" i="1" dirty="0" smtClean="0"/>
              <a:t>. </a:t>
            </a:r>
            <a:r>
              <a:rPr lang="en-US" i="1" dirty="0" err="1" smtClean="0"/>
              <a:t>Toutes</a:t>
            </a:r>
            <a:r>
              <a:rPr lang="en-US" i="1" dirty="0" smtClean="0"/>
              <a:t> les variables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initialisées</a:t>
            </a:r>
            <a:r>
              <a:rPr lang="en-US" i="1" dirty="0" smtClean="0"/>
              <a:t> au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moment </a:t>
            </a:r>
            <a:r>
              <a:rPr lang="en-US" i="1" dirty="0" smtClean="0"/>
              <a:t>de </a:t>
            </a:r>
            <a:r>
              <a:rPr lang="en-US" i="1" dirty="0" err="1" smtClean="0"/>
              <a:t>l’exécution</a:t>
            </a:r>
            <a:r>
              <a:rPr lang="en-US" i="1" dirty="0" smtClean="0"/>
              <a:t> de </a:t>
            </a:r>
            <a:r>
              <a:rPr lang="en-US" i="1" dirty="0" err="1" smtClean="0"/>
              <a:t>leur</a:t>
            </a:r>
            <a:r>
              <a:rPr lang="en-US" i="1" dirty="0" smtClean="0"/>
              <a:t> </a:t>
            </a:r>
            <a:r>
              <a:rPr lang="en-US" i="1" dirty="0" err="1" smtClean="0"/>
              <a:t>déclaration</a:t>
            </a:r>
            <a:r>
              <a:rPr lang="en-US" i="1" dirty="0" smtClean="0"/>
              <a:t>. </a:t>
            </a:r>
            <a:r>
              <a:rPr lang="en-US" i="1" dirty="0" smtClean="0"/>
              <a:t> Sans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smtClean="0"/>
              <a:t>expression </a:t>
            </a:r>
          </a:p>
          <a:p>
            <a:pPr>
              <a:buNone/>
            </a:pPr>
            <a:r>
              <a:rPr lang="en-US" i="1" dirty="0" err="1" smtClean="0"/>
              <a:t>d’initialisation</a:t>
            </a:r>
            <a:r>
              <a:rPr lang="en-US" i="1" dirty="0" smtClean="0"/>
              <a:t>, la </a:t>
            </a:r>
            <a:r>
              <a:rPr lang="en-US" i="1" dirty="0" err="1" smtClean="0"/>
              <a:t>valeur</a:t>
            </a:r>
            <a:r>
              <a:rPr lang="en-US" i="1" dirty="0" smtClean="0"/>
              <a:t> “</a:t>
            </a:r>
            <a:r>
              <a:rPr lang="en-US" i="1" dirty="0" err="1" smtClean="0"/>
              <a:t>zéro</a:t>
            </a:r>
            <a:r>
              <a:rPr lang="en-US" i="1" dirty="0" smtClean="0"/>
              <a:t>” du type </a:t>
            </a:r>
            <a:r>
              <a:rPr lang="en-US" i="1" dirty="0" err="1" smtClean="0"/>
              <a:t>concerné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utilisée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boucle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i := 0; i &lt; 5; i++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v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("%d 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 = 5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i="1" dirty="0" err="1" smtClean="0"/>
              <a:t>affichera</a:t>
            </a:r>
            <a:r>
              <a:rPr lang="en-US" i="1" dirty="0" smtClean="0"/>
              <a:t>   0 0 0 0 0.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zéro</a:t>
            </a:r>
            <a:r>
              <a:rPr lang="en-US" i="1" dirty="0" smtClean="0"/>
              <a:t> </a:t>
            </a:r>
            <a:r>
              <a:rPr lang="en-US" i="1" dirty="0" err="1" smtClean="0"/>
              <a:t>dépend</a:t>
            </a:r>
            <a:r>
              <a:rPr lang="en-US" i="1" dirty="0" smtClean="0"/>
              <a:t> du type : </a:t>
            </a:r>
            <a:endParaRPr lang="en-US" i="1" dirty="0" smtClean="0"/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numeric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0;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false; empty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string "";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nil pointer,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, slice,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channel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zeroed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i="1" dirty="0" smtClean="0"/>
              <a:t>, etc.</a:t>
            </a:r>
            <a:endParaRPr lang="fr-F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Defer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L’instruction</a:t>
            </a:r>
            <a:r>
              <a:rPr lang="en-US" i="1" dirty="0" smtClean="0"/>
              <a:t>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i="1" dirty="0" smtClean="0"/>
              <a:t> </a:t>
            </a:r>
            <a:r>
              <a:rPr lang="en-US" i="1" dirty="0" err="1" smtClean="0"/>
              <a:t>exécute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(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) </a:t>
            </a:r>
            <a:r>
              <a:rPr lang="en-US" i="1" dirty="0" err="1" smtClean="0"/>
              <a:t>quand</a:t>
            </a:r>
            <a:r>
              <a:rPr lang="en-US" i="1" dirty="0" smtClean="0"/>
              <a:t> la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appelante</a:t>
            </a:r>
            <a:r>
              <a:rPr lang="en-US" i="1" dirty="0" smtClean="0"/>
              <a:t> se </a:t>
            </a:r>
            <a:r>
              <a:rPr lang="en-US" i="1" dirty="0" err="1" smtClean="0"/>
              <a:t>termine</a:t>
            </a:r>
            <a:r>
              <a:rPr lang="en-US" i="1" dirty="0" smtClean="0"/>
              <a:t>. Les arguments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évalués</a:t>
            </a:r>
            <a:r>
              <a:rPr lang="en-US" i="1" dirty="0" smtClean="0"/>
              <a:t> à </a:t>
            </a:r>
            <a:r>
              <a:rPr lang="en-US" i="1" dirty="0" err="1" smtClean="0"/>
              <a:t>l’endroit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où</a:t>
            </a:r>
            <a:r>
              <a:rPr lang="en-US" i="1" dirty="0" smtClean="0"/>
              <a:t> le defer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déclaré</a:t>
            </a:r>
            <a:r>
              <a:rPr lang="en-US" i="1" dirty="0" smtClean="0"/>
              <a:t> ; </a:t>
            </a:r>
            <a:r>
              <a:rPr lang="en-US" i="1" dirty="0" err="1" smtClean="0"/>
              <a:t>l’appel</a:t>
            </a:r>
            <a:r>
              <a:rPr lang="en-US" i="1" dirty="0" smtClean="0"/>
              <a:t> de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survient</a:t>
            </a:r>
            <a:r>
              <a:rPr lang="en-US" i="1" dirty="0" smtClean="0"/>
              <a:t> au retour de la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data(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string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os.Open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f.Close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contents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io.ReadAll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contents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Utile pour </a:t>
            </a:r>
            <a:r>
              <a:rPr lang="en-US" i="1" dirty="0" err="1" smtClean="0"/>
              <a:t>fermer</a:t>
            </a:r>
            <a:r>
              <a:rPr lang="en-US" i="1" dirty="0" smtClean="0"/>
              <a:t> des </a:t>
            </a:r>
            <a:r>
              <a:rPr lang="en-US" i="1" dirty="0" err="1" smtClean="0"/>
              <a:t>descripteurs</a:t>
            </a:r>
            <a:r>
              <a:rPr lang="en-US" i="1" dirty="0" smtClean="0"/>
              <a:t> de </a:t>
            </a:r>
            <a:r>
              <a:rPr lang="en-US" i="1" dirty="0" err="1" smtClean="0"/>
              <a:t>fichier</a:t>
            </a:r>
            <a:r>
              <a:rPr lang="en-US" i="1" dirty="0" smtClean="0"/>
              <a:t>, </a:t>
            </a:r>
            <a:r>
              <a:rPr lang="en-US" i="1" dirty="0" err="1" smtClean="0"/>
              <a:t>délocker</a:t>
            </a:r>
            <a:r>
              <a:rPr lang="en-US" i="1" dirty="0" smtClean="0"/>
              <a:t> des </a:t>
            </a:r>
            <a:r>
              <a:rPr lang="en-US" i="1" dirty="0" err="1" smtClean="0"/>
              <a:t>mutex</a:t>
            </a:r>
            <a:r>
              <a:rPr lang="en-US" i="1" dirty="0" smtClean="0"/>
              <a:t>, … </a:t>
            </a:r>
            <a:endParaRPr lang="fr-F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Une invocation de fonction par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defer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Chaque</a:t>
            </a:r>
            <a:r>
              <a:rPr lang="en-US" i="1" dirty="0" smtClean="0"/>
              <a:t>  defer qui </a:t>
            </a:r>
            <a:r>
              <a:rPr lang="en-US" i="1" dirty="0" err="1" smtClean="0"/>
              <a:t>s’exécute</a:t>
            </a:r>
            <a:r>
              <a:rPr lang="en-US" i="1" dirty="0" smtClean="0"/>
              <a:t> met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file un </a:t>
            </a:r>
            <a:r>
              <a:rPr lang="en-US" i="1" dirty="0" err="1" smtClean="0"/>
              <a:t>appel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à </a:t>
            </a:r>
            <a:r>
              <a:rPr lang="en-US" i="1" dirty="0" err="1" smtClean="0"/>
              <a:t>exécuter</a:t>
            </a:r>
            <a:r>
              <a:rPr lang="en-US" i="1" dirty="0" smtClean="0"/>
              <a:t> </a:t>
            </a:r>
            <a:r>
              <a:rPr lang="en-US" i="1" dirty="0" err="1" smtClean="0"/>
              <a:t>ultérieurement</a:t>
            </a:r>
            <a:r>
              <a:rPr lang="en-US" i="1" dirty="0" smtClean="0"/>
              <a:t>,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l’ordre</a:t>
            </a:r>
            <a:r>
              <a:rPr lang="en-US" i="1" dirty="0" smtClean="0"/>
              <a:t> LIFO, </a:t>
            </a:r>
            <a:r>
              <a:rPr lang="en-US" i="1" dirty="0" err="1" smtClean="0"/>
              <a:t>ainsi</a:t>
            </a:r>
            <a:r>
              <a:rPr lang="en-US" i="1" dirty="0" smtClean="0"/>
              <a:t>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f()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for i := 0; i &lt; 5; i++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("%d ", i)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affiche</a:t>
            </a:r>
            <a:r>
              <a:rPr lang="en-US" i="1" dirty="0" smtClean="0"/>
              <a:t>   4 3 2 1 0.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fermer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les </a:t>
            </a:r>
            <a:r>
              <a:rPr lang="en-US" i="1" dirty="0" err="1" smtClean="0"/>
              <a:t>descripteurs</a:t>
            </a:r>
            <a:r>
              <a:rPr lang="en-US" i="1" dirty="0" smtClean="0"/>
              <a:t> de </a:t>
            </a:r>
            <a:r>
              <a:rPr lang="en-US" i="1" dirty="0" err="1" smtClean="0"/>
              <a:t>fichier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délocker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mutex</a:t>
            </a:r>
            <a:r>
              <a:rPr lang="en-US" i="1" dirty="0" smtClean="0"/>
              <a:t> à la fin de la </a:t>
            </a:r>
            <a:r>
              <a:rPr lang="en-US" i="1" dirty="0" err="1" smtClean="0"/>
              <a:t>fonction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Motivations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Tracer avec un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defer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trace(s string) {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entering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:", s) }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untrace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 string)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("leaving:", s) 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a()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trace("a")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untrace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("a")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("in a")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b()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trace("b")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untrace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("b")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("in b")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a()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main() { b() }</a:t>
            </a: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i="1" dirty="0" err="1" smtClean="0">
                <a:latin typeface="+mj-lt"/>
                <a:cs typeface="Courier New" pitchFamily="49" charset="0"/>
              </a:rPr>
              <a:t>Mais</a:t>
            </a:r>
            <a:r>
              <a:rPr lang="en-US" sz="1600" i="1" dirty="0" smtClean="0">
                <a:latin typeface="+mj-lt"/>
                <a:cs typeface="Courier New" pitchFamily="49" charset="0"/>
              </a:rPr>
              <a:t> </a:t>
            </a:r>
            <a:r>
              <a:rPr lang="en-US" sz="1600" i="1" dirty="0" err="1" smtClean="0">
                <a:latin typeface="+mj-lt"/>
                <a:cs typeface="Courier New" pitchFamily="49" charset="0"/>
              </a:rPr>
              <a:t>vous</a:t>
            </a:r>
            <a:r>
              <a:rPr lang="en-US" sz="1600" i="1" dirty="0" smtClean="0">
                <a:latin typeface="+mj-lt"/>
                <a:cs typeface="Courier New" pitchFamily="49" charset="0"/>
              </a:rPr>
              <a:t> </a:t>
            </a:r>
            <a:r>
              <a:rPr lang="en-US" sz="1600" i="1" dirty="0" err="1" smtClean="0">
                <a:latin typeface="+mj-lt"/>
                <a:cs typeface="Courier New" pitchFamily="49" charset="0"/>
              </a:rPr>
              <a:t>pouvez</a:t>
            </a:r>
            <a:r>
              <a:rPr lang="en-US" sz="1600" i="1" dirty="0" smtClean="0">
                <a:latin typeface="+mj-lt"/>
                <a:cs typeface="Courier New" pitchFamily="49" charset="0"/>
              </a:rPr>
              <a:t> le faire plus </a:t>
            </a:r>
            <a:r>
              <a:rPr lang="en-US" sz="1600" i="1" dirty="0" err="1" smtClean="0">
                <a:latin typeface="+mj-lt"/>
                <a:cs typeface="Courier New" pitchFamily="49" charset="0"/>
              </a:rPr>
              <a:t>proprement</a:t>
            </a:r>
            <a:r>
              <a:rPr lang="en-US" sz="1600" i="1" dirty="0" smtClean="0">
                <a:latin typeface="+mj-lt"/>
                <a:cs typeface="Courier New" pitchFamily="49" charset="0"/>
              </a:rPr>
              <a:t>...</a:t>
            </a:r>
            <a:endParaRPr lang="fr-FR" sz="16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err="1" smtClean="0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 sont évalués maintenant, </a:t>
            </a:r>
            <a:r>
              <a:rPr lang="fr-FR" sz="3200" b="1" dirty="0" err="1" smtClean="0">
                <a:solidFill>
                  <a:schemeClr val="accent1">
                    <a:lumMod val="75000"/>
                  </a:schemeClr>
                </a:solidFill>
              </a:rPr>
              <a:t>defer</a:t>
            </a: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 plus tard</a:t>
            </a:r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trace(s string) string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entering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:", s)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return s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un(s string)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leaving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:", s)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a()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un(trace("a"))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("in a")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b()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un(trace("b"))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("in b")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a()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main() { b()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littéraux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fonction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en C, les </a:t>
            </a:r>
            <a:r>
              <a:rPr lang="en-US" i="1" dirty="0" err="1" smtClean="0"/>
              <a:t>fonctions</a:t>
            </a:r>
            <a:r>
              <a:rPr lang="en-US" i="1" dirty="0" smtClean="0"/>
              <a:t> ne </a:t>
            </a:r>
            <a:r>
              <a:rPr lang="en-US" i="1" dirty="0" err="1" smtClean="0"/>
              <a:t>peuvent</a:t>
            </a:r>
            <a:r>
              <a:rPr lang="en-US" i="1" dirty="0" smtClean="0"/>
              <a:t> pas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à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des </a:t>
            </a:r>
            <a:r>
              <a:rPr lang="en-US" i="1" dirty="0" err="1" smtClean="0"/>
              <a:t>fonctions</a:t>
            </a:r>
            <a:r>
              <a:rPr lang="en-US" i="1" dirty="0" smtClean="0"/>
              <a:t> – </a:t>
            </a:r>
            <a:r>
              <a:rPr lang="en-US" i="1" dirty="0" err="1" smtClean="0"/>
              <a:t>mais</a:t>
            </a:r>
            <a:r>
              <a:rPr lang="en-US" i="1" dirty="0" smtClean="0"/>
              <a:t> les </a:t>
            </a:r>
            <a:r>
              <a:rPr lang="en-US" i="1" dirty="0" err="1" smtClean="0"/>
              <a:t>littéraux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affectés</a:t>
            </a:r>
            <a:r>
              <a:rPr lang="en-US" i="1" dirty="0" smtClean="0"/>
              <a:t> à des variables.</a:t>
            </a:r>
          </a:p>
          <a:p>
            <a:pPr lvl="1"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f()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for i := 0; i &lt; 10; i++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	g := func(i int) { fmt.Printf("%d",i)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g(i)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littéraux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fonction sont des « </a:t>
            </a:r>
            <a:r>
              <a:rPr lang="fr-FR" sz="3600" i="1" dirty="0" err="1" smtClean="0">
                <a:solidFill>
                  <a:schemeClr val="accent1">
                    <a:lumMod val="75000"/>
                  </a:schemeClr>
                </a:solidFill>
              </a:rPr>
              <a:t>closures</a:t>
            </a:r>
            <a:r>
              <a:rPr lang="fr-FR" sz="3600" i="1" dirty="0" smtClean="0">
                <a:solidFill>
                  <a:schemeClr val="accent1">
                    <a:lumMod val="75000"/>
                  </a:schemeClr>
                </a:solidFill>
              </a:rPr>
              <a:t> »</a:t>
            </a:r>
            <a:r>
              <a:rPr lang="fr-FR" sz="3600" i="1" dirty="0" smtClean="0"/>
              <a:t> </a:t>
            </a:r>
            <a:endParaRPr lang="fr-FR" sz="36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littéraux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en fait des “closures”.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x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(delta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x += delta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return x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(f(1))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(f(20))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(f(300))</a:t>
            </a:r>
          </a:p>
          <a:p>
            <a:pPr>
              <a:buNone/>
            </a:pPr>
            <a:r>
              <a:rPr lang="en-US" i="1" dirty="0" err="1" smtClean="0"/>
              <a:t>affiche</a:t>
            </a:r>
            <a:r>
              <a:rPr lang="en-US" i="1" dirty="0" smtClean="0"/>
              <a:t> 1 21 321  - x </a:t>
            </a:r>
            <a:r>
              <a:rPr lang="en-US" i="1" dirty="0" err="1" smtClean="0"/>
              <a:t>s’accumulant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f(delta)</a:t>
            </a:r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Construction d’un programme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Packages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err="1" smtClean="0"/>
              <a:t>programme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construit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un “package” qui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smtClean="0"/>
              <a:t>les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facilités</a:t>
            </a:r>
            <a:r>
              <a:rPr lang="en-US" i="1" dirty="0" smtClean="0"/>
              <a:t> </a:t>
            </a:r>
            <a:r>
              <a:rPr lang="en-US" i="1" dirty="0" err="1" smtClean="0"/>
              <a:t>d’autres</a:t>
            </a:r>
            <a:r>
              <a:rPr lang="en-US" i="1" dirty="0" smtClean="0"/>
              <a:t> packages.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err="1" smtClean="0"/>
              <a:t>programme</a:t>
            </a:r>
            <a:r>
              <a:rPr lang="en-US" i="1" dirty="0" smtClean="0"/>
              <a:t> Go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créé</a:t>
            </a:r>
            <a:r>
              <a:rPr lang="en-US" i="1" dirty="0" smtClean="0"/>
              <a:t> par </a:t>
            </a:r>
            <a:r>
              <a:rPr lang="en-US" i="1" dirty="0" err="1" smtClean="0"/>
              <a:t>l’assemblage</a:t>
            </a:r>
            <a:r>
              <a:rPr lang="en-US" i="1" dirty="0" smtClean="0"/>
              <a:t> d’un ensemble de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“</a:t>
            </a:r>
            <a:r>
              <a:rPr lang="en-US" i="1" dirty="0" smtClean="0"/>
              <a:t>packages”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Un package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construit</a:t>
            </a:r>
            <a:r>
              <a:rPr lang="en-US" i="1" dirty="0" smtClean="0"/>
              <a:t> à </a:t>
            </a:r>
            <a:r>
              <a:rPr lang="en-US" i="1" dirty="0" err="1" smtClean="0"/>
              <a:t>partir</a:t>
            </a:r>
            <a:r>
              <a:rPr lang="en-US" i="1" dirty="0" smtClean="0"/>
              <a:t> de </a:t>
            </a:r>
            <a:r>
              <a:rPr lang="en-US" i="1" dirty="0" err="1" smtClean="0"/>
              <a:t>plusieurs</a:t>
            </a:r>
            <a:r>
              <a:rPr lang="en-US" i="1" dirty="0" smtClean="0"/>
              <a:t> </a:t>
            </a:r>
            <a:r>
              <a:rPr lang="en-US" i="1" dirty="0" err="1" smtClean="0"/>
              <a:t>fichiers</a:t>
            </a:r>
            <a:r>
              <a:rPr lang="en-US" i="1" dirty="0" smtClean="0"/>
              <a:t> source.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noms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les packages </a:t>
            </a:r>
            <a:r>
              <a:rPr lang="en-US" i="1" dirty="0" err="1" smtClean="0"/>
              <a:t>importés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accédés</a:t>
            </a:r>
            <a:r>
              <a:rPr lang="en-US" i="1" dirty="0" smtClean="0"/>
              <a:t> via un </a:t>
            </a:r>
          </a:p>
          <a:p>
            <a:pPr>
              <a:buNone/>
            </a:pPr>
            <a:r>
              <a:rPr lang="en-US" i="1" dirty="0" smtClean="0"/>
              <a:t>“</a:t>
            </a:r>
            <a:r>
              <a:rPr lang="fr-FR" i="1" dirty="0" err="1" smtClean="0"/>
              <a:t>qualified</a:t>
            </a:r>
            <a:r>
              <a:rPr lang="fr-FR" i="1" dirty="0" smtClean="0"/>
              <a:t> identifier":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packagename.Itemname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Structure d’un fichier source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 smtClean="0"/>
              <a:t>Chaque fichier source contient:</a:t>
            </a:r>
          </a:p>
          <a:p>
            <a:pPr>
              <a:buNone/>
            </a:pPr>
            <a:endParaRPr lang="fr-FR" i="1" dirty="0" smtClean="0"/>
          </a:p>
          <a:p>
            <a:pPr>
              <a:buFontTx/>
              <a:buChar char="-"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smtClean="0"/>
              <a:t>clause package; </a:t>
            </a:r>
            <a:r>
              <a:rPr lang="en-US" i="1" dirty="0" err="1" smtClean="0"/>
              <a:t>ce</a:t>
            </a:r>
            <a:r>
              <a:rPr lang="en-US" i="1" dirty="0" smtClean="0"/>
              <a:t> nom </a:t>
            </a:r>
            <a:r>
              <a:rPr lang="en-US" i="1" dirty="0" err="1" smtClean="0"/>
              <a:t>est</a:t>
            </a:r>
            <a:r>
              <a:rPr lang="en-US" i="1" dirty="0" smtClean="0"/>
              <a:t> le nom par </a:t>
            </a:r>
            <a:r>
              <a:rPr lang="en-US" i="1" dirty="0" err="1" smtClean="0"/>
              <a:t>défaut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</a:t>
            </a:r>
            <a:r>
              <a:rPr lang="en-US" i="1" dirty="0" smtClean="0"/>
              <a:t>par </a:t>
            </a:r>
            <a:r>
              <a:rPr lang="en-US" i="1" dirty="0" smtClean="0"/>
              <a:t>les packages qui </a:t>
            </a:r>
            <a:r>
              <a:rPr lang="en-US" i="1" dirty="0" err="1" smtClean="0"/>
              <a:t>importent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- Un ensemble </a:t>
            </a:r>
            <a:r>
              <a:rPr lang="en-US" i="1" dirty="0" err="1" smtClean="0"/>
              <a:t>optionnel</a:t>
            </a:r>
            <a:r>
              <a:rPr lang="en-US" i="1" dirty="0" smtClean="0"/>
              <a:t> de </a:t>
            </a:r>
            <a:r>
              <a:rPr lang="en-US" i="1" dirty="0" err="1" smtClean="0"/>
              <a:t>déclarations</a:t>
            </a:r>
            <a:r>
              <a:rPr lang="en-US" i="1" dirty="0" smtClean="0"/>
              <a:t> </a:t>
            </a:r>
            <a:r>
              <a:rPr lang="en-US" i="1" dirty="0" err="1" smtClean="0"/>
              <a:t>d’import</a:t>
            </a:r>
            <a:r>
              <a:rPr lang="en-US" i="1" dirty="0" smtClean="0"/>
              <a:t> 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utilise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nom par 			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défaut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utilise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nom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myFmt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- </a:t>
            </a:r>
            <a:r>
              <a:rPr lang="fr-FR" i="1" dirty="0" smtClean="0"/>
              <a:t>Des </a:t>
            </a:r>
            <a:r>
              <a:rPr lang="fr-FR" i="1" dirty="0" smtClean="0"/>
              <a:t>déclarations </a:t>
            </a:r>
            <a:r>
              <a:rPr lang="en-US" i="1" dirty="0" err="1" smtClean="0"/>
              <a:t>zéro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plus </a:t>
            </a:r>
            <a:r>
              <a:rPr lang="en-US" i="1" dirty="0" err="1" smtClean="0"/>
              <a:t>globales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"package-level“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package simple fichier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package main 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fichier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fait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partie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du package 		 // “main”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fichier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utilise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 package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2000" dirty="0" smtClean="0">
                <a:latin typeface="Courier New" pitchFamily="49" charset="0"/>
                <a:cs typeface="Courier New" pitchFamily="49" charset="0"/>
              </a:rPr>
              <a:t>const hello = "Hello, Bonjour\n”</a:t>
            </a:r>
          </a:p>
          <a:p>
            <a:pPr>
              <a:buNone/>
            </a:pPr>
            <a:endParaRPr lang="nn-NO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(hello)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Main et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main.main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err="1" smtClean="0"/>
              <a:t>Chaque</a:t>
            </a:r>
            <a:r>
              <a:rPr lang="en-US" i="1" dirty="0" smtClean="0"/>
              <a:t> </a:t>
            </a:r>
            <a:r>
              <a:rPr lang="en-US" i="1" dirty="0" err="1" smtClean="0"/>
              <a:t>programme</a:t>
            </a:r>
            <a:r>
              <a:rPr lang="en-US" i="1" dirty="0" smtClean="0"/>
              <a:t> Go </a:t>
            </a:r>
            <a:r>
              <a:rPr lang="en-US" i="1" dirty="0" err="1" smtClean="0"/>
              <a:t>contient</a:t>
            </a:r>
            <a:r>
              <a:rPr lang="en-US" i="1" dirty="0" smtClean="0"/>
              <a:t> un package </a:t>
            </a:r>
            <a:r>
              <a:rPr lang="en-US" i="1" dirty="0" err="1" smtClean="0"/>
              <a:t>appelé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main </a:t>
            </a:r>
            <a:r>
              <a:rPr lang="en-US" i="1" dirty="0" smtClean="0">
                <a:cs typeface="Courier New" pitchFamily="49" charset="0"/>
              </a:rPr>
              <a:t>et </a:t>
            </a:r>
            <a:r>
              <a:rPr lang="en-US" i="1" dirty="0" err="1" smtClean="0">
                <a:cs typeface="Courier New" pitchFamily="49" charset="0"/>
              </a:rPr>
              <a:t>sa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fonction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associée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main </a:t>
            </a:r>
            <a:r>
              <a:rPr lang="en-US" i="1" dirty="0" smtClean="0"/>
              <a:t>tout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en </a:t>
            </a:r>
            <a:r>
              <a:rPr lang="fr-FR" i="1" dirty="0" smtClean="0"/>
              <a:t> C, C++ </a:t>
            </a:r>
            <a:r>
              <a:rPr lang="fr-FR" i="1" dirty="0" smtClean="0"/>
              <a:t>est </a:t>
            </a:r>
            <a:r>
              <a:rPr lang="fr-FR" i="1" dirty="0" smtClean="0"/>
              <a:t>la fonction de démarrage du </a:t>
            </a:r>
          </a:p>
          <a:p>
            <a:pPr>
              <a:buNone/>
            </a:pPr>
            <a:r>
              <a:rPr lang="fr-FR" i="1" dirty="0" smtClean="0"/>
              <a:t>programme.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main.main</a:t>
            </a:r>
            <a:r>
              <a:rPr lang="en-US" i="1" dirty="0" smtClean="0"/>
              <a:t> ne </a:t>
            </a:r>
            <a:r>
              <a:rPr lang="en-US" i="1" dirty="0" err="1" smtClean="0"/>
              <a:t>prends</a:t>
            </a:r>
            <a:r>
              <a:rPr lang="en-US" i="1" dirty="0" smtClean="0"/>
              <a:t> pas </a:t>
            </a:r>
            <a:r>
              <a:rPr lang="en-US" i="1" dirty="0" err="1" smtClean="0"/>
              <a:t>d’argument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et ne </a:t>
            </a:r>
            <a:r>
              <a:rPr lang="en-US" i="1" dirty="0" err="1" smtClean="0"/>
              <a:t>retourne</a:t>
            </a:r>
            <a:r>
              <a:rPr lang="en-US" i="1" dirty="0" smtClean="0"/>
              <a:t> pas de </a:t>
            </a:r>
            <a:r>
              <a:rPr lang="en-US" i="1" dirty="0" err="1" smtClean="0"/>
              <a:t>valeur</a:t>
            </a:r>
            <a:r>
              <a:rPr lang="en-US" i="1" dirty="0" smtClean="0"/>
              <a:t>. Le </a:t>
            </a:r>
            <a:r>
              <a:rPr lang="en-US" i="1" dirty="0" err="1" smtClean="0"/>
              <a:t>programme</a:t>
            </a:r>
            <a:r>
              <a:rPr lang="en-US" i="1" dirty="0" smtClean="0"/>
              <a:t> sort </a:t>
            </a:r>
          </a:p>
          <a:p>
            <a:pPr>
              <a:buNone/>
            </a:pPr>
            <a:r>
              <a:rPr lang="en-US" i="1" dirty="0" err="1" smtClean="0"/>
              <a:t>immédiatement</a:t>
            </a:r>
            <a:r>
              <a:rPr lang="en-US" i="1" dirty="0" smtClean="0"/>
              <a:t> et avec </a:t>
            </a:r>
            <a:r>
              <a:rPr lang="en-US" i="1" dirty="0" err="1" smtClean="0"/>
              <a:t>succès</a:t>
            </a:r>
            <a:r>
              <a:rPr lang="en-US" i="1" dirty="0" smtClean="0"/>
              <a:t> </a:t>
            </a:r>
            <a:r>
              <a:rPr lang="en-US" i="1" dirty="0" err="1" smtClean="0"/>
              <a:t>quand</a:t>
            </a:r>
            <a:r>
              <a:rPr lang="en-US" i="1" dirty="0" smtClean="0"/>
              <a:t>   </a:t>
            </a:r>
          </a:p>
          <a:p>
            <a:pPr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main.main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cs typeface="Courier New" pitchFamily="49" charset="0"/>
              </a:rPr>
              <a:t>se </a:t>
            </a:r>
            <a:r>
              <a:rPr lang="en-US" i="1" dirty="0" err="1" smtClean="0">
                <a:cs typeface="Courier New" pitchFamily="49" charset="0"/>
              </a:rPr>
              <a:t>termine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package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OS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 package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i="1" dirty="0" smtClean="0"/>
              <a:t> </a:t>
            </a:r>
            <a:r>
              <a:rPr lang="en-US" i="1" dirty="0" err="1" smtClean="0"/>
              <a:t>fournit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i="1" dirty="0" smtClean="0"/>
              <a:t> et les </a:t>
            </a:r>
            <a:r>
              <a:rPr lang="en-US" i="1" dirty="0" err="1" smtClean="0"/>
              <a:t>accès</a:t>
            </a:r>
            <a:r>
              <a:rPr lang="en-US" i="1" dirty="0" smtClean="0"/>
              <a:t> aux entrées/sorties </a:t>
            </a:r>
            <a:r>
              <a:rPr lang="en-US" i="1" dirty="0" err="1" smtClean="0"/>
              <a:t>fichier</a:t>
            </a:r>
            <a:r>
              <a:rPr lang="en-US" i="1" dirty="0" smtClean="0"/>
              <a:t>, </a:t>
            </a:r>
            <a:r>
              <a:rPr lang="en-US" i="1" dirty="0" err="1" smtClean="0"/>
              <a:t>lignes</a:t>
            </a:r>
            <a:r>
              <a:rPr lang="en-US" i="1" dirty="0" smtClean="0"/>
              <a:t> </a:t>
            </a:r>
            <a:r>
              <a:rPr lang="en-US" i="1" dirty="0" smtClean="0"/>
              <a:t>de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commande</a:t>
            </a:r>
            <a:r>
              <a:rPr lang="en-US" i="1" dirty="0" smtClean="0"/>
              <a:t>, etc… </a:t>
            </a:r>
            <a:r>
              <a:rPr lang="fr-FR" i="1" dirty="0" smtClean="0"/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// Une version 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"os"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os.Args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&lt; 2 {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longueur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des arguments de la slice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os.Exit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for i := 1; i &lt;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os.Args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); i++ {</a:t>
            </a:r>
          </a:p>
          <a:p>
            <a:pPr lvl="2">
              <a:buNone/>
            </a:pP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		fmt.Printf("arg %d: %s\n", i, os.Args[i])</a:t>
            </a:r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// fin ==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os.Exit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Pourquoi un nouveau langage?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Dans</a:t>
            </a:r>
            <a:r>
              <a:rPr lang="en-US" i="1" dirty="0" smtClean="0"/>
              <a:t> le monde qui </a:t>
            </a:r>
            <a:r>
              <a:rPr lang="en-US" i="1" dirty="0" err="1" smtClean="0"/>
              <a:t>est</a:t>
            </a:r>
            <a:r>
              <a:rPr lang="en-US" i="1" dirty="0" smtClean="0"/>
              <a:t> le </a:t>
            </a:r>
            <a:r>
              <a:rPr lang="en-US" i="1" dirty="0" err="1" smtClean="0"/>
              <a:t>nôtre</a:t>
            </a:r>
            <a:r>
              <a:rPr lang="en-US" i="1" dirty="0" smtClean="0"/>
              <a:t> , les </a:t>
            </a:r>
            <a:r>
              <a:rPr lang="en-US" i="1" dirty="0" err="1" smtClean="0"/>
              <a:t>langages</a:t>
            </a:r>
            <a:r>
              <a:rPr lang="en-US" i="1" dirty="0" smtClean="0"/>
              <a:t> </a:t>
            </a:r>
            <a:r>
              <a:rPr lang="en-US" i="1" dirty="0" smtClean="0"/>
              <a:t>du moment ne nous </a:t>
            </a:r>
            <a:r>
              <a:rPr lang="en-US" i="1" dirty="0" err="1" smtClean="0"/>
              <a:t>sont</a:t>
            </a:r>
            <a:r>
              <a:rPr lang="en-US" i="1" dirty="0" smtClean="0"/>
              <a:t> pas </a:t>
            </a:r>
            <a:r>
              <a:rPr lang="en-US" i="1" dirty="0" err="1" smtClean="0"/>
              <a:t>d’une</a:t>
            </a:r>
            <a:r>
              <a:rPr lang="en-US" i="1" dirty="0" smtClean="0"/>
              <a:t> aide </a:t>
            </a:r>
            <a:r>
              <a:rPr lang="en-US" i="1" dirty="0" err="1" smtClean="0"/>
              <a:t>suffisante</a:t>
            </a:r>
            <a:r>
              <a:rPr lang="en-US" i="1" dirty="0" smtClean="0"/>
              <a:t>:</a:t>
            </a:r>
            <a:endParaRPr lang="en-US" i="1" dirty="0"/>
          </a:p>
          <a:p>
            <a:pPr lvl="1"/>
            <a:r>
              <a:rPr lang="en-US" sz="2400" i="1" dirty="0" smtClean="0"/>
              <a:t>Les </a:t>
            </a:r>
            <a:r>
              <a:rPr lang="en-US" sz="2400" i="1" dirty="0" err="1" smtClean="0"/>
              <a:t>ordinateurs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rapides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développer</a:t>
            </a:r>
            <a:r>
              <a:rPr lang="en-US" sz="2400" i="1" dirty="0" smtClean="0"/>
              <a:t> un  </a:t>
            </a:r>
            <a:r>
              <a:rPr lang="en-US" sz="2400" i="1" dirty="0" err="1" smtClean="0"/>
              <a:t>logiciel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est</a:t>
            </a:r>
            <a:r>
              <a:rPr lang="en-US" sz="2400" i="1" dirty="0" smtClean="0"/>
              <a:t> </a:t>
            </a:r>
            <a:r>
              <a:rPr lang="en-US" sz="2400" i="1" dirty="0" smtClean="0"/>
              <a:t>encore lent</a:t>
            </a:r>
            <a:endParaRPr lang="en-US" sz="2400" i="1" dirty="0"/>
          </a:p>
          <a:p>
            <a:pPr lvl="1"/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analyse</a:t>
            </a:r>
            <a:r>
              <a:rPr lang="en-US" sz="2400" i="1" dirty="0" smtClean="0"/>
              <a:t> de </a:t>
            </a:r>
            <a:r>
              <a:rPr lang="en-US" sz="2400" i="1" dirty="0" err="1" smtClean="0"/>
              <a:t>dépendance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est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nécessaire</a:t>
            </a:r>
            <a:r>
              <a:rPr lang="en-US" sz="2400" i="1" dirty="0" smtClean="0"/>
              <a:t> pour 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accroitre</a:t>
            </a:r>
            <a:r>
              <a:rPr lang="en-US" sz="2400" i="1" dirty="0" smtClean="0"/>
              <a:t> la </a:t>
            </a:r>
            <a:r>
              <a:rPr lang="en-US" sz="2400" i="1" dirty="0" err="1" smtClean="0"/>
              <a:t>rapidité</a:t>
            </a:r>
            <a:r>
              <a:rPr lang="en-US" sz="2400" i="1" dirty="0" smtClean="0"/>
              <a:t> et la </a:t>
            </a:r>
            <a:r>
              <a:rPr lang="en-US" sz="2400" i="1" dirty="0" err="1" smtClean="0"/>
              <a:t>sûreté</a:t>
            </a:r>
            <a:r>
              <a:rPr lang="en-US" sz="2400" i="1" dirty="0" smtClean="0"/>
              <a:t> de </a:t>
            </a:r>
            <a:r>
              <a:rPr lang="en-US" sz="2400" i="1" dirty="0" err="1" smtClean="0"/>
              <a:t>fonctionnement</a:t>
            </a:r>
            <a:r>
              <a:rPr lang="en-US" sz="2400" i="1" dirty="0" smtClean="0"/>
              <a:t>  </a:t>
            </a:r>
            <a:r>
              <a:rPr lang="en-US" sz="2400" i="1" dirty="0" smtClean="0"/>
              <a:t>des </a:t>
            </a:r>
            <a:r>
              <a:rPr lang="en-US" sz="2400" i="1" dirty="0" err="1" smtClean="0"/>
              <a:t>programmes</a:t>
            </a:r>
            <a:endParaRPr lang="en-US" sz="2400" i="1" dirty="0"/>
          </a:p>
          <a:p>
            <a:pPr lvl="1"/>
            <a:r>
              <a:rPr lang="en-US" sz="2400" i="1" dirty="0" err="1" smtClean="0"/>
              <a:t>Typage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trop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verbeux</a:t>
            </a:r>
            <a:r>
              <a:rPr lang="en-US" sz="2400" i="1" dirty="0" smtClean="0"/>
              <a:t>  </a:t>
            </a:r>
            <a:endParaRPr lang="en-US" sz="2400" i="1" dirty="0"/>
          </a:p>
          <a:p>
            <a:pPr lvl="1"/>
            <a:r>
              <a:rPr lang="en-US" sz="2400" i="1" dirty="0" smtClean="0"/>
              <a:t>Le </a:t>
            </a:r>
            <a:r>
              <a:rPr lang="en-US" sz="2400" i="1" dirty="0" err="1" smtClean="0"/>
              <a:t>ramasse-miettes</a:t>
            </a:r>
            <a:r>
              <a:rPr lang="en-US" sz="2400" i="1" dirty="0" smtClean="0"/>
              <a:t> et la concurrence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trop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pauvrement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pris</a:t>
            </a:r>
            <a:r>
              <a:rPr lang="en-US" sz="2400" i="1" dirty="0" smtClean="0"/>
              <a:t> en charge  </a:t>
            </a:r>
            <a:r>
              <a:rPr lang="en-US" sz="2400" i="1" dirty="0" smtClean="0"/>
              <a:t>par le </a:t>
            </a:r>
            <a:r>
              <a:rPr lang="en-US" sz="2400" i="1" dirty="0" err="1" smtClean="0"/>
              <a:t>langage</a:t>
            </a:r>
            <a:endParaRPr lang="en-US" sz="2400" i="1" dirty="0"/>
          </a:p>
          <a:p>
            <a:pPr lvl="1"/>
            <a:r>
              <a:rPr lang="en-US" sz="2400" i="1" dirty="0" smtClean="0"/>
              <a:t>Les multi-</a:t>
            </a:r>
            <a:r>
              <a:rPr lang="en-US" sz="2400" i="1" dirty="0" err="1" smtClean="0"/>
              <a:t>coeurs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considérés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comme</a:t>
            </a:r>
            <a:r>
              <a:rPr lang="en-US" sz="2400" i="1" dirty="0" smtClean="0"/>
              <a:t> des sources </a:t>
            </a:r>
            <a:r>
              <a:rPr lang="en-US" sz="2400" i="1" dirty="0" smtClean="0"/>
              <a:t>de </a:t>
            </a:r>
            <a:r>
              <a:rPr lang="en-US" sz="2400" i="1" dirty="0" err="1" smtClean="0"/>
              <a:t>problème</a:t>
            </a:r>
            <a:r>
              <a:rPr lang="en-US" sz="2400" i="1" dirty="0" smtClean="0"/>
              <a:t> </a:t>
            </a:r>
            <a:r>
              <a:rPr lang="en-US" sz="2400" i="1" dirty="0" smtClean="0"/>
              <a:t>et non des </a:t>
            </a:r>
            <a:r>
              <a:rPr lang="en-US" sz="2400" i="1" dirty="0" err="1" smtClean="0"/>
              <a:t>opportunités</a:t>
            </a:r>
            <a:r>
              <a:rPr lang="en-US" sz="2400" i="1" dirty="0" smtClean="0"/>
              <a:t> </a:t>
            </a:r>
            <a:endParaRPr lang="fr-FR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Visibilité globale et package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d’un package, </a:t>
            </a:r>
            <a:r>
              <a:rPr lang="en-US" i="1" dirty="0" err="1" smtClean="0"/>
              <a:t>toutes</a:t>
            </a:r>
            <a:r>
              <a:rPr lang="en-US" i="1" dirty="0" smtClean="0"/>
              <a:t> les variables, </a:t>
            </a:r>
            <a:r>
              <a:rPr lang="en-US" i="1" dirty="0" err="1" smtClean="0"/>
              <a:t>fonctions</a:t>
            </a:r>
            <a:r>
              <a:rPr lang="en-US" i="1" dirty="0" smtClean="0"/>
              <a:t>, types et </a:t>
            </a:r>
          </a:p>
          <a:p>
            <a:pPr>
              <a:buNone/>
            </a:pP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globales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visibles</a:t>
            </a:r>
            <a:r>
              <a:rPr lang="en-US" i="1" dirty="0" smtClean="0"/>
              <a:t> de </a:t>
            </a:r>
            <a:r>
              <a:rPr lang="en-US" i="1" dirty="0" err="1" smtClean="0"/>
              <a:t>tous</a:t>
            </a:r>
            <a:r>
              <a:rPr lang="en-US" i="1" dirty="0" smtClean="0"/>
              <a:t> les </a:t>
            </a:r>
            <a:r>
              <a:rPr lang="en-US" i="1" dirty="0" err="1" smtClean="0"/>
              <a:t>fichiers</a:t>
            </a:r>
            <a:r>
              <a:rPr lang="en-US" i="1" dirty="0" smtClean="0"/>
              <a:t> source du package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Pour les clients (importers) du package, les </a:t>
            </a:r>
            <a:r>
              <a:rPr lang="en-US" i="1" dirty="0" err="1" smtClean="0"/>
              <a:t>noms</a:t>
            </a:r>
            <a:r>
              <a:rPr lang="en-US" i="1" dirty="0" smtClean="0"/>
              <a:t>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en </a:t>
            </a:r>
          </a:p>
          <a:p>
            <a:pPr>
              <a:buNone/>
            </a:pPr>
            <a:r>
              <a:rPr lang="en-US" i="1" dirty="0" smtClean="0"/>
              <a:t>majuscule pour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visibles</a:t>
            </a:r>
            <a:r>
              <a:rPr lang="en-US" i="1" dirty="0" smtClean="0"/>
              <a:t> :  : variables, </a:t>
            </a:r>
            <a:r>
              <a:rPr lang="fr-FR" i="1" dirty="0" smtClean="0"/>
              <a:t>fonctions, types, </a:t>
            </a:r>
          </a:p>
          <a:p>
            <a:pPr>
              <a:buNone/>
            </a:pPr>
            <a:r>
              <a:rPr lang="fr-FR" i="1" dirty="0" smtClean="0"/>
              <a:t>constantes, plus les méthodes ainsi que les champs de structure pour </a:t>
            </a:r>
          </a:p>
          <a:p>
            <a:pPr>
              <a:buNone/>
            </a:pPr>
            <a:r>
              <a:rPr lang="fr-FR" i="1" dirty="0" smtClean="0"/>
              <a:t>les variables et les types globaux. </a:t>
            </a:r>
            <a:r>
              <a:rPr lang="en-US" i="1" dirty="0" smtClean="0"/>
              <a:t>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const hello = "you smell" 	 //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visibilité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package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const Hello = "you smell nice" //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visibilité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globale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const _Bye = "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stinko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!" 	 	 // _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n’est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pas majuscule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différent</a:t>
            </a:r>
            <a:r>
              <a:rPr lang="en-US" i="1" dirty="0" smtClean="0"/>
              <a:t> du C/C++ : pas </a:t>
            </a:r>
            <a:r>
              <a:rPr lang="en-US" i="1" dirty="0" err="1" smtClean="0"/>
              <a:t>d’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i="1" dirty="0" smtClean="0"/>
              <a:t>, </a:t>
            </a:r>
            <a:r>
              <a:rPr lang="en-US" i="1" dirty="0" err="1" smtClean="0"/>
              <a:t>ni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i="1" dirty="0" smtClean="0"/>
              <a:t>, </a:t>
            </a:r>
            <a:r>
              <a:rPr lang="en-US" i="1" dirty="0" err="1" smtClean="0"/>
              <a:t>ni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i="1" dirty="0" smtClean="0"/>
              <a:t>,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ni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Initialisation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façons</a:t>
            </a:r>
            <a:r>
              <a:rPr lang="en-US" i="1" dirty="0" smtClean="0"/>
              <a:t> </a:t>
            </a:r>
            <a:r>
              <a:rPr lang="en-US" i="1" dirty="0" err="1" smtClean="0"/>
              <a:t>d’initialiser</a:t>
            </a:r>
            <a:r>
              <a:rPr lang="en-US" i="1" dirty="0" smtClean="0"/>
              <a:t> les variables </a:t>
            </a:r>
            <a:r>
              <a:rPr lang="en-US" i="1" dirty="0" err="1" smtClean="0"/>
              <a:t>globales</a:t>
            </a:r>
            <a:r>
              <a:rPr lang="en-US" i="1" dirty="0" smtClean="0"/>
              <a:t> </a:t>
            </a:r>
            <a:r>
              <a:rPr lang="en-US" i="1" dirty="0" err="1" smtClean="0"/>
              <a:t>avant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l’exécution</a:t>
            </a:r>
            <a:r>
              <a:rPr lang="en-US" i="1" dirty="0" smtClean="0"/>
              <a:t>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main.main</a:t>
            </a:r>
            <a:r>
              <a:rPr lang="en-US" i="1" dirty="0" smtClean="0"/>
              <a:t> :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déclaration</a:t>
            </a:r>
            <a:r>
              <a:rPr lang="en-US" i="1" dirty="0" smtClean="0"/>
              <a:t> </a:t>
            </a:r>
            <a:r>
              <a:rPr lang="en-US" i="1" dirty="0" err="1" smtClean="0"/>
              <a:t>globale</a:t>
            </a:r>
            <a:r>
              <a:rPr lang="en-US" i="1" dirty="0" smtClean="0"/>
              <a:t> avec un </a:t>
            </a:r>
            <a:r>
              <a:rPr lang="en-US" i="1" dirty="0" err="1" smtClean="0"/>
              <a:t>initialiseur</a:t>
            </a:r>
            <a:r>
              <a:rPr lang="en-US" i="1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init()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dépendance</a:t>
            </a:r>
            <a:r>
              <a:rPr lang="en-US" i="1" dirty="0" smtClean="0"/>
              <a:t> </a:t>
            </a:r>
            <a:r>
              <a:rPr lang="en-US" i="1" dirty="0" smtClean="0"/>
              <a:t>des packages </a:t>
            </a:r>
            <a:r>
              <a:rPr lang="en-US" i="1" dirty="0" err="1" smtClean="0"/>
              <a:t>garantit</a:t>
            </a:r>
            <a:r>
              <a:rPr lang="en-US" i="1" dirty="0" smtClean="0"/>
              <a:t> un </a:t>
            </a:r>
            <a:r>
              <a:rPr lang="en-US" i="1" dirty="0" err="1" smtClean="0"/>
              <a:t>ordre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d’excution</a:t>
            </a:r>
            <a:r>
              <a:rPr lang="en-US" i="1" dirty="0" smtClean="0"/>
              <a:t> </a:t>
            </a:r>
            <a:r>
              <a:rPr lang="en-US" i="1" dirty="0" err="1" smtClean="0"/>
              <a:t>correcte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L’initialisation est toujours une seule tâche.  </a:t>
            </a:r>
            <a:endParaRPr lang="fr-F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smtClean="0"/>
              <a:t>d’initialisation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040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transcendental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import "math"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var Pi float64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Pi = 4*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math.Atan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(1) //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la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fct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calcule Pi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================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transcendental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twoPi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2*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transcendental.Pi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decl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calcule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twoPi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("2*Pi = %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g\n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twoPi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================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Output: 2*Pi = 6.283185307179586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La construction des package et programme</a:t>
            </a:r>
            <a:endParaRPr lang="fr-F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construire</a:t>
            </a:r>
            <a:r>
              <a:rPr lang="en-US" i="1" dirty="0" smtClean="0"/>
              <a:t> un </a:t>
            </a:r>
            <a:r>
              <a:rPr lang="en-US" i="1" dirty="0" err="1" smtClean="0"/>
              <a:t>programme</a:t>
            </a:r>
            <a:r>
              <a:rPr lang="en-US" i="1" dirty="0" smtClean="0"/>
              <a:t>, les packages et les </a:t>
            </a:r>
            <a:r>
              <a:rPr lang="en-US" i="1" dirty="0" err="1" smtClean="0"/>
              <a:t>fichiers</a:t>
            </a:r>
            <a:r>
              <a:rPr lang="en-US" i="1" dirty="0" smtClean="0"/>
              <a:t> à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</a:p>
          <a:p>
            <a:pPr>
              <a:buNone/>
            </a:pPr>
            <a:r>
              <a:rPr lang="en-US" i="1" dirty="0" err="1" smtClean="0"/>
              <a:t>ceux-ci</a:t>
            </a:r>
            <a:r>
              <a:rPr lang="en-US" i="1" dirty="0" smtClean="0"/>
              <a:t>,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compilés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smtClean="0"/>
              <a:t>un </a:t>
            </a:r>
            <a:r>
              <a:rPr lang="en-US" i="1" dirty="0" err="1" smtClean="0"/>
              <a:t>ordre</a:t>
            </a:r>
            <a:r>
              <a:rPr lang="en-US" i="1" dirty="0" smtClean="0"/>
              <a:t> </a:t>
            </a:r>
            <a:r>
              <a:rPr lang="en-US" i="1" dirty="0" smtClean="0"/>
              <a:t>correct. Les </a:t>
            </a:r>
            <a:r>
              <a:rPr lang="en-US" i="1" dirty="0" err="1" smtClean="0"/>
              <a:t>dépendances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</a:p>
          <a:p>
            <a:pPr>
              <a:buNone/>
            </a:pPr>
            <a:r>
              <a:rPr lang="en-US" i="1" dirty="0" smtClean="0"/>
              <a:t>package </a:t>
            </a:r>
            <a:r>
              <a:rPr lang="en-US" i="1" dirty="0" err="1" smtClean="0"/>
              <a:t>déterminent</a:t>
            </a:r>
            <a:r>
              <a:rPr lang="en-US" i="1" dirty="0" smtClean="0"/>
              <a:t> </a:t>
            </a:r>
            <a:r>
              <a:rPr lang="en-US" i="1" dirty="0" err="1" smtClean="0"/>
              <a:t>l’ordre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lequel</a:t>
            </a:r>
            <a:r>
              <a:rPr lang="en-US" i="1" dirty="0" smtClean="0"/>
              <a:t> les packages </a:t>
            </a:r>
            <a:r>
              <a:rPr lang="en-US" i="1" dirty="0" err="1" smtClean="0"/>
              <a:t>sont</a:t>
            </a:r>
            <a:r>
              <a:rPr lang="en-US" i="1" dirty="0" smtClean="0"/>
              <a:t> à </a:t>
            </a:r>
            <a:r>
              <a:rPr lang="en-US" i="1" dirty="0" err="1" smtClean="0"/>
              <a:t>construire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d’un package, les </a:t>
            </a:r>
            <a:r>
              <a:rPr lang="en-US" i="1" dirty="0" err="1" smtClean="0"/>
              <a:t>fichiers</a:t>
            </a:r>
            <a:r>
              <a:rPr lang="en-US" i="1" dirty="0" smtClean="0"/>
              <a:t> source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compilés</a:t>
            </a:r>
            <a:r>
              <a:rPr lang="en-US" i="1" dirty="0" smtClean="0"/>
              <a:t> ensemble. Le package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compilé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unité</a:t>
            </a:r>
            <a:r>
              <a:rPr lang="en-US" i="1" dirty="0" smtClean="0"/>
              <a:t>,</a:t>
            </a:r>
          </a:p>
          <a:p>
            <a:pPr>
              <a:buNone/>
            </a:pPr>
            <a:r>
              <a:rPr lang="en-US" i="1" dirty="0" smtClean="0"/>
              <a:t> et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conventionelle</a:t>
            </a:r>
            <a:r>
              <a:rPr lang="en-US" i="1" dirty="0" smtClean="0"/>
              <a:t>, </a:t>
            </a:r>
            <a:r>
              <a:rPr lang="en-US" i="1" dirty="0" err="1" smtClean="0"/>
              <a:t>chaque</a:t>
            </a:r>
            <a:r>
              <a:rPr lang="en-US" i="1" dirty="0" smtClean="0"/>
              <a:t> </a:t>
            </a:r>
            <a:r>
              <a:rPr lang="en-US" i="1" dirty="0" err="1" smtClean="0"/>
              <a:t>répertoire</a:t>
            </a:r>
            <a:r>
              <a:rPr lang="en-US" i="1" dirty="0" smtClean="0"/>
              <a:t> </a:t>
            </a:r>
            <a:r>
              <a:rPr lang="en-US" i="1" dirty="0" err="1" smtClean="0"/>
              <a:t>contient</a:t>
            </a:r>
            <a:r>
              <a:rPr lang="en-US" i="1" dirty="0" smtClean="0"/>
              <a:t> un </a:t>
            </a:r>
          </a:p>
          <a:p>
            <a:pPr>
              <a:buNone/>
            </a:pPr>
            <a:r>
              <a:rPr lang="en-US" i="1" dirty="0" smtClean="0"/>
              <a:t>package. En ignorant les tests ,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mypackage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6g *.go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Habituellement</a:t>
            </a:r>
            <a:r>
              <a:rPr lang="en-US" i="1" dirty="0" smtClean="0"/>
              <a:t>, nous </a:t>
            </a:r>
            <a:r>
              <a:rPr lang="en-US" i="1" dirty="0" err="1" smtClean="0"/>
              <a:t>utilisons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; des </a:t>
            </a:r>
            <a:r>
              <a:rPr lang="en-US" i="1" dirty="0" err="1" smtClean="0"/>
              <a:t>outils</a:t>
            </a:r>
            <a:r>
              <a:rPr lang="en-US" i="1" dirty="0" smtClean="0"/>
              <a:t> </a:t>
            </a:r>
            <a:r>
              <a:rPr lang="en-US" i="1" dirty="0" err="1" smtClean="0"/>
              <a:t>spécifiques</a:t>
            </a:r>
            <a:r>
              <a:rPr lang="en-US" i="1" dirty="0" smtClean="0"/>
              <a:t> à Go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cours</a:t>
            </a:r>
            <a:r>
              <a:rPr lang="en-US" i="1" dirty="0" smtClean="0"/>
              <a:t> de </a:t>
            </a:r>
            <a:r>
              <a:rPr lang="en-US" i="1" dirty="0" err="1" smtClean="0"/>
              <a:t>préparation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Construire le package « 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fmt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pwd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/r/go/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Makefile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fmt_test.go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format.go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# 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# écrit à la main mais trivial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Makefile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_go_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.6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_obj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fmt_test.go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format.go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# 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clean;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objets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placés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sous-répertoire</a:t>
            </a:r>
            <a:r>
              <a:rPr lang="en-US" i="1" dirty="0" smtClean="0"/>
              <a:t> _obj.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makefiles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écrits</a:t>
            </a:r>
            <a:r>
              <a:rPr lang="en-US" dirty="0" smtClean="0"/>
              <a:t> en </a:t>
            </a:r>
            <a:r>
              <a:rPr lang="en-US" dirty="0" err="1" smtClean="0"/>
              <a:t>utilisant</a:t>
            </a:r>
            <a:r>
              <a:rPr lang="en-US" dirty="0" smtClean="0"/>
              <a:t> des </a:t>
            </a:r>
            <a:r>
              <a:rPr lang="en-US" i="1" dirty="0" smtClean="0"/>
              <a:t>“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helpers</a:t>
            </a:r>
            <a:r>
              <a:rPr lang="en-US" i="1" dirty="0" smtClean="0"/>
              <a:t>” </a:t>
            </a:r>
            <a:r>
              <a:rPr lang="en-US" i="1" dirty="0" err="1" smtClean="0"/>
              <a:t>appelés</a:t>
            </a:r>
            <a:r>
              <a:rPr lang="en-US" i="1" dirty="0" smtClean="0"/>
              <a:t>  </a:t>
            </a:r>
            <a:endParaRPr lang="en-US" i="1" dirty="0" smtClean="0"/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Make.pkg</a:t>
            </a:r>
            <a:r>
              <a:rPr lang="en-US" i="1" dirty="0" smtClean="0"/>
              <a:t>, etc… </a:t>
            </a:r>
            <a:r>
              <a:rPr lang="en-US" i="1" dirty="0" smtClean="0"/>
              <a:t> </a:t>
            </a:r>
            <a:r>
              <a:rPr lang="en-US" i="1" dirty="0" err="1" smtClean="0"/>
              <a:t>voir</a:t>
            </a:r>
            <a:r>
              <a:rPr lang="en-US" i="1" dirty="0" smtClean="0"/>
              <a:t> </a:t>
            </a:r>
            <a:r>
              <a:rPr lang="en-US" i="1" dirty="0" smtClean="0"/>
              <a:t>les sources.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Pour tester un package, </a:t>
            </a:r>
            <a:r>
              <a:rPr lang="en-US" i="1" dirty="0" err="1" smtClean="0"/>
              <a:t>écrire</a:t>
            </a:r>
            <a:r>
              <a:rPr lang="en-US" i="1" dirty="0" smtClean="0"/>
              <a:t> un ensemble de </a:t>
            </a:r>
            <a:r>
              <a:rPr lang="en-US" i="1" dirty="0" err="1" smtClean="0"/>
              <a:t>fichiers</a:t>
            </a:r>
            <a:r>
              <a:rPr lang="en-US" i="1" dirty="0" smtClean="0"/>
              <a:t> sources Go </a:t>
            </a:r>
          </a:p>
          <a:p>
            <a:pPr>
              <a:buNone/>
            </a:pPr>
            <a:r>
              <a:rPr lang="en-US" i="1" dirty="0" err="1" smtClean="0"/>
              <a:t>appartenant</a:t>
            </a:r>
            <a:r>
              <a:rPr lang="en-US" i="1" dirty="0" smtClean="0"/>
              <a:t> au </a:t>
            </a:r>
            <a:r>
              <a:rPr lang="en-US" i="1" dirty="0" err="1" smtClean="0"/>
              <a:t>même</a:t>
            </a:r>
            <a:r>
              <a:rPr lang="en-US" i="1" dirty="0" smtClean="0"/>
              <a:t> package ; </a:t>
            </a:r>
            <a:r>
              <a:rPr lang="en-US" i="1" dirty="0" err="1" smtClean="0"/>
              <a:t>donner</a:t>
            </a:r>
            <a:r>
              <a:rPr lang="en-US" i="1" dirty="0" smtClean="0"/>
              <a:t> </a:t>
            </a:r>
            <a:r>
              <a:rPr lang="en-US" i="1" dirty="0" smtClean="0"/>
              <a:t>des </a:t>
            </a:r>
            <a:r>
              <a:rPr lang="en-US" i="1" dirty="0" err="1" smtClean="0"/>
              <a:t>noms</a:t>
            </a:r>
            <a:r>
              <a:rPr lang="en-US" i="1" dirty="0" smtClean="0"/>
              <a:t> des </a:t>
            </a:r>
            <a:r>
              <a:rPr lang="en-US" i="1" dirty="0" err="1" smtClean="0"/>
              <a:t>fichiers</a:t>
            </a:r>
            <a:r>
              <a:rPr lang="en-US" i="1" dirty="0" smtClean="0"/>
              <a:t> de la </a:t>
            </a:r>
          </a:p>
          <a:p>
            <a:pPr>
              <a:buNone/>
            </a:pPr>
            <a:r>
              <a:rPr lang="en-US" i="1" dirty="0" err="1" smtClean="0"/>
              <a:t>forme</a:t>
            </a:r>
            <a:r>
              <a:rPr lang="en-US" i="1" dirty="0" smtClean="0"/>
              <a:t> : </a:t>
            </a:r>
            <a:r>
              <a:rPr lang="fr-FR" i="1" dirty="0" smtClean="0"/>
              <a:t> </a:t>
            </a:r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_test.go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de </a:t>
            </a:r>
            <a:r>
              <a:rPr lang="en-US" i="1" dirty="0" err="1" smtClean="0"/>
              <a:t>ces</a:t>
            </a:r>
            <a:r>
              <a:rPr lang="en-US" i="1" dirty="0" smtClean="0"/>
              <a:t> </a:t>
            </a:r>
            <a:r>
              <a:rPr lang="en-US" i="1" dirty="0" err="1" smtClean="0"/>
              <a:t>fichiers</a:t>
            </a:r>
            <a:r>
              <a:rPr lang="en-US" i="1" dirty="0" smtClean="0"/>
              <a:t>, les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  <a:r>
              <a:rPr lang="en-US" i="1" dirty="0" err="1" smtClean="0"/>
              <a:t>globales</a:t>
            </a:r>
            <a:r>
              <a:rPr lang="en-US" i="1" dirty="0" smtClean="0"/>
              <a:t> avec des </a:t>
            </a:r>
            <a:r>
              <a:rPr lang="en-US" i="1" dirty="0" err="1" smtClean="0"/>
              <a:t>noms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commençant</a:t>
            </a:r>
            <a:r>
              <a:rPr lang="en-US" i="1" dirty="0" smtClean="0"/>
              <a:t> par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Test[^a-z]</a:t>
            </a:r>
            <a:r>
              <a:rPr lang="en-US" i="1" dirty="0" err="1" smtClean="0">
                <a:cs typeface="Courier New" pitchFamily="49" charset="0"/>
              </a:rPr>
              <a:t>seront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exécutées</a:t>
            </a:r>
            <a:r>
              <a:rPr lang="en-US" i="1" dirty="0" smtClean="0">
                <a:cs typeface="Courier New" pitchFamily="49" charset="0"/>
              </a:rPr>
              <a:t> par </a:t>
            </a:r>
            <a:r>
              <a:rPr lang="en-US" i="1" dirty="0" err="1" smtClean="0">
                <a:cs typeface="Courier New" pitchFamily="49" charset="0"/>
              </a:rPr>
              <a:t>l’outil</a:t>
            </a:r>
            <a:r>
              <a:rPr lang="en-US" i="1" dirty="0" smtClean="0"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de test 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gotest</a:t>
            </a:r>
            <a:r>
              <a:rPr lang="en-US" i="1" dirty="0" smtClean="0"/>
              <a:t>. </a:t>
            </a:r>
            <a:r>
              <a:rPr lang="en-US" i="1" dirty="0" err="1" smtClean="0"/>
              <a:t>Ces</a:t>
            </a:r>
            <a:r>
              <a:rPr lang="en-US" i="1" dirty="0" smtClean="0"/>
              <a:t>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smtClean="0"/>
              <a:t>signature </a:t>
            </a:r>
            <a:r>
              <a:rPr lang="en-US" i="1" dirty="0" err="1" smtClean="0"/>
              <a:t>équivalente</a:t>
            </a:r>
            <a:r>
              <a:rPr lang="en-US" i="1" dirty="0" smtClean="0"/>
              <a:t> à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TestXxx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(t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testing.T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Le package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testing</a:t>
            </a:r>
            <a:r>
              <a:rPr lang="en-US" i="1" dirty="0" smtClean="0"/>
              <a:t> </a:t>
            </a:r>
            <a:r>
              <a:rPr lang="en-US" i="1" dirty="0" err="1" smtClean="0"/>
              <a:t>fournit</a:t>
            </a:r>
            <a:r>
              <a:rPr lang="en-US" i="1" dirty="0" smtClean="0"/>
              <a:t> le support pour le log, le </a:t>
            </a:r>
            <a:r>
              <a:rPr lang="fr-FR" i="1" dirty="0" err="1" smtClean="0"/>
              <a:t>benchmarking</a:t>
            </a:r>
            <a:r>
              <a:rPr lang="fr-FR" i="1" dirty="0" smtClean="0"/>
              <a:t>, </a:t>
            </a:r>
          </a:p>
          <a:p>
            <a:pPr>
              <a:buNone/>
            </a:pPr>
            <a:r>
              <a:rPr lang="fr-FR" i="1" dirty="0" smtClean="0"/>
              <a:t>et le </a:t>
            </a:r>
            <a:r>
              <a:rPr lang="fr-FR" i="1" dirty="0" err="1" smtClean="0"/>
              <a:t>reporting</a:t>
            </a:r>
            <a:r>
              <a:rPr lang="fr-FR" i="1" dirty="0" smtClean="0"/>
              <a:t> d’erreur.  </a:t>
            </a:r>
            <a:endParaRPr lang="fr-F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exemple de test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4000" i="1" dirty="0" smtClean="0"/>
              <a:t>Quelques morceaux de code intéressants venant de  </a:t>
            </a:r>
            <a:r>
              <a:rPr lang="fr-FR" sz="4000" i="1" dirty="0" err="1" smtClean="0">
                <a:latin typeface="Courier New" pitchFamily="49" charset="0"/>
                <a:cs typeface="Courier New" pitchFamily="49" charset="0"/>
              </a:rPr>
              <a:t>fmt_test.go</a:t>
            </a:r>
            <a:r>
              <a:rPr lang="fr-FR" sz="4000" i="1" dirty="0" smtClean="0"/>
              <a:t>:</a:t>
            </a:r>
          </a:p>
          <a:p>
            <a:endParaRPr lang="fr-FR" sz="4000" i="1" dirty="0" smtClean="0"/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// package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 pas main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testing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TestFlagParser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(t *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testing.T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flagprinter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flagPrinter</a:t>
            </a:r>
            <a:endParaRPr lang="fr-FR" sz="4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for i := 0; i &lt;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flagtests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); i++ {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	tt :=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flagtests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[i]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	s :=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(tt.in, &amp;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flagprinter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	if s != tt.out { </a:t>
            </a:r>
            <a:endParaRPr lang="en-US" sz="4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t.Errorf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(%q, &amp;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flagprinter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=&gt; %q,"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			+ " want %q",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tt.in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 s,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tt.out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sz="3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3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Test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gotest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Makefile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fmt.a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fmt_test.go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format.go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print.go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# ...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# par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defaut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fait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tous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les  *_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test.go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PASS</a:t>
            </a:r>
          </a:p>
          <a:p>
            <a:pPr lvl="1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wally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=%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gotest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-v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fmt_test.go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=== RUN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fmt.TestFlagParser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--- PASS: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fmt.TestFlagParser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(0.00 seconds)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=== RUN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fmt.TestArrayPrinter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--- PASS: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fmt.TestArrayPrinter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(0.00 seconds)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=== RUN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fmt.TestFmtInterface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--- PASS: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fmt.TestFmtInterface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(0.00 seconds)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=== RUN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fmt.TestStructPrinter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--- PASS: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fmt.TestStructPrinter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(0.00 seconds)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=== RUN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fmt.TestSprintf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 PASS: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fmt.TestSprintf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(0.00 seconds) # plus un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plus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PASS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%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exemple de benchmark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i="1" dirty="0" smtClean="0">
                <a:cs typeface="Courier New" pitchFamily="49" charset="0"/>
              </a:rPr>
              <a:t>Benchmarks ont une signature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BenchmarkXxxx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(b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testing.B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Et on boucle </a:t>
            </a:r>
            <a:r>
              <a:rPr lang="en-US" i="1" dirty="0" err="1" smtClean="0">
                <a:cs typeface="Courier New" pitchFamily="49" charset="0"/>
              </a:rPr>
              <a:t>sur</a:t>
            </a:r>
            <a:r>
              <a:rPr lang="en-US" i="1" dirty="0" smtClean="0">
                <a:cs typeface="Courier New" pitchFamily="49" charset="0"/>
              </a:rPr>
              <a:t>   </a:t>
            </a:r>
            <a:r>
              <a:rPr lang="en-US" i="1" dirty="0" err="1" smtClean="0">
                <a:cs typeface="Courier New" pitchFamily="49" charset="0"/>
              </a:rPr>
              <a:t>b.N</a:t>
            </a:r>
            <a:r>
              <a:rPr lang="en-US" i="1" dirty="0" smtClean="0">
                <a:cs typeface="Courier New" pitchFamily="49" charset="0"/>
              </a:rPr>
              <a:t>; le package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testing</a:t>
            </a:r>
            <a:r>
              <a:rPr lang="en-US" i="1" dirty="0" smtClean="0">
                <a:cs typeface="Courier New" pitchFamily="49" charset="0"/>
              </a:rPr>
              <a:t> fait le </a:t>
            </a:r>
            <a:r>
              <a:rPr lang="en-US" i="1" dirty="0" err="1" smtClean="0">
                <a:cs typeface="Courier New" pitchFamily="49" charset="0"/>
              </a:rPr>
              <a:t>reste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i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>
                <a:cs typeface="Courier New" pitchFamily="49" charset="0"/>
              </a:rPr>
              <a:t>Ci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dessous</a:t>
            </a:r>
            <a:r>
              <a:rPr lang="en-US" i="1" dirty="0" smtClean="0">
                <a:cs typeface="Courier New" pitchFamily="49" charset="0"/>
              </a:rPr>
              <a:t> un </a:t>
            </a:r>
            <a:r>
              <a:rPr lang="en-US" i="1" dirty="0" err="1" smtClean="0">
                <a:cs typeface="Courier New" pitchFamily="49" charset="0"/>
              </a:rPr>
              <a:t>exemple</a:t>
            </a:r>
            <a:r>
              <a:rPr lang="en-US" i="1" dirty="0" smtClean="0">
                <a:cs typeface="Courier New" pitchFamily="49" charset="0"/>
              </a:rPr>
              <a:t> de </a:t>
            </a:r>
            <a:r>
              <a:rPr lang="en-US" i="1" dirty="0" err="1" smtClean="0">
                <a:cs typeface="Courier New" pitchFamily="49" charset="0"/>
              </a:rPr>
              <a:t>fichier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fmt_test.go</a:t>
            </a:r>
            <a:r>
              <a:rPr lang="en-US" i="1" dirty="0" smtClean="0">
                <a:cs typeface="Courier New" pitchFamily="49" charset="0"/>
              </a:rPr>
              <a:t>:</a:t>
            </a:r>
          </a:p>
          <a:p>
            <a:pPr lvl="1"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pas main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testing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BenchmarkSprintfInt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(b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testing.B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for i := 0; i &lt; b.N; i++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("%d", 5)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Benchmarking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gotest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gotest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-bench="." # expression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régulière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fmt_test.BenchmarkSprintfEmpty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5000000 310 ns/op</a:t>
            </a:r>
          </a:p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fmt_test.BenchmarkSprintfString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2000000 774 ns/op</a:t>
            </a:r>
          </a:p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fmt_test.BenchmarkSprintfInt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5000000 663 ns/op</a:t>
            </a:r>
          </a:p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fmt_test.BenchmarkSprintfIntInt</a:t>
            </a:r>
            <a:r>
              <a:rPr lang="fr-FR" sz="2000" smtClean="0">
                <a:latin typeface="Courier New" pitchFamily="49" charset="0"/>
                <a:cs typeface="Courier New" pitchFamily="49" charset="0"/>
              </a:rPr>
              <a:t>  2000000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969 ns/op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%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Pour positiver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	Notre but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rendre</a:t>
            </a:r>
            <a:r>
              <a:rPr lang="en-US" i="1" dirty="0" smtClean="0"/>
              <a:t> la </a:t>
            </a:r>
            <a:r>
              <a:rPr lang="en-US" i="1" dirty="0" err="1" smtClean="0"/>
              <a:t>programmation</a:t>
            </a:r>
            <a:r>
              <a:rPr lang="en-US" i="1" dirty="0" smtClean="0"/>
              <a:t> </a:t>
            </a:r>
            <a:r>
              <a:rPr lang="en-US" i="1" dirty="0" smtClean="0"/>
              <a:t>à nouveau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fun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i="1" dirty="0" smtClean="0"/>
              <a:t>La </a:t>
            </a:r>
            <a:r>
              <a:rPr lang="en-US" i="1" dirty="0" err="1" smtClean="0"/>
              <a:t>facilité</a:t>
            </a:r>
            <a:r>
              <a:rPr lang="en-US" i="1" dirty="0" smtClean="0"/>
              <a:t> d’un </a:t>
            </a:r>
            <a:r>
              <a:rPr lang="en-US" i="1" dirty="0" err="1" smtClean="0"/>
              <a:t>langage</a:t>
            </a:r>
            <a:r>
              <a:rPr lang="en-US" i="1" dirty="0" smtClean="0"/>
              <a:t> d’un </a:t>
            </a:r>
            <a:r>
              <a:rPr lang="en-US" i="1" dirty="0" err="1" smtClean="0"/>
              <a:t>dynamique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</a:t>
            </a:r>
            <a:r>
              <a:rPr lang="en-US" i="1" dirty="0" err="1" smtClean="0"/>
              <a:t>sûreté</a:t>
            </a:r>
            <a:r>
              <a:rPr lang="en-US" i="1" dirty="0" smtClean="0"/>
              <a:t> de </a:t>
            </a:r>
            <a:r>
              <a:rPr lang="en-US" i="1" dirty="0" err="1" smtClean="0"/>
              <a:t>fonctionnement</a:t>
            </a:r>
            <a:r>
              <a:rPr lang="en-US" i="1" dirty="0" smtClean="0"/>
              <a:t> </a:t>
            </a:r>
            <a:r>
              <a:rPr lang="fr-FR" i="1" dirty="0" smtClean="0"/>
              <a:t> </a:t>
            </a:r>
            <a:r>
              <a:rPr lang="en-US" i="1" dirty="0" smtClean="0"/>
              <a:t>d’un </a:t>
            </a:r>
            <a:r>
              <a:rPr lang="en-US" i="1" dirty="0" err="1" smtClean="0"/>
              <a:t>système</a:t>
            </a:r>
            <a:r>
              <a:rPr lang="en-US" i="1" dirty="0" smtClean="0"/>
              <a:t> </a:t>
            </a:r>
            <a:r>
              <a:rPr lang="en-US" i="1" dirty="0" err="1" smtClean="0"/>
              <a:t>typé</a:t>
            </a:r>
            <a:r>
              <a:rPr lang="en-US" i="1" dirty="0" smtClean="0"/>
              <a:t> </a:t>
            </a:r>
            <a:r>
              <a:rPr lang="en-US" i="1" dirty="0" err="1" smtClean="0"/>
              <a:t>statiquement</a:t>
            </a:r>
            <a:endParaRPr lang="fr-FR" i="1" dirty="0"/>
          </a:p>
          <a:p>
            <a:pPr lvl="1"/>
            <a:r>
              <a:rPr lang="en-US" i="1" dirty="0" smtClean="0"/>
              <a:t>Compilation </a:t>
            </a:r>
            <a:r>
              <a:rPr lang="en-US" i="1" dirty="0" smtClean="0"/>
              <a:t>en </a:t>
            </a:r>
            <a:r>
              <a:rPr lang="en-US" i="1" dirty="0" err="1" smtClean="0"/>
              <a:t>langage</a:t>
            </a:r>
            <a:r>
              <a:rPr lang="en-US" i="1" dirty="0" smtClean="0"/>
              <a:t> machine pour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exécution</a:t>
            </a:r>
            <a:r>
              <a:rPr lang="en-US" i="1" dirty="0" smtClean="0"/>
              <a:t> </a:t>
            </a:r>
            <a:r>
              <a:rPr lang="en-US" i="1" dirty="0" smtClean="0"/>
              <a:t>plus </a:t>
            </a:r>
            <a:r>
              <a:rPr lang="en-US" i="1" dirty="0" err="1" smtClean="0"/>
              <a:t>rapide</a:t>
            </a:r>
            <a:r>
              <a:rPr lang="en-US" i="1" dirty="0" smtClean="0"/>
              <a:t>  </a:t>
            </a:r>
            <a:endParaRPr lang="en-US" i="1" dirty="0"/>
          </a:p>
          <a:p>
            <a:pPr lvl="1"/>
            <a:r>
              <a:rPr lang="en-US" i="1" dirty="0" smtClean="0"/>
              <a:t>Run-time temps </a:t>
            </a:r>
            <a:r>
              <a:rPr lang="en-US" i="1" dirty="0" err="1" smtClean="0"/>
              <a:t>réel</a:t>
            </a:r>
            <a:r>
              <a:rPr lang="en-US" i="1" dirty="0" smtClean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supportant</a:t>
            </a:r>
            <a:r>
              <a:rPr lang="en-US" i="1" dirty="0" smtClean="0"/>
              <a:t> </a:t>
            </a:r>
            <a:r>
              <a:rPr lang="en-US" i="1" dirty="0" smtClean="0"/>
              <a:t>un </a:t>
            </a:r>
            <a:r>
              <a:rPr lang="en-US" i="1" dirty="0" err="1" smtClean="0"/>
              <a:t>ramasse-miettes</a:t>
            </a:r>
            <a:r>
              <a:rPr lang="en-US" i="1" dirty="0" smtClean="0"/>
              <a:t> et la concurrence</a:t>
            </a:r>
            <a:endParaRPr lang="en-US" i="1" dirty="0"/>
          </a:p>
          <a:p>
            <a:pPr lvl="1"/>
            <a:r>
              <a:rPr lang="fr-FR" i="1" dirty="0" smtClean="0"/>
              <a:t>Léger, système de type flexible</a:t>
            </a:r>
          </a:p>
          <a:p>
            <a:pPr lvl="1"/>
            <a:r>
              <a:rPr lang="en-US" i="1" dirty="0" err="1" smtClean="0"/>
              <a:t>Possèdant</a:t>
            </a:r>
            <a:r>
              <a:rPr lang="en-US" i="1" dirty="0" smtClean="0"/>
              <a:t> </a:t>
            </a:r>
            <a:r>
              <a:rPr lang="en-US" i="1" dirty="0" smtClean="0"/>
              <a:t>des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langage</a:t>
            </a:r>
            <a:r>
              <a:rPr lang="en-US" i="1" dirty="0" smtClean="0"/>
              <a:t> objet </a:t>
            </a:r>
            <a:r>
              <a:rPr lang="en-US" i="1" dirty="0" err="1" smtClean="0"/>
              <a:t>mais</a:t>
            </a:r>
            <a:r>
              <a:rPr lang="en-US" i="1" dirty="0" smtClean="0"/>
              <a:t> pas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conventionnelle</a:t>
            </a:r>
            <a:endParaRPr lang="fr-F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Bibliothèques de code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sz="2000" dirty="0" smtClean="0"/>
              <a:t>Les bibliothèques sont juste des packages.</a:t>
            </a:r>
          </a:p>
          <a:p>
            <a:r>
              <a:rPr lang="fr-FR" sz="2000" dirty="0" smtClean="0"/>
              <a:t>L’ensemble des bibliothèques est modeste mais </a:t>
            </a:r>
            <a:r>
              <a:rPr lang="fr-FR" sz="2000" dirty="0" smtClean="0"/>
              <a:t>croissant fortement.</a:t>
            </a:r>
            <a:endParaRPr lang="fr-FR" sz="2000" dirty="0" smtClean="0"/>
          </a:p>
          <a:p>
            <a:r>
              <a:rPr lang="fr-FR" sz="2000" dirty="0" smtClean="0"/>
              <a:t>Des exemples: 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83568" y="2564904"/>
          <a:ext cx="7416825" cy="366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69588">
                <a:tc>
                  <a:txBody>
                    <a:bodyPr/>
                    <a:lstStyle/>
                    <a:p>
                      <a:r>
                        <a:rPr lang="fr-FR" dirty="0" smtClean="0"/>
                        <a:t>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Exemples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fmt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I/O formatées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Printf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Scanf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smtClean="0"/>
                        <a:t>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Interface</a:t>
                      </a:r>
                      <a:r>
                        <a:rPr lang="fr-FR" baseline="0" dirty="0" smtClean="0"/>
                        <a:t> 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Open, </a:t>
                      </a:r>
                      <a:r>
                        <a:rPr lang="fr-FR" dirty="0" err="1" smtClean="0"/>
                        <a:t>read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Write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strconv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Nombres&lt;-&gt; chaines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Atoi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Atof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Itoa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smtClean="0"/>
                        <a:t>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I/O</a:t>
                      </a:r>
                      <a:r>
                        <a:rPr lang="fr-FR" baseline="0" dirty="0" smtClean="0"/>
                        <a:t> génériques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Copy, Pipe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smtClean="0"/>
                        <a:t>Flag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Flags: --help </a:t>
                      </a:r>
                      <a:r>
                        <a:rPr lang="fr-FR" dirty="0" err="1" smtClean="0"/>
                        <a:t>etc</a:t>
                      </a:r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</a:t>
                      </a:r>
                      <a:r>
                        <a:rPr lang="fr-FR" dirty="0" smtClean="0"/>
                        <a:t>, String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smtClean="0"/>
                        <a:t>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Log des évènements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Logger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Printf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Regexp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 régulières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Compile, Match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smtClean="0"/>
                        <a:t>Template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HTML, </a:t>
                      </a:r>
                      <a:r>
                        <a:rPr lang="fr-FR" dirty="0" err="1" smtClean="0"/>
                        <a:t>etc</a:t>
                      </a:r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Parse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Execute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Bytes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Tableaux d’octets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Compare, Buffer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peut plus au sujet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fmt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 package </a:t>
            </a:r>
            <a:r>
              <a:rPr lang="en-US" i="1" dirty="0" err="1" smtClean="0"/>
              <a:t>fmt</a:t>
            </a:r>
            <a:r>
              <a:rPr lang="en-US" i="1" dirty="0" smtClean="0"/>
              <a:t> </a:t>
            </a:r>
            <a:r>
              <a:rPr lang="en-US" i="1" dirty="0" err="1" smtClean="0"/>
              <a:t>contient</a:t>
            </a:r>
            <a:r>
              <a:rPr lang="en-US" i="1" dirty="0" smtClean="0"/>
              <a:t> des </a:t>
            </a:r>
            <a:r>
              <a:rPr lang="en-US" i="1" dirty="0" err="1" smtClean="0"/>
              <a:t>noms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familiers</a:t>
            </a:r>
            <a:r>
              <a:rPr lang="en-US" i="1" dirty="0" smtClean="0"/>
              <a:t> </a:t>
            </a:r>
            <a:r>
              <a:rPr lang="en-US" i="1" dirty="0" smtClean="0"/>
              <a:t>en avec la </a:t>
            </a:r>
            <a:r>
              <a:rPr lang="en-US" i="1" dirty="0" smtClean="0"/>
              <a:t>première </a:t>
            </a:r>
          </a:p>
          <a:p>
            <a:pPr>
              <a:buNone/>
            </a:pPr>
            <a:r>
              <a:rPr lang="en-US" i="1" dirty="0" err="1" smtClean="0"/>
              <a:t>lettre</a:t>
            </a:r>
            <a:r>
              <a:rPr lang="en-US" i="1" dirty="0" smtClean="0"/>
              <a:t> </a:t>
            </a:r>
            <a:r>
              <a:rPr lang="en-US" i="1" dirty="0" smtClean="0"/>
              <a:t>en majuscule:</a:t>
            </a:r>
          </a:p>
          <a:p>
            <a:pPr lvl="1"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affiche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la sortie standard  </a:t>
            </a:r>
          </a:p>
          <a:p>
            <a:pPr lvl="1">
              <a:buNone/>
            </a:pP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– retourne une chaine de caractères</a:t>
            </a:r>
          </a:p>
          <a:p>
            <a:pPr lvl="1"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écrit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os.Stderr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etc. 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demain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i="1" dirty="0" smtClean="0"/>
              <a:t>Mais aussi </a:t>
            </a:r>
          </a:p>
          <a:p>
            <a:pPr lvl="1">
              <a:buNone/>
            </a:pPr>
            <a:r>
              <a:rPr lang="nn-NO" i="1" dirty="0" smtClean="0">
                <a:latin typeface="Courier New" pitchFamily="49" charset="0"/>
                <a:cs typeface="Courier New" pitchFamily="49" charset="0"/>
              </a:rPr>
              <a:t>Print, Sprint, Fprint – pas de formatage</a:t>
            </a:r>
          </a:p>
          <a:p>
            <a:pPr lvl="1">
              <a:buNone/>
            </a:pPr>
            <a:r>
              <a:rPr lang="nn-NO" i="1" dirty="0" smtClean="0">
                <a:latin typeface="Courier New" pitchFamily="49" charset="0"/>
                <a:cs typeface="Courier New" pitchFamily="49" charset="0"/>
              </a:rPr>
              <a:t>Println, Sprintln, Fprintln – pas de formatage, ajoute des espaces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, final \n</a:t>
            </a:r>
          </a:p>
          <a:p>
            <a:pPr lvl="1"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fmt.Printf("%d %d %g\n", 1, 2, 3.5)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(1, " ", 2, " ", 3.5, "\n")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(1, 2, 3.5)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Chacun</a:t>
            </a:r>
            <a:r>
              <a:rPr lang="en-US" i="1" dirty="0" smtClean="0"/>
              <a:t> alternative </a:t>
            </a:r>
            <a:r>
              <a:rPr lang="en-US" i="1" dirty="0" err="1" smtClean="0"/>
              <a:t>produit</a:t>
            </a:r>
            <a:r>
              <a:rPr lang="en-US" i="1" dirty="0" smtClean="0"/>
              <a:t> </a:t>
            </a:r>
            <a:r>
              <a:rPr lang="en-US" i="1" dirty="0" smtClean="0"/>
              <a:t>le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résultat</a:t>
            </a:r>
            <a:r>
              <a:rPr lang="en-US" i="1" dirty="0" smtClean="0"/>
              <a:t> : "1 2 3.5\n"</a:t>
            </a:r>
            <a:endParaRPr lang="fr-FR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Bibliothèque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documentation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sz="3000" i="1" dirty="0" smtClean="0"/>
              <a:t>Le code source contient des commentaires. </a:t>
            </a:r>
          </a:p>
          <a:p>
            <a:pPr>
              <a:buNone/>
            </a:pPr>
            <a:r>
              <a:rPr lang="en-US" sz="3000" i="1" dirty="0" smtClean="0"/>
              <a:t>Un </a:t>
            </a:r>
            <a:r>
              <a:rPr lang="en-US" sz="3000" i="1" dirty="0" err="1" smtClean="0"/>
              <a:t>utilitaire</a:t>
            </a:r>
            <a:r>
              <a:rPr lang="en-US" sz="3000" i="1" dirty="0" smtClean="0"/>
              <a:t> en </a:t>
            </a:r>
            <a:r>
              <a:rPr lang="en-US" sz="3000" i="1" dirty="0" err="1" smtClean="0"/>
              <a:t>ligne</a:t>
            </a:r>
            <a:r>
              <a:rPr lang="en-US" sz="3000" i="1" dirty="0" smtClean="0"/>
              <a:t> </a:t>
            </a:r>
            <a:r>
              <a:rPr lang="en-US" sz="3000" i="1" dirty="0" smtClean="0"/>
              <a:t>de </a:t>
            </a:r>
            <a:r>
              <a:rPr lang="en-US" sz="3000" i="1" dirty="0" err="1" smtClean="0"/>
              <a:t>commande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ou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l’outil</a:t>
            </a:r>
            <a:r>
              <a:rPr lang="en-US" sz="3000" i="1" dirty="0" smtClean="0"/>
              <a:t> </a:t>
            </a:r>
            <a:endParaRPr lang="en-US" sz="3000" i="1" dirty="0" smtClean="0"/>
          </a:p>
          <a:p>
            <a:pPr>
              <a:buNone/>
            </a:pPr>
            <a:r>
              <a:rPr lang="en-US" sz="3000" i="1" dirty="0" smtClean="0"/>
              <a:t>web </a:t>
            </a:r>
            <a:r>
              <a:rPr lang="en-US" sz="3000" i="1" dirty="0" err="1" smtClean="0"/>
              <a:t>mis</a:t>
            </a:r>
            <a:r>
              <a:rPr lang="en-US" sz="3000" i="1" dirty="0" smtClean="0"/>
              <a:t> à disposition </a:t>
            </a:r>
            <a:r>
              <a:rPr lang="en-US" sz="3000" i="1" dirty="0" err="1" smtClean="0"/>
              <a:t>extrait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ces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commentaires</a:t>
            </a:r>
            <a:r>
              <a:rPr lang="en-US" sz="3000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Link: </a:t>
            </a:r>
            <a:r>
              <a:rPr lang="fr-FR" dirty="0" smtClean="0">
                <a:latin typeface="Courier New" pitchFamily="49" charset="0"/>
                <a:cs typeface="Courier New" pitchFamily="49" charset="0"/>
                <a:hlinkClick r:id="rId2"/>
              </a:rPr>
              <a:t>http://golang.org/pkg/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Commandes: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godoc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godoc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Printf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Exercices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7" y="1677194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Exercices : 1</a:t>
            </a:r>
            <a:r>
              <a:rPr lang="fr-FR" baseline="30000" dirty="0" smtClean="0">
                <a:solidFill>
                  <a:schemeClr val="accent1">
                    <a:lumMod val="75000"/>
                  </a:schemeClr>
                </a:solidFill>
              </a:rPr>
              <a:t>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jour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Initialiser</a:t>
            </a:r>
            <a:r>
              <a:rPr lang="en-US" i="1" dirty="0" smtClean="0"/>
              <a:t> </a:t>
            </a:r>
            <a:r>
              <a:rPr lang="en-US" i="1" dirty="0" err="1" smtClean="0"/>
              <a:t>l’environnement</a:t>
            </a:r>
            <a:r>
              <a:rPr lang="en-US" i="1" dirty="0" smtClean="0"/>
              <a:t>  - </a:t>
            </a:r>
            <a:r>
              <a:rPr lang="en-US" i="1" dirty="0" err="1" smtClean="0"/>
              <a:t>voir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  <a:hlinkClick r:id="rId2"/>
              </a:rPr>
              <a:t>http://golang.org/doc/install.html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connaissez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les suites de </a:t>
            </a:r>
            <a:r>
              <a:rPr lang="en-US" b="1" i="1" dirty="0" err="1" smtClean="0"/>
              <a:t>fibonacci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err="1" smtClean="0"/>
              <a:t>Ecrire</a:t>
            </a:r>
            <a:r>
              <a:rPr lang="en-US" i="1" dirty="0" smtClean="0"/>
              <a:t> un package pour les </a:t>
            </a:r>
            <a:r>
              <a:rPr lang="en-US" i="1" dirty="0" err="1" smtClean="0"/>
              <a:t>implémenter</a:t>
            </a:r>
            <a:r>
              <a:rPr lang="en-US" i="1" dirty="0" smtClean="0"/>
              <a:t>. Il </a:t>
            </a:r>
            <a:r>
              <a:rPr lang="en-US" i="1" dirty="0" err="1" smtClean="0"/>
              <a:t>devrait</a:t>
            </a:r>
            <a:r>
              <a:rPr lang="en-US" i="1" dirty="0" smtClean="0"/>
              <a:t> y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pour </a:t>
            </a:r>
            <a:r>
              <a:rPr lang="en-US" i="1" dirty="0" err="1" smtClean="0"/>
              <a:t>récupérer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(</a:t>
            </a: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connaissez</a:t>
            </a:r>
            <a:r>
              <a:rPr lang="en-US" i="1" dirty="0" smtClean="0"/>
              <a:t> </a:t>
            </a:r>
            <a:r>
              <a:rPr lang="en-US" i="1" dirty="0" smtClean="0"/>
              <a:t>pas  encore les </a:t>
            </a:r>
          </a:p>
          <a:p>
            <a:pPr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i="1" dirty="0" smtClean="0"/>
              <a:t> ;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trouver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de </a:t>
            </a:r>
            <a:r>
              <a:rPr lang="en-US" i="1" dirty="0" err="1" smtClean="0"/>
              <a:t>sauver</a:t>
            </a:r>
            <a:r>
              <a:rPr lang="en-US" i="1" dirty="0" smtClean="0"/>
              <a:t> </a:t>
            </a:r>
            <a:r>
              <a:rPr lang="en-US" i="1" dirty="0" err="1" smtClean="0"/>
              <a:t>l’état</a:t>
            </a:r>
            <a:r>
              <a:rPr lang="en-US" i="1" dirty="0" smtClean="0"/>
              <a:t> sans les </a:t>
            </a:r>
            <a:r>
              <a:rPr lang="en-US" i="1" dirty="0" err="1" smtClean="0"/>
              <a:t>globales</a:t>
            </a:r>
            <a:r>
              <a:rPr lang="en-US" i="1" dirty="0" smtClean="0"/>
              <a:t>?) </a:t>
            </a:r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à la place de </a:t>
            </a:r>
            <a:r>
              <a:rPr lang="en-US" i="1" dirty="0" err="1" smtClean="0"/>
              <a:t>l’addition</a:t>
            </a:r>
            <a:r>
              <a:rPr lang="en-US" i="1" dirty="0" smtClean="0"/>
              <a:t>, </a:t>
            </a:r>
            <a:r>
              <a:rPr lang="en-US" i="1" dirty="0" err="1" smtClean="0"/>
              <a:t>créer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opération</a:t>
            </a:r>
            <a:r>
              <a:rPr lang="en-US" i="1" dirty="0" smtClean="0"/>
              <a:t> </a:t>
            </a:r>
            <a:r>
              <a:rPr lang="en-US" i="1" dirty="0" err="1" smtClean="0"/>
              <a:t>écrite</a:t>
            </a:r>
            <a:r>
              <a:rPr lang="en-US" i="1" dirty="0" smtClean="0"/>
              <a:t> </a:t>
            </a:r>
            <a:r>
              <a:rPr lang="en-US" i="1" dirty="0" err="1" smtClean="0"/>
              <a:t>sous</a:t>
            </a:r>
            <a:r>
              <a:rPr lang="en-US" i="1" dirty="0" smtClean="0"/>
              <a:t> </a:t>
            </a:r>
            <a:r>
              <a:rPr lang="en-US" i="1" dirty="0" err="1" smtClean="0"/>
              <a:t>forme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par </a:t>
            </a:r>
            <a:r>
              <a:rPr lang="en-US" i="1" dirty="0" err="1" smtClean="0"/>
              <a:t>l’utilisateur</a:t>
            </a:r>
            <a:r>
              <a:rPr lang="en-US" i="1" dirty="0" smtClean="0"/>
              <a:t>.  </a:t>
            </a:r>
            <a:r>
              <a:rPr lang="en-US" i="1" dirty="0" err="1" smtClean="0"/>
              <a:t>Entiers</a:t>
            </a:r>
            <a:r>
              <a:rPr lang="en-US" i="1" dirty="0" smtClean="0"/>
              <a:t>, </a:t>
            </a:r>
            <a:r>
              <a:rPr lang="en-US" i="1" dirty="0" err="1" smtClean="0"/>
              <a:t>Flottants</a:t>
            </a:r>
            <a:r>
              <a:rPr lang="en-US" i="1" dirty="0" smtClean="0"/>
              <a:t>? </a:t>
            </a:r>
            <a:r>
              <a:rPr lang="en-US" i="1" dirty="0" err="1" smtClean="0"/>
              <a:t>Chaines</a:t>
            </a:r>
            <a:r>
              <a:rPr lang="en-US" i="1" dirty="0" smtClean="0"/>
              <a:t> de </a:t>
            </a:r>
            <a:r>
              <a:rPr lang="en-US" i="1" dirty="0" err="1" smtClean="0"/>
              <a:t>caractères</a:t>
            </a:r>
            <a:r>
              <a:rPr lang="en-US" i="1" dirty="0" smtClean="0"/>
              <a:t>? </a:t>
            </a: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à </a:t>
            </a:r>
            <a:r>
              <a:rPr lang="en-US" i="1" dirty="0" err="1" smtClean="0"/>
              <a:t>votre</a:t>
            </a:r>
            <a:r>
              <a:rPr lang="en-US" i="1" dirty="0" smtClean="0"/>
              <a:t> </a:t>
            </a:r>
            <a:r>
              <a:rPr lang="en-US" i="1" dirty="0" err="1" smtClean="0"/>
              <a:t>convenance</a:t>
            </a:r>
            <a:r>
              <a:rPr lang="en-US" i="1" dirty="0" smtClean="0"/>
              <a:t>!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Ecrire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petit test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gotest</a:t>
            </a:r>
            <a:r>
              <a:rPr lang="en-US" i="1" dirty="0" smtClean="0"/>
              <a:t> pour </a:t>
            </a:r>
            <a:r>
              <a:rPr lang="en-US" i="1" dirty="0" err="1" smtClean="0"/>
              <a:t>votre</a:t>
            </a:r>
            <a:r>
              <a:rPr lang="en-US" i="1" dirty="0" smtClean="0"/>
              <a:t> package.  </a:t>
            </a:r>
            <a:endParaRPr lang="fr-FR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Prochaine leçon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Les types composite  </a:t>
            </a:r>
          </a:p>
          <a:p>
            <a:r>
              <a:rPr lang="fr-FR" i="1" dirty="0" smtClean="0"/>
              <a:t>Les méthodes</a:t>
            </a:r>
          </a:p>
          <a:p>
            <a:r>
              <a:rPr lang="fr-FR" i="1" dirty="0" smtClean="0"/>
              <a:t>Les interfaces </a:t>
            </a:r>
            <a:endParaRPr lang="fr-F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 demain!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7" y="1677194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Ressources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Pour plus </a:t>
            </a:r>
            <a:r>
              <a:rPr lang="en-US" i="1" dirty="0" err="1" smtClean="0"/>
              <a:t>d’information</a:t>
            </a:r>
            <a:r>
              <a:rPr lang="en-US" i="1" dirty="0" smtClean="0"/>
              <a:t>, </a:t>
            </a:r>
            <a:r>
              <a:rPr lang="en-US" i="1" dirty="0" err="1" smtClean="0"/>
              <a:t>voir</a:t>
            </a:r>
            <a:r>
              <a:rPr lang="en-US" i="1" dirty="0" smtClean="0"/>
              <a:t> la documentation </a:t>
            </a:r>
            <a:r>
              <a:rPr lang="en-US" i="1" dirty="0" smtClean="0"/>
              <a:t>à </a:t>
            </a:r>
            <a:r>
              <a:rPr lang="en-US" i="1" dirty="0" err="1" smtClean="0"/>
              <a:t>l’adresse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suivante</a:t>
            </a:r>
            <a:r>
              <a:rPr lang="en-US" i="1" dirty="0" smtClean="0"/>
              <a:t> :</a:t>
            </a:r>
            <a:endParaRPr lang="en-US" i="1" dirty="0"/>
          </a:p>
          <a:p>
            <a:pPr lvl="1" algn="ctr">
              <a:buNone/>
            </a:pPr>
            <a:r>
              <a:rPr lang="fr-FR" dirty="0">
                <a:hlinkClick r:id="rId2"/>
              </a:rPr>
              <a:t>http://golang.org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  <a:p>
            <a:pPr>
              <a:buNone/>
            </a:pPr>
            <a:r>
              <a:rPr lang="fr-FR" i="1" dirty="0" smtClean="0"/>
              <a:t>Inclus:</a:t>
            </a:r>
            <a:endParaRPr lang="fr-FR" i="1" dirty="0"/>
          </a:p>
          <a:p>
            <a:pPr lvl="1"/>
            <a:r>
              <a:rPr lang="fr-FR" i="1" dirty="0" smtClean="0"/>
              <a:t>Spécification du langage  </a:t>
            </a:r>
            <a:endParaRPr lang="fr-FR" i="1" dirty="0"/>
          </a:p>
          <a:p>
            <a:pPr lvl="1"/>
            <a:r>
              <a:rPr lang="fr-FR" i="1" dirty="0" smtClean="0"/>
              <a:t>tutoriel</a:t>
            </a:r>
            <a:endParaRPr lang="fr-FR" i="1" dirty="0"/>
          </a:p>
          <a:p>
            <a:pPr lvl="1"/>
            <a:r>
              <a:rPr lang="fr-FR" i="1" dirty="0" smtClean="0"/>
              <a:t>« Effective Go » </a:t>
            </a:r>
          </a:p>
          <a:p>
            <a:pPr lvl="1"/>
            <a:r>
              <a:rPr lang="fr-FR" i="1" dirty="0" smtClean="0"/>
              <a:t> documentation des bibliothèques de code  </a:t>
            </a:r>
            <a:endParaRPr lang="fr-FR" i="1" dirty="0"/>
          </a:p>
          <a:p>
            <a:pPr lvl="1"/>
            <a:r>
              <a:rPr lang="fr-FR" i="1" dirty="0" smtClean="0"/>
              <a:t>Démarrage et « how-to» s</a:t>
            </a:r>
            <a:endParaRPr lang="fr-FR" i="1" dirty="0"/>
          </a:p>
          <a:p>
            <a:pPr lvl="1"/>
            <a:r>
              <a:rPr lang="fr-FR" i="1" dirty="0" err="1" smtClean="0"/>
              <a:t>FAQs</a:t>
            </a:r>
            <a:endParaRPr lang="fr-FR" i="1" dirty="0"/>
          </a:p>
          <a:p>
            <a:pPr lvl="1"/>
            <a:r>
              <a:rPr lang="en-US" i="1" dirty="0" err="1" smtClean="0"/>
              <a:t>Bac</a:t>
            </a:r>
            <a:r>
              <a:rPr lang="en-US" i="1" dirty="0" smtClean="0"/>
              <a:t> à sable (</a:t>
            </a:r>
            <a:r>
              <a:rPr lang="en-US" i="1" dirty="0" err="1" smtClean="0"/>
              <a:t>exécuter</a:t>
            </a:r>
            <a:r>
              <a:rPr lang="en-US" i="1" dirty="0" smtClean="0"/>
              <a:t>  </a:t>
            </a:r>
            <a:r>
              <a:rPr lang="en-US" i="1" dirty="0"/>
              <a:t>Go </a:t>
            </a:r>
            <a:r>
              <a:rPr lang="en-US" i="1" dirty="0" smtClean="0"/>
              <a:t>à </a:t>
            </a:r>
            <a:r>
              <a:rPr lang="en-US" i="1" dirty="0" err="1" smtClean="0"/>
              <a:t>partir</a:t>
            </a:r>
            <a:r>
              <a:rPr lang="en-US" i="1" dirty="0" smtClean="0"/>
              <a:t> d’un </a:t>
            </a:r>
            <a:r>
              <a:rPr lang="en-US" i="1" dirty="0" err="1" smtClean="0"/>
              <a:t>navigateur</a:t>
            </a:r>
            <a:r>
              <a:rPr lang="en-US" i="1" dirty="0" smtClean="0"/>
              <a:t>)</a:t>
            </a:r>
            <a:endParaRPr lang="en-US" i="1" dirty="0"/>
          </a:p>
          <a:p>
            <a:pPr lvl="1"/>
            <a:r>
              <a:rPr lang="fr-FR" i="1" dirty="0" err="1" smtClean="0"/>
              <a:t>Etc</a:t>
            </a:r>
            <a:r>
              <a:rPr lang="fr-FR" i="1" dirty="0" smtClean="0"/>
              <a:t>…</a:t>
            </a:r>
            <a:endParaRPr lang="fr-FR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des divers compilateurs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gc</a:t>
            </a:r>
            <a:r>
              <a:rPr lang="fr-FR" i="1" dirty="0"/>
              <a:t> (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Ken Thompson</a:t>
            </a:r>
            <a:r>
              <a:rPr lang="fr-FR" i="1" dirty="0"/>
              <a:t>), </a:t>
            </a:r>
            <a:r>
              <a:rPr lang="fr-FR" i="1" dirty="0" err="1"/>
              <a:t>a.k.a</a:t>
            </a:r>
            <a:r>
              <a:rPr lang="fr-FR" i="1" dirty="0"/>
              <a:t>. 6g, 8g, 5g</a:t>
            </a:r>
          </a:p>
          <a:p>
            <a:pPr lvl="1"/>
            <a:r>
              <a:rPr lang="en-US" i="1" dirty="0" err="1" smtClean="0"/>
              <a:t>Dérivé</a:t>
            </a:r>
            <a:r>
              <a:rPr lang="en-US" i="1" dirty="0" smtClean="0"/>
              <a:t> du </a:t>
            </a:r>
            <a:r>
              <a:rPr lang="en-US" i="1" dirty="0" err="1" smtClean="0"/>
              <a:t>modèle</a:t>
            </a:r>
            <a:r>
              <a:rPr lang="en-US" i="1" dirty="0" smtClean="0"/>
              <a:t> de compilation de Plan9</a:t>
            </a:r>
            <a:endParaRPr lang="en-US" i="1" dirty="0"/>
          </a:p>
          <a:p>
            <a:pPr lvl="1"/>
            <a:r>
              <a:rPr lang="en-US" i="1" dirty="0" err="1" smtClean="0"/>
              <a:t>Génère</a:t>
            </a:r>
            <a:r>
              <a:rPr lang="en-US" i="1" dirty="0" smtClean="0"/>
              <a:t> </a:t>
            </a: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rapidement</a:t>
            </a:r>
            <a:r>
              <a:rPr lang="en-US" i="1" dirty="0" smtClean="0"/>
              <a:t> du </a:t>
            </a:r>
            <a:r>
              <a:rPr lang="en-US" i="1" dirty="0" smtClean="0"/>
              <a:t>code </a:t>
            </a:r>
            <a:r>
              <a:rPr lang="en-US" i="1" dirty="0" smtClean="0"/>
              <a:t>OK</a:t>
            </a:r>
            <a:endParaRPr lang="en-US" i="1" dirty="0"/>
          </a:p>
          <a:p>
            <a:pPr lvl="1"/>
            <a:r>
              <a:rPr lang="fr-FR" i="1" dirty="0" smtClean="0"/>
              <a:t>Pas directement </a:t>
            </a:r>
            <a:r>
              <a:rPr lang="fr-FR" i="1" dirty="0" err="1" smtClean="0"/>
              <a:t>linkable</a:t>
            </a:r>
            <a:r>
              <a:rPr lang="fr-FR" i="1" dirty="0" smtClean="0"/>
              <a:t> avec </a:t>
            </a:r>
            <a:r>
              <a:rPr lang="fr-FR" i="1" dirty="0" err="1" smtClean="0"/>
              <a:t>gcc</a:t>
            </a:r>
            <a:r>
              <a:rPr lang="fr-FR" i="1" dirty="0" smtClean="0"/>
              <a:t>  </a:t>
            </a:r>
          </a:p>
          <a:p>
            <a:pPr lvl="1"/>
            <a:endParaRPr lang="fr-FR" i="1" dirty="0"/>
          </a:p>
          <a:p>
            <a:pPr>
              <a:buNone/>
            </a:pP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gccgo</a:t>
            </a:r>
            <a:r>
              <a:rPr lang="fr-FR" i="1" dirty="0"/>
              <a:t> (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Ian Taylor</a:t>
            </a:r>
            <a:r>
              <a:rPr lang="fr-FR" i="1" dirty="0"/>
              <a:t>)</a:t>
            </a:r>
          </a:p>
          <a:p>
            <a:pPr lvl="1"/>
            <a:r>
              <a:rPr lang="fr-FR" i="1" dirty="0" smtClean="0"/>
              <a:t>Architecture plus </a:t>
            </a:r>
            <a:r>
              <a:rPr lang="fr-FR" i="1" dirty="0" smtClean="0"/>
              <a:t>commune</a:t>
            </a:r>
            <a:endParaRPr lang="fr-FR" i="1" dirty="0"/>
          </a:p>
          <a:p>
            <a:pPr lvl="1"/>
            <a:r>
              <a:rPr lang="en-US" i="1" dirty="0" err="1" smtClean="0"/>
              <a:t>Génère</a:t>
            </a:r>
            <a:r>
              <a:rPr lang="en-US" i="1" dirty="0" smtClean="0"/>
              <a:t> </a:t>
            </a:r>
            <a:r>
              <a:rPr lang="en-US" i="1" dirty="0" smtClean="0"/>
              <a:t>un bon code </a:t>
            </a:r>
            <a:r>
              <a:rPr lang="en-US" i="1" dirty="0" err="1" smtClean="0"/>
              <a:t>mais</a:t>
            </a:r>
            <a:r>
              <a:rPr lang="en-US" i="1" dirty="0" smtClean="0"/>
              <a:t> pas </a:t>
            </a:r>
            <a:r>
              <a:rPr lang="en-US" i="1" dirty="0" err="1" smtClean="0"/>
              <a:t>aussi</a:t>
            </a:r>
            <a:r>
              <a:rPr lang="en-US" i="1" dirty="0" smtClean="0"/>
              <a:t> </a:t>
            </a:r>
            <a:r>
              <a:rPr lang="en-US" i="1" dirty="0" err="1" smtClean="0"/>
              <a:t>rapide</a:t>
            </a:r>
            <a:r>
              <a:rPr lang="en-US" i="1" dirty="0" smtClean="0"/>
              <a:t>  </a:t>
            </a:r>
            <a:endParaRPr lang="en-US" i="1" dirty="0"/>
          </a:p>
          <a:p>
            <a:pPr lvl="1"/>
            <a:r>
              <a:rPr lang="fr-FR" i="1" dirty="0" err="1" smtClean="0"/>
              <a:t>Linkable</a:t>
            </a:r>
            <a:r>
              <a:rPr lang="fr-FR" i="1" dirty="0" smtClean="0"/>
              <a:t> avec </a:t>
            </a:r>
            <a:r>
              <a:rPr lang="fr-FR" i="1" dirty="0" err="1" smtClean="0"/>
              <a:t>gcc</a:t>
            </a:r>
            <a:endParaRPr lang="fr-FR" i="1" dirty="0" smtClean="0"/>
          </a:p>
          <a:p>
            <a:pPr lvl="1">
              <a:buNone/>
            </a:pPr>
            <a:endParaRPr lang="fr-FR" i="1" dirty="0"/>
          </a:p>
          <a:p>
            <a:pPr>
              <a:buNone/>
            </a:pPr>
            <a:r>
              <a:rPr lang="en-US" i="1" dirty="0" err="1" smtClean="0"/>
              <a:t>Disponible</a:t>
            </a:r>
            <a:r>
              <a:rPr lang="en-US" i="1" dirty="0" smtClean="0"/>
              <a:t> pour les architectures  32-bit, 64-bits </a:t>
            </a:r>
            <a:r>
              <a:rPr lang="en-US" i="1" dirty="0"/>
              <a:t>x86 (</a:t>
            </a:r>
            <a:r>
              <a:rPr lang="en-US" i="1" dirty="0" smtClean="0"/>
              <a:t>amd64, </a:t>
            </a:r>
            <a:r>
              <a:rPr lang="fr-FR" i="1" dirty="0" smtClean="0"/>
              <a:t>x86-64</a:t>
            </a:r>
            <a:r>
              <a:rPr lang="fr-FR" i="1" dirty="0"/>
              <a:t>) </a:t>
            </a:r>
            <a:r>
              <a:rPr lang="fr-FR" i="1" dirty="0" smtClean="0"/>
              <a:t>et ARM.</a:t>
            </a:r>
          </a:p>
          <a:p>
            <a:pPr>
              <a:buNone/>
            </a:pPr>
            <a:endParaRPr lang="fr-FR" i="1" dirty="0"/>
          </a:p>
          <a:p>
            <a:pPr>
              <a:buNone/>
            </a:pPr>
            <a:r>
              <a:rPr lang="fr-FR" i="1" dirty="0" smtClean="0"/>
              <a:t>Ramasse-miettes, concurrence, etc.., implémentés.</a:t>
            </a:r>
            <a:endParaRPr lang="fr-FR" i="1" dirty="0"/>
          </a:p>
          <a:p>
            <a:pPr>
              <a:buNone/>
            </a:pPr>
            <a:r>
              <a:rPr lang="fr-FR" i="1" dirty="0" smtClean="0"/>
              <a:t>Bibliothèques de bonne qualité et </a:t>
            </a:r>
            <a:r>
              <a:rPr lang="fr-FR" i="1" dirty="0" smtClean="0"/>
              <a:t>améliorées continuellement.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3265</Words>
  <Application>Microsoft Office PowerPoint</Application>
  <PresentationFormat>Affichage à l'écran (4:3)</PresentationFormat>
  <Paragraphs>966</Paragraphs>
  <Slides>76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76</vt:i4>
      </vt:variant>
    </vt:vector>
  </HeadingPairs>
  <TitlesOfParts>
    <vt:vector size="77" baseType="lpstr">
      <vt:lpstr>Thème Office</vt:lpstr>
      <vt:lpstr>Le langage  Go   1ère partie</vt:lpstr>
      <vt:lpstr>Créé par qui?</vt:lpstr>
      <vt:lpstr>Plan du cours</vt:lpstr>
      <vt:lpstr>Aperçu du cours d’aujourd’hui</vt:lpstr>
      <vt:lpstr>Motivations</vt:lpstr>
      <vt:lpstr>Pourquoi un nouveau langage?</vt:lpstr>
      <vt:lpstr>Pour positiver</vt:lpstr>
      <vt:lpstr>Ressources </vt:lpstr>
      <vt:lpstr>Status des divers compilateurs</vt:lpstr>
      <vt:lpstr>Les bases</vt:lpstr>
      <vt:lpstr>Codons</vt:lpstr>
      <vt:lpstr>Bases du langage</vt:lpstr>
      <vt:lpstr>Structure lexicale</vt:lpstr>
      <vt:lpstr>Littéraux</vt:lpstr>
      <vt:lpstr>Aperçu de la syntaxe</vt:lpstr>
      <vt:lpstr>Point virgule</vt:lpstr>
      <vt:lpstr>Les types numériques</vt:lpstr>
      <vt:lpstr>Bool</vt:lpstr>
      <vt:lpstr>String</vt:lpstr>
      <vt:lpstr>Expressions </vt:lpstr>
      <vt:lpstr>Expressions Go vs. Expressions C</vt:lpstr>
      <vt:lpstr>Exemples</vt:lpstr>
      <vt:lpstr>Conversions numériques</vt:lpstr>
      <vt:lpstr>Constantes</vt:lpstr>
      <vt:lpstr>Expressions constantes</vt:lpstr>
      <vt:lpstr>Conséquence des nombre idéaux</vt:lpstr>
      <vt:lpstr>Déclarations</vt:lpstr>
      <vt:lpstr>Var</vt:lpstr>
      <vt:lpstr>Var commonalisé</vt:lpstr>
      <vt:lpstr>La « déclaration courte » := </vt:lpstr>
      <vt:lpstr>Les constantes </vt:lpstr>
      <vt:lpstr>Iota</vt:lpstr>
      <vt:lpstr>Types</vt:lpstr>
      <vt:lpstr>New</vt:lpstr>
      <vt:lpstr>Affectations</vt:lpstr>
      <vt:lpstr>Les structures de contrôles </vt:lpstr>
      <vt:lpstr>Forme des structures de contrôle</vt:lpstr>
      <vt:lpstr>If</vt:lpstr>
      <vt:lpstr>For</vt:lpstr>
      <vt:lpstr>Switch</vt:lpstr>
      <vt:lpstr>Switch (2)</vt:lpstr>
      <vt:lpstr>Break, continue, etc…</vt:lpstr>
      <vt:lpstr>Fonctions</vt:lpstr>
      <vt:lpstr>L’identificateur blank</vt:lpstr>
      <vt:lpstr>Fonctions avec résultats variables</vt:lpstr>
      <vt:lpstr>Le retour vide</vt:lpstr>
      <vt:lpstr>Quid au sujet du zéro?</vt:lpstr>
      <vt:lpstr>Defer</vt:lpstr>
      <vt:lpstr>Une invocation de fonction par defer</vt:lpstr>
      <vt:lpstr>Tracer avec un defer</vt:lpstr>
      <vt:lpstr>Args sont évalués maintenant, defer plus tard</vt:lpstr>
      <vt:lpstr>Les littéraux fonction</vt:lpstr>
      <vt:lpstr>Les littéraux fonction sont des « closures » </vt:lpstr>
      <vt:lpstr>Construction d’un programme</vt:lpstr>
      <vt:lpstr>Packages</vt:lpstr>
      <vt:lpstr>Structure d’un fichier source</vt:lpstr>
      <vt:lpstr>Un package simple fichier</vt:lpstr>
      <vt:lpstr>Main et main.main</vt:lpstr>
      <vt:lpstr>Le package OS</vt:lpstr>
      <vt:lpstr>Visibilité globale et package</vt:lpstr>
      <vt:lpstr>Initialisation</vt:lpstr>
      <vt:lpstr>Exemple d’initialisation</vt:lpstr>
      <vt:lpstr>La construction des package et programme</vt:lpstr>
      <vt:lpstr>Construire le package « fmt »</vt:lpstr>
      <vt:lpstr>Tests</vt:lpstr>
      <vt:lpstr>Un exemple de test</vt:lpstr>
      <vt:lpstr>Test : gotest</vt:lpstr>
      <vt:lpstr>Un exemple de benchmark</vt:lpstr>
      <vt:lpstr>Benchmarking : gotest</vt:lpstr>
      <vt:lpstr>Bibliothèques de code</vt:lpstr>
      <vt:lpstr>Un peut plus au sujet de fmt</vt:lpstr>
      <vt:lpstr>Bibliothèque documentation</vt:lpstr>
      <vt:lpstr>Exercices</vt:lpstr>
      <vt:lpstr>Exercices : 1er jour</vt:lpstr>
      <vt:lpstr>Prochaine leçon</vt:lpstr>
      <vt:lpstr>A demain!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283</cp:revision>
  <dcterms:created xsi:type="dcterms:W3CDTF">2011-08-31T13:11:29Z</dcterms:created>
  <dcterms:modified xsi:type="dcterms:W3CDTF">2011-09-12T15:09:08Z</dcterms:modified>
</cp:coreProperties>
</file>