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08/09/2011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2ème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tranche (slice)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référence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section </a:t>
            </a:r>
            <a:r>
              <a:rPr lang="en-US" i="1" dirty="0" err="1" smtClean="0"/>
              <a:t>d’une</a:t>
            </a:r>
            <a:r>
              <a:rPr lang="en-US" i="1" dirty="0" smtClean="0"/>
              <a:t> tableau. </a:t>
            </a:r>
          </a:p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habituellement</a:t>
            </a:r>
            <a:r>
              <a:rPr lang="en-US" i="1" dirty="0" smtClean="0"/>
              <a:t> plus </a:t>
            </a:r>
            <a:r>
              <a:rPr lang="en-US" i="1" dirty="0" err="1" smtClean="0"/>
              <a:t>utilisées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des tableaux </a:t>
            </a:r>
            <a:r>
              <a:rPr lang="en-US" i="1" dirty="0" err="1" smtClean="0"/>
              <a:t>pleins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ne </a:t>
            </a:r>
            <a:r>
              <a:rPr lang="en-US" i="1" dirty="0" err="1" smtClean="0"/>
              <a:t>coute</a:t>
            </a:r>
            <a:r>
              <a:rPr lang="en-US" i="1" dirty="0" smtClean="0"/>
              <a:t> pas grand chose en place et performance  (plus à </a:t>
            </a:r>
          </a:p>
          <a:p>
            <a:pPr>
              <a:buNone/>
            </a:pPr>
            <a:r>
              <a:rPr lang="en-US" i="1" dirty="0" err="1" smtClean="0"/>
              <a:t>venir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type slice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type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/>
              <a:t>len</a:t>
            </a:r>
            <a:r>
              <a:rPr lang="en-US" i="1" dirty="0" smtClean="0"/>
              <a:t>(a) </a:t>
            </a:r>
            <a:r>
              <a:rPr lang="en-US" i="1" dirty="0" err="1" smtClean="0"/>
              <a:t>retourne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de la tranche.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en </a:t>
            </a:r>
            <a:r>
              <a:rPr lang="en-US" i="1" dirty="0" err="1" smtClean="0"/>
              <a:t>tranchant</a:t>
            </a:r>
            <a:r>
              <a:rPr lang="en-US" i="1" dirty="0" smtClean="0"/>
              <a:t> un tableau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slice :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</a:t>
            </a:r>
          </a:p>
          <a:p>
            <a:pPr>
              <a:buNone/>
            </a:pPr>
            <a:r>
              <a:rPr lang="en-US" i="1" dirty="0" smtClean="0"/>
              <a:t>Les index </a:t>
            </a:r>
            <a:r>
              <a:rPr lang="en-US" i="1" dirty="0" err="1" smtClean="0"/>
              <a:t>valides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 </a:t>
            </a:r>
            <a:r>
              <a:rPr lang="en-US" i="1" dirty="0" err="1" smtClean="0"/>
              <a:t>seront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i="1" dirty="0" smtClean="0"/>
              <a:t>  0 et 1;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(a)==2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Raccourcis pour 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Quand</a:t>
            </a:r>
            <a:r>
              <a:rPr lang="en-US" i="1" dirty="0" smtClean="0"/>
              <a:t> 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le premier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</a:p>
          <a:p>
            <a:pPr>
              <a:buNone/>
            </a:pPr>
            <a:r>
              <a:rPr lang="en-US" i="1" dirty="0" err="1" smtClean="0"/>
              <a:t>défaut</a:t>
            </a:r>
            <a:r>
              <a:rPr lang="en-US" i="1" dirty="0" smtClean="0"/>
              <a:t> à 0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ar[:n]</a:t>
            </a:r>
            <a:r>
              <a:rPr lang="pt-BR" dirty="0" smtClean="0"/>
              <a:t> signifie </a:t>
            </a: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ar[0:n]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smtClean="0"/>
              <a:t>Le second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(array/slice)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ar[n:] </a:t>
            </a:r>
            <a:r>
              <a:rPr lang="pt-BR" i="1" dirty="0" smtClean="0"/>
              <a:t>signifie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ar[n:len(ar)]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err="1" smtClean="0"/>
              <a:t>Enfin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d’un tableau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 </a:t>
            </a:r>
            <a:r>
              <a:rPr lang="fr-FR" i="1" dirty="0" smtClean="0"/>
              <a:t>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[0: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)].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slice référence un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fr-FR" i="1" dirty="0" err="1" smtClean="0"/>
              <a:t>Conceptually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Slice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base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0ème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 slice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 // num.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err="1" smtClean="0"/>
              <a:t>Array</a:t>
            </a:r>
            <a:r>
              <a:rPr lang="fr-FR" i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Slice: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[7:9]: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5696" y="41490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699792" y="5157192"/>
          <a:ext cx="37444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8"/>
                <a:gridCol w="991170"/>
                <a:gridCol w="132155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base=&amp;</a:t>
                      </a:r>
                      <a:r>
                        <a:rPr lang="fr-FR" dirty="0" err="1" smtClean="0"/>
                        <a:t>ar</a:t>
                      </a:r>
                      <a:r>
                        <a:rPr lang="fr-FR" dirty="0" smtClean="0"/>
                        <a:t>[7]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cap=4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 flipV="1">
            <a:off x="3203848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slice </a:t>
            </a:r>
            <a:r>
              <a:rPr lang="en-US" i="1" dirty="0" err="1" smtClean="0"/>
              <a:t>ressemblent</a:t>
            </a:r>
            <a:r>
              <a:rPr lang="en-US" i="1" dirty="0" smtClean="0"/>
              <a:t> à des </a:t>
            </a:r>
            <a:r>
              <a:rPr lang="en-US" i="1" dirty="0" err="1" smtClean="0"/>
              <a:t>litéraux</a:t>
            </a:r>
            <a:r>
              <a:rPr lang="en-US" i="1" dirty="0" smtClean="0"/>
              <a:t>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slice 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{1,2,3,4,5}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qui se </a:t>
            </a:r>
            <a:r>
              <a:rPr lang="en-US" i="1" dirty="0" err="1" smtClean="0"/>
              <a:t>passe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la </a:t>
            </a:r>
            <a:r>
              <a:rPr lang="en-US" i="1" dirty="0" err="1" smtClean="0"/>
              <a:t>création</a:t>
            </a:r>
            <a:r>
              <a:rPr lang="en-US" i="1" dirty="0" smtClean="0"/>
              <a:t> d’un tableau de </a:t>
            </a:r>
            <a:r>
              <a:rPr lang="en-US" i="1" dirty="0" err="1" smtClean="0"/>
              <a:t>longueur</a:t>
            </a:r>
            <a:r>
              <a:rPr lang="en-US" i="1" dirty="0" smtClean="0"/>
              <a:t> 5 </a:t>
            </a:r>
            <a:r>
              <a:rPr lang="en-US" i="1" dirty="0" err="1" smtClean="0"/>
              <a:t>suivie</a:t>
            </a:r>
            <a:r>
              <a:rPr lang="en-US" i="1" dirty="0" smtClean="0"/>
              <a:t> de la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 qui y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(et le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) avec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s100 = make([]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 // slice: 100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et pas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?  </a:t>
            </a:r>
            <a:r>
              <a:rPr lang="en-US" i="1" dirty="0" err="1" smtClean="0"/>
              <a:t>Parce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fabriquer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</a:p>
          <a:p>
            <a:pPr>
              <a:buNone/>
            </a:pPr>
            <a:r>
              <a:rPr lang="en-US" i="1" dirty="0" smtClean="0"/>
              <a:t>pas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</a:t>
            </a: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tandis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*[]int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slices, des maps, et des channels (plus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cours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capacité d’une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 à un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, 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éléments</a:t>
            </a:r>
            <a:r>
              <a:rPr lang="en-US" i="1" dirty="0" smtClean="0"/>
              <a:t> à </a:t>
            </a:r>
            <a:r>
              <a:rPr lang="en-US" i="1" dirty="0" err="1" smtClean="0"/>
              <a:t>l’exprémité</a:t>
            </a:r>
            <a:r>
              <a:rPr lang="en-US" i="1" dirty="0" smtClean="0"/>
              <a:t> de la slice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présents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fr-FR" i="1" dirty="0" smtClean="0"/>
              <a:t> tableau.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i="1" dirty="0" smtClean="0"/>
              <a:t> (capacity) </a:t>
            </a:r>
            <a:r>
              <a:rPr lang="en-US" i="1" dirty="0" err="1" smtClean="0"/>
              <a:t>indique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taille</a:t>
            </a:r>
            <a:r>
              <a:rPr lang="en-US" i="1" dirty="0" smtClean="0"/>
              <a:t> la slice</a:t>
            </a:r>
          </a:p>
          <a:p>
            <a:pPr>
              <a:buNone/>
            </a:pPr>
            <a:r>
              <a:rPr lang="en-US" i="1" dirty="0" err="1" smtClean="0"/>
              <a:t>pourrait</a:t>
            </a:r>
            <a:r>
              <a:rPr lang="en-US" i="1" dirty="0" smtClean="0"/>
              <a:t> encore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s’il</a:t>
            </a:r>
            <a:r>
              <a:rPr lang="en-US" i="1" dirty="0" smtClean="0"/>
              <a:t> le </a:t>
            </a:r>
            <a:r>
              <a:rPr lang="en-US" i="1" dirty="0" err="1" smtClean="0"/>
              <a:t>fallait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Après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{0,1,2,3,4,5,6,7,8,9}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[5:7] // référence vers le sous-tableau{5,6}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2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5. On </a:t>
            </a:r>
            <a:r>
              <a:rPr lang="en-US" i="1" dirty="0" err="1" smtClean="0"/>
              <a:t>peut</a:t>
            </a:r>
            <a:r>
              <a:rPr lang="en-US" i="1" dirty="0" smtClean="0"/>
              <a:t> "</a:t>
            </a:r>
            <a:r>
              <a:rPr lang="en-US" i="1" dirty="0" err="1" smtClean="0"/>
              <a:t>reslicer</a:t>
            </a:r>
            <a:r>
              <a:rPr lang="en-US" i="1" dirty="0" smtClean="0"/>
              <a:t>":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a[0:4] // référence vers le sous-tableau {5,6,7,8}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désormais</a:t>
            </a:r>
            <a:r>
              <a:rPr lang="en-US" i="1" dirty="0" smtClean="0"/>
              <a:t>  4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Retailler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un tableau.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var sl = make([]int, 0, 100) // len 0, cap 100</a:t>
            </a:r>
          </a:p>
          <a:p>
            <a:pPr>
              <a:buNone/>
            </a:pPr>
            <a:endParaRPr lang="nb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appendToSlice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cap(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(...)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n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[0:n+1]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[n] = 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 la </a:t>
            </a:r>
            <a:r>
              <a:rPr lang="en-US" i="1" dirty="0" err="1" smtClean="0"/>
              <a:t>longueur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grossit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Ce</a:t>
            </a:r>
            <a:r>
              <a:rPr lang="en-US" i="1" dirty="0" smtClean="0"/>
              <a:t> style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 et </a:t>
            </a:r>
            <a:r>
              <a:rPr lang="en-US" i="1" dirty="0" err="1" smtClean="0"/>
              <a:t>propre</a:t>
            </a:r>
            <a:r>
              <a:rPr lang="en-US" i="1" dirty="0" smtClean="0"/>
              <a:t> à Go.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 sont légères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Sentez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libres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et de </a:t>
            </a:r>
            <a:r>
              <a:rPr lang="en-US" i="1" dirty="0" err="1" smtClean="0"/>
              <a:t>retailler</a:t>
            </a:r>
            <a:r>
              <a:rPr lang="en-US" i="1" dirty="0" smtClean="0"/>
              <a:t> des slices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l’entendez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légères</a:t>
            </a:r>
            <a:r>
              <a:rPr lang="en-US" i="1" dirty="0" smtClean="0"/>
              <a:t>; pas de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d’allocation</a:t>
            </a:r>
            <a:r>
              <a:rPr lang="en-US" i="1" dirty="0" smtClean="0"/>
              <a:t>. </a:t>
            </a:r>
            <a:r>
              <a:rPr lang="en-US" i="1" dirty="0" err="1" smtClean="0"/>
              <a:t>Souvenez-vous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références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le </a:t>
            </a:r>
            <a:r>
              <a:rPr lang="en-US" i="1" dirty="0" err="1" smtClean="0"/>
              <a:t>stockage</a:t>
            </a:r>
            <a:r>
              <a:rPr lang="en-US" i="1" dirty="0" smtClean="0"/>
              <a:t> </a:t>
            </a:r>
            <a:r>
              <a:rPr lang="en-US" i="1" dirty="0" err="1" smtClean="0"/>
              <a:t>sous-jacent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modifié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les I/O </a:t>
            </a:r>
            <a:r>
              <a:rPr lang="en-US" i="1" dirty="0" err="1" smtClean="0"/>
              <a:t>utilisent</a:t>
            </a:r>
            <a:r>
              <a:rPr lang="en-US" i="1" dirty="0" smtClean="0"/>
              <a:t> des slices, pas des </a:t>
            </a:r>
            <a:r>
              <a:rPr lang="en-US" i="1" dirty="0" err="1" smtClean="0"/>
              <a:t>compteurs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[]byte)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buffer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100; i++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un octet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buffer[i:i+1]) //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d’allocation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Scinder un  buffer: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header, data := buf[:n], buf[n:]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slicées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avec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efficacité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dictionnaires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un </a:t>
            </a:r>
            <a:r>
              <a:rPr lang="en-US" i="1" dirty="0" err="1" smtClean="0"/>
              <a:t>autre</a:t>
            </a:r>
            <a:r>
              <a:rPr lang="en-US" i="1" dirty="0" smtClean="0"/>
              <a:t> type de </a:t>
            </a:r>
            <a:r>
              <a:rPr lang="en-US" i="1" dirty="0" err="1" smtClean="0"/>
              <a:t>référence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déclarés</a:t>
            </a:r>
            <a:r>
              <a:rPr lang="en-US" i="1" dirty="0" smtClean="0"/>
              <a:t>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déclare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err="1" smtClean="0"/>
              <a:t>indexé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clef de</a:t>
            </a:r>
          </a:p>
          <a:p>
            <a:pPr>
              <a:buNone/>
            </a:pPr>
            <a:r>
              <a:rPr lang="en-US" i="1" dirty="0" smtClean="0"/>
              <a:t>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et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analogue à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trouve</a:t>
            </a:r>
            <a:r>
              <a:rPr lang="en-US" i="1" dirty="0" smtClean="0"/>
              <a:t> en C++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string,float64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&gt; (note the *).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Etant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(m)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nombre</a:t>
            </a:r>
            <a:r>
              <a:rPr lang="en-US" i="1" dirty="0" smtClean="0"/>
              <a:t> de clefs.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une</a:t>
            </a:r>
            <a:r>
              <a:rPr lang="en-US" i="1" dirty="0" smtClean="0"/>
              <a:t> variable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ne se </a:t>
            </a:r>
            <a:r>
              <a:rPr lang="en-US" i="1" dirty="0" err="1" smtClean="0"/>
              <a:t>réfère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rien</a:t>
            </a:r>
            <a:r>
              <a:rPr lang="en-US" i="1" dirty="0" smtClean="0"/>
              <a:t>;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</a:t>
            </a:r>
            <a:r>
              <a:rPr lang="en-US" i="1" dirty="0" err="1" smtClean="0"/>
              <a:t>mettre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dedans </a:t>
            </a:r>
            <a:r>
              <a:rPr lang="en-US" i="1" dirty="0" err="1" smtClean="0"/>
              <a:t>avant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Trois façons de le faire : </a:t>
            </a:r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Litéral</a:t>
            </a:r>
            <a:r>
              <a:rPr lang="en-US" i="1" dirty="0" smtClean="0"/>
              <a:t>: </a:t>
            </a:r>
            <a:r>
              <a:rPr lang="en-US" i="1" dirty="0" err="1" smtClean="0"/>
              <a:t>liste</a:t>
            </a:r>
            <a:r>
              <a:rPr lang="en-US" i="1" dirty="0" smtClean="0"/>
              <a:t> de </a:t>
            </a:r>
            <a:r>
              <a:rPr lang="en-US" i="1" dirty="0" err="1" smtClean="0"/>
              <a:t>clef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2) Création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= make(map[string]float64)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3) Affectation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m1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m1 = m // m1 and m now refer to same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de la journée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Types composite</a:t>
            </a:r>
          </a:p>
          <a:p>
            <a:pPr>
              <a:buNone/>
            </a:pPr>
            <a:r>
              <a:rPr lang="fr-FR" i="1" dirty="0" smtClean="0"/>
              <a:t>	structures, </a:t>
            </a:r>
            <a:r>
              <a:rPr lang="fr-FR" i="1" dirty="0" err="1" smtClean="0"/>
              <a:t>arrays</a:t>
            </a:r>
            <a:r>
              <a:rPr lang="fr-FR" i="1" dirty="0" smtClean="0"/>
              <a:t>, slices, </a:t>
            </a:r>
            <a:r>
              <a:rPr lang="fr-FR" i="1" dirty="0" err="1" smtClean="0"/>
              <a:t>maps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Méthodes</a:t>
            </a:r>
          </a:p>
          <a:p>
            <a:pPr>
              <a:buNone/>
            </a:pPr>
            <a:r>
              <a:rPr lang="en-US" i="1" dirty="0" smtClean="0"/>
              <a:t>	they're not just for </a:t>
            </a:r>
            <a:r>
              <a:rPr lang="en-US" i="1" dirty="0" err="1" smtClean="0"/>
              <a:t>structs</a:t>
            </a:r>
            <a:r>
              <a:rPr lang="en-US" i="1" dirty="0" smtClean="0"/>
              <a:t> any more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Interfaces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(Les </a:t>
            </a:r>
            <a:r>
              <a:rPr lang="en-US" i="1" dirty="0" err="1" smtClean="0"/>
              <a:t>prochains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r>
              <a:rPr lang="fr-FR" i="1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Accède</a:t>
            </a:r>
            <a:r>
              <a:rPr lang="en-US" i="1" dirty="0" smtClean="0"/>
              <a:t>  à un </a:t>
            </a:r>
            <a:r>
              <a:rPr lang="en-US" i="1" dirty="0" err="1" smtClean="0"/>
              <a:t>élément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présente</a:t>
            </a:r>
            <a:r>
              <a:rPr lang="en-US" i="1" dirty="0" smtClean="0"/>
              <a:t>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zéro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one := m["1"]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m["pas présent"] // mets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à 0.0.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Stocke</a:t>
            </a:r>
            <a:r>
              <a:rPr lang="en-US" i="1" dirty="0" smtClean="0"/>
              <a:t> un </a:t>
            </a:r>
            <a:r>
              <a:rPr lang="en-US" i="1" dirty="0" err="1" smtClean="0"/>
              <a:t>élément</a:t>
            </a:r>
            <a:r>
              <a:rPr lang="en-US" i="1" dirty="0" smtClean="0"/>
              <a:t> 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m["2"] = 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m["2"] = 3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l’existence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Pour tester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pésente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,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affectation multiple, la </a:t>
            </a:r>
            <a:r>
              <a:rPr lang="en-US" i="1" dirty="0" err="1" smtClean="0"/>
              <a:t>forme</a:t>
            </a:r>
            <a:r>
              <a:rPr lang="en-US" i="1" dirty="0" smtClean="0"/>
              <a:t> “virgule ok(comma ok)”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value,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= m[x]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or idiomatiquement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value, ok := m[x] // la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"comma ok"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Si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true et la </a:t>
            </a:r>
            <a:r>
              <a:rPr lang="en-US" i="1" dirty="0" err="1" smtClean="0"/>
              <a:t>valeur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récupère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associé</a:t>
            </a:r>
            <a:r>
              <a:rPr lang="en-US" i="1" dirty="0" smtClean="0"/>
              <a:t> à la clef </a:t>
            </a:r>
            <a:r>
              <a:rPr lang="en-US" i="1" dirty="0" err="1" smtClean="0"/>
              <a:t>donnée</a:t>
            </a:r>
            <a:r>
              <a:rPr lang="en-US" i="1" dirty="0" smtClean="0"/>
              <a:t>. Si non,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false et </a:t>
            </a:r>
          </a:p>
          <a:p>
            <a:pPr>
              <a:buNone/>
            </a:pP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zero pour le type </a:t>
            </a:r>
            <a:r>
              <a:rPr lang="en-US" i="1" dirty="0" err="1" smtClean="0"/>
              <a:t>considéré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	 suppression </a:t>
            </a:r>
            <a:r>
              <a:rPr lang="en-US" i="1" dirty="0" err="1" smtClean="0"/>
              <a:t>d’une</a:t>
            </a:r>
            <a:r>
              <a:rPr lang="en-US" i="1" dirty="0" smtClean="0"/>
              <a:t> entrée se fait 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x string 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v,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true, 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de v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s’effectue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keep </a:t>
            </a:r>
            <a:r>
              <a:rPr lang="en-US" i="1" dirty="0" err="1" smtClean="0"/>
              <a:t>est</a:t>
            </a:r>
            <a:r>
              <a:rPr lang="en-US" i="1" dirty="0" smtClean="0"/>
              <a:t> false, </a:t>
            </a:r>
            <a:r>
              <a:rPr lang="en-US" i="1" dirty="0" err="1" smtClean="0"/>
              <a:t>l’entrée</a:t>
            </a:r>
            <a:r>
              <a:rPr lang="en-US" i="1" dirty="0" smtClean="0"/>
              <a:t> du </a:t>
            </a:r>
            <a:r>
              <a:rPr lang="en-US" i="1" dirty="0" err="1" smtClean="0"/>
              <a:t>dictionnaire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smtClean="0"/>
              <a:t>la clef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supprimée</a:t>
            </a:r>
            <a:r>
              <a:rPr lang="en-US" i="1" dirty="0" smtClean="0"/>
              <a:t>.,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0, false   // supprime l’entrée 				//  pour x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 et 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boucle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spéciale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itération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tableau, </a:t>
            </a:r>
            <a:r>
              <a:rPr lang="en-US" i="1" dirty="0" err="1" smtClean="0"/>
              <a:t>d’une</a:t>
            </a:r>
            <a:r>
              <a:rPr lang="en-US" i="1" dirty="0" smtClean="0"/>
              <a:t> slice  </a:t>
            </a:r>
            <a:r>
              <a:rPr lang="en-US" i="1" dirty="0" err="1" smtClean="0"/>
              <a:t>ou</a:t>
            </a:r>
            <a:r>
              <a:rPr lang="en-US" i="1" dirty="0" smtClean="0"/>
              <a:t> d’un </a:t>
            </a:r>
            <a:r>
              <a:rPr lang="en-US" i="1" dirty="0" err="1" smtClean="0"/>
              <a:t>dictionnaire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key, value := range m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%s, value %g\n", key, 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variable, ne </a:t>
            </a:r>
            <a:r>
              <a:rPr lang="en-US" i="1" dirty="0" err="1" smtClean="0"/>
              <a:t>récupère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clef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range m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variables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en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i="1" dirty="0" smtClean="0"/>
              <a:t> .</a:t>
            </a:r>
          </a:p>
          <a:p>
            <a:pPr>
              <a:buNone/>
            </a:pPr>
            <a:r>
              <a:rPr lang="en-US" i="1" dirty="0" smtClean="0"/>
              <a:t>Pour les tableaux et les slices,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l’index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r>
              <a:rPr lang="en-US" i="1" dirty="0" smtClean="0"/>
              <a:t> 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sur une chaîne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chaîne</a:t>
            </a:r>
            <a:r>
              <a:rPr lang="en-US" i="1" dirty="0" smtClean="0"/>
              <a:t> boucle </a:t>
            </a:r>
            <a:r>
              <a:rPr lang="en-US" i="1" dirty="0" err="1" smtClean="0"/>
              <a:t>sur</a:t>
            </a:r>
            <a:r>
              <a:rPr lang="en-US" i="1" dirty="0" smtClean="0"/>
              <a:t> les points code </a:t>
            </a:r>
          </a:p>
          <a:p>
            <a:pPr>
              <a:buNone/>
            </a:pPr>
            <a:r>
              <a:rPr lang="en-US" i="1" dirty="0" smtClean="0"/>
              <a:t>Unicode, non </a:t>
            </a:r>
            <a:r>
              <a:rPr lang="en-US" i="1" dirty="0" err="1" smtClean="0"/>
              <a:t>sur</a:t>
            </a:r>
            <a:r>
              <a:rPr lang="en-US" i="1" dirty="0" smtClean="0"/>
              <a:t> les octets. (</a:t>
            </a:r>
            <a:r>
              <a:rPr lang="en-US" i="1" dirty="0" err="1" smtClean="0"/>
              <a:t>Utiliser</a:t>
            </a:r>
            <a:r>
              <a:rPr lang="en-US" i="1" dirty="0" smtClean="0"/>
              <a:t> []byte pour les octets,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standard). La </a:t>
            </a:r>
            <a:r>
              <a:rPr lang="en-US" i="1" dirty="0" err="1" smtClean="0"/>
              <a:t>chaîne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considérée</a:t>
            </a:r>
            <a:r>
              <a:rPr lang="en-US" i="1" dirty="0" smtClean="0"/>
              <a:t> </a:t>
            </a:r>
            <a:r>
              <a:rPr lang="en-US" i="1" dirty="0" err="1" smtClean="0"/>
              <a:t>devant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des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  UTF-8.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boucle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:= "[\u00ff\u754c]"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:= range s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("%d:%q 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c) // %q for 'quoted'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0:'[' 1:'ÿ' 3:'􀖄' 6:']‘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Si un UTF-8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erroné</a:t>
            </a:r>
            <a:r>
              <a:rPr lang="en-US" i="1" dirty="0" smtClean="0"/>
              <a:t>, le </a:t>
            </a:r>
            <a:r>
              <a:rPr lang="en-US" i="1" dirty="0" err="1" smtClean="0"/>
              <a:t>caractère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à  U+FFFD et </a:t>
            </a:r>
            <a:r>
              <a:rPr lang="en-US" i="1" dirty="0" err="1" smtClean="0"/>
              <a:t>l’index</a:t>
            </a:r>
            <a:r>
              <a:rPr lang="en-US" i="1" dirty="0" smtClean="0"/>
              <a:t> </a:t>
            </a:r>
            <a:r>
              <a:rPr lang="en-US" i="1" dirty="0" err="1" smtClean="0"/>
              <a:t>avance</a:t>
            </a:r>
            <a:r>
              <a:rPr lang="en-US" i="1" dirty="0" smtClean="0"/>
              <a:t> d’un </a:t>
            </a:r>
          </a:p>
          <a:p>
            <a:pPr>
              <a:buNone/>
            </a:pPr>
            <a:r>
              <a:rPr lang="en-US" i="1" dirty="0" err="1" smtClean="0"/>
              <a:t>seul</a:t>
            </a:r>
            <a:r>
              <a:rPr lang="en-US" i="1" dirty="0" smtClean="0"/>
              <a:t> octet.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vont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sembler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: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simples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champs </a:t>
            </a:r>
            <a:r>
              <a:rPr lang="fr-FR" i="1" dirty="0" smtClean="0"/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De manière plus commune: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permettent</a:t>
            </a:r>
            <a:r>
              <a:rPr lang="en-US" i="1" dirty="0" smtClean="0"/>
              <a:t> au </a:t>
            </a:r>
            <a:r>
              <a:rPr lang="en-US" i="1" dirty="0" err="1" smtClean="0"/>
              <a:t>programmeur</a:t>
            </a:r>
            <a:r>
              <a:rPr lang="en-US" i="1" dirty="0" smtClean="0"/>
              <a:t> de </a:t>
            </a:r>
            <a:r>
              <a:rPr lang="en-US" i="1" dirty="0" err="1" smtClean="0"/>
              <a:t>définir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bornes</a:t>
            </a:r>
            <a:r>
              <a:rPr lang="en-US" i="1" dirty="0" smtClean="0"/>
              <a:t> </a:t>
            </a:r>
            <a:r>
              <a:rPr lang="en-US" i="1" dirty="0" err="1" smtClean="0"/>
              <a:t>mémoire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structs</a:t>
            </a:r>
            <a:r>
              <a:rPr lang="fr-FR" dirty="0" smtClean="0"/>
              <a:t>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et new(</a:t>
            </a:r>
            <a:r>
              <a:rPr lang="en-US" i="1" dirty="0" err="1" smtClean="0"/>
              <a:t>StructType</a:t>
            </a:r>
            <a:r>
              <a:rPr lang="en-US" i="1" dirty="0" smtClean="0"/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(memoire tout à </a:t>
            </a:r>
            <a:r>
              <a:rPr lang="en-US" i="1" dirty="0" err="1" smtClean="0"/>
              <a:t>zéro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23.4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pp *Point = new(Point)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*pp = p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pp.x = Pi // sucre syntaxique pour(*pp).x</a:t>
            </a:r>
          </a:p>
          <a:p>
            <a:pPr lvl="1">
              <a:buNone/>
            </a:pP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n’existe</a:t>
            </a:r>
            <a:r>
              <a:rPr lang="en-US" i="1" dirty="0" smtClean="0"/>
              <a:t> pas de notation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i="1" dirty="0" smtClean="0"/>
              <a:t> pour les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structure. </a:t>
            </a:r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l’indirection</a:t>
            </a:r>
            <a:r>
              <a:rPr lang="en-US" i="1" dirty="0" smtClean="0"/>
              <a:t> pour </a:t>
            </a:r>
            <a:r>
              <a:rPr lang="en-US" i="1" dirty="0" err="1" smtClean="0"/>
              <a:t>vous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</a:t>
            </a:r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en faire </a:t>
            </a:r>
            <a:r>
              <a:rPr lang="en-US" i="1" dirty="0" err="1" smtClean="0"/>
              <a:t>une</a:t>
            </a:r>
            <a:r>
              <a:rPr lang="en-US" i="1" dirty="0" smtClean="0"/>
              <a:t> “</a:t>
            </a:r>
            <a:r>
              <a:rPr lang="en-US" i="1" dirty="0" err="1" smtClean="0"/>
              <a:t>zérofiée</a:t>
            </a:r>
            <a:r>
              <a:rPr lang="en-US" i="1" dirty="0" smtClean="0"/>
              <a:t>”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en la </a:t>
            </a:r>
            <a:r>
              <a:rPr lang="en-US" i="1" dirty="0" err="1" smtClean="0"/>
              <a:t>déclarant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zeroed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value</a:t>
            </a: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en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avec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 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:= new(Point) // allocation idiomatique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ont</a:t>
            </a:r>
            <a:r>
              <a:rPr lang="en-US" i="1" dirty="0" smtClean="0"/>
              <a:t>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attendue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Point{7.2, 8.4}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Point{y:8.4, x:7.2}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= &amp;Point{7.2, 8.4} // idiomatique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pp = &amp;Point{}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également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idiomatique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== new(Point)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les tableaux, </a:t>
            </a:r>
            <a:r>
              <a:rPr lang="en-US" i="1" dirty="0" err="1" smtClean="0"/>
              <a:t>prendre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donne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Ces exemples sont des constructeurs.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Exportation des types et champs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champs (et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venir</a:t>
            </a:r>
            <a:r>
              <a:rPr lang="en-US" i="1" dirty="0" smtClean="0"/>
              <a:t>)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 </a:t>
            </a:r>
            <a:r>
              <a:rPr lang="en-US" i="1" dirty="0" err="1" smtClean="0"/>
              <a:t>doivent</a:t>
            </a:r>
            <a:r>
              <a:rPr lang="en-US" i="1" dirty="0" smtClean="0"/>
              <a:t> commencer </a:t>
            </a:r>
          </a:p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/>
              <a:t>une</a:t>
            </a:r>
            <a:r>
              <a:rPr lang="en-US" i="1" dirty="0" smtClean="0"/>
              <a:t> majuscule pour </a:t>
            </a:r>
            <a:r>
              <a:rPr lang="en-US" i="1" dirty="0" err="1" smtClean="0"/>
              <a:t>être</a:t>
            </a:r>
            <a:r>
              <a:rPr lang="en-US" i="1" dirty="0" smtClean="0"/>
              <a:t> visible à </a:t>
            </a:r>
            <a:r>
              <a:rPr lang="en-US" i="1" dirty="0" err="1" smtClean="0"/>
              <a:t>l’extérieur</a:t>
            </a:r>
            <a:r>
              <a:rPr lang="en-US" i="1" dirty="0" smtClean="0"/>
              <a:t> du package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 et champs privés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>
              <a:buNone/>
            </a:pPr>
            <a:r>
              <a:rPr lang="fr-FR" i="1" dirty="0" err="1" smtClean="0"/>
              <a:t>Typeet</a:t>
            </a:r>
            <a:r>
              <a:rPr lang="fr-FR" i="1" dirty="0" smtClean="0"/>
              <a:t> champs exportés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 }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exporté</a:t>
            </a:r>
            <a:r>
              <a:rPr lang="en-US" i="1" dirty="0" smtClean="0"/>
              <a:t> avec un mix des champs: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X, Y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 	// exporté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 	// pas exporté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un type </a:t>
            </a:r>
            <a:r>
              <a:rPr lang="en-US" i="1" dirty="0" err="1" smtClean="0"/>
              <a:t>privé</a:t>
            </a:r>
            <a:r>
              <a:rPr lang="en-US" i="1" dirty="0" smtClean="0"/>
              <a:t> avec des champs </a:t>
            </a:r>
            <a:r>
              <a:rPr lang="en-US" i="1" dirty="0" err="1" smtClean="0"/>
              <a:t>exportés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Exercice</a:t>
            </a:r>
            <a:r>
              <a:rPr lang="en-US" i="1" dirty="0" smtClean="0"/>
              <a:t> :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est-ce</a:t>
            </a:r>
            <a:r>
              <a:rPr lang="en-US" i="1" dirty="0" smtClean="0"/>
              <a:t> utile?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champs,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structure, sans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donner</a:t>
            </a:r>
            <a:r>
              <a:rPr lang="en-US" i="1" dirty="0" smtClean="0"/>
              <a:t> un nom de champ.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appelle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 et </a:t>
            </a:r>
            <a:r>
              <a:rPr lang="en-US" i="1" dirty="0" err="1" smtClean="0"/>
              <a:t>ils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err="1" smtClean="0"/>
              <a:t>stcuture</a:t>
            </a:r>
            <a:r>
              <a:rPr lang="en-US" i="1" dirty="0" smtClean="0"/>
              <a:t> interne </a:t>
            </a:r>
            <a:r>
              <a:rPr lang="en-US" i="1" dirty="0" err="1" smtClean="0"/>
              <a:t>était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simplement</a:t>
            </a:r>
            <a:r>
              <a:rPr lang="en-US" i="1" dirty="0" smtClean="0"/>
              <a:t> </a:t>
            </a:r>
            <a:r>
              <a:rPr lang="en-US" i="1" dirty="0" err="1" smtClean="0"/>
              <a:t>insérée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“</a:t>
            </a:r>
            <a:r>
              <a:rPr lang="en-US" i="1" dirty="0" err="1" smtClean="0"/>
              <a:t>embarquée</a:t>
            </a:r>
            <a:r>
              <a:rPr lang="en-US" i="1" dirty="0" smtClean="0"/>
              <a:t>”  à </a:t>
            </a:r>
            <a:r>
              <a:rPr lang="en-US" i="1" dirty="0" err="1" smtClean="0"/>
              <a:t>l’extérieur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simple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dériver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uns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la </a:t>
            </a:r>
            <a:r>
              <a:rPr lang="en-US" i="1" dirty="0" err="1" smtClean="0"/>
              <a:t>totalité</a:t>
            </a:r>
            <a:r>
              <a:rPr lang="en-US" i="1" dirty="0" smtClean="0"/>
              <a:t> de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type </a:t>
            </a:r>
            <a:r>
              <a:rPr lang="en-US" i="1" dirty="0" err="1" smtClean="0"/>
              <a:t>ou</a:t>
            </a:r>
            <a:r>
              <a:rPr lang="en-US" i="1" dirty="0" smtClean="0"/>
              <a:t> de types.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Un exemple à suivre pour illustrer le propos. 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champ </a:t>
            </a:r>
            <a:r>
              <a:rPr lang="fr-FR" dirty="0" err="1" smtClean="0"/>
              <a:t>struct</a:t>
            </a:r>
            <a:r>
              <a:rPr lang="fr-FR" dirty="0" smtClean="0"/>
              <a:t>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ay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A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by float64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dirty="0" smtClean="0"/>
              <a:t> </a:t>
            </a:r>
            <a:r>
              <a:rPr lang="en-US" sz="3400" dirty="0" err="1" smtClean="0"/>
              <a:t>agit</a:t>
            </a:r>
            <a:r>
              <a:rPr lang="en-US" sz="3400" dirty="0" smtClean="0"/>
              <a:t> </a:t>
            </a:r>
            <a:r>
              <a:rPr lang="en-US" sz="3400" dirty="0" err="1" smtClean="0"/>
              <a:t>comme</a:t>
            </a:r>
            <a:r>
              <a:rPr lang="en-US" sz="3400" dirty="0" smtClean="0"/>
              <a:t> </a:t>
            </a:r>
            <a:r>
              <a:rPr lang="en-US" sz="3400" dirty="0" err="1" smtClean="0"/>
              <a:t>si</a:t>
            </a:r>
            <a:r>
              <a:rPr lang="en-US" sz="3400" dirty="0" smtClean="0"/>
              <a:t> </a:t>
            </a:r>
            <a:r>
              <a:rPr lang="en-US" sz="3400" dirty="0" err="1" smtClean="0"/>
              <a:t>il</a:t>
            </a:r>
            <a:r>
              <a:rPr lang="en-US" sz="3400" dirty="0" smtClean="0"/>
              <a:t> </a:t>
            </a:r>
            <a:r>
              <a:rPr lang="en-US" sz="3400" dirty="0" err="1" smtClean="0"/>
              <a:t>possédait</a:t>
            </a:r>
            <a:r>
              <a:rPr lang="en-US" sz="3400" dirty="0" smtClean="0"/>
              <a:t> 4 champs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ax, ay,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/>
              <a:t>, et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z="3400" i="1" dirty="0" smtClean="0"/>
              <a:t>. </a:t>
            </a:r>
            <a:r>
              <a:rPr lang="en-US" sz="3400" i="1" dirty="0" err="1" smtClean="0"/>
              <a:t>C’est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presque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si</a:t>
            </a:r>
            <a:r>
              <a:rPr lang="en-US" sz="3400" i="1" dirty="0" smtClean="0"/>
              <a:t> 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était</a:t>
            </a:r>
            <a:r>
              <a:rPr lang="en-US" sz="3400" i="1" dirty="0" smtClean="0"/>
              <a:t>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{ax, ay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by float64}.</a:t>
            </a:r>
          </a:p>
          <a:p>
            <a:pPr>
              <a:buNone/>
            </a:pPr>
            <a:endParaRPr lang="en-US" sz="3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i="1" dirty="0" err="1" smtClean="0"/>
              <a:t>Néanmoins</a:t>
            </a:r>
            <a:r>
              <a:rPr lang="en-US" sz="3400" i="1" dirty="0" smtClean="0"/>
              <a:t>, les </a:t>
            </a:r>
            <a:r>
              <a:rPr lang="en-US" sz="3400" i="1" dirty="0" err="1" smtClean="0"/>
              <a:t>litéraux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B </a:t>
            </a:r>
            <a:r>
              <a:rPr lang="en-US" sz="3400" i="1" dirty="0" err="1" smtClean="0"/>
              <a:t>doivent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être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remplis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dans</a:t>
            </a:r>
            <a:r>
              <a:rPr lang="en-US" sz="3400" i="1" dirty="0" smtClean="0"/>
              <a:t> le </a:t>
            </a:r>
            <a:r>
              <a:rPr lang="en-US" sz="3400" i="1" dirty="0" err="1" smtClean="0"/>
              <a:t>détail</a:t>
            </a:r>
            <a:r>
              <a:rPr lang="en-US" sz="3400" i="1" dirty="0" smtClean="0"/>
              <a:t>:</a:t>
            </a:r>
          </a:p>
          <a:p>
            <a:pPr lvl="1">
              <a:buNone/>
            </a:pPr>
            <a:endParaRPr lang="en-US" sz="2900" i="1" dirty="0" smtClean="0"/>
          </a:p>
          <a:p>
            <a:pPr lvl="1">
              <a:buNone/>
            </a:pP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b := B{A{1, 2}, 3.0, 4.0}</a:t>
            </a:r>
          </a:p>
          <a:p>
            <a:pPr lvl="1">
              <a:buNone/>
            </a:pP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b.ay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b.bx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b.by)</a:t>
            </a:r>
          </a:p>
          <a:p>
            <a:pPr>
              <a:buNone/>
            </a:pPr>
            <a:endParaRPr lang="fr-FR" sz="3400" i="1" dirty="0" smtClean="0"/>
          </a:p>
          <a:p>
            <a:pPr>
              <a:buNone/>
            </a:pPr>
            <a:r>
              <a:rPr lang="fr-FR" sz="3400" i="1" dirty="0" smtClean="0"/>
              <a:t>Affiche 1 2 3 4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Les champs anonymes ont le type comme nom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plus riche </a:t>
            </a:r>
            <a:r>
              <a:rPr lang="en-US" i="1" dirty="0" err="1" smtClean="0"/>
              <a:t>qu’une</a:t>
            </a:r>
            <a:r>
              <a:rPr lang="en-US" i="1" dirty="0" smtClean="0"/>
              <a:t> simple interpolation de champs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a un champ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Le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champ </a:t>
            </a:r>
            <a:r>
              <a:rPr lang="en-US" i="1" dirty="0" err="1" smtClean="0"/>
              <a:t>dont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son type. 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b := B{A{ 1, 2}, 3.0, 4.0}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{1 2}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</a:t>
            </a:r>
            <a:r>
              <a:rPr lang="en-US" i="1" dirty="0" err="1" smtClean="0"/>
              <a:t>venait</a:t>
            </a: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package, le champ </a:t>
            </a:r>
            <a:r>
              <a:rPr lang="en-US" i="1" dirty="0" err="1" smtClean="0"/>
              <a:t>s’appelerait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 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2}}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pas c.pkg.A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Champs anonymes de n’importe quel type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pointer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celui-ci</a:t>
            </a:r>
            <a:r>
              <a:rPr lang="en-US" i="1" dirty="0" smtClean="0"/>
              <a:t>,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type </a:t>
            </a:r>
            <a:r>
              <a:rPr lang="en-US" i="1" dirty="0" err="1" smtClean="0"/>
              <a:t>anonyme</a:t>
            </a:r>
            <a:r>
              <a:rPr lang="en-US" i="1" dirty="0" smtClean="0"/>
              <a:t>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apparaître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endroit</a:t>
            </a:r>
            <a:r>
              <a:rPr lang="en-US" i="1" dirty="0" smtClean="0"/>
              <a:t> de la structure.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C{3.5, 7, "bonjour"}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c.int,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3.5 7 bonjour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Conflits et masquage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champs avec les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 (</a:t>
            </a:r>
            <a:r>
              <a:rPr lang="en-US" i="1" dirty="0" err="1" smtClean="0"/>
              <a:t>éventuellement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nom de type </a:t>
            </a:r>
            <a:r>
              <a:rPr lang="en-US" i="1" dirty="0" err="1" smtClean="0"/>
              <a:t>dérivé</a:t>
            </a:r>
            <a:r>
              <a:rPr lang="en-US" i="1" dirty="0" smtClean="0"/>
              <a:t>),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suivantes</a:t>
            </a:r>
            <a:r>
              <a:rPr lang="en-US" i="1" dirty="0" smtClean="0"/>
              <a:t> </a:t>
            </a:r>
            <a:r>
              <a:rPr lang="en-US" i="1" dirty="0" err="1" smtClean="0"/>
              <a:t>s’appliquent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 marL="514350" indent="-514350">
              <a:buAutoNum type="arabicParenR"/>
            </a:pPr>
            <a:r>
              <a:rPr lang="fr-FR" i="1" dirty="0" smtClean="0"/>
              <a:t>Un champ externe masque un champs interne. Ceci fournit une façon de surcharger un champs ou une méthode.</a:t>
            </a:r>
          </a:p>
          <a:p>
            <a:pPr marL="514350" indent="-514350">
              <a:buAutoNum type="arabicParenR"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2) 	   Si le </a:t>
            </a:r>
            <a:r>
              <a:rPr lang="en-US" i="1" dirty="0" err="1" smtClean="0"/>
              <a:t>même</a:t>
            </a:r>
            <a:r>
              <a:rPr lang="en-US" i="1" dirty="0" smtClean="0"/>
              <a:t> nom </a:t>
            </a:r>
            <a:r>
              <a:rPr lang="en-US" i="1" dirty="0" err="1" smtClean="0"/>
              <a:t>apparait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à un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</a:t>
            </a:r>
            <a:r>
              <a:rPr lang="en-US" i="1" dirty="0" smtClean="0"/>
              <a:t>. (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utilisé</a:t>
            </a:r>
            <a:r>
              <a:rPr lang="en-US" i="1" dirty="0" smtClean="0"/>
              <a:t>, pas de </a:t>
            </a:r>
            <a:r>
              <a:rPr lang="en-US" i="1" dirty="0" err="1" smtClean="0"/>
              <a:t>problème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Pas de </a:t>
            </a:r>
            <a:r>
              <a:rPr lang="en-US" i="1" dirty="0" err="1" smtClean="0"/>
              <a:t>règles</a:t>
            </a:r>
            <a:r>
              <a:rPr lang="en-US" i="1" dirty="0" smtClean="0"/>
              <a:t> pour </a:t>
            </a:r>
            <a:r>
              <a:rPr lang="en-US" i="1" dirty="0" err="1" smtClean="0"/>
              <a:t>résoudre</a:t>
            </a:r>
            <a:r>
              <a:rPr lang="en-US" i="1" dirty="0" smtClean="0"/>
              <a:t> les </a:t>
            </a:r>
            <a:r>
              <a:rPr lang="en-US" i="1" dirty="0" err="1" smtClean="0"/>
              <a:t>ambiguïtés</a:t>
            </a:r>
            <a:r>
              <a:rPr lang="en-US" i="1" dirty="0" smtClean="0"/>
              <a:t>;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corrigé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programmeur</a:t>
            </a:r>
            <a:r>
              <a:rPr lang="en-US" i="1" dirty="0" smtClean="0"/>
              <a:t>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conflits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A;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c C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: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c.A.a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c.B.a</a:t>
            </a:r>
            <a:r>
              <a:rPr lang="en-US" i="1" dirty="0" smtClean="0"/>
              <a:t>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B; b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d D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OK: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s’agit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, et non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accéder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i="1" dirty="0" smtClean="0"/>
              <a:t> via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Go</a:t>
            </a:r>
            <a:r>
              <a:rPr lang="en-US" i="1" dirty="0" smtClean="0"/>
              <a:t> ne </a:t>
            </a:r>
            <a:r>
              <a:rPr lang="en-US" i="1" dirty="0" err="1" smtClean="0"/>
              <a:t>possède</a:t>
            </a:r>
            <a:r>
              <a:rPr lang="en-US" i="1" dirty="0" smtClean="0"/>
              <a:t> pas de classes,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attacher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type.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déclarées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séparée</a:t>
            </a:r>
            <a:r>
              <a:rPr lang="en-US" i="1" dirty="0" smtClean="0"/>
              <a:t> des types,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avec 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*Point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Note: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 (pas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i="1" dirty="0" smtClean="0"/>
              <a:t> </a:t>
            </a:r>
            <a:r>
              <a:rPr lang="en-US" i="1" dirty="0" err="1" smtClean="0"/>
              <a:t>automatique</a:t>
            </a:r>
            <a:r>
              <a:rPr lang="en-US" i="1" dirty="0" smtClean="0"/>
              <a:t>),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du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*Point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des valeurs </a:t>
            </a:r>
            <a:r>
              <a:rPr lang="fr-FR" dirty="0" err="1" smtClean="0"/>
              <a:t>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ne </a:t>
            </a:r>
            <a:r>
              <a:rPr lang="en-US" i="1" dirty="0" err="1" smtClean="0"/>
              <a:t>requière</a:t>
            </a:r>
            <a:r>
              <a:rPr lang="en-US" i="1" dirty="0" smtClean="0"/>
              <a:t> pas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Point3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y, z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méthode sur Point3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Point3)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cher</a:t>
            </a:r>
            <a:r>
              <a:rPr lang="en-US" i="1" dirty="0" smtClean="0"/>
              <a:t> </a:t>
            </a:r>
            <a:r>
              <a:rPr lang="en-US" i="1" dirty="0" err="1" smtClean="0"/>
              <a:t>payé</a:t>
            </a:r>
            <a:r>
              <a:rPr lang="en-US" i="1" dirty="0" smtClean="0"/>
              <a:t>,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Point3 sera </a:t>
            </a:r>
            <a:r>
              <a:rPr lang="en-US" i="1" dirty="0" err="1" smtClean="0"/>
              <a:t>toujours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passé par </a:t>
            </a:r>
            <a:r>
              <a:rPr lang="en-US" i="1" dirty="0" err="1" smtClean="0"/>
              <a:t>valeur</a:t>
            </a:r>
            <a:r>
              <a:rPr lang="en-US" i="1" dirty="0" smtClean="0"/>
              <a:t> à la </a:t>
            </a:r>
            <a:r>
              <a:rPr lang="en-US" i="1" dirty="0" err="1" smtClean="0"/>
              <a:t>méthode</a:t>
            </a:r>
            <a:r>
              <a:rPr lang="en-US" i="1" dirty="0" smtClean="0"/>
              <a:t> et non par </a:t>
            </a:r>
            <a:r>
              <a:rPr lang="en-US" i="1" dirty="0" err="1" smtClean="0"/>
              <a:t>pointeur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valide</a:t>
            </a:r>
            <a:r>
              <a:rPr lang="en-US" i="1" dirty="0" smtClean="0"/>
              <a:t> en Go.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Invocation d’une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Juste comme vous y attendez.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:=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affichera 5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Un exemple sans structure: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_, x := range v { //  identificateur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blank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 +=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de base des méthodes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attachées</a:t>
            </a:r>
            <a:r>
              <a:rPr lang="en-US" i="1" dirty="0" smtClean="0"/>
              <a:t> à un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disons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Foo</a:t>
            </a:r>
            <a:r>
              <a:rPr lang="en-US" i="1" dirty="0" smtClean="0"/>
              <a:t> et y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type d’un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 et des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 *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un type </a:t>
            </a:r>
          </a:p>
          <a:p>
            <a:pPr>
              <a:buNone/>
            </a:pPr>
            <a:r>
              <a:rPr lang="fr-FR" i="1" dirty="0" smtClean="0"/>
              <a:t> pointeur bien que les méthodes puissent avoir un</a:t>
            </a:r>
          </a:p>
          <a:p>
            <a:pPr>
              <a:buNone/>
            </a:pPr>
            <a:r>
              <a:rPr lang="fr-FR" i="1" dirty="0" smtClean="0"/>
              <a:t> récepteur de type </a:t>
            </a: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celui</a:t>
            </a:r>
            <a:r>
              <a:rPr lang="en-US" i="1" dirty="0" smtClean="0"/>
              <a:t> de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et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Go </a:t>
            </a:r>
            <a:r>
              <a:rPr lang="en-US" sz="2400" i="1" dirty="0" err="1" smtClean="0"/>
              <a:t>déréférence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automatiquement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valeurs</a:t>
            </a:r>
            <a:r>
              <a:rPr lang="en-US" sz="2400" i="1" dirty="0" smtClean="0"/>
              <a:t> pour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à </a:t>
            </a:r>
          </a:p>
          <a:p>
            <a:pPr>
              <a:buNone/>
            </a:pPr>
            <a:r>
              <a:rPr lang="en-US" sz="2400" i="1" dirty="0" err="1" smtClean="0"/>
              <a:t>l’invocation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fr-FR" sz="2400" i="1" dirty="0" smtClean="0"/>
              <a:t>.</a:t>
            </a:r>
          </a:p>
          <a:p>
            <a:pPr>
              <a:buNone/>
            </a:pPr>
            <a:r>
              <a:rPr lang="en-US" sz="2400" i="1" dirty="0" smtClean="0"/>
              <a:t>Par </a:t>
            </a:r>
            <a:r>
              <a:rPr lang="en-US" sz="2400" i="1" dirty="0" err="1" smtClean="0"/>
              <a:t>exemple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même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méthode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possède</a:t>
            </a:r>
            <a:r>
              <a:rPr lang="en-US" sz="2400" i="1" dirty="0" smtClean="0"/>
              <a:t> un type </a:t>
            </a:r>
            <a:r>
              <a:rPr lang="en-US" sz="2400" i="1" dirty="0" err="1" smtClean="0"/>
              <a:t>récepteur</a:t>
            </a:r>
            <a:r>
              <a:rPr lang="en-US" sz="2400" i="1" dirty="0" smtClean="0"/>
              <a:t>  </a:t>
            </a:r>
          </a:p>
          <a:p>
            <a:pPr>
              <a:buNone/>
            </a:pPr>
            <a:r>
              <a:rPr lang="en-US" sz="2400" i="1" dirty="0" smtClean="0"/>
              <a:t>*Point,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l’invoquer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 de type </a:t>
            </a:r>
          </a:p>
          <a:p>
            <a:pPr>
              <a:buNone/>
            </a:pPr>
            <a:r>
              <a:rPr lang="en-US" sz="2400" i="1" dirty="0" smtClean="0"/>
              <a:t>Point.</a:t>
            </a:r>
            <a:endParaRPr lang="fr-FR" sz="2400" i="1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p1 := Point{ 3, 4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(p1.Abs()) 	// sucre syntaxique pour 					//(&amp;p1).Abs()</a:t>
            </a:r>
          </a:p>
          <a:p>
            <a:pPr>
              <a:buNone/>
            </a:pPr>
            <a:r>
              <a:rPr lang="en-US" sz="2400" i="1" dirty="0" smtClean="0"/>
              <a:t>De </a:t>
            </a:r>
            <a:r>
              <a:rPr lang="en-US" sz="2400" i="1" dirty="0" err="1" smtClean="0"/>
              <a:t>manière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similaire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Point3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de type </a:t>
            </a:r>
            <a:r>
              <a:rPr lang="fr-FR" sz="2400" i="1" dirty="0" smtClean="0"/>
              <a:t>*Point3: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p3 := &amp;Point3{ 3, 4, 5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(p3.Abs()) 	// sucre syntaxique pour 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			//(*p3).Abs()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sur des 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Naturellement</a:t>
            </a:r>
            <a:r>
              <a:rPr lang="en-US" i="1" dirty="0" smtClean="0"/>
              <a:t>, </a:t>
            </a:r>
            <a:r>
              <a:rPr lang="en-US" i="1" dirty="0" err="1" smtClean="0"/>
              <a:t>quand</a:t>
            </a:r>
            <a:r>
              <a:rPr lang="en-US" i="1" dirty="0" smtClean="0"/>
              <a:t> un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embarqué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structure, les </a:t>
            </a:r>
            <a:r>
              <a:rPr lang="en-US" i="1" dirty="0" err="1" smtClean="0"/>
              <a:t>méthodes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embarquées</a:t>
            </a:r>
            <a:r>
              <a:rPr lang="en-US" i="1" dirty="0" smtClean="0"/>
              <a:t> de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– en </a:t>
            </a:r>
          </a:p>
          <a:p>
            <a:pPr>
              <a:buNone/>
            </a:pPr>
            <a:r>
              <a:rPr lang="en-US" i="1" dirty="0" err="1" smtClean="0"/>
              <a:t>effet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herite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</a:t>
            </a:r>
            <a:r>
              <a:rPr lang="en-US" i="1" dirty="0" err="1" smtClean="0"/>
              <a:t>offre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simple </a:t>
            </a:r>
            <a:r>
              <a:rPr lang="en-US" i="1" dirty="0" err="1" smtClean="0"/>
              <a:t>d’émuler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certains</a:t>
            </a:r>
            <a:r>
              <a:rPr lang="en-US" i="1" dirty="0" smtClean="0"/>
              <a:t> </a:t>
            </a:r>
            <a:r>
              <a:rPr lang="en-US" i="1" dirty="0" err="1" smtClean="0"/>
              <a:t>effets</a:t>
            </a:r>
            <a:r>
              <a:rPr lang="en-US" i="1" dirty="0" smtClean="0"/>
              <a:t> du </a:t>
            </a:r>
            <a:r>
              <a:rPr lang="en-US" i="1" dirty="0" err="1" smtClean="0"/>
              <a:t>sous-classage</a:t>
            </a:r>
            <a:r>
              <a:rPr lang="en-US" i="1" dirty="0" smtClean="0"/>
              <a:t> et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champ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(p *Point) Abs() float64 { ... 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Surcharger 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surcharge 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avec les champs.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Point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(n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.Abs() * 100.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500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Bien </a:t>
            </a:r>
            <a:r>
              <a:rPr lang="en-US" i="1" dirty="0" err="1" smtClean="0"/>
              <a:t>entendu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champs multiples </a:t>
            </a:r>
            <a:r>
              <a:rPr lang="en-US" i="1" dirty="0" err="1" smtClean="0"/>
              <a:t>anonymes</a:t>
            </a:r>
            <a:r>
              <a:rPr lang="en-US" i="1" dirty="0" smtClean="0"/>
              <a:t> avec des </a:t>
            </a:r>
          </a:p>
          <a:p>
            <a:pPr>
              <a:buNone/>
            </a:pPr>
            <a:r>
              <a:rPr lang="en-US" i="1" dirty="0" smtClean="0"/>
              <a:t>types </a:t>
            </a:r>
            <a:r>
              <a:rPr lang="en-US" i="1" dirty="0" err="1" smtClean="0"/>
              <a:t>variés</a:t>
            </a:r>
            <a:r>
              <a:rPr lang="en-US" i="1" dirty="0" smtClean="0"/>
              <a:t> – </a:t>
            </a:r>
            <a:r>
              <a:rPr lang="en-US" i="1" dirty="0" err="1" smtClean="0"/>
              <a:t>une</a:t>
            </a:r>
            <a:r>
              <a:rPr lang="en-US" i="1" dirty="0" smtClean="0"/>
              <a:t> simple version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 multiple. Les </a:t>
            </a:r>
            <a:r>
              <a:rPr lang="en-US" i="1" dirty="0" err="1" smtClean="0"/>
              <a:t>règles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résolution</a:t>
            </a:r>
            <a:r>
              <a:rPr lang="en-US" i="1" dirty="0" smtClean="0"/>
              <a:t> des </a:t>
            </a:r>
            <a:r>
              <a:rPr lang="en-US" i="1" dirty="0" err="1" smtClean="0"/>
              <a:t>conflits</a:t>
            </a:r>
            <a:r>
              <a:rPr lang="en-US" i="1" dirty="0" smtClean="0"/>
              <a:t> </a:t>
            </a:r>
            <a:r>
              <a:rPr lang="en-US" i="1" dirty="0" err="1" smtClean="0"/>
              <a:t>rendent</a:t>
            </a:r>
            <a:r>
              <a:rPr lang="en-US" i="1" dirty="0" smtClean="0"/>
              <a:t>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</a:t>
            </a:r>
            <a:r>
              <a:rPr lang="en-US" i="1" dirty="0" err="1" smtClean="0"/>
              <a:t>néanmoins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utilisation</a:t>
            </a:r>
            <a:r>
              <a:rPr lang="en-US" i="1" dirty="0" smtClean="0"/>
              <a:t> encore plus </a:t>
            </a:r>
            <a:r>
              <a:rPr lang="en-US" i="1" dirty="0" err="1" smtClean="0"/>
              <a:t>irrésistible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(m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...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Buffer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data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ne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nécessite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pas d’être le premier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le buffer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new(Buffer)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// ==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buf.Mutex.Lock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en-US" i="1" dirty="0" smtClean="0"/>
              <a:t> (</a:t>
            </a:r>
            <a:r>
              <a:rPr lang="en-US" i="1" dirty="0" err="1" smtClean="0"/>
              <a:t>l’adresse</a:t>
            </a:r>
            <a:r>
              <a:rPr lang="en-US" i="1" dirty="0" smtClean="0"/>
              <a:t> de) </a:t>
            </a:r>
            <a:r>
              <a:rPr lang="en-US" i="1" dirty="0" err="1" smtClean="0"/>
              <a:t>est</a:t>
            </a:r>
            <a:r>
              <a:rPr lang="en-US" i="1" dirty="0" smtClean="0"/>
              <a:t> le champ </a:t>
            </a:r>
            <a:r>
              <a:rPr lang="en-US" i="1" dirty="0" err="1" smtClean="0"/>
              <a:t>Mutex</a:t>
            </a:r>
            <a:r>
              <a:rPr lang="en-US" i="1" dirty="0" smtClean="0"/>
              <a:t>, pas </a:t>
            </a:r>
          </a:p>
          <a:p>
            <a:pPr>
              <a:buNone/>
            </a:pPr>
            <a:r>
              <a:rPr lang="en-US" i="1" dirty="0" smtClean="0"/>
              <a:t>la structure </a:t>
            </a:r>
            <a:r>
              <a:rPr lang="en-US" i="1" dirty="0" err="1" smtClean="0"/>
              <a:t>environnante</a:t>
            </a:r>
            <a:r>
              <a:rPr lang="en-US" i="1" dirty="0" smtClean="0"/>
              <a:t>. (</a:t>
            </a:r>
            <a:r>
              <a:rPr lang="en-US" i="1" dirty="0" err="1" smtClean="0"/>
              <a:t>contraste</a:t>
            </a:r>
            <a:r>
              <a:rPr lang="en-US" i="1" dirty="0" smtClean="0"/>
              <a:t> avec le </a:t>
            </a:r>
            <a:r>
              <a:rPr lang="en-US" i="1" dirty="0" err="1" smtClean="0"/>
              <a:t>sou-classage</a:t>
            </a:r>
            <a:r>
              <a:rPr lang="en-US" i="1" dirty="0" smtClean="0"/>
              <a:t> et les </a:t>
            </a:r>
          </a:p>
          <a:p>
            <a:pPr>
              <a:buNone/>
            </a:pPr>
            <a:r>
              <a:rPr lang="en-US" i="1" dirty="0" smtClean="0"/>
              <a:t>mix-in Lips)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juste</a:t>
            </a:r>
            <a:r>
              <a:rPr lang="en-US" i="1" dirty="0" smtClean="0"/>
              <a:t> pour les structures.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r>
              <a:rPr lang="en-US" i="1" dirty="0" smtClean="0"/>
              <a:t> pour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(non </a:t>
            </a:r>
            <a:r>
              <a:rPr lang="en-US" i="1" dirty="0" err="1" smtClean="0"/>
              <a:t>pointeur</a:t>
            </a:r>
            <a:r>
              <a:rPr lang="en-US" i="1" dirty="0" smtClean="0"/>
              <a:t>).</a:t>
            </a:r>
          </a:p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néanmoins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votre</a:t>
            </a:r>
            <a:r>
              <a:rPr lang="en-US" i="1" dirty="0" smtClean="0"/>
              <a:t> package. </a:t>
            </a:r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donc</a:t>
            </a:r>
            <a:r>
              <a:rPr lang="en-US" i="1" dirty="0" smtClean="0"/>
              <a:t> pas </a:t>
            </a:r>
            <a:r>
              <a:rPr lang="en-US" i="1" dirty="0" err="1" smtClean="0"/>
              <a:t>écrire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pour le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pouvez</a:t>
            </a:r>
            <a:r>
              <a:rPr lang="en-US" i="1" dirty="0" smtClean="0"/>
              <a:t>  </a:t>
            </a:r>
            <a:r>
              <a:rPr lang="en-US" i="1" dirty="0" err="1" smtClean="0"/>
              <a:t>déclarer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et </a:t>
            </a:r>
            <a:r>
              <a:rPr lang="en-US" i="1" dirty="0" err="1" smtClean="0"/>
              <a:t>lui</a:t>
            </a:r>
            <a:r>
              <a:rPr lang="en-US" i="1" dirty="0" smtClean="0"/>
              <a:t> </a:t>
            </a:r>
            <a:r>
              <a:rPr lang="en-US" i="1" dirty="0" err="1" smtClean="0"/>
              <a:t>attribuer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Jourint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[]string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Lundi",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Mardi",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Mercredi",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(jour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String() 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nomsjour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[jour]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types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Now we have an enumeration-like type that knows</a:t>
            </a:r>
          </a:p>
          <a:p>
            <a:pPr>
              <a:buNone/>
            </a:pPr>
            <a:r>
              <a:rPr lang="fr-FR" i="1" dirty="0" smtClean="0"/>
              <a:t>how to </a:t>
            </a:r>
            <a:r>
              <a:rPr lang="fr-FR" i="1" dirty="0" err="1" smtClean="0"/>
              <a:t>print</a:t>
            </a:r>
            <a:r>
              <a:rPr lang="fr-FR" i="1" dirty="0" smtClean="0"/>
              <a:t> </a:t>
            </a:r>
            <a:r>
              <a:rPr lang="fr-FR" i="1" dirty="0" err="1" smtClean="0"/>
              <a:t>itself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Lundi Jour=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iota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Mardi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Mercredi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jour= Mardi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("%q",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jour.String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affiche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“Mardi"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Print</a:t>
            </a:r>
            <a:r>
              <a:rPr lang="fr-FR" dirty="0" smtClean="0"/>
              <a:t> comprend les méthodes 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Au </a:t>
            </a:r>
            <a:r>
              <a:rPr lang="en-US" i="1" dirty="0" err="1" smtClean="0"/>
              <a:t>moyen</a:t>
            </a:r>
            <a:r>
              <a:rPr lang="en-US" i="1" dirty="0" smtClean="0"/>
              <a:t> de techniques </a:t>
            </a:r>
            <a:r>
              <a:rPr lang="en-US" i="1" dirty="0" err="1" smtClean="0"/>
              <a:t>divulduées</a:t>
            </a:r>
            <a:r>
              <a:rPr lang="en-US" i="1" dirty="0" smtClean="0"/>
              <a:t> </a:t>
            </a:r>
            <a:r>
              <a:rPr lang="en-US" i="1" dirty="0" err="1" smtClean="0"/>
              <a:t>bientôt</a:t>
            </a:r>
            <a:r>
              <a:rPr lang="en-US" i="1" dirty="0" smtClean="0"/>
              <a:t>, </a:t>
            </a:r>
            <a:r>
              <a:rPr lang="en-US" i="1" dirty="0" err="1" smtClean="0"/>
              <a:t>fmt.print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amies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identifier les </a:t>
            </a:r>
            <a:r>
              <a:rPr lang="en-US" i="1" dirty="0" err="1" smtClean="0"/>
              <a:t>valeurs</a:t>
            </a:r>
            <a:r>
              <a:rPr lang="en-US" i="1" dirty="0" smtClean="0"/>
              <a:t> qui </a:t>
            </a:r>
            <a:r>
              <a:rPr lang="en-US" i="1" dirty="0" err="1" smtClean="0"/>
              <a:t>implémentent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methode</a:t>
            </a:r>
            <a:r>
              <a:rPr lang="en-US" i="1" dirty="0" smtClean="0"/>
              <a:t> String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définie</a:t>
            </a:r>
            <a:r>
              <a:rPr lang="en-US" i="1" dirty="0" smtClean="0"/>
              <a:t> pour la type Jour. De </a:t>
            </a:r>
          </a:p>
          <a:p>
            <a:pPr>
              <a:buNone/>
            </a:pPr>
            <a:r>
              <a:rPr lang="en-US" i="1" dirty="0" err="1" smtClean="0"/>
              <a:t>telles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automatiquement</a:t>
            </a:r>
            <a:r>
              <a:rPr lang="en-US" i="1" dirty="0" smtClean="0"/>
              <a:t> </a:t>
            </a:r>
            <a:r>
              <a:rPr lang="en-US" i="1" dirty="0" err="1" smtClean="0"/>
              <a:t>formatées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err="1" smtClean="0"/>
              <a:t>invoquant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Ainsi: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1, Tuesday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Affiche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Lundi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1 Mardi</a:t>
            </a:r>
            <a:r>
              <a:rPr lang="en-US" i="1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Definissez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String pour </a:t>
            </a:r>
            <a:r>
              <a:rPr lang="en-US" dirty="0" err="1" smtClean="0"/>
              <a:t>vos</a:t>
            </a:r>
            <a:r>
              <a:rPr lang="en-US" dirty="0" smtClean="0"/>
              <a:t> types et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s’afficheront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sympathique</a:t>
            </a:r>
            <a:r>
              <a:rPr lang="en-US" dirty="0" smtClean="0"/>
              <a:t> sans plus de travail.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Visibilité des champs et des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b="1" i="1" dirty="0" err="1" smtClean="0"/>
              <a:t>Revision</a:t>
            </a:r>
            <a:endParaRPr lang="fr-FR" b="1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différent</a:t>
            </a:r>
            <a:r>
              <a:rPr lang="en-US" i="1" dirty="0" smtClean="0"/>
              <a:t> du C++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domaine</a:t>
            </a:r>
            <a:r>
              <a:rPr lang="en-US" i="1" dirty="0" smtClean="0"/>
              <a:t> de la </a:t>
            </a:r>
            <a:r>
              <a:rPr lang="en-US" i="1" dirty="0" err="1" smtClean="0"/>
              <a:t>visibilité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Les règles de Go sont les suivantes: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i="1" dirty="0" smtClean="0"/>
              <a:t>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package(C</a:t>
            </a:r>
            <a:r>
              <a:rPr lang="en-US" i="1" dirty="0" smtClean="0"/>
              <a:t>++ </a:t>
            </a:r>
            <a:r>
              <a:rPr lang="en-US" i="1" dirty="0" smtClean="0"/>
              <a:t> a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visibilité</a:t>
            </a:r>
            <a:r>
              <a:rPr lang="en-US" i="1" dirty="0" smtClean="0"/>
              <a:t> </a:t>
            </a:r>
            <a:r>
              <a:rPr lang="en-US" i="1" dirty="0" err="1" smtClean="0"/>
              <a:t>fichier</a:t>
            </a:r>
            <a:r>
              <a:rPr lang="en-US" i="1" dirty="0" smtClean="0"/>
              <a:t>).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L’orthographe</a:t>
            </a:r>
            <a:r>
              <a:rPr lang="en-US" i="1" dirty="0" smtClean="0"/>
              <a:t> determine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exporté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local (</a:t>
            </a:r>
            <a:r>
              <a:rPr lang="en-US" i="1" dirty="0" smtClean="0"/>
              <a:t>pub/</a:t>
            </a:r>
            <a:r>
              <a:rPr lang="en-US" i="1" dirty="0" err="1" smtClean="0"/>
              <a:t>priv</a:t>
            </a:r>
            <a:r>
              <a:rPr lang="en-US" i="1" dirty="0" smtClean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ont</a:t>
            </a:r>
            <a:r>
              <a:rPr lang="en-US" i="1" dirty="0" smtClean="0"/>
              <a:t> un </a:t>
            </a:r>
            <a:r>
              <a:rPr lang="en-US" i="1" dirty="0" err="1" smtClean="0"/>
              <a:t>plein</a:t>
            </a:r>
            <a:r>
              <a:rPr lang="en-US" i="1" dirty="0" smtClean="0"/>
              <a:t> </a:t>
            </a:r>
            <a:r>
              <a:rPr lang="en-US" i="1" dirty="0" err="1" smtClean="0"/>
              <a:t>accès</a:t>
            </a:r>
            <a:r>
              <a:rPr lang="en-US" i="1" dirty="0" smtClean="0"/>
              <a:t> aux champs et </a:t>
            </a:r>
            <a:r>
              <a:rPr lang="en-US" i="1" dirty="0" err="1" smtClean="0"/>
              <a:t>méthodes</a:t>
            </a:r>
            <a:r>
              <a:rPr lang="en-US" i="1" dirty="0" smtClean="0"/>
              <a:t> des </a:t>
            </a:r>
            <a:r>
              <a:rPr lang="en-US" i="1" dirty="0" err="1" smtClean="0"/>
              <a:t>autres</a:t>
            </a:r>
            <a:r>
              <a:rPr lang="en-US" i="1" dirty="0" smtClean="0"/>
              <a:t> types.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Un type local </a:t>
            </a:r>
            <a:r>
              <a:rPr lang="en-US" i="1" dirty="0" err="1" smtClean="0"/>
              <a:t>peut</a:t>
            </a:r>
            <a:r>
              <a:rPr lang="en-US" i="1" dirty="0" smtClean="0"/>
              <a:t> exporter </a:t>
            </a:r>
            <a:r>
              <a:rPr lang="en-US" i="1" dirty="0" err="1" smtClean="0"/>
              <a:t>ses</a:t>
            </a:r>
            <a:r>
              <a:rPr lang="en-US" i="1" dirty="0" smtClean="0"/>
              <a:t> champs et </a:t>
            </a:r>
            <a:r>
              <a:rPr lang="en-US" i="1" dirty="0" err="1" smtClean="0"/>
              <a:t>méthodes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Pas de </a:t>
            </a:r>
            <a:r>
              <a:rPr lang="en-US" i="1" dirty="0" err="1" smtClean="0"/>
              <a:t>vrai</a:t>
            </a:r>
            <a:r>
              <a:rPr lang="en-US" i="1" dirty="0" smtClean="0"/>
              <a:t> </a:t>
            </a:r>
            <a:r>
              <a:rPr lang="en-US" i="1" dirty="0" err="1" smtClean="0"/>
              <a:t>sous-classage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notion de “protégé”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Ces</a:t>
            </a:r>
            <a:r>
              <a:rPr lang="en-US" i="1" dirty="0" smtClean="0"/>
              <a:t> simples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trsè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en </a:t>
            </a:r>
            <a:r>
              <a:rPr lang="en-US" i="1" dirty="0" err="1" smtClean="0"/>
              <a:t>pratique</a:t>
            </a:r>
            <a:r>
              <a:rPr lang="en-US" i="1" dirty="0" smtClean="0"/>
              <a:t>, pas de </a:t>
            </a:r>
            <a:r>
              <a:rPr lang="en-US" i="1" dirty="0" err="1" smtClean="0"/>
              <a:t>sur</a:t>
            </a:r>
            <a:r>
              <a:rPr lang="en-US" i="1" dirty="0" smtClean="0"/>
              <a:t>-specification </a:t>
            </a:r>
            <a:r>
              <a:rPr lang="en-US" i="1" dirty="0" err="1" smtClean="0"/>
              <a:t>déconnectée</a:t>
            </a:r>
            <a:r>
              <a:rPr lang="en-US" i="1" dirty="0" smtClean="0"/>
              <a:t> du </a:t>
            </a:r>
            <a:r>
              <a:rPr lang="en-US" i="1" dirty="0" err="1" smtClean="0"/>
              <a:t>réel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(</a:t>
            </a:r>
            <a:r>
              <a:rPr lang="fr-FR" dirty="0" err="1" smtClean="0"/>
              <a:t>arrays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tableaux en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de </a:t>
            </a:r>
            <a:r>
              <a:rPr lang="en-US" i="1" dirty="0" err="1" smtClean="0"/>
              <a:t>ceux</a:t>
            </a:r>
            <a:r>
              <a:rPr lang="en-US" i="1" dirty="0" smtClean="0"/>
              <a:t> en C ; plus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des tableaux en Pascal. (Slices, le prochain </a:t>
            </a:r>
            <a:r>
              <a:rPr lang="en-US" i="1" dirty="0" err="1" smtClean="0"/>
              <a:t>sujet</a:t>
            </a:r>
            <a:r>
              <a:rPr lang="en-US" i="1" dirty="0" smtClean="0"/>
              <a:t>,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peu</a:t>
            </a:r>
            <a:r>
              <a:rPr lang="en-US" i="1" dirty="0" smtClean="0"/>
              <a:t> plus </a:t>
            </a:r>
            <a:r>
              <a:rPr lang="en-US" i="1" dirty="0" err="1" smtClean="0"/>
              <a:t>comme</a:t>
            </a:r>
            <a:r>
              <a:rPr lang="en-US" i="1" dirty="0" smtClean="0"/>
              <a:t> des tableaux C).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/>
          </a:p>
          <a:p>
            <a:pPr>
              <a:buNone/>
            </a:pPr>
            <a:r>
              <a:rPr lang="en-US" i="1" dirty="0" err="1" smtClean="0"/>
              <a:t>déclares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un tableau de 3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initialisés</a:t>
            </a:r>
            <a:r>
              <a:rPr lang="en-US" i="1" dirty="0" smtClean="0"/>
              <a:t> à </a:t>
            </a:r>
            <a:r>
              <a:rPr lang="en-US" i="1" dirty="0" err="1" smtClean="0"/>
              <a:t>zéro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taille</a:t>
            </a:r>
            <a:r>
              <a:rPr lang="en-US" i="1" dirty="0" smtClean="0"/>
              <a:t> fait </a:t>
            </a:r>
            <a:r>
              <a:rPr lang="en-US" i="1" dirty="0" err="1" smtClean="0"/>
              <a:t>partie</a:t>
            </a:r>
            <a:r>
              <a:rPr lang="en-US" i="1" dirty="0" smtClean="0"/>
              <a:t> du type.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3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Regardez avec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allons</a:t>
            </a:r>
            <a:r>
              <a:rPr lang="en-US" i="1" dirty="0" smtClean="0"/>
              <a:t> </a:t>
            </a:r>
            <a:r>
              <a:rPr lang="en-US" i="1" dirty="0" err="1" smtClean="0"/>
              <a:t>jeter</a:t>
            </a:r>
            <a:r>
              <a:rPr lang="en-US" i="1" dirty="0" smtClean="0"/>
              <a:t> un coup </a:t>
            </a:r>
            <a:r>
              <a:rPr lang="en-US" i="1" dirty="0" err="1" smtClean="0"/>
              <a:t>d’oeil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l’aspect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plus </a:t>
            </a:r>
            <a:r>
              <a:rPr lang="en-US" i="1" dirty="0" err="1" smtClean="0"/>
              <a:t>inhabituel</a:t>
            </a:r>
            <a:r>
              <a:rPr lang="en-US" i="1" dirty="0" smtClean="0"/>
              <a:t> de Go:</a:t>
            </a:r>
            <a:endParaRPr lang="en-US" i="1" dirty="0" smtClean="0"/>
          </a:p>
          <a:p>
            <a:pPr algn="ctr">
              <a:buNone/>
            </a:pPr>
            <a:r>
              <a:rPr lang="fr-FR" b="1" i="1" dirty="0" smtClean="0"/>
              <a:t>Les interfaces</a:t>
            </a:r>
            <a:endParaRPr lang="fr-FR" b="1" i="1" dirty="0" smtClean="0"/>
          </a:p>
          <a:p>
            <a:pPr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Laissez </a:t>
            </a:r>
            <a:r>
              <a:rPr lang="en-US" i="1" dirty="0" err="1" smtClean="0"/>
              <a:t>vos</a:t>
            </a:r>
            <a:r>
              <a:rPr lang="en-US" i="1" dirty="0" smtClean="0"/>
              <a:t> </a:t>
            </a:r>
            <a:r>
              <a:rPr lang="en-US" i="1" dirty="0" err="1" smtClean="0"/>
              <a:t>préjugés</a:t>
            </a:r>
            <a:r>
              <a:rPr lang="en-US" i="1" dirty="0" smtClean="0"/>
              <a:t> </a:t>
            </a:r>
            <a:r>
              <a:rPr lang="en-US" i="1" dirty="0" err="1" smtClean="0"/>
              <a:t>svp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le </a:t>
            </a:r>
            <a:r>
              <a:rPr lang="en-US" i="1" dirty="0" err="1" smtClean="0"/>
              <a:t>paillasson</a:t>
            </a:r>
            <a:r>
              <a:rPr lang="en-US" i="1" dirty="0" smtClean="0"/>
              <a:t>!</a:t>
            </a:r>
            <a:endParaRPr lang="en-US" i="1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</a:t>
            </a:r>
            <a:r>
              <a:rPr lang="en-US" i="1" dirty="0" err="1" smtClean="0"/>
              <a:t>tous</a:t>
            </a:r>
            <a:r>
              <a:rPr lang="en-US" i="1" dirty="0" smtClean="0"/>
              <a:t> les types </a:t>
            </a:r>
            <a:r>
              <a:rPr lang="en-US" i="1" dirty="0" err="1" smtClean="0"/>
              <a:t>que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examinés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étaient</a:t>
            </a:r>
            <a:r>
              <a:rPr lang="en-US" i="1" dirty="0" smtClean="0"/>
              <a:t> </a:t>
            </a:r>
            <a:r>
              <a:rPr lang="en-US" i="1" dirty="0" err="1" smtClean="0"/>
              <a:t>concrets</a:t>
            </a:r>
            <a:r>
              <a:rPr lang="en-US" i="1" dirty="0" smtClean="0"/>
              <a:t> :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implémentaient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y a un type </a:t>
            </a:r>
            <a:r>
              <a:rPr lang="en-US" i="1" dirty="0" err="1" smtClean="0"/>
              <a:t>supplémentaire</a:t>
            </a:r>
            <a:r>
              <a:rPr lang="en-US" i="1" dirty="0" smtClean="0"/>
              <a:t> à </a:t>
            </a:r>
            <a:r>
              <a:rPr lang="en-US" i="1" dirty="0" err="1" smtClean="0"/>
              <a:t>considérer</a:t>
            </a:r>
            <a:r>
              <a:rPr lang="en-US" i="1" dirty="0" smtClean="0"/>
              <a:t> encore :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complétement</a:t>
            </a:r>
            <a:r>
              <a:rPr lang="en-US" i="1" dirty="0" smtClean="0"/>
              <a:t> </a:t>
            </a:r>
            <a:r>
              <a:rPr lang="en-US" i="1" dirty="0" err="1" smtClean="0"/>
              <a:t>abstrait</a:t>
            </a:r>
            <a:r>
              <a:rPr lang="en-US" i="1" dirty="0" smtClean="0"/>
              <a:t>. Il </a:t>
            </a:r>
            <a:r>
              <a:rPr lang="en-US" i="1" dirty="0" err="1" smtClean="0"/>
              <a:t>n’implémente</a:t>
            </a:r>
            <a:r>
              <a:rPr lang="en-US" i="1" dirty="0" smtClean="0"/>
              <a:t> RIEN. Ill </a:t>
            </a:r>
            <a:r>
              <a:rPr lang="en-US" i="1" dirty="0" err="1" smtClean="0"/>
              <a:t>spécifie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laplace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propriétés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iméplmentation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fournir</a:t>
            </a:r>
            <a:r>
              <a:rPr lang="en-US" i="1" dirty="0" smtClean="0"/>
              <a:t>, </a:t>
            </a:r>
            <a:r>
              <a:rPr lang="en-US" i="1" dirty="0" err="1" smtClean="0"/>
              <a:t>comme</a:t>
            </a:r>
            <a:r>
              <a:rPr lang="en-US" i="1" dirty="0" smtClean="0"/>
              <a:t> en java en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sorte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Mais par rapport à java, le concept de  « la valeur interface » </a:t>
            </a:r>
          </a:p>
          <a:p>
            <a:pPr>
              <a:buNone/>
            </a:pPr>
            <a:r>
              <a:rPr lang="fr-FR" i="1" dirty="0" smtClean="0"/>
              <a:t>en Go est tout à fait nouveau!</a:t>
            </a:r>
          </a:p>
          <a:p>
            <a:pPr>
              <a:buNone/>
            </a:pPr>
            <a:endParaRPr lang="fr-FR" i="1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d’une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 mot "interface</a:t>
            </a:r>
            <a:r>
              <a:rPr lang="en-US" i="1" dirty="0" smtClean="0"/>
              <a:t>"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surchargé</a:t>
            </a:r>
            <a:r>
              <a:rPr lang="en-US" i="1" dirty="0" smtClean="0"/>
              <a:t> en Go : </a:t>
            </a:r>
            <a:r>
              <a:rPr lang="en-US" i="1" dirty="0" err="1" smtClean="0"/>
              <a:t>il</a:t>
            </a:r>
            <a:r>
              <a:rPr lang="en-US" i="1" dirty="0" smtClean="0"/>
              <a:t> y </a:t>
            </a:r>
          </a:p>
          <a:p>
            <a:pPr>
              <a:buNone/>
            </a:pPr>
            <a:r>
              <a:rPr lang="en-US" i="1" dirty="0" smtClean="0"/>
              <a:t>a le </a:t>
            </a:r>
            <a:r>
              <a:rPr lang="en-US" i="1" dirty="0" err="1" smtClean="0"/>
              <a:t>concepte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interface, et </a:t>
            </a:r>
            <a:r>
              <a:rPr lang="en-US" i="1" dirty="0" err="1" smtClean="0"/>
              <a:t>il</a:t>
            </a:r>
            <a:r>
              <a:rPr lang="en-US" i="1" dirty="0" smtClean="0"/>
              <a:t> y  a un type </a:t>
            </a:r>
          </a:p>
          <a:p>
            <a:pPr>
              <a:buNone/>
            </a:pPr>
            <a:r>
              <a:rPr lang="en-US" i="1" dirty="0" smtClean="0"/>
              <a:t>interface, et </a:t>
            </a:r>
            <a:r>
              <a:rPr lang="en-US" i="1" dirty="0" err="1" smtClean="0"/>
              <a:t>ensuite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y a des </a:t>
            </a:r>
            <a:r>
              <a:rPr lang="en-US" i="1" dirty="0" err="1" smtClean="0"/>
              <a:t>valeurs</a:t>
            </a:r>
            <a:r>
              <a:rPr lang="en-US" i="1" dirty="0" smtClean="0"/>
              <a:t> de </a:t>
            </a:r>
            <a:r>
              <a:rPr lang="en-US" i="1" dirty="0" err="1" smtClean="0"/>
              <a:t>ce</a:t>
            </a:r>
            <a:r>
              <a:rPr lang="en-US" i="1" dirty="0" smtClean="0"/>
              <a:t> type. </a:t>
            </a:r>
          </a:p>
          <a:p>
            <a:pPr>
              <a:buNone/>
            </a:pPr>
            <a:r>
              <a:rPr lang="fr-FR" i="1" dirty="0" smtClean="0"/>
              <a:t>Premièrement, le concept.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Définition</a:t>
            </a:r>
            <a:r>
              <a:rPr lang="fr-FR" i="1" dirty="0" smtClean="0"/>
              <a:t>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est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méthodes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tourner</a:t>
            </a:r>
            <a:r>
              <a:rPr lang="en-US" i="1" dirty="0" smtClean="0"/>
              <a:t> </a:t>
            </a:r>
            <a:r>
              <a:rPr lang="en-US" i="1" dirty="0" err="1" smtClean="0"/>
              <a:t>autour</a:t>
            </a:r>
            <a:r>
              <a:rPr lang="en-US" i="1" dirty="0" smtClean="0"/>
              <a:t>,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un 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concret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 </a:t>
            </a:r>
            <a:r>
              <a:rPr lang="en-US" i="1" dirty="0" err="1" smtClean="0"/>
              <a:t>forment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avons</a:t>
            </a:r>
            <a:r>
              <a:rPr lang="en-US" i="1" dirty="0" smtClean="0"/>
              <a:t> vu </a:t>
            </a:r>
            <a:r>
              <a:rPr lang="en-US" i="1" dirty="0" err="1" smtClean="0"/>
              <a:t>ce</a:t>
            </a:r>
            <a:r>
              <a:rPr lang="en-US" i="1" dirty="0" smtClean="0"/>
              <a:t> type simple </a:t>
            </a:r>
            <a:r>
              <a:rPr lang="en-US" i="1" dirty="0" err="1" smtClean="0"/>
              <a:t>auparavant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 ... }</a:t>
            </a:r>
          </a:p>
          <a:p>
            <a:pPr>
              <a:buNone/>
            </a:pPr>
            <a:r>
              <a:rPr lang="en-US" i="1" dirty="0" err="1" smtClean="0"/>
              <a:t>L’interface</a:t>
            </a:r>
            <a:r>
              <a:rPr lang="en-US" i="1" dirty="0" smtClean="0"/>
              <a:t> du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Abs()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Ce n’est pas </a:t>
            </a: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</a:t>
            </a:r>
          </a:p>
          <a:p>
            <a:pPr>
              <a:buNone/>
            </a:pP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 fait abstraction du </a:t>
            </a: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embarquons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nouveau type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  <a:r>
              <a:rPr lang="en-US" i="1" dirty="0" err="1" smtClean="0"/>
              <a:t>même</a:t>
            </a:r>
            <a:r>
              <a:rPr lang="en-US" i="1" dirty="0" smtClean="0"/>
              <a:t> interface.</a:t>
            </a:r>
            <a:endParaRPr lang="fr-F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Un type interface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spcification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interface, un ensemble de </a:t>
            </a:r>
          </a:p>
          <a:p>
            <a:pPr>
              <a:buNone/>
            </a:pP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implémentées</a:t>
            </a:r>
            <a:r>
              <a:rPr lang="en-US" i="1" dirty="0" smtClean="0"/>
              <a:t> par </a:t>
            </a:r>
            <a:r>
              <a:rPr lang="en-US" i="1" dirty="0" err="1" smtClean="0"/>
              <a:t>d’autres</a:t>
            </a:r>
            <a:r>
              <a:rPr lang="en-US" i="1" dirty="0" smtClean="0"/>
              <a:t> types.</a:t>
            </a:r>
          </a:p>
          <a:p>
            <a:pPr>
              <a:buNone/>
            </a:pPr>
            <a:r>
              <a:rPr lang="en-US" i="1" dirty="0" err="1" smtClean="0"/>
              <a:t>Ci-dessous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simple 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float64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recepteur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implicite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la </a:t>
            </a:r>
            <a:r>
              <a:rPr lang="en-US" i="1" dirty="0" err="1" smtClean="0"/>
              <a:t>définition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notre</a:t>
            </a:r>
            <a:r>
              <a:rPr lang="en-US" i="1" dirty="0" smtClean="0"/>
              <a:t> </a:t>
            </a:r>
            <a:r>
              <a:rPr lang="en-US" i="1" dirty="0" err="1" smtClean="0"/>
              <a:t>terminologie</a:t>
            </a:r>
            <a:r>
              <a:rPr lang="en-US" i="1" dirty="0" smtClean="0"/>
              <a:t>,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fr-FR" dirty="0" smtClean="0"/>
              <a:t> </a:t>
            </a:r>
            <a:r>
              <a:rPr lang="fr-FR" i="1" dirty="0" smtClean="0"/>
              <a:t>implémente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également,</a:t>
            </a:r>
            <a:endParaRPr lang="fr-FR" i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/>
              <a:t> </a:t>
            </a:r>
            <a:r>
              <a:rPr lang="en-US" i="1" dirty="0" smtClean="0"/>
              <a:t>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Point3</a:t>
            </a:r>
            <a:r>
              <a:rPr lang="en-US" i="1" dirty="0" smtClean="0"/>
              <a:t> </a:t>
            </a:r>
            <a:r>
              <a:rPr lang="en-US" i="1" dirty="0" err="1" smtClean="0"/>
              <a:t>implementent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écrites</a:t>
            </a:r>
            <a:r>
              <a:rPr lang="en-US" i="1" dirty="0" smtClean="0"/>
              <a:t> 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la </a:t>
            </a:r>
            <a:r>
              <a:rPr lang="en-US" i="1" dirty="0" err="1" smtClean="0"/>
              <a:t>déclaration</a:t>
            </a:r>
            <a:r>
              <a:rPr lang="en-US" i="1" dirty="0" smtClean="0"/>
              <a:t> de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f &lt; 0 { return float64(-f) }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f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dirty="0" smtClean="0"/>
              <a:t> </a:t>
            </a:r>
            <a:r>
              <a:rPr lang="en-US" i="1" dirty="0" err="1" smtClean="0"/>
              <a:t>implemente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mêm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 </a:t>
            </a: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fr-FR" dirty="0" smtClean="0"/>
              <a:t> </a:t>
            </a:r>
            <a:r>
              <a:rPr lang="fr-FR" i="1" dirty="0" smtClean="0"/>
              <a:t>ne le fait pas.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(NB: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MonFloat</a:t>
            </a:r>
            <a:r>
              <a:rPr lang="en-US" i="1" dirty="0" smtClean="0"/>
              <a:t>  </a:t>
            </a:r>
            <a:r>
              <a:rPr lang="en-US" i="1" dirty="0" err="1" smtClean="0"/>
              <a:t>n’ets</a:t>
            </a:r>
            <a:r>
              <a:rPr lang="en-US" i="1" dirty="0" smtClean="0"/>
              <a:t> pas le "boxing</a:t>
            </a:r>
            <a:r>
              <a:rPr lang="en-US" i="1" dirty="0" smtClean="0"/>
              <a:t>" </a:t>
            </a:r>
            <a:r>
              <a:rPr lang="en-US" i="1" dirty="0" smtClean="0"/>
              <a:t>de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;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représentation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identique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.)</a:t>
            </a:r>
            <a:endParaRPr lang="en-US" i="1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Plusieurs vers plusieurs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interface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implémentée</a:t>
            </a:r>
            <a:r>
              <a:rPr lang="en-US" i="1" dirty="0" smtClean="0"/>
              <a:t> par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types.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implémenté</a:t>
            </a:r>
            <a:r>
              <a:rPr lang="en-US" i="1" dirty="0" smtClean="0"/>
              <a:t> par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qui </a:t>
            </a:r>
          </a:p>
          <a:p>
            <a:pPr>
              <a:buNone/>
            </a:pP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signature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float64</a:t>
            </a:r>
            <a:r>
              <a:rPr lang="en-US" i="1" dirty="0" smtClean="0"/>
              <a:t>,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nonobstant</a:t>
            </a:r>
            <a:r>
              <a:rPr lang="en-US" i="1" dirty="0" smtClean="0"/>
              <a:t>  le fait </a:t>
            </a:r>
            <a:r>
              <a:rPr lang="en-US" i="1" dirty="0" err="1" smtClean="0"/>
              <a:t>que</a:t>
            </a:r>
            <a:r>
              <a:rPr lang="en-US" i="1" dirty="0" smtClean="0"/>
              <a:t> le type </a:t>
            </a:r>
            <a:r>
              <a:rPr lang="en-US" i="1" dirty="0" err="1" smtClean="0"/>
              <a:t>puisse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d’autres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type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implémenter</a:t>
            </a:r>
            <a:r>
              <a:rPr lang="en-US" i="1" dirty="0" smtClean="0"/>
              <a:t> un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arbitraire</a:t>
            </a:r>
            <a:r>
              <a:rPr lang="en-US" i="1" dirty="0" smtClean="0"/>
              <a:t> </a:t>
            </a:r>
            <a:r>
              <a:rPr lang="en-US" i="1" dirty="0" err="1" smtClean="0"/>
              <a:t>d’interfaces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i="1" dirty="0" smtClean="0"/>
              <a:t> en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au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Abs()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vide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EmptyInterface</a:t>
            </a:r>
            <a:r>
              <a:rPr lang="en-US" i="1" dirty="0" smtClean="0"/>
              <a:t>. </a:t>
            </a:r>
            <a:r>
              <a:rPr lang="fr-FR" i="1" dirty="0" smtClean="0"/>
              <a:t>Ce qui </a:t>
            </a:r>
          </a:p>
          <a:p>
            <a:pPr>
              <a:buNone/>
            </a:pPr>
            <a:r>
              <a:rPr lang="fr-FR" i="1" dirty="0" smtClean="0"/>
              <a:t>va nous être pratique dans le futur…</a:t>
            </a:r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 interface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smtClean="0"/>
              <a:t>variable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déclarée</a:t>
            </a:r>
            <a:r>
              <a:rPr lang="en-US" i="1" dirty="0" smtClean="0"/>
              <a:t> avec un type interface,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enregistrer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qui </a:t>
            </a:r>
            <a:r>
              <a:rPr lang="en-US" i="1" dirty="0" err="1" smtClean="0"/>
              <a:t>implément</a:t>
            </a:r>
            <a:r>
              <a:rPr lang="en-US" i="1" dirty="0" smtClean="0"/>
              <a:t> </a:t>
            </a:r>
            <a:r>
              <a:rPr lang="en-US" i="1" dirty="0" err="1" smtClean="0"/>
              <a:t>cette</a:t>
            </a:r>
            <a:r>
              <a:rPr lang="en-US" i="1" dirty="0" smtClean="0"/>
              <a:t> interface.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AbsInterface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:= new(Point)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pp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OK: *Point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7.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		// erreur à la compilation: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	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ne possède pas 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MonFlottant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possède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ai 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ai.Abs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appel de méthode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5.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NB: </a:t>
            </a:r>
            <a:r>
              <a:rPr lang="en-US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n’est</a:t>
            </a:r>
            <a:r>
              <a:rPr lang="en-US" i="1" dirty="0" smtClean="0">
                <a:solidFill>
                  <a:srgbClr val="FF0000"/>
                </a:solidFill>
              </a:rPr>
              <a:t> pas 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! </a:t>
            </a:r>
            <a:r>
              <a:rPr lang="en-US" i="1" dirty="0" err="1" smtClean="0">
                <a:solidFill>
                  <a:srgbClr val="FF0000"/>
                </a:solidFill>
              </a:rPr>
              <a:t>C’est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une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interface.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800" dirty="0" smtClean="0"/>
              <a:t> </a:t>
            </a:r>
            <a:r>
              <a:rPr lang="en-US" sz="2800" i="1" dirty="0" err="1" smtClean="0"/>
              <a:t>n’est</a:t>
            </a:r>
            <a:r>
              <a:rPr lang="en-US" sz="2800" i="1" dirty="0" smtClean="0"/>
              <a:t> pas un </a:t>
            </a:r>
            <a:r>
              <a:rPr lang="en-US" sz="2800" i="1" dirty="0" err="1" smtClean="0"/>
              <a:t>pointeur</a:t>
            </a:r>
            <a:r>
              <a:rPr lang="en-US" sz="2800" i="1" dirty="0" smtClean="0"/>
              <a:t>! </a:t>
            </a:r>
            <a:r>
              <a:rPr lang="en-US" sz="2800" i="1" dirty="0" err="1" smtClean="0"/>
              <a:t>C’est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structure de </a:t>
            </a:r>
            <a:r>
              <a:rPr lang="en-US" sz="2800" i="1" dirty="0" err="1" smtClean="0"/>
              <a:t>données</a:t>
            </a:r>
            <a:r>
              <a:rPr lang="en-US" sz="2800" i="1" dirty="0" smtClean="0"/>
              <a:t> multi-</a:t>
            </a:r>
            <a:r>
              <a:rPr lang="en-US" sz="2800" i="1" dirty="0" err="1" smtClean="0"/>
              <a:t>mots</a:t>
            </a:r>
            <a:r>
              <a:rPr lang="en-US" sz="2800" i="1" dirty="0" smtClean="0"/>
              <a:t>.</a:t>
            </a:r>
          </a:p>
          <a:p>
            <a:pPr>
              <a:buNone/>
            </a:pPr>
            <a:r>
              <a:rPr lang="en-US" sz="2800" i="1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800" i="1" dirty="0" smtClean="0"/>
              <a:t>A </a:t>
            </a:r>
            <a:r>
              <a:rPr lang="en-US" sz="2800" i="1" dirty="0" err="1" smtClean="0"/>
              <a:t>différents</a:t>
            </a:r>
            <a:r>
              <a:rPr lang="en-US" sz="2800" i="1" dirty="0" smtClean="0"/>
              <a:t> instant, </a:t>
            </a:r>
            <a:r>
              <a:rPr lang="en-US" sz="2800" i="1" dirty="0" err="1" smtClean="0"/>
              <a:t>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possède</a:t>
            </a:r>
            <a:r>
              <a:rPr lang="en-US" sz="2800" i="1" dirty="0" smtClean="0"/>
              <a:t>  un type et </a:t>
            </a:r>
            <a:r>
              <a:rPr lang="en-US" sz="2800" i="1" dirty="0" err="1" smtClean="0"/>
              <a:t>une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valeur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différente</a:t>
            </a:r>
            <a:r>
              <a:rPr lang="en-US" sz="2800" i="1" dirty="0" smtClean="0"/>
              <a:t> 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&amp;Point{3,4}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(un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*Point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à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l’adresse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0xff1234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ai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MyFloat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(-7.):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619672" y="24928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7917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 réceptrice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Pointeur sur une table de méthodes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331640" y="4653136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0xff1234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331640" y="5866472"/>
          <a:ext cx="22322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-7.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Connecteur droit avec flèche 9"/>
          <p:cNvCxnSpPr/>
          <p:nvPr/>
        </p:nvCxnSpPr>
        <p:spPr>
          <a:xfrm flipV="1">
            <a:off x="3275856" y="4653136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275856" y="5877272"/>
            <a:ext cx="20882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364088" y="4581128"/>
          <a:ext cx="2304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(*Point)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5292080" y="5733256"/>
          <a:ext cx="2448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MyFloat</a:t>
                      </a:r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Abs() float64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tableaux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, pas des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implicites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tableau, </a:t>
            </a:r>
            <a:r>
              <a:rPr lang="en-US" i="1" dirty="0" err="1" smtClean="0"/>
              <a:t>attribuer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smtClean="0"/>
              <a:t>un tableau (par </a:t>
            </a:r>
            <a:r>
              <a:rPr lang="en-US" i="1" dirty="0" err="1" smtClean="0"/>
              <a:t>exemple</a:t>
            </a:r>
            <a:r>
              <a:rPr lang="en-US" i="1" dirty="0" smtClean="0"/>
              <a:t> pour le passer </a:t>
            </a:r>
            <a:r>
              <a:rPr lang="en-US" i="1" dirty="0" err="1" smtClean="0"/>
              <a:t>efficacement</a:t>
            </a:r>
            <a:r>
              <a:rPr lang="en-US" i="1" dirty="0" smtClean="0"/>
              <a:t> sans </a:t>
            </a:r>
            <a:r>
              <a:rPr lang="en-US" i="1" dirty="0" err="1" smtClean="0"/>
              <a:t>recopie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) </a:t>
            </a:r>
            <a:r>
              <a:rPr lang="fr-FR" i="1" dirty="0" smtClean="0"/>
              <a:t> 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f(a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f(ar) // passe  une copie de ar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fp(&amp;ar) // passe  un pointeur sur ar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Sortie(Print 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reconnaissent</a:t>
            </a:r>
            <a:r>
              <a:rPr lang="en-US" i="1" dirty="0" smtClean="0"/>
              <a:t> les tableaux):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[0 0 0]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&amp;[0 0 0]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 choses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smtClean="0"/>
              <a:t>Les interfaces </a:t>
            </a:r>
            <a:r>
              <a:rPr lang="en-US" i="1" dirty="0" err="1" smtClean="0"/>
              <a:t>définissent</a:t>
            </a:r>
            <a:r>
              <a:rPr lang="en-US" i="1" dirty="0" smtClean="0"/>
              <a:t> un </a:t>
            </a:r>
            <a:r>
              <a:rPr lang="en-US" i="1" dirty="0" err="1" smtClean="0"/>
              <a:t>semble</a:t>
            </a:r>
            <a:r>
              <a:rPr lang="en-US" i="1" dirty="0" smtClean="0"/>
              <a:t> de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pures</a:t>
            </a:r>
            <a:r>
              <a:rPr lang="en-US" i="1" dirty="0" smtClean="0"/>
              <a:t> et </a:t>
            </a:r>
            <a:r>
              <a:rPr lang="en-US" i="1" dirty="0" err="1" smtClean="0"/>
              <a:t>abstraites</a:t>
            </a:r>
            <a:r>
              <a:rPr lang="en-US" i="1" dirty="0" smtClean="0"/>
              <a:t> : pas </a:t>
            </a:r>
            <a:r>
              <a:rPr lang="en-US" i="1" dirty="0" err="1" smtClean="0"/>
              <a:t>d’implémentation</a:t>
            </a:r>
            <a:r>
              <a:rPr lang="en-US" i="1" dirty="0" smtClean="0"/>
              <a:t>, pas de champs de </a:t>
            </a:r>
            <a:r>
              <a:rPr lang="en-US" i="1" dirty="0" err="1" smtClean="0"/>
              <a:t>données</a:t>
            </a:r>
            <a:r>
              <a:rPr lang="en-US" i="1" dirty="0" smtClean="0"/>
              <a:t>. Go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claire</a:t>
            </a:r>
            <a:r>
              <a:rPr lang="en-US" i="1" dirty="0" smtClean="0"/>
              <a:t> </a:t>
            </a:r>
            <a:r>
              <a:rPr lang="en-US" i="1" dirty="0" err="1" smtClean="0"/>
              <a:t>séparation</a:t>
            </a:r>
            <a:r>
              <a:rPr lang="en-US" i="1" dirty="0" smtClean="0"/>
              <a:t> entre interface et </a:t>
            </a:r>
            <a:r>
              <a:rPr lang="en-US" i="1" dirty="0" err="1" smtClean="0"/>
              <a:t>iméplementation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2) </a:t>
            </a:r>
            <a:r>
              <a:rPr lang="en-US" i="1" dirty="0" smtClean="0"/>
              <a:t>Les </a:t>
            </a:r>
            <a:r>
              <a:rPr lang="en-US" i="1" dirty="0" err="1" smtClean="0"/>
              <a:t>valeurs</a:t>
            </a:r>
            <a:r>
              <a:rPr lang="en-US" i="1" dirty="0" smtClean="0"/>
              <a:t> interface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ceci</a:t>
            </a:r>
            <a:r>
              <a:rPr lang="en-US" i="1" dirty="0" smtClean="0"/>
              <a:t> : des </a:t>
            </a:r>
            <a:r>
              <a:rPr lang="en-US" i="1" dirty="0" err="1" smtClean="0"/>
              <a:t>valeurs</a:t>
            </a:r>
            <a:r>
              <a:rPr lang="en-US" i="1" dirty="0" smtClean="0"/>
              <a:t>. 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contiennent</a:t>
            </a:r>
            <a:r>
              <a:rPr lang="en-US" i="1" dirty="0" smtClean="0"/>
              <a:t>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quelles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concrêtes</a:t>
            </a:r>
            <a:r>
              <a:rPr lang="en-US" i="1" dirty="0" smtClean="0"/>
              <a:t> qui </a:t>
            </a:r>
            <a:r>
              <a:rPr lang="en-US" i="1" dirty="0" err="1" smtClean="0"/>
              <a:t>iméplémentent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définies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l’interface</a:t>
            </a:r>
            <a:r>
              <a:rPr lang="en-US" i="1" dirty="0" smtClean="0"/>
              <a:t>. </a:t>
            </a:r>
            <a:r>
              <a:rPr lang="en-US" i="1" dirty="0" err="1" smtClean="0">
                <a:solidFill>
                  <a:srgbClr val="FF0000"/>
                </a:solidFill>
              </a:rPr>
              <a:t>Cette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valeur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concrête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peut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ou</a:t>
            </a:r>
            <a:r>
              <a:rPr lang="en-US" i="1" dirty="0" smtClean="0">
                <a:solidFill>
                  <a:srgbClr val="FF0000"/>
                </a:solidFill>
              </a:rPr>
              <a:t> pas </a:t>
            </a:r>
            <a:r>
              <a:rPr lang="en-US" i="1" dirty="0" err="1" smtClean="0">
                <a:solidFill>
                  <a:srgbClr val="FF0000"/>
                </a:solidFill>
              </a:rPr>
              <a:t>être</a:t>
            </a:r>
            <a:r>
              <a:rPr lang="en-US" i="1" dirty="0" smtClean="0">
                <a:solidFill>
                  <a:srgbClr val="FF0000"/>
                </a:solidFill>
              </a:rPr>
              <a:t> un </a:t>
            </a:r>
            <a:r>
              <a:rPr lang="en-US" i="1" dirty="0" err="1" smtClean="0">
                <a:solidFill>
                  <a:srgbClr val="FF0000"/>
                </a:solidFill>
              </a:rPr>
              <a:t>pointeur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3) </a:t>
            </a:r>
            <a:r>
              <a:rPr lang="en-US" i="1" dirty="0" smtClean="0"/>
              <a:t>Les types </a:t>
            </a:r>
            <a:r>
              <a:rPr lang="en-US" i="1" dirty="0" err="1" smtClean="0"/>
              <a:t>implémentent</a:t>
            </a:r>
            <a:r>
              <a:rPr lang="en-US" i="1" dirty="0" smtClean="0"/>
              <a:t> les interface </a:t>
            </a:r>
            <a:r>
              <a:rPr lang="en-US" i="1" dirty="0" err="1" smtClean="0"/>
              <a:t>sen</a:t>
            </a:r>
            <a:r>
              <a:rPr lang="en-US" i="1" dirty="0" smtClean="0"/>
              <a:t> </a:t>
            </a:r>
            <a:r>
              <a:rPr lang="en-US" i="1" dirty="0" err="1" smtClean="0"/>
              <a:t>ayant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. </a:t>
            </a:r>
            <a:r>
              <a:rPr lang="en-US" i="1" dirty="0" err="1" smtClean="0"/>
              <a:t>Eils</a:t>
            </a:r>
            <a:r>
              <a:rPr lang="en-US" i="1" dirty="0" smtClean="0"/>
              <a:t> ne </a:t>
            </a:r>
            <a:r>
              <a:rPr lang="en-US" i="1" dirty="0" err="1" smtClean="0"/>
              <a:t>doivent</a:t>
            </a:r>
            <a:r>
              <a:rPr lang="en-US" i="1" dirty="0" smtClean="0"/>
              <a:t> pas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qu’elles</a:t>
            </a:r>
            <a:r>
              <a:rPr lang="en-US" i="1" dirty="0" smtClean="0"/>
              <a:t> font?  Par </a:t>
            </a:r>
            <a:r>
              <a:rPr lang="en-US" i="1" dirty="0" err="1" smtClean="0"/>
              <a:t>exemple</a:t>
            </a:r>
            <a:r>
              <a:rPr lang="en-US" i="1" dirty="0" smtClean="0"/>
              <a:t>, tout type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interface vide </a:t>
            </a:r>
            <a:r>
              <a:rPr lang="fr-FR" i="1" dirty="0" smtClean="0"/>
              <a:t> 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interface{}.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</a:t>
            </a:r>
            <a:r>
              <a:rPr lang="fr-FR" dirty="0" err="1" smtClean="0"/>
              <a:t>io.Writer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Ci</a:t>
            </a:r>
            <a:r>
              <a:rPr lang="en-US" i="1" dirty="0" smtClean="0"/>
              <a:t>-après la signature </a:t>
            </a:r>
            <a:r>
              <a:rPr lang="en-US" i="1" dirty="0" err="1" smtClean="0"/>
              <a:t>concrête</a:t>
            </a:r>
            <a:r>
              <a:rPr lang="en-US" i="1" dirty="0" smtClean="0"/>
              <a:t> de of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 string, a ... interface{})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Elle </a:t>
            </a:r>
            <a:r>
              <a:rPr lang="en-US" i="1" dirty="0" err="1" smtClean="0"/>
              <a:t>n’écrit</a:t>
            </a:r>
            <a:r>
              <a:rPr lang="en-US" i="1" dirty="0" smtClean="0"/>
              <a:t> pas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écrit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du type  </a:t>
            </a:r>
            <a:endParaRPr lang="en-US" i="1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</a:t>
            </a:r>
            <a:r>
              <a:rPr lang="en-US" i="1" dirty="0" smtClean="0"/>
              <a:t>qui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package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interface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par </a:t>
            </a:r>
            <a:r>
              <a:rPr lang="en-US" dirty="0" err="1" smtClean="0"/>
              <a:t>conséquent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type qui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méthode</a:t>
            </a:r>
            <a:r>
              <a:rPr lang="en-US" dirty="0" smtClean="0"/>
              <a:t> Write</a:t>
            </a:r>
            <a:r>
              <a:rPr lang="en-US" i="1" dirty="0" smtClean="0"/>
              <a:t>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ce</a:t>
            </a:r>
            <a:r>
              <a:rPr lang="en-US" dirty="0" smtClean="0">
                <a:cs typeface="Courier New" pitchFamily="49" charset="0"/>
              </a:rPr>
              <a:t> qui </a:t>
            </a:r>
            <a:r>
              <a:rPr lang="en-US" dirty="0" err="1" smtClean="0">
                <a:cs typeface="Courier New" pitchFamily="49" charset="0"/>
              </a:rPr>
              <a:t>inclue</a:t>
            </a:r>
            <a:r>
              <a:rPr lang="en-US" dirty="0" smtClean="0">
                <a:cs typeface="Courier New" pitchFamily="49" charset="0"/>
              </a:rPr>
              <a:t> les </a:t>
            </a:r>
            <a:r>
              <a:rPr lang="en-US" dirty="0" err="1" smtClean="0">
                <a:cs typeface="Courier New" pitchFamily="49" charset="0"/>
              </a:rPr>
              <a:t>fichiers</a:t>
            </a:r>
            <a:r>
              <a:rPr lang="en-US" dirty="0" smtClean="0">
                <a:cs typeface="Courier New" pitchFamily="49" charset="0"/>
              </a:rPr>
              <a:t>, les 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pipes, les </a:t>
            </a:r>
            <a:r>
              <a:rPr lang="en-US" dirty="0" err="1" smtClean="0">
                <a:cs typeface="Courier New" pitchFamily="49" charset="0"/>
              </a:rPr>
              <a:t>connexions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réseau</a:t>
            </a:r>
            <a:r>
              <a:rPr lang="en-US" dirty="0" smtClean="0">
                <a:cs typeface="Courier New" pitchFamily="49" charset="0"/>
              </a:rPr>
              <a:t>, etc…</a:t>
            </a:r>
            <a:endParaRPr lang="fr-FR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 </a:t>
            </a:r>
            <a:r>
              <a:rPr lang="fr-FR" dirty="0" err="1" smtClean="0"/>
              <a:t>bufferisées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... </a:t>
            </a:r>
            <a:r>
              <a:rPr lang="en-US" i="1" dirty="0" smtClean="0"/>
              <a:t>Un buffer en </a:t>
            </a:r>
            <a:r>
              <a:rPr lang="en-US" i="1" dirty="0" err="1" smtClean="0"/>
              <a:t>écriture</a:t>
            </a:r>
            <a:r>
              <a:rPr lang="en-US" i="1" dirty="0" smtClean="0"/>
              <a:t> </a:t>
            </a:r>
            <a:r>
              <a:rPr lang="en-US" i="1" dirty="0" err="1" smtClean="0"/>
              <a:t>vant</a:t>
            </a:r>
            <a:r>
              <a:rPr lang="en-US" i="1" dirty="0" smtClean="0"/>
              <a:t> du package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canonique</a:t>
            </a:r>
            <a:r>
              <a:rPr lang="en-US" i="1" dirty="0" smtClean="0"/>
              <a:t>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“factory”: </a:t>
            </a:r>
            <a:r>
              <a:rPr lang="en-US" i="1" dirty="0" err="1" smtClean="0"/>
              <a:t>donnez</a:t>
            </a:r>
            <a:r>
              <a:rPr lang="en-US" i="1" dirty="0" smtClean="0"/>
              <a:t> </a:t>
            </a:r>
            <a:r>
              <a:rPr lang="en-US" i="1" dirty="0" err="1" smtClean="0"/>
              <a:t>lui</a:t>
            </a:r>
            <a:r>
              <a:rPr lang="en-US" i="1" dirty="0" smtClean="0"/>
              <a:t> 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, </a:t>
            </a:r>
            <a:r>
              <a:rPr lang="en-US" i="1" dirty="0" smtClean="0"/>
              <a:t>et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retrounera</a:t>
            </a:r>
            <a:r>
              <a:rPr lang="en-US" i="1" dirty="0" smtClean="0"/>
              <a:t> un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i="1" dirty="0" smtClean="0"/>
              <a:t> </a:t>
            </a:r>
            <a:r>
              <a:rPr lang="en-US" i="1" dirty="0" err="1" smtClean="0"/>
              <a:t>bufferisé</a:t>
            </a:r>
            <a:r>
              <a:rPr lang="en-US" i="1" dirty="0" smtClean="0"/>
              <a:t> de la </a:t>
            </a:r>
            <a:r>
              <a:rPr lang="en-US" i="1" dirty="0" err="1" smtClean="0"/>
              <a:t>forme</a:t>
            </a:r>
            <a:r>
              <a:rPr lang="en-US" i="1" dirty="0" smtClean="0"/>
              <a:t> d’un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bufio.Writer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Et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entendu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en-US" i="1" dirty="0" smtClean="0"/>
              <a:t> </a:t>
            </a:r>
            <a:r>
              <a:rPr lang="en-US" i="1" dirty="0" err="1" smtClean="0"/>
              <a:t>implémente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Mettons tout ensemble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bufio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"; "os"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non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"%s, ", "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bonjour")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bufferisé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implémente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bufio.NewWriter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os.Stdout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"%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monde!")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buf.Flush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bufferisation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fonctionne</a:t>
            </a:r>
            <a:r>
              <a:rPr lang="en-US" sz="2000" i="1" dirty="0" smtClean="0"/>
              <a:t> avec </a:t>
            </a:r>
            <a:r>
              <a:rPr lang="en-US" sz="2000" i="1" dirty="0" err="1" smtClean="0"/>
              <a:t>n’importe</a:t>
            </a:r>
            <a:r>
              <a:rPr lang="en-US" sz="2000" i="1" dirty="0" smtClean="0"/>
              <a:t> quoi qui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Writes</a:t>
            </a:r>
            <a:r>
              <a:rPr lang="en-US" sz="2000" i="1" dirty="0" smtClean="0"/>
              <a:t>.</a:t>
            </a:r>
          </a:p>
          <a:p>
            <a:pPr>
              <a:buNone/>
            </a:pPr>
            <a:r>
              <a:rPr lang="en-US" sz="2000" i="1" dirty="0" err="1" smtClean="0"/>
              <a:t>Ressemble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presque</a:t>
            </a:r>
            <a:r>
              <a:rPr lang="en-US" sz="2000" i="1" dirty="0" smtClean="0"/>
              <a:t> au pipes </a:t>
            </a:r>
            <a:r>
              <a:rPr lang="en-US" sz="2000" i="1" dirty="0" err="1" smtClean="0"/>
              <a:t>Unis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n’est-ce</a:t>
            </a:r>
            <a:r>
              <a:rPr lang="en-US" sz="2000" i="1" dirty="0" smtClean="0"/>
              <a:t> pas?  </a:t>
            </a:r>
          </a:p>
          <a:p>
            <a:pPr>
              <a:buNone/>
            </a:pPr>
            <a:r>
              <a:rPr lang="en-US" sz="2000" i="1" dirty="0" smtClean="0"/>
              <a:t>La </a:t>
            </a:r>
            <a:r>
              <a:rPr lang="en-US" sz="2000" i="1" dirty="0" err="1" smtClean="0"/>
              <a:t>composabilité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est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très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puissante</a:t>
            </a:r>
            <a:r>
              <a:rPr lang="en-US" sz="2000" i="1" dirty="0" smtClean="0"/>
              <a:t>; </a:t>
            </a:r>
            <a:r>
              <a:rPr lang="en-US" sz="2000" i="1" dirty="0" err="1" smtClean="0"/>
              <a:t>voir</a:t>
            </a:r>
            <a:r>
              <a:rPr lang="en-US" sz="2000" i="1" dirty="0" smtClean="0"/>
              <a:t> le package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crypto</a:t>
            </a:r>
            <a:r>
              <a:rPr lang="en-US" sz="2000" i="1" dirty="0" smtClean="0"/>
              <a:t>.</a:t>
            </a:r>
            <a:endParaRPr lang="fr-FR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types composite </a:t>
            </a:r>
            <a:r>
              <a:rPr lang="en-US" i="1" dirty="0" err="1" smtClean="0"/>
              <a:t>ont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pour la </a:t>
            </a:r>
            <a:r>
              <a:rPr lang="en-US" i="1" dirty="0" err="1" smtClean="0"/>
              <a:t>création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. Pour les tableaux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Tableau de 3 entiers: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Tableau de 10 </a:t>
            </a:r>
            <a:r>
              <a:rPr lang="en-US" i="1" dirty="0" err="1" smtClean="0"/>
              <a:t>entiers</a:t>
            </a:r>
            <a:r>
              <a:rPr lang="en-US" i="1" dirty="0" smtClean="0"/>
              <a:t>, les </a:t>
            </a:r>
            <a:r>
              <a:rPr lang="en-US" i="1" dirty="0" err="1" smtClean="0"/>
              <a:t>trois</a:t>
            </a:r>
            <a:r>
              <a:rPr lang="en-US" i="1" dirty="0" smtClean="0"/>
              <a:t> premiers </a:t>
            </a:r>
            <a:r>
              <a:rPr lang="en-US" i="1" dirty="0" err="1" smtClean="0"/>
              <a:t>n’étant</a:t>
            </a:r>
            <a:r>
              <a:rPr lang="en-US" i="1" dirty="0" smtClean="0"/>
              <a:t> pas à </a:t>
            </a:r>
            <a:r>
              <a:rPr lang="en-US" i="1" dirty="0" err="1" smtClean="0"/>
              <a:t>zéro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compter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/>
              <a:t> pour la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</a:t>
            </a:r>
            <a:r>
              <a:rPr lang="en-US" i="1" dirty="0" err="1" smtClean="0"/>
              <a:t>longueur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initialiser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les </a:t>
            </a:r>
            <a:r>
              <a:rPr lang="en-US" i="1" dirty="0" err="1" smtClean="0"/>
              <a:t>paires</a:t>
            </a:r>
            <a:r>
              <a:rPr lang="en-US" i="1" dirty="0" smtClean="0"/>
              <a:t> </a:t>
            </a:r>
            <a:r>
              <a:rPr lang="en-US" i="1" dirty="0" err="1" smtClean="0"/>
              <a:t>key:value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{2:1, 3:1, 5:1, 7:1}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sur des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tableau </a:t>
            </a:r>
            <a:r>
              <a:rPr lang="en-US" i="1" dirty="0" err="1" smtClean="0"/>
              <a:t>afin</a:t>
            </a:r>
            <a:r>
              <a:rPr lang="en-US" i="1" dirty="0" smtClean="0"/>
              <a:t> </a:t>
            </a:r>
            <a:r>
              <a:rPr lang="en-US" i="1" dirty="0" err="1" smtClean="0"/>
              <a:t>d’avoir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instance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for i := 0; i &lt; 3; i++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(&amp;[3]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{i, i*i, i*i*i})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&amp;[0 0 0]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&amp;[1 1 1]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&amp;[2 4 8]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2890</Words>
  <Application>Microsoft Office PowerPoint</Application>
  <PresentationFormat>Affichage à l'écran (4:3)</PresentationFormat>
  <Paragraphs>774</Paragraphs>
  <Slides>64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Le langage  Go   2ème partie</vt:lpstr>
      <vt:lpstr>Sommaire de la journée</vt:lpstr>
      <vt:lpstr>Exercices</vt:lpstr>
      <vt:lpstr>Tableaux</vt:lpstr>
      <vt:lpstr>Tableaux (arrays)</vt:lpstr>
      <vt:lpstr>Les tableaux sont des valeurs</vt:lpstr>
      <vt:lpstr>Les litéraux tableau</vt:lpstr>
      <vt:lpstr>Pointeurs sur des litéraux tableau</vt:lpstr>
      <vt:lpstr>Les slices</vt:lpstr>
      <vt:lpstr>Les slices</vt:lpstr>
      <vt:lpstr>Raccourcis pour les slices</vt:lpstr>
      <vt:lpstr>Un slice référence un tableau</vt:lpstr>
      <vt:lpstr>Construire une slice</vt:lpstr>
      <vt:lpstr>La capacité d’une slice</vt:lpstr>
      <vt:lpstr>Retailler une slice</vt:lpstr>
      <vt:lpstr>Les slices sont légères</vt:lpstr>
      <vt:lpstr>Les dictionnaires (maps)</vt:lpstr>
      <vt:lpstr>Les dictionnaires (Map)</vt:lpstr>
      <vt:lpstr>Création d’un dictionnaire</vt:lpstr>
      <vt:lpstr>Indexation d’un dictionnaire</vt:lpstr>
      <vt:lpstr>Test de l’existence</vt:lpstr>
      <vt:lpstr>Suppression</vt:lpstr>
      <vt:lpstr>For et range</vt:lpstr>
      <vt:lpstr>Range sur une chaîne de caractères</vt:lpstr>
      <vt:lpstr>Structs</vt:lpstr>
      <vt:lpstr>Structs</vt:lpstr>
      <vt:lpstr>Les structs sont des valeurs</vt:lpstr>
      <vt:lpstr>Construction des structs</vt:lpstr>
      <vt:lpstr>Exportation des types et champs</vt:lpstr>
      <vt:lpstr>Champs anonymes</vt:lpstr>
      <vt:lpstr>Un champ struct anonyme</vt:lpstr>
      <vt:lpstr>Les champs anonymes ont le type comme nom</vt:lpstr>
      <vt:lpstr>Champs anonymes de n’importe quel type</vt:lpstr>
      <vt:lpstr>Conflits et masquage</vt:lpstr>
      <vt:lpstr>Exemples de conflits</vt:lpstr>
      <vt:lpstr>Méthodes</vt:lpstr>
      <vt:lpstr>Méthodes sur les structures</vt:lpstr>
      <vt:lpstr>Méthodes sur des valeurs struct</vt:lpstr>
      <vt:lpstr>Invocation d’une méthode</vt:lpstr>
      <vt:lpstr>Les règles de base des méthodes  </vt:lpstr>
      <vt:lpstr>Pointeurs et valeurs</vt:lpstr>
      <vt:lpstr>Méthodes sur des champs anonymes</vt:lpstr>
      <vt:lpstr>Exemple de champ anonyme</vt:lpstr>
      <vt:lpstr>Surcharger une méthode</vt:lpstr>
      <vt:lpstr>Un autre exemple</vt:lpstr>
      <vt:lpstr>D’autres types</vt:lpstr>
      <vt:lpstr>D’autres types (suite)</vt:lpstr>
      <vt:lpstr>Print comprend les méthodes String</vt:lpstr>
      <vt:lpstr>Visibilité des champs et des méthodes</vt:lpstr>
      <vt:lpstr>Interfaces</vt:lpstr>
      <vt:lpstr>Regardez avec attention</vt:lpstr>
      <vt:lpstr>Introduction</vt:lpstr>
      <vt:lpstr>Définition d’une interface</vt:lpstr>
      <vt:lpstr>Example</vt:lpstr>
      <vt:lpstr>Le type interface</vt:lpstr>
      <vt:lpstr>Un Exemple</vt:lpstr>
      <vt:lpstr>Plusieurs vers plusieurs</vt:lpstr>
      <vt:lpstr>Valeur interface</vt:lpstr>
      <vt:lpstr>En mémoire</vt:lpstr>
      <vt:lpstr>Trois choses importantes</vt:lpstr>
      <vt:lpstr>Exemple : io.Writer</vt:lpstr>
      <vt:lpstr>I/O bufferisées</vt:lpstr>
      <vt:lpstr>Mettons tout ensemble</vt:lpstr>
      <vt:lpstr>Diapositive 64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407</cp:revision>
  <dcterms:created xsi:type="dcterms:W3CDTF">2011-08-31T13:11:29Z</dcterms:created>
  <dcterms:modified xsi:type="dcterms:W3CDTF">2011-09-08T14:01:14Z</dcterms:modified>
</cp:coreProperties>
</file>