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7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23/09/2011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23/09/2011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23/09/2011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23/09/2011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6380687"/>
            <a:ext cx="1381695" cy="47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23/09/2011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23/09/2011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23/09/2011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23/09/2011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23/09/2011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23/09/2011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23/09/2011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70BB7-586E-4F6C-B9C1-511BA36308DC}" type="datetimeFigureOut">
              <a:rPr lang="fr-FR" smtClean="0"/>
              <a:pPr/>
              <a:t>23/09/2011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xavier.mehaut%20@gmail.com" TargetMode="External"/><Relationship Id="rId2" Type="http://schemas.openxmlformats.org/officeDocument/2006/relationships/hyperlink" Target="mailto:adg@golang.or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golang.org/2010/08/defer-panic-and-recover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nf/goto/tree/master/talk/code/0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nf/goto" TargetMode="External"/><Relationship Id="rId2" Type="http://schemas.openxmlformats.org/officeDocument/2006/relationships/hyperlink" Target="http://wh3rd.net/practical-go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h3rd.net/practical-go/" TargetMode="External"/><Relationship Id="rId2" Type="http://schemas.openxmlformats.org/officeDocument/2006/relationships/hyperlink" Target="https://github.com/nf/goto/tree/master/talk/code/1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golang.org/2010/09/go-concurrency-patterns-timing-out-and.html" TargetMode="External"/><Relationship Id="rId2" Type="http://schemas.openxmlformats.org/officeDocument/2006/relationships/hyperlink" Target="http://blog.golang.org/2010/07/share-memory-by-communicating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h3rd.net/practical-go/" TargetMode="External"/><Relationship Id="rId2" Type="http://schemas.openxmlformats.org/officeDocument/2006/relationships/hyperlink" Target="https://github.com/nf/goto/tree/master/talk/code/2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wh3rd.net/practical-go/" TargetMode="External"/><Relationship Id="rId2" Type="http://schemas.openxmlformats.org/officeDocument/2006/relationships/hyperlink" Target="https://github.com/nf/goto/tree/master/talk/code/3/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://golang.org/doc/codelab/wiki/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wh3rd.net/practical-go/" TargetMode="External"/><Relationship Id="rId2" Type="http://schemas.openxmlformats.org/officeDocument/2006/relationships/hyperlink" Target="mailto:adg@golang.org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google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576" y="836712"/>
            <a:ext cx="7772400" cy="2808312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Pratique de la programmation </a:t>
            </a:r>
            <a:b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en Go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03648" y="4149080"/>
            <a:ext cx="6400800" cy="1752600"/>
          </a:xfrm>
        </p:spPr>
        <p:txBody>
          <a:bodyPr>
            <a:normAutofit/>
          </a:bodyPr>
          <a:lstStyle/>
          <a:p>
            <a:r>
              <a:rPr lang="fr-FR" sz="1600" dirty="0" smtClean="0"/>
              <a:t>Andrew </a:t>
            </a:r>
            <a:r>
              <a:rPr lang="fr-FR" sz="1600" dirty="0" err="1" smtClean="0"/>
              <a:t>Gerrand</a:t>
            </a:r>
            <a:endParaRPr lang="fr-FR" sz="1600" dirty="0" smtClean="0"/>
          </a:p>
          <a:p>
            <a:r>
              <a:rPr lang="fr-FR" sz="1600" dirty="0" smtClean="0">
                <a:hlinkClick r:id="rId2"/>
              </a:rPr>
              <a:t>adg@golang.org</a:t>
            </a:r>
            <a:endParaRPr lang="fr-FR" sz="1600" dirty="0" smtClean="0"/>
          </a:p>
          <a:p>
            <a:endParaRPr lang="fr-FR" sz="1600" dirty="0" smtClean="0"/>
          </a:p>
          <a:p>
            <a:r>
              <a:rPr lang="fr-FR" sz="1600" dirty="0" smtClean="0"/>
              <a:t>Traduction  en français</a:t>
            </a:r>
            <a:br>
              <a:rPr lang="fr-FR" sz="1600" dirty="0" smtClean="0"/>
            </a:br>
            <a:r>
              <a:rPr lang="fr-FR" sz="1600" dirty="0" smtClean="0">
                <a:hlinkClick r:id="rId3"/>
              </a:rPr>
              <a:t>xavier.mehaut@gmail.com</a:t>
            </a:r>
            <a:endParaRPr lang="fr-FR" sz="1600" dirty="0" smtClean="0"/>
          </a:p>
          <a:p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Defer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: un aparté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err="1" smtClean="0"/>
              <a:t>Une</a:t>
            </a:r>
            <a:r>
              <a:rPr lang="en-US" dirty="0" smtClean="0"/>
              <a:t> instruction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defer</a:t>
            </a:r>
            <a:r>
              <a:rPr lang="en-US" dirty="0" smtClean="0"/>
              <a:t> </a:t>
            </a:r>
            <a:r>
              <a:rPr lang="en-US" dirty="0" err="1" smtClean="0"/>
              <a:t>ajoute</a:t>
            </a:r>
            <a:r>
              <a:rPr lang="en-US" dirty="0" smtClean="0"/>
              <a:t> un </a:t>
            </a:r>
            <a:r>
              <a:rPr lang="en-US" dirty="0" err="1" smtClean="0"/>
              <a:t>appel</a:t>
            </a:r>
            <a:r>
              <a:rPr lang="en-US" dirty="0" smtClean="0"/>
              <a:t> de </a:t>
            </a:r>
            <a:r>
              <a:rPr lang="en-US" dirty="0" err="1" smtClean="0"/>
              <a:t>fonction</a:t>
            </a:r>
            <a:r>
              <a:rPr lang="en-US" dirty="0" smtClean="0"/>
              <a:t> à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liste</a:t>
            </a:r>
            <a:r>
              <a:rPr lang="en-US" dirty="0" smtClean="0"/>
              <a:t>. La </a:t>
            </a:r>
            <a:r>
              <a:rPr lang="en-US" dirty="0" err="1" smtClean="0"/>
              <a:t>liste</a:t>
            </a:r>
            <a:r>
              <a:rPr lang="en-US" dirty="0" smtClean="0"/>
              <a:t> des </a:t>
            </a:r>
          </a:p>
          <a:p>
            <a:pPr>
              <a:buNone/>
            </a:pPr>
            <a:r>
              <a:rPr lang="en-US" dirty="0" err="1" smtClean="0"/>
              <a:t>appels</a:t>
            </a:r>
            <a:r>
              <a:rPr lang="en-US" dirty="0" smtClean="0"/>
              <a:t> </a:t>
            </a:r>
            <a:r>
              <a:rPr lang="en-US" dirty="0" err="1" smtClean="0"/>
              <a:t>sauvegardés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exécutée</a:t>
            </a:r>
            <a:r>
              <a:rPr lang="en-US" dirty="0" smtClean="0"/>
              <a:t> après la fin </a:t>
            </a:r>
            <a:r>
              <a:rPr lang="en-US" dirty="0" err="1" smtClean="0"/>
              <a:t>d’exécution</a:t>
            </a:r>
            <a:r>
              <a:rPr lang="en-US" dirty="0" smtClean="0"/>
              <a:t> de la </a:t>
            </a:r>
            <a:r>
              <a:rPr lang="en-US" dirty="0" err="1" smtClean="0"/>
              <a:t>méthode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englobante</a:t>
            </a:r>
            <a:r>
              <a:rPr lang="en-US" dirty="0" smtClean="0"/>
              <a:t>. 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defer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habituellement</a:t>
            </a:r>
            <a:r>
              <a:rPr lang="en-US" dirty="0" smtClean="0"/>
              <a:t> </a:t>
            </a:r>
            <a:r>
              <a:rPr lang="en-US" dirty="0" err="1" smtClean="0"/>
              <a:t>utilisé</a:t>
            </a:r>
            <a:r>
              <a:rPr lang="en-US" dirty="0" smtClean="0"/>
              <a:t> en vu de </a:t>
            </a:r>
            <a:r>
              <a:rPr lang="en-US" dirty="0" err="1" smtClean="0"/>
              <a:t>de</a:t>
            </a:r>
            <a:r>
              <a:rPr lang="en-US" dirty="0" smtClean="0"/>
              <a:t> simplifier les </a:t>
            </a:r>
          </a:p>
          <a:p>
            <a:pPr>
              <a:buNone/>
            </a:pPr>
            <a:r>
              <a:rPr lang="en-US" dirty="0" err="1" smtClean="0"/>
              <a:t>fonctions</a:t>
            </a:r>
            <a:r>
              <a:rPr lang="en-US" dirty="0" smtClean="0"/>
              <a:t> qui </a:t>
            </a:r>
            <a:r>
              <a:rPr lang="en-US" dirty="0" err="1" smtClean="0"/>
              <a:t>doivent</a:t>
            </a:r>
            <a:r>
              <a:rPr lang="en-US" dirty="0" smtClean="0"/>
              <a:t> </a:t>
            </a:r>
            <a:r>
              <a:rPr lang="en-US" dirty="0" err="1" smtClean="0"/>
              <a:t>exécuter</a:t>
            </a:r>
            <a:r>
              <a:rPr lang="en-US" dirty="0" smtClean="0"/>
              <a:t> des </a:t>
            </a:r>
            <a:r>
              <a:rPr lang="en-US" dirty="0" err="1" smtClean="0"/>
              <a:t>opérations</a:t>
            </a:r>
            <a:r>
              <a:rPr lang="en-US" dirty="0" smtClean="0"/>
              <a:t> de </a:t>
            </a:r>
            <a:r>
              <a:rPr lang="en-US" dirty="0" err="1" smtClean="0"/>
              <a:t>nettoyage</a:t>
            </a:r>
            <a:r>
              <a:rPr lang="en-US" dirty="0" smtClean="0"/>
              <a:t>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Par </a:t>
            </a:r>
            <a:r>
              <a:rPr lang="en-US" dirty="0" err="1" smtClean="0"/>
              <a:t>exemple</a:t>
            </a:r>
            <a:r>
              <a:rPr lang="en-US" dirty="0" smtClean="0"/>
              <a:t>, </a:t>
            </a:r>
            <a:r>
              <a:rPr lang="en-US" dirty="0" err="1" smtClean="0"/>
              <a:t>cette</a:t>
            </a:r>
            <a:r>
              <a:rPr lang="en-US" dirty="0" smtClean="0"/>
              <a:t> </a:t>
            </a:r>
            <a:r>
              <a:rPr lang="en-US" dirty="0" err="1" smtClean="0"/>
              <a:t>fonction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afficher</a:t>
            </a:r>
            <a:r>
              <a:rPr lang="en-US" dirty="0" smtClean="0"/>
              <a:t> “Bonjour” et </a:t>
            </a:r>
            <a:r>
              <a:rPr lang="en-US" dirty="0" err="1" smtClean="0"/>
              <a:t>ensuite</a:t>
            </a:r>
            <a:r>
              <a:rPr lang="en-US" dirty="0" smtClean="0"/>
              <a:t> “monde” :  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 {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defer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fmt.Println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("monde")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fmt.Println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("Bonjour")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/>
              <a:t>Nous </a:t>
            </a:r>
            <a:r>
              <a:rPr lang="en-US" dirty="0" err="1" smtClean="0"/>
              <a:t>pouvons</a:t>
            </a:r>
            <a:r>
              <a:rPr lang="en-US" dirty="0" smtClean="0"/>
              <a:t> </a:t>
            </a:r>
            <a:r>
              <a:rPr lang="en-US" dirty="0" err="1" smtClean="0"/>
              <a:t>utiliser</a:t>
            </a:r>
            <a:r>
              <a:rPr lang="en-US" dirty="0" smtClean="0"/>
              <a:t> 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defer</a:t>
            </a:r>
            <a:r>
              <a:rPr lang="en-US" dirty="0" smtClean="0"/>
              <a:t> </a:t>
            </a:r>
            <a:r>
              <a:rPr lang="en-US" dirty="0" err="1" smtClean="0"/>
              <a:t>afin</a:t>
            </a:r>
            <a:r>
              <a:rPr lang="en-US" dirty="0" smtClean="0"/>
              <a:t> de simplifier les </a:t>
            </a:r>
            <a:r>
              <a:rPr lang="en-US" dirty="0" err="1" smtClean="0"/>
              <a:t>méthodes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dirty="0" smtClean="0"/>
              <a:t> et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.  </a:t>
            </a:r>
          </a:p>
          <a:p>
            <a:pPr>
              <a:buNone/>
            </a:pPr>
            <a:r>
              <a:rPr lang="en-US" dirty="0" smtClean="0"/>
              <a:t>Il y a beaucoup plus à </a:t>
            </a:r>
            <a:r>
              <a:rPr lang="en-US" dirty="0" err="1" smtClean="0"/>
              <a:t>connaitre</a:t>
            </a:r>
            <a:r>
              <a:rPr lang="en-US" dirty="0" smtClean="0"/>
              <a:t> au </a:t>
            </a:r>
            <a:r>
              <a:rPr lang="en-US" dirty="0" err="1" smtClean="0"/>
              <a:t>sujet</a:t>
            </a:r>
            <a:r>
              <a:rPr lang="en-US" dirty="0" smtClean="0"/>
              <a:t> du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defer</a:t>
            </a:r>
            <a:r>
              <a:rPr lang="en-US" dirty="0" smtClean="0"/>
              <a:t>. </a:t>
            </a:r>
            <a:r>
              <a:rPr lang="en-US" dirty="0" err="1" smtClean="0"/>
              <a:t>Voir</a:t>
            </a:r>
            <a:r>
              <a:rPr lang="en-US" dirty="0" smtClean="0"/>
              <a:t>   "</a:t>
            </a:r>
            <a:r>
              <a:rPr lang="en-US" dirty="0" smtClean="0">
                <a:hlinkClick r:id="rId2"/>
              </a:rPr>
              <a:t>Defer, Panic, and </a:t>
            </a:r>
          </a:p>
          <a:p>
            <a:pPr>
              <a:buNone/>
            </a:pPr>
            <a:r>
              <a:rPr lang="en-US" dirty="0" smtClean="0">
                <a:hlinkClick r:id="rId2"/>
              </a:rPr>
              <a:t>Recover</a:t>
            </a:r>
            <a:r>
              <a:rPr lang="en-US" dirty="0" smtClean="0"/>
              <a:t>" pour </a:t>
            </a:r>
            <a:r>
              <a:rPr lang="en-US" dirty="0" err="1" smtClean="0"/>
              <a:t>une</a:t>
            </a:r>
            <a:r>
              <a:rPr lang="en-US" dirty="0" smtClean="0"/>
              <a:t> discussion plus </a:t>
            </a:r>
            <a:r>
              <a:rPr lang="en-US" dirty="0" err="1" smtClean="0"/>
              <a:t>approfondie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le </a:t>
            </a:r>
            <a:r>
              <a:rPr lang="en-US" dirty="0" err="1" smtClean="0"/>
              <a:t>sujet</a:t>
            </a:r>
            <a:r>
              <a:rPr lang="en-US" dirty="0" smtClean="0"/>
              <a:t>. 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Les méthodes d’accès (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get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, set) (3)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fr-FR" sz="4000" dirty="0" smtClean="0"/>
              <a:t>En utilisant </a:t>
            </a:r>
            <a:r>
              <a:rPr lang="fr-FR" sz="4000" dirty="0" err="1" smtClean="0">
                <a:latin typeface="Courier New" pitchFamily="49" charset="0"/>
                <a:cs typeface="Courier New" pitchFamily="49" charset="0"/>
              </a:rPr>
              <a:t>defer</a:t>
            </a:r>
            <a:r>
              <a:rPr lang="fr-FR" sz="4000" dirty="0" smtClean="0"/>
              <a:t>, la méthode </a:t>
            </a:r>
            <a:r>
              <a:rPr lang="fr-FR" sz="4000" dirty="0" err="1" smtClean="0">
                <a:latin typeface="Courier New" pitchFamily="49" charset="0"/>
                <a:cs typeface="Courier New" pitchFamily="49" charset="0"/>
              </a:rPr>
              <a:t>Get</a:t>
            </a:r>
            <a:r>
              <a:rPr lang="fr-FR" sz="4000" dirty="0" smtClean="0"/>
              <a:t> permet d’éviter l’utilisation de la variable </a:t>
            </a: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fr-FR" sz="4000" dirty="0" smtClean="0"/>
              <a:t> locale  et </a:t>
            </a:r>
          </a:p>
          <a:p>
            <a:pPr>
              <a:buNone/>
            </a:pPr>
            <a:r>
              <a:rPr lang="fr-FR" sz="4000" dirty="0" smtClean="0"/>
              <a:t>renvoie la valeur   </a:t>
            </a:r>
            <a:r>
              <a:rPr lang="fr-FR" sz="4000" dirty="0" err="1" smtClean="0">
                <a:latin typeface="Courier New" pitchFamily="49" charset="0"/>
                <a:cs typeface="Courier New" pitchFamily="49" charset="0"/>
              </a:rPr>
              <a:t>map</a:t>
            </a:r>
            <a:r>
              <a:rPr lang="fr-FR" sz="4000" dirty="0" smtClean="0"/>
              <a:t> directement: </a:t>
            </a:r>
          </a:p>
          <a:p>
            <a:pPr>
              <a:buNone/>
            </a:pPr>
            <a:endParaRPr lang="fr-FR" dirty="0" smtClean="0"/>
          </a:p>
          <a:p>
            <a:pPr lvl="1">
              <a:buNone/>
            </a:pPr>
            <a:r>
              <a:rPr lang="fr-FR" sz="37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3700" dirty="0" smtClean="0">
                <a:latin typeface="Courier New" pitchFamily="49" charset="0"/>
                <a:cs typeface="Courier New" pitchFamily="49" charset="0"/>
              </a:rPr>
              <a:t> (s *</a:t>
            </a:r>
            <a:r>
              <a:rPr lang="fr-FR" sz="3700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fr-FR" sz="37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fr-FR" sz="3700" dirty="0" err="1" smtClean="0">
                <a:latin typeface="Courier New" pitchFamily="49" charset="0"/>
                <a:cs typeface="Courier New" pitchFamily="49" charset="0"/>
              </a:rPr>
              <a:t>Get</a:t>
            </a:r>
            <a:r>
              <a:rPr lang="fr-FR" sz="37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3700" dirty="0" err="1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fr-FR" sz="3700" dirty="0" smtClean="0">
                <a:latin typeface="Courier New" pitchFamily="49" charset="0"/>
                <a:cs typeface="Courier New" pitchFamily="49" charset="0"/>
              </a:rPr>
              <a:t> string) string {</a:t>
            </a:r>
          </a:p>
          <a:p>
            <a:pPr lvl="1">
              <a:buNone/>
            </a:pPr>
            <a:r>
              <a:rPr lang="fr-FR" sz="3700" dirty="0" smtClean="0">
                <a:latin typeface="Courier New" pitchFamily="49" charset="0"/>
                <a:cs typeface="Courier New" pitchFamily="49" charset="0"/>
              </a:rPr>
              <a:t>	s.mu.RLock() </a:t>
            </a:r>
          </a:p>
          <a:p>
            <a:pPr lvl="1">
              <a:buNone/>
            </a:pPr>
            <a:r>
              <a:rPr lang="fr-FR" sz="3700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3700" i="1" dirty="0" err="1" smtClean="0">
                <a:latin typeface="Courier New" pitchFamily="49" charset="0"/>
                <a:cs typeface="Courier New" pitchFamily="49" charset="0"/>
              </a:rPr>
              <a:t>defer</a:t>
            </a:r>
            <a:r>
              <a:rPr lang="fr-FR" sz="3700" dirty="0" smtClean="0">
                <a:latin typeface="Courier New" pitchFamily="49" charset="0"/>
                <a:cs typeface="Courier New" pitchFamily="49" charset="0"/>
              </a:rPr>
              <a:t> s.mu.RUnlock() </a:t>
            </a:r>
          </a:p>
          <a:p>
            <a:pPr lvl="1">
              <a:buNone/>
            </a:pPr>
            <a:r>
              <a:rPr lang="fr-FR" sz="3700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fr-FR" sz="3700" dirty="0" err="1" smtClean="0">
                <a:latin typeface="Courier New" pitchFamily="49" charset="0"/>
                <a:cs typeface="Courier New" pitchFamily="49" charset="0"/>
              </a:rPr>
              <a:t>s.urls</a:t>
            </a:r>
            <a:r>
              <a:rPr lang="fr-FR" sz="37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fr-FR" sz="3700" dirty="0" err="1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fr-FR" sz="3700" dirty="0" smtClean="0">
                <a:latin typeface="Courier New" pitchFamily="49" charset="0"/>
                <a:cs typeface="Courier New" pitchFamily="49" charset="0"/>
              </a:rPr>
              <a:t>] </a:t>
            </a:r>
          </a:p>
          <a:p>
            <a:pPr lvl="1">
              <a:buNone/>
            </a:pPr>
            <a:r>
              <a:rPr lang="fr-FR" sz="3700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>
              <a:buNone/>
            </a:pPr>
            <a:endParaRPr lang="fr-FR" sz="4000" dirty="0" smtClean="0"/>
          </a:p>
          <a:p>
            <a:pPr>
              <a:buNone/>
            </a:pPr>
            <a:r>
              <a:rPr lang="fr-FR" sz="4000" dirty="0" smtClean="0"/>
              <a:t>Et la logique pour le   </a:t>
            </a: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fr-FR" sz="4000" dirty="0" smtClean="0"/>
              <a:t> devient alors plus clair: </a:t>
            </a:r>
          </a:p>
          <a:p>
            <a:pPr>
              <a:buNone/>
            </a:pPr>
            <a:endParaRPr lang="fr-FR" dirty="0" smtClean="0"/>
          </a:p>
          <a:p>
            <a:pPr lvl="1">
              <a:buNone/>
            </a:pPr>
            <a:r>
              <a:rPr lang="fr-FR" sz="35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3500" dirty="0" smtClean="0">
                <a:latin typeface="Courier New" pitchFamily="49" charset="0"/>
                <a:cs typeface="Courier New" pitchFamily="49" charset="0"/>
              </a:rPr>
              <a:t> (s *</a:t>
            </a:r>
            <a:r>
              <a:rPr lang="fr-FR" sz="3500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fr-FR" sz="3500" dirty="0" smtClean="0">
                <a:latin typeface="Courier New" pitchFamily="49" charset="0"/>
                <a:cs typeface="Courier New" pitchFamily="49" charset="0"/>
              </a:rPr>
              <a:t>) Set(</a:t>
            </a:r>
            <a:r>
              <a:rPr lang="fr-FR" sz="3500" dirty="0" err="1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fr-FR" sz="3500" dirty="0" smtClean="0">
                <a:latin typeface="Courier New" pitchFamily="49" charset="0"/>
                <a:cs typeface="Courier New" pitchFamily="49" charset="0"/>
              </a:rPr>
              <a:t>, url string) </a:t>
            </a:r>
            <a:r>
              <a:rPr lang="fr-FR" sz="35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fr-FR" sz="35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>
              <a:buNone/>
            </a:pPr>
            <a:r>
              <a:rPr lang="fr-FR" sz="3500" dirty="0" smtClean="0">
                <a:latin typeface="Courier New" pitchFamily="49" charset="0"/>
                <a:cs typeface="Courier New" pitchFamily="49" charset="0"/>
              </a:rPr>
              <a:t> 	s.mu.Lock() </a:t>
            </a:r>
          </a:p>
          <a:p>
            <a:pPr lvl="1">
              <a:buNone/>
            </a:pPr>
            <a:r>
              <a:rPr lang="fr-FR" sz="3500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3500" i="1" dirty="0" err="1" smtClean="0">
                <a:latin typeface="Courier New" pitchFamily="49" charset="0"/>
                <a:cs typeface="Courier New" pitchFamily="49" charset="0"/>
              </a:rPr>
              <a:t>defer</a:t>
            </a:r>
            <a:r>
              <a:rPr lang="fr-FR" sz="3500" dirty="0" smtClean="0">
                <a:latin typeface="Courier New" pitchFamily="49" charset="0"/>
                <a:cs typeface="Courier New" pitchFamily="49" charset="0"/>
              </a:rPr>
              <a:t> s.mu.Unlock() </a:t>
            </a:r>
          </a:p>
          <a:p>
            <a:pPr lvl="1">
              <a:buNone/>
            </a:pPr>
            <a:r>
              <a:rPr lang="fr-FR" sz="3500" dirty="0" smtClean="0">
                <a:latin typeface="Courier New" pitchFamily="49" charset="0"/>
                <a:cs typeface="Courier New" pitchFamily="49" charset="0"/>
              </a:rPr>
              <a:t>	_, </a:t>
            </a:r>
            <a:r>
              <a:rPr lang="fr-FR" sz="3500" dirty="0" err="1" smtClean="0">
                <a:latin typeface="Courier New" pitchFamily="49" charset="0"/>
                <a:cs typeface="Courier New" pitchFamily="49" charset="0"/>
              </a:rPr>
              <a:t>present</a:t>
            </a:r>
            <a:r>
              <a:rPr lang="fr-FR" sz="3500" dirty="0" smtClean="0">
                <a:latin typeface="Courier New" pitchFamily="49" charset="0"/>
                <a:cs typeface="Courier New" pitchFamily="49" charset="0"/>
              </a:rPr>
              <a:t> := </a:t>
            </a:r>
            <a:r>
              <a:rPr lang="fr-FR" sz="3500" dirty="0" err="1" smtClean="0">
                <a:latin typeface="Courier New" pitchFamily="49" charset="0"/>
                <a:cs typeface="Courier New" pitchFamily="49" charset="0"/>
              </a:rPr>
              <a:t>s.urls</a:t>
            </a:r>
            <a:r>
              <a:rPr lang="fr-FR" sz="35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fr-FR" sz="3500" dirty="0" err="1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fr-FR" sz="3500" dirty="0" smtClean="0">
                <a:latin typeface="Courier New" pitchFamily="49" charset="0"/>
                <a:cs typeface="Courier New" pitchFamily="49" charset="0"/>
              </a:rPr>
              <a:t>] </a:t>
            </a:r>
          </a:p>
          <a:p>
            <a:pPr lvl="1">
              <a:buNone/>
            </a:pPr>
            <a:r>
              <a:rPr lang="fr-FR" sz="3500" dirty="0" smtClean="0">
                <a:latin typeface="Courier New" pitchFamily="49" charset="0"/>
                <a:cs typeface="Courier New" pitchFamily="49" charset="0"/>
              </a:rPr>
              <a:t>	if </a:t>
            </a:r>
            <a:r>
              <a:rPr lang="fr-FR" sz="3500" dirty="0" err="1" smtClean="0">
                <a:latin typeface="Courier New" pitchFamily="49" charset="0"/>
                <a:cs typeface="Courier New" pitchFamily="49" charset="0"/>
              </a:rPr>
              <a:t>present</a:t>
            </a:r>
            <a:r>
              <a:rPr lang="fr-FR" sz="3500" dirty="0" smtClean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 lvl="1">
              <a:buNone/>
            </a:pPr>
            <a:r>
              <a:rPr lang="fr-FR" sz="3500" dirty="0" smtClean="0">
                <a:latin typeface="Courier New" pitchFamily="49" charset="0"/>
                <a:cs typeface="Courier New" pitchFamily="49" charset="0"/>
              </a:rPr>
              <a:t>		return false </a:t>
            </a:r>
          </a:p>
          <a:p>
            <a:pPr lvl="1">
              <a:buNone/>
            </a:pPr>
            <a:r>
              <a:rPr lang="fr-FR" sz="3500" dirty="0" smtClean="0">
                <a:latin typeface="Courier New" pitchFamily="49" charset="0"/>
                <a:cs typeface="Courier New" pitchFamily="49" charset="0"/>
              </a:rPr>
              <a:t>	} </a:t>
            </a:r>
          </a:p>
          <a:p>
            <a:pPr lvl="1">
              <a:buNone/>
            </a:pPr>
            <a:r>
              <a:rPr lang="fr-FR" sz="35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3500" dirty="0" err="1" smtClean="0">
                <a:latin typeface="Courier New" pitchFamily="49" charset="0"/>
                <a:cs typeface="Courier New" pitchFamily="49" charset="0"/>
              </a:rPr>
              <a:t>s.urls</a:t>
            </a:r>
            <a:r>
              <a:rPr lang="fr-FR" sz="35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fr-FR" sz="3500" dirty="0" err="1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fr-FR" sz="3500" dirty="0" smtClean="0">
                <a:latin typeface="Courier New" pitchFamily="49" charset="0"/>
                <a:cs typeface="Courier New" pitchFamily="49" charset="0"/>
              </a:rPr>
              <a:t>] = url </a:t>
            </a:r>
          </a:p>
          <a:p>
            <a:pPr lvl="1">
              <a:buNone/>
            </a:pPr>
            <a:r>
              <a:rPr lang="fr-FR" sz="3500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fr-FR" sz="3500" dirty="0" err="1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fr-FR" sz="35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None/>
            </a:pPr>
            <a:r>
              <a:rPr lang="fr-FR" sz="3500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fr-FR" sz="35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Une fonction d’initialisation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La structure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en-US" dirty="0" smtClean="0"/>
              <a:t> </a:t>
            </a:r>
            <a:r>
              <a:rPr lang="en-US" dirty="0" err="1" smtClean="0"/>
              <a:t>contient</a:t>
            </a:r>
            <a:r>
              <a:rPr lang="en-US" dirty="0" smtClean="0"/>
              <a:t> un champ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map</a:t>
            </a:r>
            <a:r>
              <a:rPr lang="en-US" dirty="0" smtClean="0"/>
              <a:t>, qui </a:t>
            </a:r>
            <a:r>
              <a:rPr lang="en-US" dirty="0" err="1" smtClean="0"/>
              <a:t>doit</a:t>
            </a:r>
            <a:r>
              <a:rPr lang="en-US" dirty="0" smtClean="0"/>
              <a:t> </a:t>
            </a:r>
            <a:r>
              <a:rPr lang="en-US" dirty="0" err="1" smtClean="0"/>
              <a:t>être</a:t>
            </a:r>
            <a:r>
              <a:rPr lang="en-US" dirty="0" smtClean="0"/>
              <a:t> </a:t>
            </a:r>
            <a:r>
              <a:rPr lang="en-US" dirty="0" err="1" smtClean="0"/>
              <a:t>initialisé</a:t>
            </a:r>
            <a:r>
              <a:rPr lang="en-US" dirty="0" smtClean="0"/>
              <a:t> avec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make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avant</a:t>
            </a:r>
            <a:r>
              <a:rPr lang="en-US" dirty="0" smtClean="0"/>
              <a:t> de </a:t>
            </a:r>
            <a:r>
              <a:rPr lang="en-US" dirty="0" err="1" smtClean="0"/>
              <a:t>pouvoir</a:t>
            </a:r>
            <a:r>
              <a:rPr lang="en-US" dirty="0" smtClean="0"/>
              <a:t> </a:t>
            </a:r>
            <a:r>
              <a:rPr lang="en-US" dirty="0" err="1" smtClean="0"/>
              <a:t>être</a:t>
            </a:r>
            <a:r>
              <a:rPr lang="en-US" dirty="0" smtClean="0"/>
              <a:t> </a:t>
            </a:r>
            <a:r>
              <a:rPr lang="en-US" dirty="0" err="1" smtClean="0"/>
              <a:t>utilisée</a:t>
            </a:r>
            <a:r>
              <a:rPr lang="en-US" dirty="0" smtClean="0"/>
              <a:t>. 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map[string]string 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mu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sync.RWMutex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Go ne </a:t>
            </a:r>
            <a:r>
              <a:rPr lang="en-US" dirty="0" err="1" smtClean="0"/>
              <a:t>possède</a:t>
            </a:r>
            <a:r>
              <a:rPr lang="en-US" dirty="0" smtClean="0"/>
              <a:t> pas de </a:t>
            </a:r>
            <a:r>
              <a:rPr lang="en-US" dirty="0" err="1" smtClean="0"/>
              <a:t>constructeurs</a:t>
            </a:r>
            <a:r>
              <a:rPr lang="en-US" dirty="0" smtClean="0"/>
              <a:t>.  A la place, la convention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d’écrire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fonction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nommée</a:t>
            </a:r>
            <a:r>
              <a:rPr lang="en-US" dirty="0" smtClean="0"/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NewXXX</a:t>
            </a:r>
            <a:r>
              <a:rPr lang="en-US" dirty="0" smtClean="0"/>
              <a:t> qui </a:t>
            </a:r>
            <a:r>
              <a:rPr lang="en-US" dirty="0" err="1" smtClean="0"/>
              <a:t>renvoie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instance </a:t>
            </a:r>
            <a:r>
              <a:rPr lang="en-US" dirty="0" err="1" smtClean="0"/>
              <a:t>initialisée</a:t>
            </a:r>
            <a:r>
              <a:rPr lang="en-US" dirty="0" smtClean="0"/>
              <a:t> de </a:t>
            </a:r>
            <a:r>
              <a:rPr lang="en-US" dirty="0" err="1" smtClean="0"/>
              <a:t>ce</a:t>
            </a:r>
            <a:r>
              <a:rPr lang="en-US" dirty="0" smtClean="0"/>
              <a:t> type.  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NewURLStore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return &amp;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make(map[string]string), 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} 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Utilisation de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URLStore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000" dirty="0" err="1" smtClean="0"/>
              <a:t>Création</a:t>
            </a:r>
            <a:r>
              <a:rPr lang="en-US" sz="2000" dirty="0" smtClean="0"/>
              <a:t> </a:t>
            </a:r>
            <a:r>
              <a:rPr lang="en-US" sz="2000" dirty="0" err="1" smtClean="0"/>
              <a:t>d’une</a:t>
            </a:r>
            <a:r>
              <a:rPr lang="en-US" sz="2000" dirty="0" smtClean="0"/>
              <a:t> instance: 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 :=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NewURLStore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err="1" smtClean="0"/>
              <a:t>Stockage</a:t>
            </a:r>
            <a:r>
              <a:rPr lang="en-US" sz="2000" dirty="0" smtClean="0"/>
              <a:t> </a:t>
            </a:r>
            <a:r>
              <a:rPr lang="en-US" sz="2000" dirty="0" err="1" smtClean="0"/>
              <a:t>d’une</a:t>
            </a:r>
            <a:r>
              <a:rPr lang="en-US" sz="2000" dirty="0" smtClean="0"/>
              <a:t> URL par la clef  :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s.Set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("a", "http://google.com") { 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// success 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err="1" smtClean="0"/>
              <a:t>Récupération</a:t>
            </a:r>
            <a:r>
              <a:rPr lang="en-US" sz="2000" dirty="0" smtClean="0"/>
              <a:t> </a:t>
            </a:r>
            <a:r>
              <a:rPr lang="en-US" sz="2000" dirty="0" err="1" smtClean="0"/>
              <a:t>d’une</a:t>
            </a:r>
            <a:r>
              <a:rPr lang="en-US" sz="2000" dirty="0" smtClean="0"/>
              <a:t> URL par la clef :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:=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s.Get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("a");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!= "" {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// redirect 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 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// key not found 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Raccourcicement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d’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URLs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2776"/>
            <a:ext cx="8435280" cy="471338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fr-FR" sz="1600" dirty="0" smtClean="0"/>
              <a:t>Nous avons déjà la méthode 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Get</a:t>
            </a:r>
            <a:r>
              <a:rPr lang="fr-FR" sz="1600" dirty="0" smtClean="0"/>
              <a:t> pour récupérer les </a:t>
            </a:r>
            <a:r>
              <a:rPr lang="fr-FR" sz="1600" dirty="0" err="1" smtClean="0"/>
              <a:t>URLs</a:t>
            </a:r>
            <a:r>
              <a:rPr lang="fr-FR" sz="1600" dirty="0" smtClean="0"/>
              <a:t>. Créons maintenant la méthode   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Put</a:t>
            </a:r>
          </a:p>
          <a:p>
            <a:pPr>
              <a:buNone/>
            </a:pPr>
            <a:r>
              <a:rPr lang="fr-FR" sz="1600" dirty="0" smtClean="0"/>
              <a:t> qui prend une URL, la stocke grâce à sa clef correspondante, et qui renvoie la clef.  </a:t>
            </a:r>
          </a:p>
          <a:p>
            <a:pPr lvl="1">
              <a:buNone/>
            </a:pP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(s *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) Put(url string) string { </a:t>
            </a:r>
          </a:p>
          <a:p>
            <a:pPr lvl="1">
              <a:buNone/>
            </a:pP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	for { </a:t>
            </a:r>
          </a:p>
          <a:p>
            <a:pPr lvl="1">
              <a:buNone/>
            </a:pP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:=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genKey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s.Count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lvl="1">
              <a:buNone/>
            </a:pP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	 if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s.Set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, url) { </a:t>
            </a:r>
          </a:p>
          <a:p>
            <a:pPr lvl="1">
              <a:buNone/>
            </a:pP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			return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None/>
            </a:pP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		} </a:t>
            </a:r>
          </a:p>
          <a:p>
            <a:pPr lvl="1">
              <a:buNone/>
            </a:pP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	} </a:t>
            </a:r>
          </a:p>
          <a:p>
            <a:pPr lvl="1">
              <a:buNone/>
            </a:pP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	panic("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shouldn't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get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here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") </a:t>
            </a:r>
          </a:p>
          <a:p>
            <a:pPr lvl="1">
              <a:buNone/>
            </a:pP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fr-FR" sz="1200" dirty="0" smtClean="0"/>
          </a:p>
          <a:p>
            <a:pPr lvl="1">
              <a:buNone/>
            </a:pP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(s *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) Count()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 lvl="1">
              <a:buNone/>
            </a:pP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		s.mu.RLock() </a:t>
            </a:r>
          </a:p>
          <a:p>
            <a:pPr lvl="1">
              <a:buNone/>
            </a:pP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defer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s.mu.RUnlock() </a:t>
            </a:r>
          </a:p>
          <a:p>
            <a:pPr lvl="1">
              <a:buNone/>
            </a:pP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s.urls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lvl="1">
              <a:buNone/>
            </a:pP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>
              <a:buNone/>
            </a:pPr>
            <a:endParaRPr lang="fr-FR" sz="1600" dirty="0" smtClean="0"/>
          </a:p>
          <a:p>
            <a:pPr>
              <a:buNone/>
            </a:pPr>
            <a:r>
              <a:rPr lang="fr-FR" sz="1600" dirty="0" smtClean="0"/>
              <a:t>La fonction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genKey</a:t>
            </a:r>
            <a:r>
              <a:rPr lang="fr-FR" sz="1600" dirty="0" smtClean="0"/>
              <a:t> prend un entier et renvoie une clef alphanumérique correspondante : </a:t>
            </a:r>
          </a:p>
          <a:p>
            <a:pPr lvl="1">
              <a:buNone/>
            </a:pP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genKey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(n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) string { </a:t>
            </a:r>
          </a:p>
          <a:p>
            <a:pPr lvl="1">
              <a:buNone/>
            </a:pP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	/*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implementation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omitted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*/ </a:t>
            </a:r>
          </a:p>
          <a:p>
            <a:pPr lvl="1">
              <a:buNone/>
            </a:pP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fr-FR" sz="12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Le serveur HTTP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fr-FR" dirty="0" smtClean="0"/>
              <a:t>Le package Go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http</a:t>
            </a:r>
            <a:r>
              <a:rPr lang="fr-FR" dirty="0" smtClean="0"/>
              <a:t> fournit l’infrastructure nécessaire pour exécuter des</a:t>
            </a:r>
          </a:p>
          <a:p>
            <a:pPr>
              <a:buNone/>
            </a:pPr>
            <a:r>
              <a:rPr lang="fr-FR" dirty="0" smtClean="0"/>
              <a:t> requêtes HTTP.  </a:t>
            </a:r>
          </a:p>
          <a:p>
            <a:pPr>
              <a:buNone/>
            </a:pPr>
            <a:endParaRPr lang="fr-FR" dirty="0" smtClean="0"/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package main 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import ( "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" "http" ) 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Hello(w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http.ResponseWriter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, r *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http.Request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fmt.Fprintf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(w, "Hello, world!")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main() {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http.HandleFunc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("/", Hello)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http.ListenAndServe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(":8080",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nil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Gestionnaires HTTP (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handlers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Notre </a:t>
            </a:r>
            <a:r>
              <a:rPr lang="en-US" dirty="0" err="1" smtClean="0"/>
              <a:t>programme</a:t>
            </a:r>
            <a:r>
              <a:rPr lang="en-US" dirty="0" smtClean="0"/>
              <a:t> </a:t>
            </a:r>
            <a:r>
              <a:rPr lang="en-US" dirty="0" err="1" smtClean="0"/>
              <a:t>possèdera</a:t>
            </a:r>
            <a:r>
              <a:rPr lang="en-US" dirty="0" smtClean="0"/>
              <a:t> </a:t>
            </a:r>
            <a:r>
              <a:rPr lang="en-US" dirty="0" err="1" smtClean="0"/>
              <a:t>deux</a:t>
            </a:r>
            <a:r>
              <a:rPr lang="en-US" dirty="0" smtClean="0"/>
              <a:t> </a:t>
            </a:r>
            <a:r>
              <a:rPr lang="en-US" i="1" dirty="0" smtClean="0"/>
              <a:t>handlers</a:t>
            </a:r>
            <a:r>
              <a:rPr lang="en-US" dirty="0" smtClean="0"/>
              <a:t>  HTTP :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Redirect</a:t>
            </a:r>
            <a:r>
              <a:rPr lang="en-US" dirty="0" smtClean="0"/>
              <a:t>, qui </a:t>
            </a:r>
            <a:r>
              <a:rPr lang="en-US" dirty="0" err="1" smtClean="0"/>
              <a:t>redirige</a:t>
            </a:r>
            <a:r>
              <a:rPr lang="en-US" dirty="0" smtClean="0"/>
              <a:t> les </a:t>
            </a:r>
            <a:r>
              <a:rPr lang="en-US" dirty="0" err="1" smtClean="0"/>
              <a:t>requêtes</a:t>
            </a:r>
            <a:r>
              <a:rPr lang="en-US" dirty="0" smtClean="0"/>
              <a:t> URL </a:t>
            </a:r>
            <a:r>
              <a:rPr lang="en-US" dirty="0" err="1" smtClean="0"/>
              <a:t>courtes</a:t>
            </a:r>
            <a:r>
              <a:rPr lang="en-US" dirty="0" smtClean="0"/>
              <a:t> et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dirty="0" smtClean="0"/>
              <a:t>, qui </a:t>
            </a:r>
            <a:r>
              <a:rPr lang="en-US" dirty="0" err="1" smtClean="0"/>
              <a:t>gère</a:t>
            </a:r>
            <a:r>
              <a:rPr lang="en-US" dirty="0" smtClean="0"/>
              <a:t> la </a:t>
            </a:r>
            <a:r>
              <a:rPr lang="en-US" dirty="0" err="1" smtClean="0"/>
              <a:t>réception</a:t>
            </a:r>
            <a:r>
              <a:rPr lang="en-US" dirty="0" smtClean="0"/>
              <a:t> de </a:t>
            </a:r>
            <a:r>
              <a:rPr lang="en-US" dirty="0" err="1" smtClean="0"/>
              <a:t>nouvelles</a:t>
            </a:r>
            <a:r>
              <a:rPr lang="en-US" dirty="0" smtClean="0"/>
              <a:t> URLs.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La	 </a:t>
            </a:r>
            <a:r>
              <a:rPr lang="en-US" dirty="0" err="1" smtClean="0"/>
              <a:t>fonction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HandleFunc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utilisée</a:t>
            </a:r>
            <a:r>
              <a:rPr lang="en-US" dirty="0" smtClean="0"/>
              <a:t> pour les  </a:t>
            </a:r>
            <a:r>
              <a:rPr lang="en-US" dirty="0" err="1" smtClean="0"/>
              <a:t>prendre</a:t>
            </a:r>
            <a:r>
              <a:rPr lang="en-US" dirty="0" smtClean="0"/>
              <a:t> en </a:t>
            </a:r>
            <a:r>
              <a:rPr lang="en-US" dirty="0" err="1" smtClean="0"/>
              <a:t>compte</a:t>
            </a:r>
            <a:r>
              <a:rPr lang="en-US" dirty="0" smtClean="0"/>
              <a:t> au </a:t>
            </a:r>
            <a:r>
              <a:rPr lang="en-US" dirty="0" err="1" smtClean="0"/>
              <a:t>moyen</a:t>
            </a:r>
            <a:r>
              <a:rPr lang="en-US" dirty="0" smtClean="0"/>
              <a:t> du </a:t>
            </a:r>
          </a:p>
          <a:p>
            <a:pPr>
              <a:buNone/>
            </a:pPr>
            <a:r>
              <a:rPr lang="en-US" dirty="0" smtClean="0"/>
              <a:t>package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http</a:t>
            </a:r>
            <a:r>
              <a:rPr lang="en-US" dirty="0" smtClean="0"/>
              <a:t> . 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main() { 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http.HandleFunc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("/", Redirect)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http.HandleFunc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("/add", Add)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http.ListenAndServe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(":8080", nil) 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Les </a:t>
            </a:r>
            <a:r>
              <a:rPr lang="en-US" dirty="0" err="1" smtClean="0"/>
              <a:t>requêtes</a:t>
            </a:r>
            <a:r>
              <a:rPr lang="en-US" dirty="0" smtClean="0"/>
              <a:t> </a:t>
            </a:r>
            <a:r>
              <a:rPr lang="en-US" dirty="0" err="1" smtClean="0"/>
              <a:t>vers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/add </a:t>
            </a:r>
            <a:r>
              <a:rPr lang="en-US" dirty="0" err="1" smtClean="0"/>
              <a:t>seront</a:t>
            </a:r>
            <a:r>
              <a:rPr lang="en-US" dirty="0" smtClean="0"/>
              <a:t> </a:t>
            </a:r>
            <a:r>
              <a:rPr lang="en-US" dirty="0" err="1" smtClean="0"/>
              <a:t>traitées</a:t>
            </a:r>
            <a:r>
              <a:rPr lang="en-US" dirty="0" smtClean="0"/>
              <a:t> par le </a:t>
            </a:r>
            <a:r>
              <a:rPr lang="en-US" dirty="0" err="1" smtClean="0"/>
              <a:t>gestionnaire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err="1" smtClean="0"/>
              <a:t>Toutes</a:t>
            </a:r>
            <a:r>
              <a:rPr lang="en-US" dirty="0" smtClean="0"/>
              <a:t> les </a:t>
            </a:r>
            <a:r>
              <a:rPr lang="en-US" dirty="0" err="1" smtClean="0"/>
              <a:t>autres</a:t>
            </a:r>
            <a:r>
              <a:rPr lang="en-US" dirty="0" smtClean="0"/>
              <a:t> </a:t>
            </a:r>
            <a:r>
              <a:rPr lang="en-US" dirty="0" err="1" smtClean="0"/>
              <a:t>requêtes</a:t>
            </a:r>
            <a:r>
              <a:rPr lang="en-US" dirty="0" smtClean="0"/>
              <a:t> </a:t>
            </a:r>
            <a:r>
              <a:rPr lang="en-US" dirty="0" err="1" smtClean="0"/>
              <a:t>seront</a:t>
            </a:r>
            <a:r>
              <a:rPr lang="en-US" dirty="0" smtClean="0"/>
              <a:t> </a:t>
            </a:r>
            <a:r>
              <a:rPr lang="en-US" dirty="0" err="1" smtClean="0"/>
              <a:t>traitées</a:t>
            </a:r>
            <a:r>
              <a:rPr lang="en-US" dirty="0" smtClean="0"/>
              <a:t> par le </a:t>
            </a:r>
            <a:r>
              <a:rPr lang="en-US" dirty="0" err="1" smtClean="0"/>
              <a:t>gestionnaire</a:t>
            </a:r>
            <a:r>
              <a:rPr lang="en-US" dirty="0" smtClean="0"/>
              <a:t>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Redirect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Gestionnaires HTTP :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Add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La </a:t>
            </a:r>
            <a:r>
              <a:rPr lang="en-US" dirty="0" err="1" smtClean="0"/>
              <a:t>fonction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dirty="0" smtClean="0"/>
              <a:t> lit les </a:t>
            </a:r>
            <a:r>
              <a:rPr lang="en-US" dirty="0" err="1" smtClean="0"/>
              <a:t>paramètres</a:t>
            </a:r>
            <a:r>
              <a:rPr lang="en-US" dirty="0" smtClean="0"/>
              <a:t> de </a:t>
            </a:r>
            <a:r>
              <a:rPr lang="en-US" dirty="0" err="1" smtClean="0"/>
              <a:t>l’url</a:t>
            </a:r>
            <a:r>
              <a:rPr lang="en-US" dirty="0" smtClean="0"/>
              <a:t> à </a:t>
            </a:r>
            <a:r>
              <a:rPr lang="en-US" dirty="0" err="1" smtClean="0"/>
              <a:t>partir</a:t>
            </a:r>
            <a:r>
              <a:rPr lang="en-US" dirty="0" smtClean="0"/>
              <a:t> de la </a:t>
            </a:r>
            <a:r>
              <a:rPr lang="en-US" dirty="0" err="1" smtClean="0"/>
              <a:t>requête</a:t>
            </a:r>
            <a:r>
              <a:rPr lang="en-US" dirty="0" smtClean="0"/>
              <a:t> HTTP, les met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Put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 le </a:t>
            </a:r>
            <a:r>
              <a:rPr lang="en-US" dirty="0" err="1" smtClean="0"/>
              <a:t>magasin</a:t>
            </a:r>
            <a:r>
              <a:rPr lang="en-US" dirty="0" smtClean="0"/>
              <a:t>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store</a:t>
            </a:r>
            <a:r>
              <a:rPr lang="en-US" dirty="0" smtClean="0"/>
              <a:t>), et </a:t>
            </a:r>
            <a:r>
              <a:rPr lang="en-US" dirty="0" err="1" smtClean="0"/>
              <a:t>renvoie</a:t>
            </a:r>
            <a:r>
              <a:rPr lang="en-US" dirty="0" smtClean="0"/>
              <a:t> à </a:t>
            </a:r>
            <a:r>
              <a:rPr lang="en-US" dirty="0" err="1" smtClean="0"/>
              <a:t>l’utilisateur</a:t>
            </a:r>
            <a:r>
              <a:rPr lang="en-US" dirty="0" smtClean="0"/>
              <a:t> </a:t>
            </a:r>
            <a:r>
              <a:rPr lang="en-US" dirty="0" err="1" smtClean="0"/>
              <a:t>l’URL</a:t>
            </a:r>
            <a:r>
              <a:rPr lang="en-US" dirty="0" smtClean="0"/>
              <a:t> </a:t>
            </a:r>
            <a:r>
              <a:rPr lang="en-US" dirty="0" err="1" smtClean="0"/>
              <a:t>courte</a:t>
            </a:r>
            <a:r>
              <a:rPr lang="en-US" dirty="0" smtClean="0"/>
              <a:t> </a:t>
            </a:r>
            <a:r>
              <a:rPr lang="en-US" dirty="0" err="1" smtClean="0"/>
              <a:t>correspondante</a:t>
            </a:r>
            <a:r>
              <a:rPr lang="en-US" dirty="0" smtClean="0"/>
              <a:t>.  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Add(w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http.ResponseWriter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r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http.Request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:=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r.FormValue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") 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key :=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store.Put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fmt.Fprintf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(w, "http://localhost:8080/%s", key) 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qu’est-ce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le </a:t>
            </a:r>
            <a:r>
              <a:rPr lang="en-US" dirty="0" err="1" smtClean="0"/>
              <a:t>magasin</a:t>
            </a:r>
            <a:r>
              <a:rPr lang="en-US" dirty="0" smtClean="0"/>
              <a:t>? </a:t>
            </a:r>
            <a:r>
              <a:rPr lang="en-US" dirty="0" err="1" smtClean="0"/>
              <a:t>C’est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variable </a:t>
            </a:r>
            <a:r>
              <a:rPr lang="en-US" dirty="0" err="1" smtClean="0"/>
              <a:t>globale</a:t>
            </a:r>
            <a:r>
              <a:rPr lang="en-US" dirty="0" smtClean="0"/>
              <a:t> </a:t>
            </a:r>
            <a:r>
              <a:rPr lang="en-US" dirty="0" err="1" smtClean="0"/>
              <a:t>pointant</a:t>
            </a:r>
            <a:r>
              <a:rPr lang="en-US" dirty="0" smtClean="0"/>
              <a:t> </a:t>
            </a:r>
            <a:r>
              <a:rPr lang="en-US" dirty="0" err="1" smtClean="0"/>
              <a:t>vers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instance </a:t>
            </a:r>
          </a:p>
          <a:p>
            <a:pPr>
              <a:buNone/>
            </a:pPr>
            <a:r>
              <a:rPr lang="en-US" dirty="0" smtClean="0"/>
              <a:t>de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en-US" dirty="0" smtClean="0"/>
              <a:t>: 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store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NewURLStore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La </a:t>
            </a:r>
            <a:r>
              <a:rPr lang="en-US" dirty="0" err="1" smtClean="0"/>
              <a:t>ligne</a:t>
            </a:r>
            <a:r>
              <a:rPr lang="en-US" dirty="0" smtClean="0"/>
              <a:t> au-</a:t>
            </a:r>
            <a:r>
              <a:rPr lang="en-US" dirty="0" err="1" smtClean="0"/>
              <a:t>dessus</a:t>
            </a:r>
            <a:r>
              <a:rPr lang="en-US" dirty="0" smtClean="0"/>
              <a:t> </a:t>
            </a:r>
            <a:r>
              <a:rPr lang="en-US" dirty="0" err="1" smtClean="0"/>
              <a:t>peut</a:t>
            </a:r>
            <a:r>
              <a:rPr lang="en-US" dirty="0" smtClean="0"/>
              <a:t> </a:t>
            </a:r>
            <a:r>
              <a:rPr lang="en-US" dirty="0" err="1" smtClean="0"/>
              <a:t>apparaître</a:t>
            </a:r>
            <a:r>
              <a:rPr lang="en-US" dirty="0" smtClean="0"/>
              <a:t> </a:t>
            </a:r>
            <a:r>
              <a:rPr lang="en-US" dirty="0" err="1" smtClean="0"/>
              <a:t>n’importe</a:t>
            </a:r>
            <a:r>
              <a:rPr lang="en-US" dirty="0" smtClean="0"/>
              <a:t> </a:t>
            </a:r>
            <a:r>
              <a:rPr lang="en-US" dirty="0" err="1" smtClean="0"/>
              <a:t>où</a:t>
            </a:r>
            <a:r>
              <a:rPr lang="en-US" dirty="0" smtClean="0"/>
              <a:t> au </a:t>
            </a:r>
            <a:r>
              <a:rPr lang="en-US" dirty="0" err="1" smtClean="0"/>
              <a:t>niveau</a:t>
            </a:r>
            <a:r>
              <a:rPr lang="en-US" dirty="0" smtClean="0"/>
              <a:t> le plus haut d’un </a:t>
            </a:r>
            <a:r>
              <a:rPr lang="en-US" dirty="0" err="1" smtClean="0"/>
              <a:t>fichier</a:t>
            </a:r>
            <a:r>
              <a:rPr lang="en-US" dirty="0" smtClean="0"/>
              <a:t>. </a:t>
            </a:r>
          </a:p>
          <a:p>
            <a:pPr>
              <a:buNone/>
            </a:pPr>
            <a:r>
              <a:rPr lang="en-US" dirty="0" smtClean="0"/>
              <a:t>Elle sera </a:t>
            </a:r>
            <a:r>
              <a:rPr lang="en-US" dirty="0" err="1" smtClean="0"/>
              <a:t>évaluée</a:t>
            </a:r>
            <a:r>
              <a:rPr lang="en-US" dirty="0" smtClean="0"/>
              <a:t> à </a:t>
            </a:r>
            <a:r>
              <a:rPr lang="en-US" dirty="0" err="1" smtClean="0"/>
              <a:t>l’initialisation</a:t>
            </a:r>
            <a:r>
              <a:rPr lang="en-US" dirty="0" smtClean="0"/>
              <a:t> du </a:t>
            </a:r>
            <a:r>
              <a:rPr lang="en-US" dirty="0" err="1" smtClean="0"/>
              <a:t>programme</a:t>
            </a:r>
            <a:r>
              <a:rPr lang="en-US" dirty="0" smtClean="0"/>
              <a:t>, </a:t>
            </a:r>
            <a:r>
              <a:rPr lang="en-US" dirty="0" err="1" smtClean="0"/>
              <a:t>avant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la </a:t>
            </a:r>
            <a:r>
              <a:rPr lang="en-US" dirty="0" err="1" smtClean="0"/>
              <a:t>fonction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dirty="0" smtClean="0"/>
              <a:t> ne </a:t>
            </a:r>
            <a:r>
              <a:rPr lang="en-US" dirty="0" err="1" smtClean="0"/>
              <a:t>soit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elle-même</a:t>
            </a:r>
            <a:r>
              <a:rPr lang="en-US" dirty="0" smtClean="0"/>
              <a:t> </a:t>
            </a:r>
            <a:r>
              <a:rPr lang="en-US" dirty="0" err="1" smtClean="0"/>
              <a:t>appelée</a:t>
            </a:r>
            <a:r>
              <a:rPr lang="en-US" dirty="0" smtClean="0"/>
              <a:t>.  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Gestionnaires HTTP :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Add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(2)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fr-FR" sz="1400" dirty="0" smtClean="0"/>
              <a:t>Quid de l’interface utilisateur ?  Modifions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fr-FR" sz="1400" dirty="0" smtClean="0"/>
              <a:t> pour afficher un texte en HTML quand aucune url n’est fournie : </a:t>
            </a:r>
          </a:p>
          <a:p>
            <a:pPr>
              <a:buNone/>
            </a:pPr>
            <a:endParaRPr lang="fr-FR" sz="1400" dirty="0" smtClean="0"/>
          </a:p>
          <a:p>
            <a:pPr>
              <a:buNone/>
            </a:pPr>
            <a:r>
              <a:rPr lang="fr-FR" sz="1400" dirty="0" err="1" smtClean="0"/>
              <a:t>func</a:t>
            </a:r>
            <a:r>
              <a:rPr lang="fr-FR" sz="1400" dirty="0" smtClean="0"/>
              <a:t> </a:t>
            </a:r>
            <a:r>
              <a:rPr lang="fr-FR" sz="1400" dirty="0" err="1" smtClean="0"/>
              <a:t>Add</a:t>
            </a:r>
            <a:r>
              <a:rPr lang="fr-FR" sz="1400" dirty="0" smtClean="0"/>
              <a:t>(w </a:t>
            </a:r>
            <a:r>
              <a:rPr lang="fr-FR" sz="1400" dirty="0" err="1" smtClean="0"/>
              <a:t>http.ResponseWriter</a:t>
            </a:r>
            <a:r>
              <a:rPr lang="fr-FR" sz="1400" dirty="0" smtClean="0"/>
              <a:t>, r *</a:t>
            </a:r>
            <a:r>
              <a:rPr lang="fr-FR" sz="1400" dirty="0" err="1" smtClean="0"/>
              <a:t>http.Request</a:t>
            </a:r>
            <a:r>
              <a:rPr lang="fr-FR" sz="1400" dirty="0" smtClean="0"/>
              <a:t>) { </a:t>
            </a:r>
          </a:p>
          <a:p>
            <a:pPr>
              <a:buNone/>
            </a:pPr>
            <a:r>
              <a:rPr lang="fr-FR" sz="1400" dirty="0" smtClean="0"/>
              <a:t>	url := </a:t>
            </a:r>
            <a:r>
              <a:rPr lang="fr-FR" sz="1400" dirty="0" err="1" smtClean="0"/>
              <a:t>r.FormValue</a:t>
            </a:r>
            <a:r>
              <a:rPr lang="fr-FR" sz="1400" dirty="0" smtClean="0"/>
              <a:t>("url") </a:t>
            </a:r>
          </a:p>
          <a:p>
            <a:pPr>
              <a:buNone/>
            </a:pPr>
            <a:r>
              <a:rPr lang="fr-FR" sz="1400" i="1" dirty="0" smtClean="0"/>
              <a:t>	if url == "" { </a:t>
            </a:r>
          </a:p>
          <a:p>
            <a:pPr>
              <a:buNone/>
            </a:pPr>
            <a:r>
              <a:rPr lang="fr-FR" sz="1400" i="1" dirty="0" smtClean="0"/>
              <a:t>		</a:t>
            </a:r>
            <a:r>
              <a:rPr lang="fr-FR" sz="1400" i="1" dirty="0" err="1" smtClean="0"/>
              <a:t>fmt.Fprint</a:t>
            </a:r>
            <a:r>
              <a:rPr lang="fr-FR" sz="1400" i="1" dirty="0" smtClean="0"/>
              <a:t>(w, </a:t>
            </a:r>
            <a:r>
              <a:rPr lang="fr-FR" sz="1400" i="1" dirty="0" err="1" smtClean="0"/>
              <a:t>AddForm</a:t>
            </a:r>
            <a:r>
              <a:rPr lang="fr-FR" sz="1400" i="1" dirty="0" smtClean="0"/>
              <a:t>) </a:t>
            </a:r>
          </a:p>
          <a:p>
            <a:pPr>
              <a:buNone/>
            </a:pPr>
            <a:r>
              <a:rPr lang="fr-FR" sz="1400" i="1" dirty="0" smtClean="0"/>
              <a:t>		return </a:t>
            </a:r>
          </a:p>
          <a:p>
            <a:pPr>
              <a:buNone/>
            </a:pPr>
            <a:r>
              <a:rPr lang="fr-FR" sz="1400" i="1" dirty="0" smtClean="0"/>
              <a:t>	}</a:t>
            </a:r>
            <a:r>
              <a:rPr lang="fr-FR" sz="1400" dirty="0" smtClean="0"/>
              <a:t> </a:t>
            </a:r>
          </a:p>
          <a:p>
            <a:pPr>
              <a:buNone/>
            </a:pPr>
            <a:r>
              <a:rPr lang="fr-FR" sz="1400" dirty="0" smtClean="0"/>
              <a:t>	</a:t>
            </a:r>
            <a:r>
              <a:rPr lang="fr-FR" sz="1400" dirty="0" err="1" smtClean="0"/>
              <a:t>key</a:t>
            </a:r>
            <a:r>
              <a:rPr lang="fr-FR" sz="1400" dirty="0" smtClean="0"/>
              <a:t> := </a:t>
            </a:r>
            <a:r>
              <a:rPr lang="fr-FR" sz="1400" dirty="0" err="1" smtClean="0"/>
              <a:t>store.Put</a:t>
            </a:r>
            <a:r>
              <a:rPr lang="fr-FR" sz="1400" dirty="0" smtClean="0"/>
              <a:t>(url) </a:t>
            </a:r>
          </a:p>
          <a:p>
            <a:pPr>
              <a:buNone/>
            </a:pPr>
            <a:r>
              <a:rPr lang="fr-FR" sz="1400" dirty="0" smtClean="0"/>
              <a:t>	</a:t>
            </a:r>
            <a:r>
              <a:rPr lang="fr-FR" sz="1400" dirty="0" err="1" smtClean="0"/>
              <a:t>fmt.Fprintf</a:t>
            </a:r>
            <a:r>
              <a:rPr lang="fr-FR" sz="1400" dirty="0" smtClean="0"/>
              <a:t>(w, "http://localhost:8080/%s", </a:t>
            </a:r>
            <a:r>
              <a:rPr lang="fr-FR" sz="1400" dirty="0" err="1" smtClean="0"/>
              <a:t>key</a:t>
            </a:r>
            <a:r>
              <a:rPr lang="fr-FR" sz="1400" dirty="0" smtClean="0"/>
              <a:t>) </a:t>
            </a:r>
          </a:p>
          <a:p>
            <a:pPr>
              <a:buNone/>
            </a:pPr>
            <a:r>
              <a:rPr lang="fr-FR" sz="1400" dirty="0" smtClean="0"/>
              <a:t>} </a:t>
            </a:r>
          </a:p>
          <a:p>
            <a:pPr>
              <a:buNone/>
            </a:pPr>
            <a:endParaRPr lang="fr-FR" sz="1400" i="1" dirty="0" smtClean="0"/>
          </a:p>
          <a:p>
            <a:pPr>
              <a:buNone/>
            </a:pPr>
            <a:r>
              <a:rPr lang="fr-FR" sz="1400" i="1" dirty="0" err="1" smtClean="0"/>
              <a:t>const</a:t>
            </a:r>
            <a:r>
              <a:rPr lang="fr-FR" sz="1400" i="1" dirty="0" smtClean="0"/>
              <a:t> </a:t>
            </a:r>
            <a:r>
              <a:rPr lang="fr-FR" sz="1400" i="1" dirty="0" err="1" smtClean="0"/>
              <a:t>AddForm</a:t>
            </a:r>
            <a:r>
              <a:rPr lang="fr-FR" sz="1400" i="1" dirty="0" smtClean="0"/>
              <a:t> = ` </a:t>
            </a:r>
          </a:p>
          <a:p>
            <a:pPr>
              <a:buNone/>
            </a:pPr>
            <a:r>
              <a:rPr lang="fr-FR" sz="1400" i="1" dirty="0" smtClean="0"/>
              <a:t>&lt;</a:t>
            </a:r>
            <a:r>
              <a:rPr lang="fr-FR" sz="1400" i="1" dirty="0" err="1" smtClean="0"/>
              <a:t>form</a:t>
            </a:r>
            <a:r>
              <a:rPr lang="fr-FR" sz="1400" i="1" dirty="0" smtClean="0"/>
              <a:t> </a:t>
            </a:r>
            <a:r>
              <a:rPr lang="fr-FR" sz="1400" i="1" dirty="0" err="1" smtClean="0"/>
              <a:t>method</a:t>
            </a:r>
            <a:r>
              <a:rPr lang="fr-FR" sz="1400" i="1" dirty="0" smtClean="0"/>
              <a:t>="POST" action="/</a:t>
            </a:r>
            <a:r>
              <a:rPr lang="fr-FR" sz="1400" i="1" dirty="0" err="1" smtClean="0"/>
              <a:t>add</a:t>
            </a:r>
            <a:r>
              <a:rPr lang="fr-FR" sz="1400" i="1" dirty="0" smtClean="0"/>
              <a:t>"&gt; </a:t>
            </a:r>
          </a:p>
          <a:p>
            <a:pPr>
              <a:buNone/>
            </a:pPr>
            <a:r>
              <a:rPr lang="fr-FR" sz="1400" i="1" dirty="0" smtClean="0"/>
              <a:t>	URL: &lt;input type="</a:t>
            </a:r>
            <a:r>
              <a:rPr lang="fr-FR" sz="1400" i="1" dirty="0" err="1" smtClean="0"/>
              <a:t>text</a:t>
            </a:r>
            <a:r>
              <a:rPr lang="fr-FR" sz="1400" i="1" dirty="0" smtClean="0"/>
              <a:t>" </a:t>
            </a:r>
            <a:r>
              <a:rPr lang="fr-FR" sz="1400" i="1" dirty="0" err="1" smtClean="0"/>
              <a:t>name</a:t>
            </a:r>
            <a:r>
              <a:rPr lang="fr-FR" sz="1400" i="1" dirty="0" smtClean="0"/>
              <a:t>="url"&gt; </a:t>
            </a:r>
          </a:p>
          <a:p>
            <a:pPr>
              <a:buNone/>
            </a:pPr>
            <a:r>
              <a:rPr lang="fr-FR" sz="1400" i="1" dirty="0" smtClean="0"/>
              <a:t>	&lt;input type="</a:t>
            </a:r>
            <a:r>
              <a:rPr lang="fr-FR" sz="1400" i="1" dirty="0" err="1" smtClean="0"/>
              <a:t>submit</a:t>
            </a:r>
            <a:r>
              <a:rPr lang="fr-FR" sz="1400" i="1" dirty="0" smtClean="0"/>
              <a:t>" value="</a:t>
            </a:r>
            <a:r>
              <a:rPr lang="fr-FR" sz="1400" i="1" dirty="0" err="1" smtClean="0"/>
              <a:t>Add</a:t>
            </a:r>
            <a:r>
              <a:rPr lang="fr-FR" sz="1400" i="1" dirty="0" smtClean="0"/>
              <a:t>"&gt; </a:t>
            </a:r>
          </a:p>
          <a:p>
            <a:pPr>
              <a:buNone/>
            </a:pPr>
            <a:r>
              <a:rPr lang="fr-FR" sz="1400" i="1" dirty="0" smtClean="0"/>
              <a:t>&lt;/</a:t>
            </a:r>
            <a:r>
              <a:rPr lang="fr-FR" sz="1400" i="1" dirty="0" err="1" smtClean="0"/>
              <a:t>form</a:t>
            </a:r>
            <a:r>
              <a:rPr lang="fr-FR" sz="1400" i="1" dirty="0" smtClean="0"/>
              <a:t>&gt; </a:t>
            </a:r>
          </a:p>
          <a:p>
            <a:pPr>
              <a:buNone/>
            </a:pPr>
            <a:r>
              <a:rPr lang="fr-FR" sz="1400" i="1" dirty="0" smtClean="0"/>
              <a:t>`</a:t>
            </a:r>
            <a:endParaRPr lang="fr-FR" sz="1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Gestionnaires HTTP :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Redirect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484784"/>
            <a:ext cx="8640960" cy="464137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/>
              <a:t>La </a:t>
            </a:r>
            <a:r>
              <a:rPr lang="en-US" sz="1600" dirty="0" err="1" smtClean="0"/>
              <a:t>fonction</a:t>
            </a:r>
            <a:r>
              <a:rPr lang="en-US" sz="1600" dirty="0" smtClean="0"/>
              <a:t> Redirect </a:t>
            </a:r>
            <a:r>
              <a:rPr lang="en-US" sz="1600" dirty="0" err="1" smtClean="0"/>
              <a:t>trouve</a:t>
            </a:r>
            <a:r>
              <a:rPr lang="en-US" sz="1600" dirty="0" smtClean="0"/>
              <a:t> la clef </a:t>
            </a:r>
            <a:r>
              <a:rPr lang="en-US" sz="1600" dirty="0" err="1" smtClean="0"/>
              <a:t>dans</a:t>
            </a:r>
            <a:r>
              <a:rPr lang="en-US" sz="1600" dirty="0" smtClean="0"/>
              <a:t> le </a:t>
            </a:r>
            <a:r>
              <a:rPr lang="en-US" sz="1600" dirty="0" err="1" smtClean="0"/>
              <a:t>chemin</a:t>
            </a:r>
            <a:r>
              <a:rPr lang="en-US" sz="1600" dirty="0" smtClean="0"/>
              <a:t> de la </a:t>
            </a:r>
            <a:r>
              <a:rPr lang="en-US" sz="1600" dirty="0" err="1" smtClean="0"/>
              <a:t>requête</a:t>
            </a:r>
            <a:r>
              <a:rPr lang="en-US" sz="1600" dirty="0" smtClean="0"/>
              <a:t> HTTP., </a:t>
            </a:r>
            <a:r>
              <a:rPr lang="en-US" sz="1600" dirty="0" err="1" smtClean="0"/>
              <a:t>récupère</a:t>
            </a:r>
            <a:r>
              <a:rPr lang="en-US" sz="1600" dirty="0" smtClean="0"/>
              <a:t> </a:t>
            </a:r>
            <a:r>
              <a:rPr lang="en-US" sz="1600" dirty="0" err="1" smtClean="0"/>
              <a:t>l’URL</a:t>
            </a:r>
            <a:r>
              <a:rPr lang="en-US" sz="1600" dirty="0" smtClean="0"/>
              <a:t> </a:t>
            </a:r>
            <a:r>
              <a:rPr lang="en-US" sz="1600" dirty="0" err="1" smtClean="0"/>
              <a:t>correspondante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 </a:t>
            </a:r>
            <a:r>
              <a:rPr lang="en-US" sz="1600" dirty="0" err="1" smtClean="0"/>
              <a:t>dans</a:t>
            </a:r>
            <a:r>
              <a:rPr lang="en-US" sz="1600" dirty="0" smtClean="0"/>
              <a:t> le </a:t>
            </a:r>
            <a:r>
              <a:rPr lang="en-US" sz="1600" dirty="0" err="1" smtClean="0"/>
              <a:t>magasin</a:t>
            </a:r>
            <a:r>
              <a:rPr lang="en-US" sz="1600" dirty="0" smtClean="0"/>
              <a:t> et </a:t>
            </a:r>
            <a:r>
              <a:rPr lang="en-US" sz="1600" dirty="0" err="1" smtClean="0"/>
              <a:t>envoie</a:t>
            </a:r>
            <a:r>
              <a:rPr lang="en-US" sz="1600" dirty="0" smtClean="0"/>
              <a:t> un redirect HTTP à </a:t>
            </a:r>
            <a:r>
              <a:rPr lang="en-US" sz="1600" dirty="0" err="1" smtClean="0"/>
              <a:t>l’utilisateur</a:t>
            </a:r>
            <a:r>
              <a:rPr lang="en-US" sz="1600" dirty="0" smtClean="0"/>
              <a:t>. Si </a:t>
            </a:r>
            <a:r>
              <a:rPr lang="en-US" sz="1600" dirty="0" err="1" smtClean="0"/>
              <a:t>l’URL</a:t>
            </a:r>
            <a:r>
              <a:rPr lang="en-US" sz="1600" dirty="0" smtClean="0"/>
              <a:t> </a:t>
            </a:r>
            <a:r>
              <a:rPr lang="en-US" sz="1600" dirty="0" err="1" smtClean="0"/>
              <a:t>n’est</a:t>
            </a:r>
            <a:r>
              <a:rPr lang="en-US" sz="1600" dirty="0" smtClean="0"/>
              <a:t> pas </a:t>
            </a:r>
            <a:r>
              <a:rPr lang="en-US" sz="1600" dirty="0" err="1" smtClean="0"/>
              <a:t>trouvée</a:t>
            </a:r>
            <a:r>
              <a:rPr lang="en-US" sz="1600" dirty="0" smtClean="0"/>
              <a:t>, </a:t>
            </a:r>
            <a:r>
              <a:rPr lang="en-US" sz="1600" dirty="0" err="1" smtClean="0"/>
              <a:t>une</a:t>
            </a:r>
            <a:r>
              <a:rPr lang="en-US" sz="1600" dirty="0" smtClean="0"/>
              <a:t> </a:t>
            </a:r>
            <a:r>
              <a:rPr lang="en-US" sz="1600" dirty="0" err="1" smtClean="0"/>
              <a:t>erreur</a:t>
            </a:r>
            <a:r>
              <a:rPr lang="en-US" sz="1600" dirty="0" smtClean="0"/>
              <a:t> 404 </a:t>
            </a:r>
          </a:p>
          <a:p>
            <a:pPr>
              <a:buNone/>
            </a:pPr>
            <a:r>
              <a:rPr lang="en-US" sz="1600" dirty="0" smtClean="0"/>
              <a:t>“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sz="1600" dirty="0" smtClean="0"/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found</a:t>
            </a:r>
            <a:r>
              <a:rPr lang="en-US" sz="1600" dirty="0" smtClean="0"/>
              <a:t>” </a:t>
            </a:r>
            <a:r>
              <a:rPr lang="en-US" sz="1600" dirty="0" err="1" smtClean="0"/>
              <a:t>est</a:t>
            </a:r>
            <a:r>
              <a:rPr lang="en-US" sz="1600" dirty="0" smtClean="0"/>
              <a:t> </a:t>
            </a:r>
            <a:r>
              <a:rPr lang="en-US" sz="1600" dirty="0" err="1" smtClean="0"/>
              <a:t>envoyée</a:t>
            </a:r>
            <a:r>
              <a:rPr lang="en-US" sz="1600" dirty="0" smtClean="0"/>
              <a:t> à la place.  </a:t>
            </a:r>
          </a:p>
          <a:p>
            <a:pPr>
              <a:buNone/>
            </a:pPr>
            <a:endParaRPr lang="en-US" sz="1600" dirty="0" smtClean="0"/>
          </a:p>
          <a:p>
            <a:pPr lvl="1">
              <a:buNone/>
            </a:pP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Redirect(w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http.ResponseWriter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http.Request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 lvl="1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key :=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r.URL.Path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[1:] </a:t>
            </a:r>
          </a:p>
          <a:p>
            <a:pPr lvl="1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:=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store.Get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(key) </a:t>
            </a:r>
          </a:p>
          <a:p>
            <a:pPr lvl="1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if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== "" { </a:t>
            </a:r>
          </a:p>
          <a:p>
            <a:pPr lvl="1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http.NotFound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(w, r) </a:t>
            </a:r>
          </a:p>
          <a:p>
            <a:pPr lvl="1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return </a:t>
            </a:r>
          </a:p>
          <a:p>
            <a:pPr lvl="1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} </a:t>
            </a:r>
          </a:p>
          <a:p>
            <a:pPr lvl="1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http.Redirect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(w, r,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http.StatusFound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lvl="1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La clef </a:t>
            </a:r>
            <a:r>
              <a:rPr lang="en-US" sz="1600" dirty="0" err="1" smtClean="0"/>
              <a:t>est</a:t>
            </a:r>
            <a:r>
              <a:rPr lang="en-US" sz="1600" dirty="0" smtClean="0"/>
              <a:t> le </a:t>
            </a:r>
            <a:r>
              <a:rPr lang="en-US" sz="1600" dirty="0" err="1" smtClean="0"/>
              <a:t>chemin</a:t>
            </a:r>
            <a:r>
              <a:rPr lang="en-US" sz="1600" dirty="0" smtClean="0"/>
              <a:t> de la </a:t>
            </a:r>
            <a:r>
              <a:rPr lang="en-US" sz="1600" dirty="0" err="1" smtClean="0"/>
              <a:t>requête</a:t>
            </a:r>
            <a:r>
              <a:rPr lang="en-US" sz="1600" dirty="0" smtClean="0"/>
              <a:t> </a:t>
            </a:r>
            <a:r>
              <a:rPr lang="en-US" sz="1600" dirty="0" err="1" smtClean="0"/>
              <a:t>moins</a:t>
            </a:r>
            <a:r>
              <a:rPr lang="en-US" sz="1600" dirty="0" smtClean="0"/>
              <a:t> le premier </a:t>
            </a:r>
            <a:r>
              <a:rPr lang="en-US" sz="1600" dirty="0" err="1" smtClean="0"/>
              <a:t>caractère</a:t>
            </a:r>
            <a:r>
              <a:rPr lang="en-US" sz="1600" dirty="0" smtClean="0"/>
              <a:t>. Pour la </a:t>
            </a:r>
            <a:r>
              <a:rPr lang="en-US" sz="1600" dirty="0" err="1" smtClean="0"/>
              <a:t>requête</a:t>
            </a:r>
            <a:r>
              <a:rPr lang="en-US" sz="1600" dirty="0" smtClean="0"/>
              <a:t> “/</a:t>
            </a:r>
            <a:r>
              <a:rPr lang="en-US" sz="1600" dirty="0" err="1" smtClean="0"/>
              <a:t>foo</a:t>
            </a:r>
            <a:r>
              <a:rPr lang="en-US" sz="1600" dirty="0" smtClean="0"/>
              <a:t>”, la clef sera </a:t>
            </a:r>
          </a:p>
          <a:p>
            <a:pPr>
              <a:buNone/>
            </a:pPr>
            <a:r>
              <a:rPr lang="en-US" sz="1600" dirty="0" smtClean="0"/>
              <a:t>“</a:t>
            </a:r>
            <a:r>
              <a:rPr lang="en-US" sz="1600" dirty="0" err="1" smtClean="0"/>
              <a:t>foo</a:t>
            </a:r>
            <a:r>
              <a:rPr lang="en-US" sz="1600" dirty="0" smtClean="0"/>
              <a:t>”.  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http.NotFound</a:t>
            </a:r>
            <a:r>
              <a:rPr lang="en-US" sz="1600" dirty="0" smtClean="0"/>
              <a:t> et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http.Redirect</a:t>
            </a:r>
            <a:r>
              <a:rPr lang="en-US" sz="1600" dirty="0" smtClean="0"/>
              <a:t> des aides pour </a:t>
            </a:r>
            <a:r>
              <a:rPr lang="en-US" sz="1600" dirty="0" err="1" smtClean="0"/>
              <a:t>envoyer</a:t>
            </a:r>
            <a:r>
              <a:rPr lang="en-US" sz="1600" dirty="0" smtClean="0"/>
              <a:t> des </a:t>
            </a:r>
            <a:r>
              <a:rPr lang="en-US" sz="1600" dirty="0" err="1" smtClean="0"/>
              <a:t>réponses</a:t>
            </a:r>
            <a:r>
              <a:rPr lang="en-US" sz="1600" dirty="0" smtClean="0"/>
              <a:t> HTTP communes. La </a:t>
            </a:r>
          </a:p>
          <a:p>
            <a:pPr>
              <a:buNone/>
            </a:pPr>
            <a:r>
              <a:rPr lang="en-US" sz="1600" dirty="0" err="1" smtClean="0"/>
              <a:t>constante</a:t>
            </a:r>
            <a:r>
              <a:rPr lang="en-US" sz="1600" dirty="0" smtClean="0"/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http.StatusFound</a:t>
            </a:r>
            <a:r>
              <a:rPr lang="en-US" sz="1600" dirty="0" smtClean="0"/>
              <a:t> </a:t>
            </a:r>
            <a:r>
              <a:rPr lang="en-US" sz="1600" dirty="0" err="1" smtClean="0"/>
              <a:t>représente</a:t>
            </a:r>
            <a:r>
              <a:rPr lang="en-US" sz="1600" dirty="0" smtClean="0"/>
              <a:t> le code HTTP 302 (“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Found</a:t>
            </a:r>
            <a:r>
              <a:rPr lang="en-US" sz="1600" dirty="0" smtClean="0"/>
              <a:t>”). 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Qu’est-ce que Go?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Go </a:t>
            </a:r>
            <a:r>
              <a:rPr lang="en-US" dirty="0" err="1" smtClean="0"/>
              <a:t>est</a:t>
            </a:r>
            <a:r>
              <a:rPr lang="en-US" dirty="0" smtClean="0"/>
              <a:t> un </a:t>
            </a:r>
            <a:r>
              <a:rPr lang="en-US" dirty="0" err="1" smtClean="0"/>
              <a:t>langage</a:t>
            </a:r>
            <a:r>
              <a:rPr lang="en-US" dirty="0" smtClean="0"/>
              <a:t> de </a:t>
            </a:r>
            <a:r>
              <a:rPr lang="en-US" dirty="0" err="1" smtClean="0"/>
              <a:t>programmation</a:t>
            </a:r>
            <a:r>
              <a:rPr lang="en-US" dirty="0" smtClean="0"/>
              <a:t> </a:t>
            </a:r>
            <a:r>
              <a:rPr lang="en-US" dirty="0" err="1" smtClean="0"/>
              <a:t>généraliste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Les points forts de Go </a:t>
            </a:r>
            <a:r>
              <a:rPr lang="en-US" dirty="0" err="1" smtClean="0"/>
              <a:t>sont</a:t>
            </a:r>
            <a:r>
              <a:rPr lang="en-US" dirty="0" smtClean="0"/>
              <a:t> les </a:t>
            </a:r>
            <a:r>
              <a:rPr lang="en-US" dirty="0" err="1" smtClean="0"/>
              <a:t>suivants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Met </a:t>
            </a:r>
            <a:r>
              <a:rPr lang="en-US" dirty="0" err="1" smtClean="0"/>
              <a:t>l’accent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la </a:t>
            </a:r>
            <a:r>
              <a:rPr lang="en-US" dirty="0" err="1" smtClean="0"/>
              <a:t>simplicité</a:t>
            </a:r>
            <a:r>
              <a:rPr lang="en-US" dirty="0" smtClean="0"/>
              <a:t> ; facile à </a:t>
            </a:r>
            <a:r>
              <a:rPr lang="en-US" dirty="0" err="1" smtClean="0"/>
              <a:t>apprendre</a:t>
            </a:r>
            <a:r>
              <a:rPr lang="en-US" dirty="0" smtClean="0"/>
              <a:t>  </a:t>
            </a:r>
          </a:p>
          <a:p>
            <a:pPr lvl="1"/>
            <a:r>
              <a:rPr lang="en-US" dirty="0" err="1" smtClean="0"/>
              <a:t>Mémoire</a:t>
            </a:r>
            <a:r>
              <a:rPr lang="en-US" dirty="0" smtClean="0"/>
              <a:t> </a:t>
            </a:r>
            <a:r>
              <a:rPr lang="en-US" dirty="0" err="1" smtClean="0"/>
              <a:t>bien</a:t>
            </a:r>
            <a:r>
              <a:rPr lang="en-US" dirty="0" smtClean="0"/>
              <a:t> </a:t>
            </a:r>
            <a:r>
              <a:rPr lang="en-US" dirty="0" err="1" smtClean="0"/>
              <a:t>gérée</a:t>
            </a:r>
            <a:r>
              <a:rPr lang="en-US" dirty="0" smtClean="0"/>
              <a:t> et </a:t>
            </a:r>
            <a:r>
              <a:rPr lang="en-US" dirty="0" err="1" smtClean="0"/>
              <a:t>syntactiquement</a:t>
            </a:r>
            <a:r>
              <a:rPr lang="en-US" dirty="0" smtClean="0"/>
              <a:t> </a:t>
            </a:r>
            <a:r>
              <a:rPr lang="en-US" dirty="0" err="1" smtClean="0"/>
              <a:t>légère</a:t>
            </a:r>
            <a:r>
              <a:rPr lang="en-US" dirty="0" smtClean="0"/>
              <a:t> ; facile à </a:t>
            </a:r>
            <a:r>
              <a:rPr lang="en-US" dirty="0" err="1" smtClean="0"/>
              <a:t>utiliser</a:t>
            </a:r>
            <a:r>
              <a:rPr lang="en-US" dirty="0" smtClean="0"/>
              <a:t> </a:t>
            </a:r>
            <a:r>
              <a:rPr lang="en-US" i="1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Code </a:t>
            </a:r>
            <a:r>
              <a:rPr lang="en-US" dirty="0" err="1" smtClean="0"/>
              <a:t>compilé</a:t>
            </a:r>
            <a:r>
              <a:rPr lang="en-US" dirty="0" smtClean="0"/>
              <a:t> </a:t>
            </a:r>
            <a:r>
              <a:rPr lang="en-US" dirty="0" err="1" smtClean="0"/>
              <a:t>rapide</a:t>
            </a:r>
            <a:r>
              <a:rPr lang="en-US" dirty="0" smtClean="0"/>
              <a:t>; </a:t>
            </a:r>
            <a:r>
              <a:rPr lang="en-US" i="1" dirty="0" smtClean="0"/>
              <a:t>comparable au C</a:t>
            </a:r>
            <a:endParaRPr lang="en-US" dirty="0" smtClean="0"/>
          </a:p>
          <a:p>
            <a:pPr lvl="1"/>
            <a:r>
              <a:rPr lang="en-US" dirty="0" smtClean="0"/>
              <a:t>Support </a:t>
            </a:r>
            <a:r>
              <a:rPr lang="en-US" dirty="0" err="1" smtClean="0"/>
              <a:t>natif</a:t>
            </a:r>
            <a:r>
              <a:rPr lang="en-US" dirty="0" smtClean="0"/>
              <a:t> de la concurrence; code plus simple à </a:t>
            </a:r>
            <a:r>
              <a:rPr lang="en-US" dirty="0" err="1" smtClean="0"/>
              <a:t>écrire</a:t>
            </a:r>
            <a:r>
              <a:rPr lang="en-US" dirty="0" smtClean="0"/>
              <a:t> </a:t>
            </a:r>
            <a:r>
              <a:rPr lang="en-US" i="1" dirty="0" smtClean="0"/>
              <a:t> </a:t>
            </a:r>
            <a:endParaRPr lang="en-US" dirty="0" smtClean="0"/>
          </a:p>
          <a:p>
            <a:pPr lvl="1"/>
            <a:r>
              <a:rPr lang="en-US" dirty="0" err="1" smtClean="0"/>
              <a:t>Typage</a:t>
            </a:r>
            <a:r>
              <a:rPr lang="en-US" dirty="0" smtClean="0"/>
              <a:t> </a:t>
            </a:r>
            <a:r>
              <a:rPr lang="en-US" dirty="0" err="1" smtClean="0"/>
              <a:t>statique</a:t>
            </a:r>
            <a:r>
              <a:rPr lang="en-US" dirty="0" smtClean="0"/>
              <a:t>  </a:t>
            </a:r>
          </a:p>
          <a:p>
            <a:pPr lvl="1"/>
            <a:r>
              <a:rPr lang="en-US" dirty="0" err="1" smtClean="0"/>
              <a:t>Bibliothèque</a:t>
            </a:r>
            <a:r>
              <a:rPr lang="en-US" dirty="0" smtClean="0"/>
              <a:t> standard </a:t>
            </a:r>
            <a:r>
              <a:rPr lang="en-US" dirty="0" err="1" smtClean="0"/>
              <a:t>importante</a:t>
            </a:r>
            <a:r>
              <a:rPr lang="en-US" dirty="0" smtClean="0"/>
              <a:t>  </a:t>
            </a:r>
          </a:p>
          <a:p>
            <a:pPr lvl="1"/>
            <a:r>
              <a:rPr lang="en-US" dirty="0" smtClean="0"/>
              <a:t>Auto-</a:t>
            </a:r>
            <a:r>
              <a:rPr lang="en-US" dirty="0" err="1" smtClean="0"/>
              <a:t>documenté</a:t>
            </a:r>
            <a:r>
              <a:rPr lang="en-US" dirty="0" smtClean="0"/>
              <a:t>  (et </a:t>
            </a:r>
            <a:r>
              <a:rPr lang="en-US" dirty="0" err="1" smtClean="0"/>
              <a:t>bien</a:t>
            </a:r>
            <a:r>
              <a:rPr lang="en-US" dirty="0" smtClean="0"/>
              <a:t> </a:t>
            </a:r>
            <a:r>
              <a:rPr lang="en-US" dirty="0" err="1" smtClean="0"/>
              <a:t>documenté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Libre</a:t>
            </a:r>
            <a:r>
              <a:rPr lang="en-US" dirty="0" smtClean="0"/>
              <a:t> et  Open Source (</a:t>
            </a:r>
            <a:r>
              <a:rPr lang="en-US" dirty="0" err="1" smtClean="0"/>
              <a:t>licence</a:t>
            </a:r>
            <a:r>
              <a:rPr lang="en-US" dirty="0" smtClean="0"/>
              <a:t> BS)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Démonstration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fr-FR" dirty="0" smtClean="0"/>
              <a:t>Nous avons écrit moins de 100 lignes de code, et nous</a:t>
            </a:r>
          </a:p>
          <a:p>
            <a:pPr>
              <a:buNone/>
            </a:pPr>
            <a:r>
              <a:rPr lang="fr-FR" dirty="0" smtClean="0"/>
              <a:t> avons déjà une application web complète et </a:t>
            </a:r>
          </a:p>
          <a:p>
            <a:pPr>
              <a:buNone/>
            </a:pPr>
            <a:r>
              <a:rPr lang="fr-FR" dirty="0" smtClean="0"/>
              <a:t>fonctionnelle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Voir</a:t>
            </a:r>
            <a:r>
              <a:rPr lang="en-US" dirty="0" smtClean="0"/>
              <a:t> le code </a:t>
            </a:r>
            <a:r>
              <a:rPr lang="en-US" dirty="0" err="1" smtClean="0"/>
              <a:t>que</a:t>
            </a:r>
            <a:r>
              <a:rPr lang="en-US" dirty="0" smtClean="0"/>
              <a:t> nous </a:t>
            </a:r>
            <a:r>
              <a:rPr lang="en-US" dirty="0" err="1" smtClean="0"/>
              <a:t>avons</a:t>
            </a:r>
            <a:r>
              <a:rPr lang="en-US" dirty="0" smtClean="0"/>
              <a:t> </a:t>
            </a:r>
            <a:r>
              <a:rPr lang="en-US" dirty="0" err="1" smtClean="0"/>
              <a:t>écrit</a:t>
            </a:r>
            <a:r>
              <a:rPr lang="en-US" dirty="0" smtClean="0"/>
              <a:t> </a:t>
            </a:r>
            <a:r>
              <a:rPr lang="en-US" dirty="0" err="1" smtClean="0"/>
              <a:t>jusqu’ici</a:t>
            </a:r>
            <a:r>
              <a:rPr lang="en-US" dirty="0" smtClean="0"/>
              <a:t> :  </a:t>
            </a:r>
          </a:p>
          <a:p>
            <a:pPr>
              <a:buNone/>
            </a:pPr>
            <a:r>
              <a:rPr lang="en-US" dirty="0" smtClean="0">
                <a:hlinkClick r:id="rId2"/>
              </a:rPr>
              <a:t>https://github.com/nf/goto/tree/master/talk/code/0/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2780928"/>
            <a:ext cx="658177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Stockage persistent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err="1" smtClean="0"/>
              <a:t>Quand</a:t>
            </a:r>
            <a:r>
              <a:rPr lang="en-US" dirty="0" smtClean="0"/>
              <a:t> le </a:t>
            </a:r>
            <a:r>
              <a:rPr lang="en-US" dirty="0" err="1" smtClean="0"/>
              <a:t>processus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dirty="0" smtClean="0"/>
              <a:t> se </a:t>
            </a:r>
            <a:r>
              <a:rPr lang="en-US" dirty="0" err="1" smtClean="0"/>
              <a:t>termine</a:t>
            </a:r>
            <a:r>
              <a:rPr lang="en-US" dirty="0" smtClean="0"/>
              <a:t>, les URLs </a:t>
            </a:r>
          </a:p>
          <a:p>
            <a:pPr>
              <a:buNone/>
            </a:pPr>
            <a:r>
              <a:rPr lang="en-US" dirty="0" err="1" smtClean="0"/>
              <a:t>raccourcies</a:t>
            </a:r>
            <a:r>
              <a:rPr lang="en-US" dirty="0" smtClean="0"/>
              <a:t> qui se </a:t>
            </a:r>
            <a:r>
              <a:rPr lang="en-US" dirty="0" err="1" smtClean="0"/>
              <a:t>trouvent</a:t>
            </a:r>
            <a:r>
              <a:rPr lang="en-US" dirty="0" smtClean="0"/>
              <a:t> en </a:t>
            </a:r>
            <a:r>
              <a:rPr lang="en-US" dirty="0" err="1" smtClean="0"/>
              <a:t>mémoire</a:t>
            </a:r>
            <a:r>
              <a:rPr lang="en-US" dirty="0" smtClean="0"/>
              <a:t> </a:t>
            </a:r>
            <a:r>
              <a:rPr lang="en-US" dirty="0" err="1" smtClean="0"/>
              <a:t>sont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perdues</a:t>
            </a:r>
            <a:r>
              <a:rPr lang="en-US" dirty="0" smtClean="0"/>
              <a:t>.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Ceci</a:t>
            </a:r>
            <a:r>
              <a:rPr lang="en-US" dirty="0" smtClean="0"/>
              <a:t> </a:t>
            </a:r>
            <a:r>
              <a:rPr lang="en-US" dirty="0" err="1" smtClean="0"/>
              <a:t>n’est</a:t>
            </a:r>
            <a:r>
              <a:rPr lang="en-US" dirty="0" smtClean="0"/>
              <a:t> pas </a:t>
            </a:r>
            <a:r>
              <a:rPr lang="en-US" dirty="0" err="1" smtClean="0"/>
              <a:t>très</a:t>
            </a:r>
            <a:r>
              <a:rPr lang="en-US" dirty="0" smtClean="0"/>
              <a:t> utile en </a:t>
            </a:r>
            <a:r>
              <a:rPr lang="en-US" dirty="0" err="1" smtClean="0"/>
              <a:t>définitive</a:t>
            </a:r>
            <a:r>
              <a:rPr lang="en-US" dirty="0" smtClean="0"/>
              <a:t>.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Modifions</a:t>
            </a:r>
            <a:r>
              <a:rPr lang="en-US" dirty="0" smtClean="0"/>
              <a:t> </a:t>
            </a:r>
            <a:r>
              <a:rPr lang="en-US" dirty="0" err="1" smtClean="0"/>
              <a:t>quelque</a:t>
            </a:r>
            <a:r>
              <a:rPr lang="en-US" dirty="0" smtClean="0"/>
              <a:t> </a:t>
            </a:r>
            <a:r>
              <a:rPr lang="en-US" dirty="0" err="1" smtClean="0"/>
              <a:t>peu</a:t>
            </a:r>
            <a:r>
              <a:rPr lang="en-US" dirty="0" smtClean="0"/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en-US" dirty="0" smtClean="0"/>
              <a:t> </a:t>
            </a:r>
            <a:r>
              <a:rPr lang="en-US" dirty="0" err="1" smtClean="0"/>
              <a:t>afin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les </a:t>
            </a:r>
          </a:p>
          <a:p>
            <a:pPr>
              <a:buNone/>
            </a:pPr>
            <a:r>
              <a:rPr lang="en-US" dirty="0" err="1" smtClean="0"/>
              <a:t>données</a:t>
            </a:r>
            <a:r>
              <a:rPr lang="en-US" dirty="0" smtClean="0"/>
              <a:t> </a:t>
            </a:r>
            <a:r>
              <a:rPr lang="en-US" dirty="0" err="1" smtClean="0"/>
              <a:t>soient</a:t>
            </a:r>
            <a:r>
              <a:rPr lang="en-US" dirty="0" smtClean="0"/>
              <a:t> </a:t>
            </a:r>
            <a:r>
              <a:rPr lang="en-US" dirty="0" err="1" smtClean="0"/>
              <a:t>écrites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un </a:t>
            </a:r>
            <a:r>
              <a:rPr lang="en-US" dirty="0" err="1" smtClean="0"/>
              <a:t>fichier</a:t>
            </a:r>
            <a:r>
              <a:rPr lang="en-US" dirty="0" smtClean="0"/>
              <a:t>, et </a:t>
            </a:r>
            <a:r>
              <a:rPr lang="en-US" dirty="0" err="1" smtClean="0"/>
              <a:t>restaurées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au </a:t>
            </a:r>
            <a:r>
              <a:rPr lang="en-US" dirty="0" err="1" smtClean="0"/>
              <a:t>démarrage</a:t>
            </a:r>
            <a:r>
              <a:rPr lang="en-US" dirty="0" smtClean="0"/>
              <a:t>.  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Les interfaces : un aparté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Les types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interface</a:t>
            </a:r>
            <a:r>
              <a:rPr lang="en-US" dirty="0" smtClean="0"/>
              <a:t> en Go </a:t>
            </a:r>
            <a:r>
              <a:rPr lang="en-US" dirty="0" err="1" smtClean="0"/>
              <a:t>définissent</a:t>
            </a:r>
            <a:r>
              <a:rPr lang="en-US" dirty="0" smtClean="0"/>
              <a:t> un ensemble de </a:t>
            </a:r>
            <a:r>
              <a:rPr lang="en-US" dirty="0" err="1" smtClean="0"/>
              <a:t>méthodes</a:t>
            </a:r>
            <a:r>
              <a:rPr lang="en-US" dirty="0" smtClean="0"/>
              <a:t>. </a:t>
            </a:r>
          </a:p>
          <a:p>
            <a:pPr>
              <a:buNone/>
            </a:pPr>
            <a:r>
              <a:rPr lang="en-US" dirty="0" err="1" smtClean="0"/>
              <a:t>N’importe</a:t>
            </a:r>
            <a:r>
              <a:rPr lang="en-US" dirty="0" smtClean="0"/>
              <a:t> </a:t>
            </a:r>
            <a:r>
              <a:rPr lang="en-US" dirty="0" err="1" smtClean="0"/>
              <a:t>quel</a:t>
            </a:r>
            <a:r>
              <a:rPr lang="en-US" dirty="0" smtClean="0"/>
              <a:t> type qui </a:t>
            </a:r>
            <a:r>
              <a:rPr lang="en-US" dirty="0" err="1" smtClean="0"/>
              <a:t>implémente</a:t>
            </a:r>
            <a:r>
              <a:rPr lang="en-US" dirty="0" smtClean="0"/>
              <a:t> </a:t>
            </a:r>
            <a:r>
              <a:rPr lang="en-US" dirty="0" err="1" smtClean="0"/>
              <a:t>ces</a:t>
            </a:r>
            <a:r>
              <a:rPr lang="en-US" dirty="0" smtClean="0"/>
              <a:t> </a:t>
            </a:r>
            <a:r>
              <a:rPr lang="en-US" dirty="0" err="1" smtClean="0"/>
              <a:t>méthodes</a:t>
            </a:r>
            <a:r>
              <a:rPr lang="en-US" dirty="0" smtClean="0"/>
              <a:t> </a:t>
            </a:r>
            <a:r>
              <a:rPr lang="en-US" dirty="0" err="1" smtClean="0"/>
              <a:t>satisfait</a:t>
            </a:r>
            <a:r>
              <a:rPr lang="en-US" dirty="0" smtClean="0"/>
              <a:t> </a:t>
            </a:r>
            <a:r>
              <a:rPr lang="en-US" dirty="0" err="1" smtClean="0"/>
              <a:t>cette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interface </a:t>
            </a:r>
            <a:r>
              <a:rPr lang="en-US" dirty="0" err="1" smtClean="0"/>
              <a:t>implicitement</a:t>
            </a:r>
            <a:r>
              <a:rPr lang="en-US" dirty="0" smtClean="0"/>
              <a:t>.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Une</a:t>
            </a:r>
            <a:r>
              <a:rPr lang="en-US" dirty="0" smtClean="0"/>
              <a:t> interface </a:t>
            </a:r>
            <a:r>
              <a:rPr lang="en-US" dirty="0" err="1" smtClean="0"/>
              <a:t>très</a:t>
            </a:r>
            <a:r>
              <a:rPr lang="en-US" dirty="0" smtClean="0"/>
              <a:t> </a:t>
            </a:r>
            <a:r>
              <a:rPr lang="en-US" dirty="0" err="1" smtClean="0"/>
              <a:t>fréquemment</a:t>
            </a:r>
            <a:r>
              <a:rPr lang="en-US" dirty="0" smtClean="0"/>
              <a:t> </a:t>
            </a:r>
            <a:r>
              <a:rPr lang="en-US" dirty="0" err="1" smtClean="0"/>
              <a:t>utilisée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l’interface</a:t>
            </a:r>
            <a:r>
              <a:rPr lang="en-US" dirty="0" smtClean="0"/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Writer</a:t>
            </a:r>
            <a:r>
              <a:rPr lang="en-US" dirty="0" smtClean="0"/>
              <a:t>, </a:t>
            </a:r>
          </a:p>
          <a:p>
            <a:pPr>
              <a:buNone/>
            </a:pPr>
            <a:r>
              <a:rPr lang="en-US" dirty="0" err="1" smtClean="0"/>
              <a:t>spécifiée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le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io</a:t>
            </a:r>
            <a:r>
              <a:rPr lang="en-US" dirty="0" smtClean="0"/>
              <a:t> :  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 Writer interface { 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Write(p []byte) (n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err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De </a:t>
            </a:r>
            <a:r>
              <a:rPr lang="en-US" dirty="0" err="1" smtClean="0"/>
              <a:t>nombreux</a:t>
            </a:r>
            <a:r>
              <a:rPr lang="en-US" dirty="0" smtClean="0"/>
              <a:t> types, </a:t>
            </a:r>
            <a:r>
              <a:rPr lang="en-US" dirty="0" err="1" smtClean="0"/>
              <a:t>aussi</a:t>
            </a:r>
            <a:r>
              <a:rPr lang="en-US" dirty="0" smtClean="0"/>
              <a:t> </a:t>
            </a:r>
            <a:r>
              <a:rPr lang="en-US" dirty="0" err="1" smtClean="0"/>
              <a:t>bien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la </a:t>
            </a:r>
            <a:r>
              <a:rPr lang="en-US" dirty="0" err="1" smtClean="0"/>
              <a:t>bibliothèque</a:t>
            </a:r>
            <a:r>
              <a:rPr lang="en-US" dirty="0" smtClean="0"/>
              <a:t> standard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du code Go, </a:t>
            </a:r>
            <a:r>
              <a:rPr lang="en-US" dirty="0" err="1" smtClean="0"/>
              <a:t>implémentent</a:t>
            </a:r>
            <a:r>
              <a:rPr lang="en-US" dirty="0" smtClean="0"/>
              <a:t> la </a:t>
            </a:r>
            <a:r>
              <a:rPr lang="en-US" dirty="0" err="1" smtClean="0"/>
              <a:t>méthode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</a:t>
            </a:r>
            <a:r>
              <a:rPr lang="en-US" dirty="0" smtClean="0"/>
              <a:t> </a:t>
            </a:r>
            <a:r>
              <a:rPr lang="en-US" dirty="0" err="1" smtClean="0"/>
              <a:t>décrite</a:t>
            </a:r>
            <a:r>
              <a:rPr lang="en-US" dirty="0" smtClean="0"/>
              <a:t> </a:t>
            </a:r>
            <a:r>
              <a:rPr lang="en-US" dirty="0" err="1" smtClean="0"/>
              <a:t>ci-dessus</a:t>
            </a:r>
            <a:r>
              <a:rPr lang="en-US" dirty="0" smtClean="0"/>
              <a:t>, et </a:t>
            </a:r>
          </a:p>
          <a:p>
            <a:pPr>
              <a:buNone/>
            </a:pPr>
            <a:r>
              <a:rPr lang="en-US" dirty="0" err="1" smtClean="0"/>
              <a:t>peuvent</a:t>
            </a:r>
            <a:r>
              <a:rPr lang="en-US" dirty="0" smtClean="0"/>
              <a:t> </a:t>
            </a:r>
            <a:r>
              <a:rPr lang="en-US" dirty="0" err="1" smtClean="0"/>
              <a:t>ainsi</a:t>
            </a:r>
            <a:r>
              <a:rPr lang="en-US" dirty="0" smtClean="0"/>
              <a:t> </a:t>
            </a:r>
            <a:r>
              <a:rPr lang="en-US" dirty="0" err="1" smtClean="0"/>
              <a:t>être</a:t>
            </a:r>
            <a:r>
              <a:rPr lang="en-US" dirty="0" smtClean="0"/>
              <a:t> </a:t>
            </a:r>
            <a:r>
              <a:rPr lang="en-US" dirty="0" err="1" smtClean="0"/>
              <a:t>utilisés</a:t>
            </a:r>
            <a:r>
              <a:rPr lang="en-US" dirty="0" smtClean="0"/>
              <a:t> </a:t>
            </a:r>
            <a:r>
              <a:rPr lang="en-US" dirty="0" err="1" smtClean="0"/>
              <a:t>n’importe</a:t>
            </a:r>
            <a:r>
              <a:rPr lang="en-US" dirty="0" smtClean="0"/>
              <a:t> </a:t>
            </a:r>
            <a:r>
              <a:rPr lang="en-US" dirty="0" err="1" smtClean="0"/>
              <a:t>où</a:t>
            </a:r>
            <a:r>
              <a:rPr lang="en-US" dirty="0" smtClean="0"/>
              <a:t> du moment </a:t>
            </a:r>
            <a:r>
              <a:rPr lang="en-US" dirty="0" err="1" smtClean="0"/>
              <a:t>que</a:t>
            </a:r>
            <a:r>
              <a:rPr lang="en-US" dirty="0" smtClean="0"/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io.Writer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attendu</a:t>
            </a:r>
            <a:r>
              <a:rPr lang="en-US" dirty="0" smtClean="0"/>
              <a:t> par </a:t>
            </a:r>
            <a:r>
              <a:rPr lang="en-US" dirty="0" err="1" smtClean="0"/>
              <a:t>l’utilisateur</a:t>
            </a:r>
            <a:r>
              <a:rPr lang="en-US" dirty="0" smtClean="0"/>
              <a:t>. 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Les interfaces : un aparté (2)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fr-FR" dirty="0" smtClean="0"/>
              <a:t>En fait, nous avons déjà utilisé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io.Writer</a:t>
            </a:r>
            <a:r>
              <a:rPr lang="fr-FR" dirty="0" smtClean="0"/>
              <a:t> dans notre </a:t>
            </a:r>
            <a:r>
              <a:rPr lang="fr-FR" i="1" dirty="0" err="1" smtClean="0"/>
              <a:t>handler</a:t>
            </a:r>
            <a:r>
              <a:rPr lang="fr-FR" dirty="0" smtClean="0"/>
              <a:t> HTTP : </a:t>
            </a:r>
          </a:p>
          <a:p>
            <a:pPr>
              <a:buNone/>
            </a:pPr>
            <a:endParaRPr lang="fr-FR" dirty="0" smtClean="0"/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(w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http.ResponseWriter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, r *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http.Request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...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fmt.Fprintf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(w, "http://localhost:8080/%s",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La fonction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Fprintf</a:t>
            </a:r>
            <a:r>
              <a:rPr lang="fr-FR" dirty="0" smtClean="0"/>
              <a:t>  attend un  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io.Writer</a:t>
            </a:r>
            <a:r>
              <a:rPr lang="fr-FR" dirty="0" smtClean="0"/>
              <a:t> en tant que premier </a:t>
            </a:r>
          </a:p>
          <a:p>
            <a:pPr>
              <a:buNone/>
            </a:pPr>
            <a:r>
              <a:rPr lang="fr-FR" dirty="0" smtClean="0"/>
              <a:t>argument : 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Fprintf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(w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io.Writer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, format string, a ...interface{}) (n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os.Error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Parce que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http.ResponseWriter</a:t>
            </a:r>
            <a:r>
              <a:rPr lang="fr-FR" dirty="0" smtClean="0"/>
              <a:t> implémente la méthode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Write</a:t>
            </a:r>
            <a:r>
              <a:rPr lang="fr-FR" dirty="0" smtClean="0"/>
              <a:t>,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fr-FR" dirty="0" smtClean="0"/>
              <a:t> </a:t>
            </a:r>
          </a:p>
          <a:p>
            <a:pPr>
              <a:buNone/>
            </a:pPr>
            <a:r>
              <a:rPr lang="fr-FR" dirty="0" smtClean="0"/>
              <a:t>pouvons être passé à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Fprint</a:t>
            </a:r>
            <a:r>
              <a:rPr lang="fr-FR" dirty="0" smtClean="0"/>
              <a:t> en tant que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io.Writer</a:t>
            </a:r>
            <a:r>
              <a:rPr lang="fr-FR" dirty="0" smtClean="0"/>
              <a:t>. </a:t>
            </a:r>
            <a:endParaRPr lang="fr-FR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Stockage persistent :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gob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45259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fr-FR" dirty="0" smtClean="0"/>
              <a:t>Comment pouvons-nous représenter 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fr-FR" dirty="0" smtClean="0"/>
              <a:t> sur le disque dur? 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La package Go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gob</a:t>
            </a:r>
            <a:r>
              <a:rPr lang="fr-FR" dirty="0" smtClean="0"/>
              <a:t> s’occupe de sérialiser et </a:t>
            </a:r>
            <a:r>
              <a:rPr lang="fr-FR" dirty="0" err="1" smtClean="0"/>
              <a:t>désérialiser</a:t>
            </a:r>
            <a:r>
              <a:rPr lang="fr-FR" dirty="0" smtClean="0"/>
              <a:t> des structures </a:t>
            </a:r>
          </a:p>
          <a:p>
            <a:pPr>
              <a:buNone/>
            </a:pPr>
            <a:r>
              <a:rPr lang="fr-FR" dirty="0" smtClean="0"/>
              <a:t>de données Go.  (Similaire au  "</a:t>
            </a:r>
            <a:r>
              <a:rPr lang="fr-FR" dirty="0" err="1" smtClean="0"/>
              <a:t>pickle</a:t>
            </a:r>
            <a:r>
              <a:rPr lang="fr-FR" dirty="0" smtClean="0"/>
              <a:t>" de </a:t>
            </a:r>
            <a:r>
              <a:rPr lang="fr-FR" dirty="0" err="1" smtClean="0"/>
              <a:t>Pyhton</a:t>
            </a:r>
            <a:r>
              <a:rPr lang="fr-FR" dirty="0" smtClean="0"/>
              <a:t> ou à la sérialisation </a:t>
            </a:r>
          </a:p>
          <a:p>
            <a:pPr>
              <a:buNone/>
            </a:pPr>
            <a:r>
              <a:rPr lang="fr-FR" dirty="0" smtClean="0"/>
              <a:t>en Java) 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La package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gob</a:t>
            </a:r>
            <a:r>
              <a:rPr lang="fr-FR" dirty="0" smtClean="0"/>
              <a:t> possède deux fonctions 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NewEncoder</a:t>
            </a:r>
            <a:r>
              <a:rPr lang="fr-FR" dirty="0" smtClean="0"/>
              <a:t> et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NewDecoder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dirty="0" smtClean="0"/>
              <a:t>qui encapsulent  des valeurs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io.Writer</a:t>
            </a:r>
            <a:r>
              <a:rPr lang="fr-FR" dirty="0" smtClean="0"/>
              <a:t> et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io.Reader</a:t>
            </a:r>
            <a:r>
              <a:rPr lang="fr-FR" dirty="0" smtClean="0"/>
              <a:t>. 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Les objets résultant 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Encoder</a:t>
            </a:r>
            <a:r>
              <a:rPr lang="fr-FR" dirty="0" smtClean="0"/>
              <a:t> et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Decoder</a:t>
            </a:r>
            <a:r>
              <a:rPr lang="fr-FR" dirty="0" smtClean="0"/>
              <a:t> fournissent les méthodes </a:t>
            </a: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Encode</a:t>
            </a:r>
            <a:r>
              <a:rPr lang="fr-FR" dirty="0" smtClean="0"/>
              <a:t> et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Decode</a:t>
            </a:r>
            <a:r>
              <a:rPr lang="fr-FR" dirty="0" smtClean="0"/>
              <a:t> pour écrire et lire des structures de données Go.  </a:t>
            </a:r>
            <a:endParaRPr lang="fr-FR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Stockage persistent :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URLStore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fr-FR" sz="4000" dirty="0" smtClean="0"/>
              <a:t>Créons un nouveau type de données, </a:t>
            </a: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record</a:t>
            </a:r>
            <a:r>
              <a:rPr lang="fr-FR" sz="4000" dirty="0" smtClean="0"/>
              <a:t>, qui décrit comment une simple paire </a:t>
            </a:r>
          </a:p>
          <a:p>
            <a:pPr>
              <a:buNone/>
            </a:pPr>
            <a:r>
              <a:rPr lang="fr-FR" sz="4000" i="1" dirty="0" smtClean="0"/>
              <a:t>clef/url</a:t>
            </a:r>
            <a:r>
              <a:rPr lang="fr-FR" sz="4000" dirty="0" smtClean="0"/>
              <a:t> peut être stockée dans un fichier.  </a:t>
            </a:r>
          </a:p>
          <a:p>
            <a:pPr>
              <a:buNone/>
            </a:pPr>
            <a:endParaRPr lang="fr-FR" sz="4000" dirty="0" smtClean="0"/>
          </a:p>
          <a:p>
            <a:pPr lvl="1">
              <a:buNone/>
            </a:pP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type record </a:t>
            </a:r>
            <a:r>
              <a:rPr lang="fr-FR" sz="40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 lvl="1">
              <a:buNone/>
            </a:pP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	Key, </a:t>
            </a:r>
          </a:p>
          <a:p>
            <a:pPr lvl="1">
              <a:buNone/>
            </a:pP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	URL string </a:t>
            </a:r>
          </a:p>
          <a:p>
            <a:pPr lvl="1">
              <a:buNone/>
            </a:pP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>
              <a:buNone/>
            </a:pPr>
            <a:endParaRPr lang="fr-FR" sz="4000" dirty="0" smtClean="0"/>
          </a:p>
          <a:p>
            <a:pPr>
              <a:buNone/>
            </a:pPr>
            <a:r>
              <a:rPr lang="fr-FR" sz="4000" dirty="0" smtClean="0"/>
              <a:t>La méthode </a:t>
            </a:r>
            <a:r>
              <a:rPr lang="fr-FR" sz="4000" dirty="0" err="1" smtClean="0">
                <a:latin typeface="Courier New" pitchFamily="49" charset="0"/>
                <a:cs typeface="Courier New" pitchFamily="49" charset="0"/>
              </a:rPr>
              <a:t>save</a:t>
            </a:r>
            <a:r>
              <a:rPr lang="fr-FR" sz="4000" dirty="0" smtClean="0"/>
              <a:t> écrit une clef donnée et son </a:t>
            </a: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fr-FR" sz="4000" dirty="0" smtClean="0"/>
              <a:t> sur un disque en tant que structure</a:t>
            </a:r>
          </a:p>
          <a:p>
            <a:pPr>
              <a:buNone/>
            </a:pPr>
            <a:r>
              <a:rPr lang="fr-FR" sz="4000" dirty="0" smtClean="0"/>
              <a:t> encodée sous forme de </a:t>
            </a:r>
            <a:r>
              <a:rPr lang="fr-FR" sz="4000" dirty="0" err="1" smtClean="0">
                <a:latin typeface="Courier New" pitchFamily="49" charset="0"/>
                <a:cs typeface="Courier New" pitchFamily="49" charset="0"/>
              </a:rPr>
              <a:t>gob</a:t>
            </a:r>
            <a:r>
              <a:rPr lang="fr-FR" sz="4000" dirty="0" smtClean="0"/>
              <a:t> :  </a:t>
            </a:r>
          </a:p>
          <a:p>
            <a:pPr>
              <a:buNone/>
            </a:pPr>
            <a:endParaRPr lang="fr-FR" sz="4000" dirty="0" smtClean="0"/>
          </a:p>
          <a:p>
            <a:pPr lvl="1">
              <a:buNone/>
            </a:pPr>
            <a:r>
              <a:rPr lang="fr-FR" sz="40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 (s *</a:t>
            </a:r>
            <a:r>
              <a:rPr lang="fr-FR" sz="4000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fr-FR" sz="4000" dirty="0" err="1" smtClean="0">
                <a:latin typeface="Courier New" pitchFamily="49" charset="0"/>
                <a:cs typeface="Courier New" pitchFamily="49" charset="0"/>
              </a:rPr>
              <a:t>save</a:t>
            </a: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4000" dirty="0" err="1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, url string) </a:t>
            </a:r>
            <a:r>
              <a:rPr lang="fr-FR" sz="4000" dirty="0" err="1" smtClean="0">
                <a:latin typeface="Courier New" pitchFamily="49" charset="0"/>
                <a:cs typeface="Courier New" pitchFamily="49" charset="0"/>
              </a:rPr>
              <a:t>os.Error</a:t>
            </a: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>
              <a:buNone/>
            </a:pP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	e := </a:t>
            </a:r>
            <a:r>
              <a:rPr lang="fr-FR" sz="4000" dirty="0" err="1" smtClean="0">
                <a:latin typeface="Courier New" pitchFamily="49" charset="0"/>
                <a:cs typeface="Courier New" pitchFamily="49" charset="0"/>
              </a:rPr>
              <a:t>gob.NewEncoder</a:t>
            </a: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4000" dirty="0" err="1" smtClean="0">
                <a:latin typeface="Courier New" pitchFamily="49" charset="0"/>
                <a:cs typeface="Courier New" pitchFamily="49" charset="0"/>
              </a:rPr>
              <a:t>s.file</a:t>
            </a: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lvl="1">
              <a:buNone/>
            </a:pP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fr-FR" sz="4000" dirty="0" err="1" smtClean="0">
                <a:latin typeface="Courier New" pitchFamily="49" charset="0"/>
                <a:cs typeface="Courier New" pitchFamily="49" charset="0"/>
              </a:rPr>
              <a:t>e.Encode</a:t>
            </a: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(record{</a:t>
            </a:r>
            <a:r>
              <a:rPr lang="fr-FR" sz="4000" dirty="0" err="1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, url}) </a:t>
            </a:r>
          </a:p>
          <a:p>
            <a:pPr lvl="1">
              <a:buNone/>
            </a:pP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>
              <a:buNone/>
            </a:pPr>
            <a:endParaRPr lang="fr-FR" sz="4000" dirty="0" smtClean="0"/>
          </a:p>
          <a:p>
            <a:pPr>
              <a:buNone/>
            </a:pPr>
            <a:r>
              <a:rPr lang="fr-FR" sz="4000" dirty="0" smtClean="0"/>
              <a:t>Mais qu’est-ce que   </a:t>
            </a:r>
            <a:r>
              <a:rPr lang="fr-FR" sz="4000" dirty="0" err="1" smtClean="0">
                <a:latin typeface="Courier New" pitchFamily="49" charset="0"/>
                <a:cs typeface="Courier New" pitchFamily="49" charset="0"/>
              </a:rPr>
              <a:t>s.file</a:t>
            </a:r>
            <a:r>
              <a:rPr lang="fr-FR" sz="4000" dirty="0" smtClean="0"/>
              <a:t>? 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Stockage persistent :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URLStore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(2)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484784"/>
            <a:ext cx="8640960" cy="496855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fr-FR" sz="1300" dirty="0" smtClean="0">
                <a:cs typeface="Courier New" pitchFamily="49" charset="0"/>
              </a:rPr>
              <a:t>Le nouveau champ</a:t>
            </a:r>
            <a:r>
              <a:rPr lang="fr-FR" sz="1300" dirty="0" smtClean="0">
                <a:latin typeface="Courier New" pitchFamily="49" charset="0"/>
                <a:cs typeface="Courier New" pitchFamily="49" charset="0"/>
              </a:rPr>
              <a:t> file </a:t>
            </a:r>
            <a:r>
              <a:rPr lang="fr-FR" sz="1300" dirty="0" smtClean="0">
                <a:cs typeface="Courier New" pitchFamily="49" charset="0"/>
              </a:rPr>
              <a:t>de</a:t>
            </a:r>
            <a:r>
              <a:rPr lang="fr-FR" sz="13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300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fr-FR" sz="13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300" dirty="0" smtClean="0"/>
              <a:t>(de type </a:t>
            </a:r>
            <a:r>
              <a:rPr lang="fr-FR" sz="13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fr-FR" sz="1300" dirty="0" err="1" smtClean="0">
                <a:latin typeface="Courier New" pitchFamily="49" charset="0"/>
                <a:cs typeface="Courier New" pitchFamily="49" charset="0"/>
              </a:rPr>
              <a:t>os.File</a:t>
            </a:r>
            <a:r>
              <a:rPr lang="fr-FR" sz="1300" dirty="0" smtClean="0"/>
              <a:t>) sera un </a:t>
            </a:r>
            <a:r>
              <a:rPr lang="fr-FR" sz="1300" i="1" dirty="0" err="1" smtClean="0"/>
              <a:t>handle</a:t>
            </a:r>
            <a:r>
              <a:rPr lang="fr-FR" sz="1300" dirty="0" smtClean="0"/>
              <a:t> vers un fichier ouvert qui</a:t>
            </a:r>
          </a:p>
          <a:p>
            <a:pPr>
              <a:buNone/>
            </a:pPr>
            <a:r>
              <a:rPr lang="fr-FR" sz="1300" dirty="0" smtClean="0"/>
              <a:t> peut être utilisé en lecture et en écriture: </a:t>
            </a:r>
          </a:p>
          <a:p>
            <a:pPr>
              <a:buNone/>
            </a:pPr>
            <a:endParaRPr lang="fr-FR" sz="1300" dirty="0" smtClean="0"/>
          </a:p>
          <a:p>
            <a:pPr lvl="1">
              <a:buNone/>
            </a:pPr>
            <a:r>
              <a:rPr lang="fr-FR" sz="1300" dirty="0" smtClean="0">
                <a:latin typeface="Courier New" pitchFamily="49" charset="0"/>
                <a:cs typeface="Courier New" pitchFamily="49" charset="0"/>
              </a:rPr>
              <a:t>Type </a:t>
            </a:r>
            <a:r>
              <a:rPr lang="fr-FR" sz="1300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fr-FR" sz="13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3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sz="1300" dirty="0" smtClean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 lvl="1">
              <a:buNone/>
            </a:pPr>
            <a:r>
              <a:rPr lang="fr-FR" sz="13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300" dirty="0" err="1" smtClean="0">
                <a:latin typeface="Courier New" pitchFamily="49" charset="0"/>
                <a:cs typeface="Courier New" pitchFamily="49" charset="0"/>
              </a:rPr>
              <a:t>urls</a:t>
            </a:r>
            <a:r>
              <a:rPr lang="fr-FR" sz="13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300" dirty="0" err="1" smtClean="0">
                <a:latin typeface="Courier New" pitchFamily="49" charset="0"/>
                <a:cs typeface="Courier New" pitchFamily="49" charset="0"/>
              </a:rPr>
              <a:t>map</a:t>
            </a:r>
            <a:r>
              <a:rPr lang="fr-FR" sz="1300" dirty="0" smtClean="0">
                <a:latin typeface="Courier New" pitchFamily="49" charset="0"/>
                <a:cs typeface="Courier New" pitchFamily="49" charset="0"/>
              </a:rPr>
              <a:t>[string]string </a:t>
            </a:r>
          </a:p>
          <a:p>
            <a:pPr lvl="1">
              <a:buNone/>
            </a:pPr>
            <a:r>
              <a:rPr lang="fr-FR" sz="1300" dirty="0" smtClean="0">
                <a:latin typeface="Courier New" pitchFamily="49" charset="0"/>
                <a:cs typeface="Courier New" pitchFamily="49" charset="0"/>
              </a:rPr>
              <a:t>	mu </a:t>
            </a:r>
            <a:r>
              <a:rPr lang="fr-FR" sz="1300" dirty="0" err="1" smtClean="0">
                <a:latin typeface="Courier New" pitchFamily="49" charset="0"/>
                <a:cs typeface="Courier New" pitchFamily="49" charset="0"/>
              </a:rPr>
              <a:t>sync.RWMutex</a:t>
            </a:r>
            <a:r>
              <a:rPr lang="fr-FR" sz="13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None/>
            </a:pPr>
            <a:r>
              <a:rPr lang="fr-FR" sz="1300" i="1" dirty="0" smtClean="0">
                <a:latin typeface="Courier New" pitchFamily="49" charset="0"/>
                <a:cs typeface="Courier New" pitchFamily="49" charset="0"/>
              </a:rPr>
              <a:t>	file *</a:t>
            </a:r>
            <a:r>
              <a:rPr lang="fr-FR" sz="1300" i="1" dirty="0" err="1" smtClean="0">
                <a:latin typeface="Courier New" pitchFamily="49" charset="0"/>
                <a:cs typeface="Courier New" pitchFamily="49" charset="0"/>
              </a:rPr>
              <a:t>os.File</a:t>
            </a:r>
            <a:r>
              <a:rPr lang="fr-FR" sz="13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None/>
            </a:pPr>
            <a:r>
              <a:rPr lang="fr-FR" sz="1300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>
              <a:buNone/>
            </a:pPr>
            <a:endParaRPr lang="fr-FR" sz="1300" dirty="0" smtClean="0"/>
          </a:p>
          <a:p>
            <a:pPr>
              <a:buNone/>
            </a:pPr>
            <a:r>
              <a:rPr lang="fr-FR" sz="1300" dirty="0" smtClean="0"/>
              <a:t>La fonction </a:t>
            </a:r>
            <a:r>
              <a:rPr lang="fr-FR" sz="1300" dirty="0" err="1" smtClean="0">
                <a:latin typeface="Courier New" pitchFamily="49" charset="0"/>
                <a:cs typeface="Courier New" pitchFamily="49" charset="0"/>
              </a:rPr>
              <a:t>NewURLStore</a:t>
            </a:r>
            <a:r>
              <a:rPr lang="fr-FR" sz="1300" dirty="0" smtClean="0"/>
              <a:t> prend maintenant un argument   </a:t>
            </a:r>
            <a:r>
              <a:rPr lang="fr-FR" sz="1300" dirty="0" err="1" smtClean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fr-FR" sz="1300" dirty="0" smtClean="0"/>
              <a:t>, ouvre le fichier, et enregistre une </a:t>
            </a:r>
          </a:p>
          <a:p>
            <a:pPr>
              <a:buNone/>
            </a:pPr>
            <a:r>
              <a:rPr lang="fr-FR" sz="1300" dirty="0" smtClean="0"/>
              <a:t>valeur   </a:t>
            </a:r>
            <a:r>
              <a:rPr lang="fr-FR" sz="13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fr-FR" sz="1300" dirty="0" err="1" smtClean="0">
                <a:latin typeface="Courier New" pitchFamily="49" charset="0"/>
                <a:cs typeface="Courier New" pitchFamily="49" charset="0"/>
              </a:rPr>
              <a:t>os.File</a:t>
            </a:r>
            <a:r>
              <a:rPr lang="fr-FR" sz="1300" dirty="0" smtClean="0"/>
              <a:t> dans le champ  </a:t>
            </a:r>
            <a:r>
              <a:rPr lang="fr-FR" sz="1300" dirty="0" smtClean="0">
                <a:latin typeface="Courier New" pitchFamily="49" charset="0"/>
                <a:cs typeface="Courier New" pitchFamily="49" charset="0"/>
              </a:rPr>
              <a:t>file</a:t>
            </a:r>
            <a:r>
              <a:rPr lang="fr-FR" sz="1300" dirty="0" smtClean="0"/>
              <a:t> :</a:t>
            </a:r>
          </a:p>
          <a:p>
            <a:pPr>
              <a:buNone/>
            </a:pPr>
            <a:endParaRPr lang="fr-FR" sz="1300" dirty="0" smtClean="0"/>
          </a:p>
          <a:p>
            <a:pPr lvl="1">
              <a:buNone/>
            </a:pPr>
            <a:r>
              <a:rPr lang="fr-FR" sz="13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3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300" dirty="0" err="1" smtClean="0">
                <a:latin typeface="Courier New" pitchFamily="49" charset="0"/>
                <a:cs typeface="Courier New" pitchFamily="49" charset="0"/>
              </a:rPr>
              <a:t>NewURLStore</a:t>
            </a:r>
            <a:r>
              <a:rPr lang="fr-FR" sz="13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300" i="1" dirty="0" err="1" smtClean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fr-FR" sz="1300" i="1" dirty="0" smtClean="0">
                <a:latin typeface="Courier New" pitchFamily="49" charset="0"/>
                <a:cs typeface="Courier New" pitchFamily="49" charset="0"/>
              </a:rPr>
              <a:t> string</a:t>
            </a:r>
            <a:r>
              <a:rPr lang="fr-FR" sz="1300" dirty="0" smtClean="0">
                <a:latin typeface="Courier New" pitchFamily="49" charset="0"/>
                <a:cs typeface="Courier New" pitchFamily="49" charset="0"/>
              </a:rPr>
              <a:t>) *</a:t>
            </a:r>
            <a:r>
              <a:rPr lang="fr-FR" sz="1300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fr-FR" sz="1300" dirty="0" smtClean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 lvl="1">
              <a:buNone/>
            </a:pPr>
            <a:r>
              <a:rPr lang="fr-FR" sz="1300" dirty="0" smtClean="0">
                <a:latin typeface="Courier New" pitchFamily="49" charset="0"/>
                <a:cs typeface="Courier New" pitchFamily="49" charset="0"/>
              </a:rPr>
              <a:t>	s := &amp;</a:t>
            </a:r>
            <a:r>
              <a:rPr lang="fr-FR" sz="1300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fr-FR" sz="13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fr-FR" sz="1300" dirty="0" err="1" smtClean="0">
                <a:latin typeface="Courier New" pitchFamily="49" charset="0"/>
                <a:cs typeface="Courier New" pitchFamily="49" charset="0"/>
              </a:rPr>
              <a:t>urls</a:t>
            </a:r>
            <a:r>
              <a:rPr lang="fr-FR" sz="13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sz="1300" dirty="0" err="1" smtClean="0">
                <a:latin typeface="Courier New" pitchFamily="49" charset="0"/>
                <a:cs typeface="Courier New" pitchFamily="49" charset="0"/>
              </a:rPr>
              <a:t>make</a:t>
            </a:r>
            <a:r>
              <a:rPr lang="fr-FR" sz="13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300" dirty="0" err="1" smtClean="0">
                <a:latin typeface="Courier New" pitchFamily="49" charset="0"/>
                <a:cs typeface="Courier New" pitchFamily="49" charset="0"/>
              </a:rPr>
              <a:t>map</a:t>
            </a:r>
            <a:r>
              <a:rPr lang="fr-FR" sz="1300" dirty="0" smtClean="0">
                <a:latin typeface="Courier New" pitchFamily="49" charset="0"/>
                <a:cs typeface="Courier New" pitchFamily="49" charset="0"/>
              </a:rPr>
              <a:t>[string]string)} </a:t>
            </a:r>
          </a:p>
          <a:p>
            <a:pPr lvl="1">
              <a:buNone/>
            </a:pPr>
            <a:r>
              <a:rPr lang="fr-FR" sz="1300" i="1" dirty="0" smtClean="0">
                <a:latin typeface="Courier New" pitchFamily="49" charset="0"/>
                <a:cs typeface="Courier New" pitchFamily="49" charset="0"/>
              </a:rPr>
              <a:t>	f, </a:t>
            </a:r>
            <a:r>
              <a:rPr lang="fr-FR" sz="1300" i="1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fr-FR" sz="1300" i="1" dirty="0" smtClean="0">
                <a:latin typeface="Courier New" pitchFamily="49" charset="0"/>
                <a:cs typeface="Courier New" pitchFamily="49" charset="0"/>
              </a:rPr>
              <a:t> := </a:t>
            </a:r>
            <a:r>
              <a:rPr lang="fr-FR" sz="1300" i="1" dirty="0" err="1" smtClean="0">
                <a:latin typeface="Courier New" pitchFamily="49" charset="0"/>
                <a:cs typeface="Courier New" pitchFamily="49" charset="0"/>
              </a:rPr>
              <a:t>os.Open</a:t>
            </a:r>
            <a:r>
              <a:rPr lang="fr-FR" sz="1300" i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300" i="1" dirty="0" err="1" smtClean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fr-FR" sz="1300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300" i="1" dirty="0" err="1" smtClean="0">
                <a:latin typeface="Courier New" pitchFamily="49" charset="0"/>
                <a:cs typeface="Courier New" pitchFamily="49" charset="0"/>
              </a:rPr>
              <a:t>os.O_RDWR</a:t>
            </a:r>
            <a:r>
              <a:rPr lang="fr-FR" sz="1300" i="1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fr-FR" sz="1300" i="1" dirty="0" err="1" smtClean="0">
                <a:latin typeface="Courier New" pitchFamily="49" charset="0"/>
                <a:cs typeface="Courier New" pitchFamily="49" charset="0"/>
              </a:rPr>
              <a:t>os.O_CREATE</a:t>
            </a:r>
            <a:r>
              <a:rPr lang="fr-FR" sz="1300" i="1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fr-FR" sz="1300" i="1" dirty="0" err="1" smtClean="0">
                <a:latin typeface="Courier New" pitchFamily="49" charset="0"/>
                <a:cs typeface="Courier New" pitchFamily="49" charset="0"/>
              </a:rPr>
              <a:t>os.O_APPEND</a:t>
            </a:r>
            <a:r>
              <a:rPr lang="fr-FR" sz="1300" i="1" dirty="0" smtClean="0">
                <a:latin typeface="Courier New" pitchFamily="49" charset="0"/>
                <a:cs typeface="Courier New" pitchFamily="49" charset="0"/>
              </a:rPr>
              <a:t>, 0644) </a:t>
            </a:r>
          </a:p>
          <a:p>
            <a:pPr lvl="1">
              <a:buNone/>
            </a:pPr>
            <a:r>
              <a:rPr lang="fr-FR" sz="1300" i="1" dirty="0" smtClean="0">
                <a:latin typeface="Courier New" pitchFamily="49" charset="0"/>
                <a:cs typeface="Courier New" pitchFamily="49" charset="0"/>
              </a:rPr>
              <a:t>	if </a:t>
            </a:r>
            <a:r>
              <a:rPr lang="fr-FR" sz="1300" i="1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fr-FR" sz="1300" i="1" dirty="0" smtClean="0">
                <a:latin typeface="Courier New" pitchFamily="49" charset="0"/>
                <a:cs typeface="Courier New" pitchFamily="49" charset="0"/>
              </a:rPr>
              <a:t> != </a:t>
            </a:r>
            <a:r>
              <a:rPr lang="fr-FR" sz="1300" i="1" dirty="0" err="1" smtClean="0">
                <a:latin typeface="Courier New" pitchFamily="49" charset="0"/>
                <a:cs typeface="Courier New" pitchFamily="49" charset="0"/>
              </a:rPr>
              <a:t>nil</a:t>
            </a:r>
            <a:r>
              <a:rPr lang="fr-FR" sz="1300" i="1" dirty="0" smtClean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 lvl="1">
              <a:buNone/>
            </a:pPr>
            <a:r>
              <a:rPr lang="fr-FR" sz="1300" i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fr-FR" sz="1300" i="1" dirty="0" err="1" smtClean="0">
                <a:latin typeface="Courier New" pitchFamily="49" charset="0"/>
                <a:cs typeface="Courier New" pitchFamily="49" charset="0"/>
              </a:rPr>
              <a:t>log.Fatal</a:t>
            </a:r>
            <a:r>
              <a:rPr lang="fr-FR" sz="1300" i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fr-FR" sz="1300" i="1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fr-FR" sz="1300" i="1" dirty="0" smtClean="0">
                <a:latin typeface="Courier New" pitchFamily="49" charset="0"/>
                <a:cs typeface="Courier New" pitchFamily="49" charset="0"/>
              </a:rPr>
              <a:t>:", </a:t>
            </a:r>
            <a:r>
              <a:rPr lang="fr-FR" sz="1300" i="1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fr-FR" sz="1300" i="1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lvl="1">
              <a:buNone/>
            </a:pPr>
            <a:r>
              <a:rPr lang="fr-FR" sz="1300" i="1" dirty="0" smtClean="0">
                <a:latin typeface="Courier New" pitchFamily="49" charset="0"/>
                <a:cs typeface="Courier New" pitchFamily="49" charset="0"/>
              </a:rPr>
              <a:t>	} </a:t>
            </a:r>
          </a:p>
          <a:p>
            <a:pPr lvl="1">
              <a:buNone/>
            </a:pPr>
            <a:r>
              <a:rPr lang="fr-FR" sz="1300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300" i="1" dirty="0" err="1" smtClean="0">
                <a:latin typeface="Courier New" pitchFamily="49" charset="0"/>
                <a:cs typeface="Courier New" pitchFamily="49" charset="0"/>
              </a:rPr>
              <a:t>s.file</a:t>
            </a:r>
            <a:r>
              <a:rPr lang="fr-FR" sz="1300" i="1" dirty="0" smtClean="0">
                <a:latin typeface="Courier New" pitchFamily="49" charset="0"/>
                <a:cs typeface="Courier New" pitchFamily="49" charset="0"/>
              </a:rPr>
              <a:t> = f</a:t>
            </a:r>
            <a:r>
              <a:rPr lang="fr-FR" sz="13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None/>
            </a:pPr>
            <a:r>
              <a:rPr lang="fr-FR" sz="1300" dirty="0" smtClean="0">
                <a:latin typeface="Courier New" pitchFamily="49" charset="0"/>
                <a:cs typeface="Courier New" pitchFamily="49" charset="0"/>
              </a:rPr>
              <a:t>	return s</a:t>
            </a:r>
          </a:p>
          <a:p>
            <a:pPr lvl="1">
              <a:buNone/>
            </a:pPr>
            <a:r>
              <a:rPr lang="fr-FR" sz="1300" dirty="0" smtClean="0">
                <a:latin typeface="Courier New" pitchFamily="49" charset="0"/>
                <a:cs typeface="Courier New" pitchFamily="49" charset="0"/>
              </a:rPr>
              <a:t> } </a:t>
            </a:r>
            <a:endParaRPr lang="fr-FR" sz="13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Stockage persistent :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URLStore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(3)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484784"/>
            <a:ext cx="8640960" cy="464137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fr-FR" sz="1400" dirty="0" smtClean="0"/>
              <a:t>La nouvelle méthode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load</a:t>
            </a:r>
            <a:r>
              <a:rPr lang="fr-FR" sz="1400" dirty="0" smtClean="0"/>
              <a:t> va se positionner (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Seek</a:t>
            </a:r>
            <a:r>
              <a:rPr lang="fr-FR" sz="1400" dirty="0" smtClean="0"/>
              <a:t>) au début du fichier, lire et enfin décoder chaque </a:t>
            </a:r>
          </a:p>
          <a:p>
            <a:pPr>
              <a:buNone/>
            </a:pPr>
            <a:r>
              <a:rPr lang="fr-FR" sz="1400" dirty="0" smtClean="0"/>
              <a:t>enregistrement (record), puis écrire les données dans le dictionnaire (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map</a:t>
            </a:r>
            <a:r>
              <a:rPr lang="fr-FR" sz="1400" dirty="0" smtClean="0"/>
              <a:t>) en utilisant la méthode 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fr-FR" sz="1400" dirty="0" smtClean="0"/>
              <a:t> :</a:t>
            </a:r>
          </a:p>
          <a:p>
            <a:pPr lvl="1">
              <a:buNone/>
            </a:pP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(s *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load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os.Error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 lvl="1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	if _,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:=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s.file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Seek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(0, 0);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!=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nil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 lvl="1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	} </a:t>
            </a:r>
          </a:p>
          <a:p>
            <a:pPr lvl="1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	d :=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gob.NewDecoder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s.file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lvl="1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	var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os.Error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	for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==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nil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 lvl="1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		var r record </a:t>
            </a:r>
          </a:p>
          <a:p>
            <a:pPr lvl="1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		if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d.Decode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(&amp;r);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==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nil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 lvl="1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s.Set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r.Key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, r.URL) </a:t>
            </a:r>
          </a:p>
          <a:p>
            <a:pPr lvl="1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		} </a:t>
            </a:r>
          </a:p>
          <a:p>
            <a:pPr lvl="1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	} </a:t>
            </a:r>
          </a:p>
          <a:p>
            <a:pPr lvl="1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	if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== os.EOF { </a:t>
            </a:r>
          </a:p>
          <a:p>
            <a:pPr lvl="1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nil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	} </a:t>
            </a:r>
          </a:p>
          <a:p>
            <a:pPr lvl="1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fr-FR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Stockage persistent :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URLStore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(4)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fr-FR" dirty="0" smtClean="0"/>
              <a:t>Nous ajoutons maintenant un appel à  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load</a:t>
            </a:r>
            <a:r>
              <a:rPr lang="fr-FR" dirty="0" smtClean="0"/>
              <a:t> à la fonction constructeur: </a:t>
            </a:r>
          </a:p>
          <a:p>
            <a:pPr>
              <a:buNone/>
            </a:pPr>
            <a:endParaRPr lang="fr-FR" dirty="0" smtClean="0"/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NewURLStore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string) *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s := &amp;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urls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make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map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[string]string)}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f,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:=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os.Open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os.O_RDWR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os.O_CREATE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os.O_APPEND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, 0644)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if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!=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nil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log.Fatal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:",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}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s.file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= f 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fr-FR" i="1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 := </a:t>
            </a:r>
            <a:r>
              <a:rPr lang="fr-FR" i="1" dirty="0" err="1" smtClean="0">
                <a:latin typeface="Courier New" pitchFamily="49" charset="0"/>
                <a:cs typeface="Courier New" pitchFamily="49" charset="0"/>
              </a:rPr>
              <a:t>s.load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(); </a:t>
            </a:r>
            <a:r>
              <a:rPr lang="fr-FR" i="1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 != </a:t>
            </a:r>
            <a:r>
              <a:rPr lang="fr-FR" i="1" dirty="0" err="1" smtClean="0">
                <a:latin typeface="Courier New" pitchFamily="49" charset="0"/>
                <a:cs typeface="Courier New" pitchFamily="49" charset="0"/>
              </a:rPr>
              <a:t>nil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 lvl="1">
              <a:buNone/>
            </a:pP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fr-FR" i="1" dirty="0" err="1" smtClean="0">
                <a:latin typeface="Courier New" pitchFamily="49" charset="0"/>
                <a:cs typeface="Courier New" pitchFamily="49" charset="0"/>
              </a:rPr>
              <a:t>log.Println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fr-FR" i="1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:", </a:t>
            </a:r>
            <a:r>
              <a:rPr lang="fr-FR" i="1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lvl="1">
              <a:buNone/>
            </a:pP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	}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return s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Stockage persistent :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URLStore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(5)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fr-FR" dirty="0" smtClean="0"/>
              <a:t>Et sauver 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save</a:t>
            </a:r>
            <a:r>
              <a:rPr lang="fr-FR" dirty="0" smtClean="0"/>
              <a:t>) chaque nouvelle URL comme elle se est avec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Put</a:t>
            </a:r>
            <a:r>
              <a:rPr lang="fr-FR" dirty="0" smtClean="0"/>
              <a:t> :</a:t>
            </a:r>
          </a:p>
          <a:p>
            <a:pPr>
              <a:buNone/>
            </a:pPr>
            <a:r>
              <a:rPr lang="fr-FR" dirty="0" smtClean="0"/>
              <a:t> </a:t>
            </a: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(s *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Put(url string) string {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for {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:=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genKey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s.Count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())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	if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s.Set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, url) { </a:t>
            </a:r>
          </a:p>
          <a:p>
            <a:pPr lvl="1">
              <a:buNone/>
            </a:pP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			if </a:t>
            </a:r>
            <a:r>
              <a:rPr lang="fr-FR" i="1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 := </a:t>
            </a:r>
            <a:r>
              <a:rPr lang="fr-FR" i="1" dirty="0" err="1" smtClean="0">
                <a:latin typeface="Courier New" pitchFamily="49" charset="0"/>
                <a:cs typeface="Courier New" pitchFamily="49" charset="0"/>
              </a:rPr>
              <a:t>s.save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i="1" dirty="0" err="1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, url); </a:t>
            </a:r>
            <a:r>
              <a:rPr lang="fr-FR" i="1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 != </a:t>
            </a:r>
            <a:r>
              <a:rPr lang="fr-FR" i="1" dirty="0" err="1" smtClean="0">
                <a:latin typeface="Courier New" pitchFamily="49" charset="0"/>
                <a:cs typeface="Courier New" pitchFamily="49" charset="0"/>
              </a:rPr>
              <a:t>nil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 lvl="1">
              <a:buNone/>
            </a:pP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				</a:t>
            </a:r>
            <a:r>
              <a:rPr lang="fr-FR" i="1" dirty="0" err="1" smtClean="0">
                <a:latin typeface="Courier New" pitchFamily="49" charset="0"/>
                <a:cs typeface="Courier New" pitchFamily="49" charset="0"/>
              </a:rPr>
              <a:t>log.Println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fr-FR" i="1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:", </a:t>
            </a:r>
            <a:r>
              <a:rPr lang="fr-FR" i="1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lvl="1">
              <a:buNone/>
            </a:pP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			}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		return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	}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}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panic("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shouldn't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get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here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")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Cette présentation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sz="4000" dirty="0" err="1" smtClean="0"/>
              <a:t>Cette</a:t>
            </a:r>
            <a:r>
              <a:rPr lang="en-US" sz="4000" dirty="0" smtClean="0"/>
              <a:t> </a:t>
            </a:r>
            <a:r>
              <a:rPr lang="en-US" sz="4000" dirty="0" err="1" smtClean="0"/>
              <a:t>présentation</a:t>
            </a:r>
            <a:r>
              <a:rPr lang="en-US" sz="4000" dirty="0" smtClean="0"/>
              <a:t> </a:t>
            </a:r>
            <a:r>
              <a:rPr lang="en-US" sz="4000" dirty="0" err="1" smtClean="0"/>
              <a:t>couvre</a:t>
            </a:r>
            <a:r>
              <a:rPr lang="en-US" sz="4000" dirty="0" smtClean="0"/>
              <a:t> le </a:t>
            </a:r>
            <a:r>
              <a:rPr lang="en-US" sz="4000" dirty="0" err="1" smtClean="0"/>
              <a:t>développement</a:t>
            </a:r>
            <a:r>
              <a:rPr lang="en-US" sz="4000" dirty="0" smtClean="0"/>
              <a:t> </a:t>
            </a:r>
            <a:r>
              <a:rPr lang="en-US" sz="4000" dirty="0" err="1" smtClean="0"/>
              <a:t>complet</a:t>
            </a:r>
            <a:r>
              <a:rPr lang="en-US" sz="4000" dirty="0" smtClean="0"/>
              <a:t> </a:t>
            </a:r>
            <a:r>
              <a:rPr lang="en-US" sz="4000" dirty="0" err="1" smtClean="0"/>
              <a:t>d’une</a:t>
            </a:r>
            <a:r>
              <a:rPr lang="en-US" sz="4000" dirty="0" smtClean="0"/>
              <a:t>  application web simple. </a:t>
            </a:r>
          </a:p>
          <a:p>
            <a:pPr>
              <a:buNone/>
            </a:pPr>
            <a:r>
              <a:rPr lang="en-US" sz="4000" dirty="0" smtClean="0"/>
              <a:t> Il y a beaucoup à </a:t>
            </a:r>
            <a:r>
              <a:rPr lang="en-US" sz="4000" dirty="0" err="1" smtClean="0"/>
              <a:t>couvrir</a:t>
            </a:r>
            <a:r>
              <a:rPr lang="en-US" sz="4000" dirty="0" smtClean="0"/>
              <a:t> </a:t>
            </a:r>
            <a:r>
              <a:rPr lang="en-US" sz="4000" dirty="0" err="1" smtClean="0"/>
              <a:t>aussi</a:t>
            </a:r>
            <a:r>
              <a:rPr lang="en-US" sz="4000" dirty="0" smtClean="0"/>
              <a:t> irons-nous </a:t>
            </a:r>
            <a:r>
              <a:rPr lang="en-US" sz="4000" dirty="0" err="1" smtClean="0"/>
              <a:t>assez</a:t>
            </a:r>
            <a:r>
              <a:rPr lang="en-US" sz="4000" dirty="0" smtClean="0"/>
              <a:t> </a:t>
            </a:r>
            <a:r>
              <a:rPr lang="en-US" sz="4000" dirty="0" err="1" smtClean="0"/>
              <a:t>vite</a:t>
            </a:r>
            <a:r>
              <a:rPr lang="en-US" sz="4000" dirty="0" smtClean="0"/>
              <a:t>.  </a:t>
            </a:r>
          </a:p>
          <a:p>
            <a:pPr>
              <a:buNone/>
            </a:pPr>
            <a:endParaRPr lang="en-US" sz="4000" dirty="0" smtClean="0"/>
          </a:p>
          <a:p>
            <a:pPr>
              <a:buNone/>
            </a:pPr>
            <a:r>
              <a:rPr lang="en-US" sz="4000" dirty="0" smtClean="0"/>
              <a:t>Si </a:t>
            </a:r>
            <a:r>
              <a:rPr lang="en-US" sz="4000" dirty="0" err="1" smtClean="0"/>
              <a:t>vous</a:t>
            </a:r>
            <a:r>
              <a:rPr lang="en-US" sz="4000" dirty="0" smtClean="0"/>
              <a:t> </a:t>
            </a:r>
            <a:r>
              <a:rPr lang="en-US" sz="4000" dirty="0" err="1" smtClean="0"/>
              <a:t>êtes</a:t>
            </a:r>
            <a:r>
              <a:rPr lang="en-US" sz="4000" dirty="0" smtClean="0"/>
              <a:t> </a:t>
            </a:r>
            <a:r>
              <a:rPr lang="en-US" sz="4000" dirty="0" err="1" smtClean="0"/>
              <a:t>débutants</a:t>
            </a:r>
            <a:r>
              <a:rPr lang="en-US" sz="4000" dirty="0" smtClean="0"/>
              <a:t> en Go, </a:t>
            </a:r>
            <a:r>
              <a:rPr lang="en-US" sz="4000" dirty="0" err="1" smtClean="0"/>
              <a:t>il</a:t>
            </a:r>
            <a:r>
              <a:rPr lang="en-US" sz="4000" dirty="0" smtClean="0"/>
              <a:t> se </a:t>
            </a:r>
            <a:r>
              <a:rPr lang="en-US" sz="4000" dirty="0" err="1" smtClean="0"/>
              <a:t>peut</a:t>
            </a:r>
            <a:r>
              <a:rPr lang="en-US" sz="4000" dirty="0" smtClean="0"/>
              <a:t> </a:t>
            </a:r>
            <a:r>
              <a:rPr lang="en-US" sz="4000" dirty="0" err="1" smtClean="0"/>
              <a:t>que</a:t>
            </a:r>
            <a:r>
              <a:rPr lang="en-US" sz="4000" dirty="0" smtClean="0"/>
              <a:t> </a:t>
            </a:r>
            <a:r>
              <a:rPr lang="en-US" sz="4000" dirty="0" err="1" smtClean="0"/>
              <a:t>certains</a:t>
            </a:r>
            <a:r>
              <a:rPr lang="en-US" sz="4000" dirty="0" smtClean="0"/>
              <a:t> points de </a:t>
            </a:r>
            <a:r>
              <a:rPr lang="en-US" sz="4000" dirty="0" err="1" smtClean="0"/>
              <a:t>syntaxe</a:t>
            </a:r>
            <a:r>
              <a:rPr lang="en-US" sz="4000" dirty="0" smtClean="0"/>
              <a:t> </a:t>
            </a:r>
            <a:r>
              <a:rPr lang="en-US" sz="4000" dirty="0" err="1" smtClean="0"/>
              <a:t>vous</a:t>
            </a:r>
            <a:r>
              <a:rPr lang="en-US" sz="4000" dirty="0" smtClean="0"/>
              <a:t> </a:t>
            </a:r>
          </a:p>
          <a:p>
            <a:pPr>
              <a:buNone/>
            </a:pPr>
            <a:r>
              <a:rPr lang="en-US" sz="4000" dirty="0" err="1" smtClean="0"/>
              <a:t>échappent</a:t>
            </a:r>
            <a:r>
              <a:rPr lang="en-US" sz="4000" dirty="0" smtClean="0"/>
              <a:t>. La chose la plus </a:t>
            </a:r>
            <a:r>
              <a:rPr lang="en-US" sz="4000" dirty="0" err="1" smtClean="0"/>
              <a:t>importante</a:t>
            </a:r>
            <a:r>
              <a:rPr lang="en-US" sz="4000" dirty="0" smtClean="0"/>
              <a:t> </a:t>
            </a:r>
            <a:r>
              <a:rPr lang="en-US" sz="4000" dirty="0" err="1" smtClean="0"/>
              <a:t>est</a:t>
            </a:r>
            <a:r>
              <a:rPr lang="en-US" sz="4000" dirty="0" smtClean="0"/>
              <a:t> </a:t>
            </a:r>
            <a:r>
              <a:rPr lang="en-US" sz="4000" dirty="0" err="1" smtClean="0"/>
              <a:t>d’avoir</a:t>
            </a:r>
            <a:r>
              <a:rPr lang="en-US" sz="4000" dirty="0" smtClean="0"/>
              <a:t> un idée de </a:t>
            </a:r>
            <a:r>
              <a:rPr lang="en-US" sz="4000" dirty="0" err="1" smtClean="0"/>
              <a:t>ce</a:t>
            </a:r>
            <a:r>
              <a:rPr lang="en-US" sz="4000" dirty="0" smtClean="0"/>
              <a:t> </a:t>
            </a:r>
            <a:r>
              <a:rPr lang="en-US" sz="4000" dirty="0" err="1" smtClean="0"/>
              <a:t>que</a:t>
            </a:r>
            <a:r>
              <a:rPr lang="en-US" sz="4000" dirty="0" smtClean="0"/>
              <a:t> le </a:t>
            </a:r>
            <a:r>
              <a:rPr lang="en-US" sz="4000" dirty="0" err="1" smtClean="0"/>
              <a:t>programme</a:t>
            </a:r>
            <a:r>
              <a:rPr lang="en-US" sz="4000" dirty="0" smtClean="0"/>
              <a:t> </a:t>
            </a:r>
          </a:p>
          <a:p>
            <a:pPr>
              <a:buNone/>
            </a:pPr>
            <a:r>
              <a:rPr lang="en-US" sz="4000" dirty="0" smtClean="0"/>
              <a:t>fait, </a:t>
            </a:r>
            <a:r>
              <a:rPr lang="en-US" sz="4000" dirty="0" err="1" smtClean="0"/>
              <a:t>plutôt</a:t>
            </a:r>
            <a:r>
              <a:rPr lang="en-US" sz="4000" dirty="0" smtClean="0"/>
              <a:t>  </a:t>
            </a:r>
            <a:r>
              <a:rPr lang="en-US" sz="4000" dirty="0" err="1" smtClean="0"/>
              <a:t>que</a:t>
            </a:r>
            <a:r>
              <a:rPr lang="en-US" sz="4000" dirty="0" smtClean="0"/>
              <a:t> de comment </a:t>
            </a:r>
            <a:r>
              <a:rPr lang="en-US" sz="4000" dirty="0" err="1" smtClean="0"/>
              <a:t>il</a:t>
            </a:r>
            <a:r>
              <a:rPr lang="en-US" sz="4000" dirty="0" smtClean="0"/>
              <a:t> le fait </a:t>
            </a:r>
            <a:r>
              <a:rPr lang="en-US" sz="4000" dirty="0" err="1" smtClean="0"/>
              <a:t>exactement</a:t>
            </a:r>
            <a:r>
              <a:rPr lang="en-US" sz="4000" dirty="0" smtClean="0"/>
              <a:t>.  </a:t>
            </a:r>
          </a:p>
          <a:p>
            <a:pPr>
              <a:buNone/>
            </a:pPr>
            <a:endParaRPr lang="en-US" sz="4000" dirty="0" smtClean="0"/>
          </a:p>
          <a:p>
            <a:pPr>
              <a:buNone/>
            </a:pPr>
            <a:r>
              <a:rPr lang="en-US" sz="4000" dirty="0" err="1" smtClean="0"/>
              <a:t>Ces</a:t>
            </a:r>
            <a:r>
              <a:rPr lang="en-US" sz="4000" dirty="0" smtClean="0"/>
              <a:t> </a:t>
            </a:r>
            <a:r>
              <a:rPr lang="en-US" sz="4000" dirty="0" err="1" smtClean="0"/>
              <a:t>transparents</a:t>
            </a:r>
            <a:r>
              <a:rPr lang="en-US" sz="4000" dirty="0" smtClean="0"/>
              <a:t> </a:t>
            </a:r>
            <a:r>
              <a:rPr lang="en-US" sz="4000" dirty="0" err="1" smtClean="0"/>
              <a:t>sont</a:t>
            </a:r>
            <a:r>
              <a:rPr lang="en-US" sz="4000" dirty="0" smtClean="0"/>
              <a:t> </a:t>
            </a:r>
            <a:r>
              <a:rPr lang="en-US" sz="4000" dirty="0" err="1" smtClean="0"/>
              <a:t>disponibles</a:t>
            </a:r>
            <a:r>
              <a:rPr lang="en-US" sz="4000" dirty="0" smtClean="0"/>
              <a:t> à </a:t>
            </a:r>
            <a:r>
              <a:rPr lang="en-US" sz="4000" dirty="0" err="1" smtClean="0"/>
              <a:t>l’adresse</a:t>
            </a:r>
            <a:r>
              <a:rPr lang="en-US" sz="4000" dirty="0" smtClean="0"/>
              <a:t> </a:t>
            </a:r>
            <a:r>
              <a:rPr lang="en-US" sz="4000" dirty="0" err="1" smtClean="0"/>
              <a:t>suivante</a:t>
            </a:r>
            <a:r>
              <a:rPr lang="en-US" sz="4000" dirty="0" smtClean="0"/>
              <a:t> :  </a:t>
            </a:r>
          </a:p>
          <a:p>
            <a:pPr algn="ctr">
              <a:buNone/>
            </a:pPr>
            <a:r>
              <a:rPr lang="en-US" sz="4000" dirty="0" smtClean="0">
                <a:latin typeface="Courier New" pitchFamily="49" charset="0"/>
                <a:cs typeface="Courier New" pitchFamily="49" charset="0"/>
                <a:hlinkClick r:id="rId2"/>
              </a:rPr>
              <a:t>http://wh3rd.net/practical-go/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buNone/>
            </a:pPr>
            <a:endParaRPr lang="en-US" sz="4000" dirty="0" smtClean="0"/>
          </a:p>
          <a:p>
            <a:pPr>
              <a:buNone/>
            </a:pPr>
            <a:r>
              <a:rPr lang="en-US" sz="4000" dirty="0" smtClean="0"/>
              <a:t>Le code source </a:t>
            </a:r>
            <a:r>
              <a:rPr lang="en-US" sz="4000" dirty="0" err="1" smtClean="0"/>
              <a:t>complet</a:t>
            </a:r>
            <a:r>
              <a:rPr lang="en-US" sz="4000" dirty="0" smtClean="0"/>
              <a:t> et </a:t>
            </a:r>
            <a:r>
              <a:rPr lang="en-US" sz="4000" dirty="0" err="1" smtClean="0"/>
              <a:t>autres</a:t>
            </a:r>
            <a:r>
              <a:rPr lang="en-US" sz="4000" dirty="0" smtClean="0"/>
              <a:t> </a:t>
            </a:r>
            <a:r>
              <a:rPr lang="en-US" sz="4000" dirty="0" err="1" smtClean="0"/>
              <a:t>babioles</a:t>
            </a:r>
            <a:r>
              <a:rPr lang="en-US" sz="4000" dirty="0" smtClean="0"/>
              <a:t> </a:t>
            </a:r>
            <a:r>
              <a:rPr lang="en-US" sz="4000" dirty="0" err="1" smtClean="0"/>
              <a:t>sont</a:t>
            </a:r>
            <a:r>
              <a:rPr lang="en-US" sz="4000" dirty="0" smtClean="0"/>
              <a:t> </a:t>
            </a:r>
            <a:r>
              <a:rPr lang="en-US" sz="4000" dirty="0" err="1" smtClean="0"/>
              <a:t>disponibles</a:t>
            </a:r>
            <a:r>
              <a:rPr lang="en-US" sz="4000" dirty="0" smtClean="0"/>
              <a:t> </a:t>
            </a:r>
            <a:r>
              <a:rPr lang="en-US" sz="4000" dirty="0" err="1" smtClean="0"/>
              <a:t>sur</a:t>
            </a:r>
            <a:r>
              <a:rPr lang="en-US" sz="4000" dirty="0" smtClean="0"/>
              <a:t> le </a:t>
            </a:r>
            <a:r>
              <a:rPr lang="en-US" sz="4000" dirty="0" err="1" smtClean="0"/>
              <a:t>référentiel</a:t>
            </a:r>
            <a:r>
              <a:rPr lang="en-US" sz="4000" dirty="0" smtClean="0"/>
              <a:t> </a:t>
            </a:r>
            <a:r>
              <a:rPr lang="en-US" sz="40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4000" dirty="0" smtClean="0"/>
              <a:t> </a:t>
            </a:r>
            <a:r>
              <a:rPr lang="en-US" sz="4000" dirty="0" err="1" smtClean="0"/>
              <a:t>suivant</a:t>
            </a:r>
            <a:r>
              <a:rPr lang="en-US" sz="4000" dirty="0" smtClean="0"/>
              <a:t> :   </a:t>
            </a:r>
          </a:p>
          <a:p>
            <a:pPr algn="ctr">
              <a:buNone/>
            </a:pPr>
            <a:r>
              <a:rPr lang="en-US" sz="4000" dirty="0" smtClean="0">
                <a:latin typeface="Courier New" pitchFamily="49" charset="0"/>
                <a:cs typeface="Courier New" pitchFamily="49" charset="0"/>
                <a:hlinkClick r:id="rId3"/>
              </a:rPr>
              <a:t>http://github.com/nf/goto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endParaRPr lang="en-US" sz="4000" dirty="0" smtClean="0"/>
          </a:p>
          <a:p>
            <a:pPr>
              <a:buNone/>
            </a:pPr>
            <a:r>
              <a:rPr lang="en-US" sz="4000" dirty="0" smtClean="0"/>
              <a:t>Twitter stuff: </a:t>
            </a:r>
          </a:p>
          <a:p>
            <a:pPr lvl="1">
              <a:buNone/>
            </a:pP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4000" dirty="0" err="1" smtClean="0">
                <a:latin typeface="Courier New" pitchFamily="49" charset="0"/>
                <a:cs typeface="Courier New" pitchFamily="49" charset="0"/>
              </a:rPr>
              <a:t>golang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000" dirty="0" err="1" smtClean="0">
                <a:latin typeface="Courier New" pitchFamily="49" charset="0"/>
                <a:cs typeface="Courier New" pitchFamily="49" charset="0"/>
              </a:rPr>
              <a:t>hashtag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None/>
            </a:pP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4000" dirty="0" err="1" smtClean="0">
                <a:latin typeface="Courier New" pitchFamily="49" charset="0"/>
                <a:cs typeface="Courier New" pitchFamily="49" charset="0"/>
              </a:rPr>
              <a:t>go_nuts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4000" dirty="0" err="1" smtClean="0">
                <a:latin typeface="Courier New" pitchFamily="49" charset="0"/>
                <a:cs typeface="Courier New" pitchFamily="49" charset="0"/>
              </a:rPr>
              <a:t>c’est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000" dirty="0" err="1" smtClean="0">
                <a:latin typeface="Courier New" pitchFamily="49" charset="0"/>
                <a:cs typeface="Courier New" pitchFamily="49" charset="0"/>
              </a:rPr>
              <a:t>moi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!) 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Stockage persistent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err="1" smtClean="0"/>
              <a:t>Finalement</a:t>
            </a:r>
            <a:r>
              <a:rPr lang="en-US" dirty="0" smtClean="0"/>
              <a:t>, nous </a:t>
            </a:r>
            <a:r>
              <a:rPr lang="en-US" dirty="0" err="1" smtClean="0"/>
              <a:t>devons</a:t>
            </a:r>
            <a:r>
              <a:rPr lang="en-US" dirty="0" smtClean="0"/>
              <a:t> </a:t>
            </a:r>
            <a:r>
              <a:rPr lang="en-US" dirty="0" err="1" smtClean="0"/>
              <a:t>spécifier</a:t>
            </a:r>
            <a:r>
              <a:rPr lang="en-US" dirty="0" smtClean="0"/>
              <a:t> un nom de </a:t>
            </a:r>
            <a:r>
              <a:rPr lang="en-US" dirty="0" err="1" smtClean="0"/>
              <a:t>fichier</a:t>
            </a:r>
            <a:r>
              <a:rPr lang="en-US" dirty="0" smtClean="0"/>
              <a:t> au </a:t>
            </a:r>
          </a:p>
          <a:p>
            <a:pPr>
              <a:buNone/>
            </a:pPr>
            <a:r>
              <a:rPr lang="en-US" dirty="0" smtClean="0"/>
              <a:t>moment de </a:t>
            </a:r>
            <a:r>
              <a:rPr lang="en-US" dirty="0" err="1" smtClean="0"/>
              <a:t>l’instantiation</a:t>
            </a:r>
            <a:r>
              <a:rPr lang="en-US" dirty="0" smtClean="0"/>
              <a:t> de  </a:t>
            </a:r>
            <a:r>
              <a:rPr lang="en-US" dirty="0" err="1" smtClean="0"/>
              <a:t>URLStore</a:t>
            </a:r>
            <a:r>
              <a:rPr lang="en-US" dirty="0" smtClean="0"/>
              <a:t>: 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store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NewURLStore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"store.gob"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err="1" smtClean="0"/>
              <a:t>Démonstration</a:t>
            </a:r>
            <a:endParaRPr lang="en-US" b="1" dirty="0" smtClean="0"/>
          </a:p>
          <a:p>
            <a:pPr>
              <a:buNone/>
            </a:pPr>
            <a:r>
              <a:rPr lang="en-US" dirty="0" err="1" smtClean="0"/>
              <a:t>Récupérer</a:t>
            </a:r>
            <a:r>
              <a:rPr lang="en-US" dirty="0" smtClean="0"/>
              <a:t> le code </a:t>
            </a:r>
            <a:r>
              <a:rPr lang="en-US" dirty="0" err="1" smtClean="0"/>
              <a:t>sur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600" dirty="0" smtClean="0">
                <a:hlinkClick r:id="rId2"/>
              </a:rPr>
              <a:t>https://github.com/nf/goto/tree/master/talk/code/1/</a:t>
            </a:r>
            <a:endParaRPr lang="en-US" sz="26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Ces</a:t>
            </a:r>
            <a:r>
              <a:rPr lang="en-US" dirty="0" smtClean="0"/>
              <a:t> </a:t>
            </a:r>
            <a:r>
              <a:rPr lang="en-US" dirty="0" err="1" smtClean="0"/>
              <a:t>transparents</a:t>
            </a:r>
            <a:r>
              <a:rPr lang="en-US" dirty="0" smtClean="0"/>
              <a:t> </a:t>
            </a:r>
            <a:r>
              <a:rPr lang="en-US" dirty="0" err="1" smtClean="0"/>
              <a:t>sont</a:t>
            </a:r>
            <a:r>
              <a:rPr lang="en-US" dirty="0" smtClean="0"/>
              <a:t> </a:t>
            </a:r>
            <a:r>
              <a:rPr lang="en-US" dirty="0" err="1" smtClean="0"/>
              <a:t>disponibles</a:t>
            </a:r>
            <a:r>
              <a:rPr lang="en-US" dirty="0" smtClean="0"/>
              <a:t> à </a:t>
            </a:r>
            <a:r>
              <a:rPr lang="en-US" dirty="0" err="1" smtClean="0"/>
              <a:t>l’adresse</a:t>
            </a:r>
            <a:r>
              <a:rPr lang="en-US" dirty="0" smtClean="0"/>
              <a:t> </a:t>
            </a:r>
            <a:r>
              <a:rPr lang="en-US" dirty="0" err="1" smtClean="0"/>
              <a:t>suivante</a:t>
            </a:r>
            <a:r>
              <a:rPr lang="en-US" dirty="0" smtClean="0"/>
              <a:t> :  </a:t>
            </a:r>
          </a:p>
          <a:p>
            <a:pPr>
              <a:buNone/>
            </a:pPr>
            <a:r>
              <a:rPr lang="en-US" sz="2600" dirty="0" smtClean="0"/>
              <a:t>	</a:t>
            </a:r>
            <a:r>
              <a:rPr lang="en-US" sz="2600" dirty="0" smtClean="0">
                <a:hlinkClick r:id="rId3"/>
              </a:rPr>
              <a:t>http://wh3rd.net/practical-go/</a:t>
            </a:r>
            <a:endParaRPr lang="en-US" sz="2600" dirty="0" smtClean="0"/>
          </a:p>
          <a:p>
            <a:pPr>
              <a:buNone/>
            </a:pPr>
            <a:r>
              <a:rPr lang="en-US" sz="2600" dirty="0" smtClean="0"/>
              <a:t> 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Un point de discorde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err="1" smtClean="0"/>
              <a:t>Considérons</a:t>
            </a:r>
            <a:r>
              <a:rPr lang="en-US" dirty="0" smtClean="0"/>
              <a:t> la situation </a:t>
            </a:r>
            <a:r>
              <a:rPr lang="en-US" dirty="0" err="1" smtClean="0"/>
              <a:t>pathologique</a:t>
            </a:r>
            <a:r>
              <a:rPr lang="en-US" dirty="0" smtClean="0"/>
              <a:t> </a:t>
            </a:r>
            <a:r>
              <a:rPr lang="en-US" dirty="0" err="1" smtClean="0"/>
              <a:t>suivante</a:t>
            </a:r>
            <a:r>
              <a:rPr lang="en-US" dirty="0" smtClean="0"/>
              <a:t> : </a:t>
            </a:r>
          </a:p>
          <a:p>
            <a:r>
              <a:rPr lang="en-US" dirty="0" smtClean="0"/>
              <a:t>De </a:t>
            </a:r>
            <a:r>
              <a:rPr lang="en-US" dirty="0" err="1" smtClean="0"/>
              <a:t>nombreux</a:t>
            </a:r>
            <a:r>
              <a:rPr lang="en-US" dirty="0" smtClean="0"/>
              <a:t> clients </a:t>
            </a:r>
            <a:r>
              <a:rPr lang="en-US" dirty="0" err="1" smtClean="0"/>
              <a:t>tentent</a:t>
            </a:r>
            <a:r>
              <a:rPr lang="en-US" dirty="0" smtClean="0"/>
              <a:t> </a:t>
            </a:r>
            <a:r>
              <a:rPr lang="en-US" dirty="0" err="1" smtClean="0"/>
              <a:t>d’ajouter</a:t>
            </a:r>
            <a:r>
              <a:rPr lang="en-US" dirty="0" smtClean="0"/>
              <a:t> en </a:t>
            </a:r>
            <a:r>
              <a:rPr lang="en-US" dirty="0" err="1" smtClean="0"/>
              <a:t>même</a:t>
            </a:r>
            <a:r>
              <a:rPr lang="en-US" dirty="0" smtClean="0"/>
              <a:t> temps </a:t>
            </a:r>
            <a:r>
              <a:rPr lang="en-US" dirty="0" err="1" smtClean="0"/>
              <a:t>une</a:t>
            </a:r>
            <a:r>
              <a:rPr lang="en-US" dirty="0" smtClean="0"/>
              <a:t> URL  </a:t>
            </a:r>
          </a:p>
          <a:p>
            <a:r>
              <a:rPr lang="en-US" dirty="0" err="1" smtClean="0"/>
              <a:t>Même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nous </a:t>
            </a:r>
            <a:r>
              <a:rPr lang="en-US" dirty="0" err="1" smtClean="0"/>
              <a:t>avons</a:t>
            </a:r>
            <a:r>
              <a:rPr lang="en-US" dirty="0" smtClean="0"/>
              <a:t> </a:t>
            </a:r>
            <a:r>
              <a:rPr lang="en-US" dirty="0" err="1" smtClean="0"/>
              <a:t>essayé</a:t>
            </a:r>
            <a:r>
              <a:rPr lang="en-US" dirty="0" smtClean="0"/>
              <a:t> de </a:t>
            </a:r>
            <a:r>
              <a:rPr lang="en-US" dirty="0" err="1" smtClean="0"/>
              <a:t>mettre</a:t>
            </a:r>
            <a:r>
              <a:rPr lang="en-US" dirty="0" smtClean="0"/>
              <a:t> à jour le </a:t>
            </a:r>
            <a:r>
              <a:rPr lang="en-US" dirty="0" err="1" smtClean="0"/>
              <a:t>dictionnaire</a:t>
            </a:r>
            <a:r>
              <a:rPr lang="en-US" dirty="0" smtClean="0"/>
              <a:t> de </a:t>
            </a:r>
            <a:r>
              <a:rPr lang="en-US" dirty="0" err="1" smtClean="0"/>
              <a:t>manière</a:t>
            </a:r>
            <a:r>
              <a:rPr lang="en-US" dirty="0" smtClean="0"/>
              <a:t> </a:t>
            </a:r>
            <a:r>
              <a:rPr lang="en-US" dirty="0" err="1" smtClean="0"/>
              <a:t>concurrente</a:t>
            </a:r>
            <a:r>
              <a:rPr lang="en-US" dirty="0" smtClean="0"/>
              <a:t>, </a:t>
            </a:r>
            <a:r>
              <a:rPr lang="en-US" dirty="0" err="1" smtClean="0"/>
              <a:t>l’écriture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</a:t>
            </a:r>
            <a:r>
              <a:rPr lang="en-US" dirty="0" err="1" smtClean="0"/>
              <a:t>disque</a:t>
            </a:r>
            <a:r>
              <a:rPr lang="en-US" dirty="0" smtClean="0"/>
              <a:t> </a:t>
            </a:r>
            <a:r>
              <a:rPr lang="en-US" dirty="0" err="1" smtClean="0"/>
              <a:t>peuvent</a:t>
            </a:r>
            <a:r>
              <a:rPr lang="en-US" dirty="0" smtClean="0"/>
              <a:t> </a:t>
            </a:r>
            <a:r>
              <a:rPr lang="en-US" dirty="0" err="1" smtClean="0"/>
              <a:t>s’effectuer</a:t>
            </a:r>
            <a:r>
              <a:rPr lang="en-US" dirty="0" smtClean="0"/>
              <a:t> </a:t>
            </a:r>
            <a:r>
              <a:rPr lang="en-US" dirty="0" err="1" smtClean="0"/>
              <a:t>simultanément</a:t>
            </a:r>
            <a:r>
              <a:rPr lang="en-US" dirty="0" smtClean="0"/>
              <a:t>. </a:t>
            </a:r>
            <a:r>
              <a:rPr lang="en-US" dirty="0" err="1" smtClean="0"/>
              <a:t>Dépendant</a:t>
            </a:r>
            <a:r>
              <a:rPr lang="en-US" dirty="0" smtClean="0"/>
              <a:t> des </a:t>
            </a:r>
            <a:r>
              <a:rPr lang="en-US" dirty="0" err="1" smtClean="0"/>
              <a:t>caractéristiques</a:t>
            </a:r>
            <a:r>
              <a:rPr lang="en-US" dirty="0" smtClean="0"/>
              <a:t> de </a:t>
            </a:r>
            <a:r>
              <a:rPr lang="en-US" dirty="0" err="1" smtClean="0"/>
              <a:t>votre</a:t>
            </a:r>
            <a:r>
              <a:rPr lang="en-US" dirty="0" smtClean="0"/>
              <a:t> OS, </a:t>
            </a:r>
            <a:r>
              <a:rPr lang="en-US" dirty="0" err="1" smtClean="0"/>
              <a:t>cela</a:t>
            </a:r>
            <a:r>
              <a:rPr lang="en-US" dirty="0" smtClean="0"/>
              <a:t> </a:t>
            </a:r>
            <a:r>
              <a:rPr lang="en-US" dirty="0" err="1" smtClean="0"/>
              <a:t>peut</a:t>
            </a:r>
            <a:r>
              <a:rPr lang="en-US" dirty="0" smtClean="0"/>
              <a:t> causer </a:t>
            </a:r>
            <a:r>
              <a:rPr lang="en-US" dirty="0" err="1" smtClean="0"/>
              <a:t>une</a:t>
            </a:r>
            <a:r>
              <a:rPr lang="en-US" dirty="0" smtClean="0"/>
              <a:t> corruption de la </a:t>
            </a:r>
            <a:r>
              <a:rPr lang="en-US" dirty="0" err="1" smtClean="0"/>
              <a:t>bdd</a:t>
            </a:r>
            <a:endParaRPr lang="en-US" dirty="0" smtClean="0"/>
          </a:p>
          <a:p>
            <a:r>
              <a:rPr lang="en-US" dirty="0" err="1" smtClean="0"/>
              <a:t>Même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l’écriture</a:t>
            </a:r>
            <a:r>
              <a:rPr lang="en-US" dirty="0" smtClean="0"/>
              <a:t> ne </a:t>
            </a:r>
            <a:r>
              <a:rPr lang="en-US" dirty="0" err="1" smtClean="0"/>
              <a:t>provoque</a:t>
            </a:r>
            <a:r>
              <a:rPr lang="en-US" dirty="0" smtClean="0"/>
              <a:t> pas de collision, </a:t>
            </a:r>
            <a:r>
              <a:rPr lang="en-US" dirty="0" err="1" smtClean="0"/>
              <a:t>chaque</a:t>
            </a:r>
            <a:r>
              <a:rPr lang="en-US" dirty="0" smtClean="0"/>
              <a:t> client </a:t>
            </a:r>
            <a:r>
              <a:rPr lang="en-US" dirty="0" err="1" smtClean="0"/>
              <a:t>doit</a:t>
            </a:r>
            <a:r>
              <a:rPr lang="en-US" dirty="0" smtClean="0"/>
              <a:t> </a:t>
            </a:r>
            <a:r>
              <a:rPr lang="en-US" dirty="0" err="1" smtClean="0"/>
              <a:t>attendre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leur</a:t>
            </a:r>
            <a:r>
              <a:rPr lang="en-US" dirty="0" smtClean="0"/>
              <a:t> </a:t>
            </a:r>
            <a:r>
              <a:rPr lang="en-US" dirty="0" err="1" smtClean="0"/>
              <a:t>données</a:t>
            </a:r>
            <a:r>
              <a:rPr lang="en-US" dirty="0" smtClean="0"/>
              <a:t> </a:t>
            </a:r>
            <a:r>
              <a:rPr lang="en-US" dirty="0" err="1" smtClean="0"/>
              <a:t>soient</a:t>
            </a:r>
            <a:r>
              <a:rPr lang="en-US" dirty="0" smtClean="0"/>
              <a:t> </a:t>
            </a:r>
            <a:r>
              <a:rPr lang="en-US" dirty="0" err="1" smtClean="0"/>
              <a:t>écrites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le </a:t>
            </a:r>
            <a:r>
              <a:rPr lang="en-US" dirty="0" err="1" smtClean="0"/>
              <a:t>disque</a:t>
            </a:r>
            <a:r>
              <a:rPr lang="en-US" dirty="0" smtClean="0"/>
              <a:t> </a:t>
            </a:r>
            <a:r>
              <a:rPr lang="en-US" dirty="0" err="1" smtClean="0"/>
              <a:t>avant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leut</a:t>
            </a:r>
            <a:r>
              <a:rPr lang="en-US" dirty="0" smtClean="0"/>
              <a:t> Put </a:t>
            </a:r>
            <a:r>
              <a:rPr lang="en-US" dirty="0" err="1" smtClean="0"/>
              <a:t>soit</a:t>
            </a:r>
            <a:r>
              <a:rPr lang="en-US" dirty="0" smtClean="0"/>
              <a:t> </a:t>
            </a:r>
            <a:r>
              <a:rPr lang="en-US" dirty="0" err="1" smtClean="0"/>
              <a:t>exécuté</a:t>
            </a:r>
            <a:endParaRPr lang="en-US" dirty="0" smtClean="0"/>
          </a:p>
          <a:p>
            <a:r>
              <a:rPr lang="en-US" dirty="0" smtClean="0"/>
              <a:t>Par </a:t>
            </a:r>
            <a:r>
              <a:rPr lang="en-US" dirty="0" err="1" smtClean="0"/>
              <a:t>conséquent</a:t>
            </a:r>
            <a:r>
              <a:rPr lang="en-US" dirty="0" smtClean="0"/>
              <a:t>, </a:t>
            </a:r>
            <a:r>
              <a:rPr lang="en-US" dirty="0" err="1" smtClean="0"/>
              <a:t>sur</a:t>
            </a:r>
            <a:r>
              <a:rPr lang="en-US" dirty="0" smtClean="0"/>
              <a:t> des </a:t>
            </a:r>
            <a:r>
              <a:rPr lang="en-US" dirty="0" err="1" smtClean="0"/>
              <a:t>systèmes</a:t>
            </a:r>
            <a:r>
              <a:rPr lang="en-US" dirty="0" smtClean="0"/>
              <a:t> </a:t>
            </a:r>
            <a:r>
              <a:rPr lang="en-US" dirty="0" err="1" smtClean="0"/>
              <a:t>fortement</a:t>
            </a:r>
            <a:r>
              <a:rPr lang="en-US" dirty="0" smtClean="0"/>
              <a:t> </a:t>
            </a:r>
            <a:r>
              <a:rPr lang="en-US" dirty="0" err="1" smtClean="0"/>
              <a:t>chargés</a:t>
            </a:r>
            <a:r>
              <a:rPr lang="en-US" dirty="0" smtClean="0"/>
              <a:t> </a:t>
            </a:r>
            <a:r>
              <a:rPr lang="en-US" dirty="0" err="1" smtClean="0"/>
              <a:t>côté</a:t>
            </a:r>
            <a:r>
              <a:rPr lang="en-US" dirty="0" smtClean="0"/>
              <a:t> I/O, les clients </a:t>
            </a:r>
            <a:r>
              <a:rPr lang="en-US" dirty="0" err="1" smtClean="0"/>
              <a:t>attendront</a:t>
            </a:r>
            <a:r>
              <a:rPr lang="en-US" dirty="0" smtClean="0"/>
              <a:t> plus </a:t>
            </a:r>
            <a:r>
              <a:rPr lang="en-US" dirty="0" err="1" smtClean="0"/>
              <a:t>longtemps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nécessaire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leur</a:t>
            </a:r>
            <a:r>
              <a:rPr lang="en-US" dirty="0" smtClean="0"/>
              <a:t> </a:t>
            </a:r>
            <a:r>
              <a:rPr lang="en-US" dirty="0" err="1" smtClean="0"/>
              <a:t>requête</a:t>
            </a:r>
            <a:r>
              <a:rPr lang="en-US" dirty="0" smtClean="0"/>
              <a:t> </a:t>
            </a:r>
            <a:r>
              <a:rPr lang="en-US" dirty="0" err="1" smtClean="0"/>
              <a:t>d’ajout</a:t>
            </a:r>
            <a:r>
              <a:rPr lang="en-US" dirty="0" smtClean="0"/>
              <a:t> </a:t>
            </a:r>
            <a:r>
              <a:rPr lang="en-US" dirty="0" err="1" smtClean="0"/>
              <a:t>soit</a:t>
            </a:r>
            <a:r>
              <a:rPr lang="en-US" dirty="0" smtClean="0"/>
              <a:t> </a:t>
            </a:r>
            <a:r>
              <a:rPr lang="en-US" dirty="0" err="1" smtClean="0"/>
              <a:t>prise</a:t>
            </a:r>
            <a:r>
              <a:rPr lang="en-US" dirty="0" smtClean="0"/>
              <a:t> en </a:t>
            </a:r>
            <a:r>
              <a:rPr lang="en-US" dirty="0" err="1" smtClean="0"/>
              <a:t>compte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Pour </a:t>
            </a:r>
            <a:r>
              <a:rPr lang="en-US" dirty="0" err="1" smtClean="0"/>
              <a:t>remédier</a:t>
            </a:r>
            <a:r>
              <a:rPr lang="en-US" dirty="0" smtClean="0"/>
              <a:t> à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problème</a:t>
            </a:r>
            <a:r>
              <a:rPr lang="en-US" dirty="0" smtClean="0"/>
              <a:t>, nous </a:t>
            </a:r>
            <a:r>
              <a:rPr lang="en-US" dirty="0" err="1" smtClean="0"/>
              <a:t>devrions</a:t>
            </a:r>
            <a:r>
              <a:rPr lang="en-US" dirty="0" smtClean="0"/>
              <a:t> </a:t>
            </a:r>
            <a:r>
              <a:rPr lang="en-US" dirty="0" err="1" smtClean="0"/>
              <a:t>découpler</a:t>
            </a:r>
            <a:r>
              <a:rPr lang="en-US" dirty="0" smtClean="0"/>
              <a:t> 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Put</a:t>
            </a:r>
            <a:r>
              <a:rPr lang="en-US" dirty="0" smtClean="0"/>
              <a:t> du </a:t>
            </a:r>
          </a:p>
          <a:p>
            <a:pPr>
              <a:buNone/>
            </a:pPr>
            <a:r>
              <a:rPr lang="en-US" dirty="0" err="1" smtClean="0"/>
              <a:t>processus</a:t>
            </a:r>
            <a:r>
              <a:rPr lang="en-US" dirty="0" smtClean="0"/>
              <a:t> de </a:t>
            </a:r>
            <a:r>
              <a:rPr lang="en-US" dirty="0" err="1" smtClean="0"/>
              <a:t>sauvegarde</a:t>
            </a:r>
            <a:r>
              <a:rPr lang="en-US" dirty="0" smtClean="0"/>
              <a:t>.  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Les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goroutines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: un aparté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i="1" dirty="0" err="1" smtClean="0"/>
              <a:t>goroutine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tâche</a:t>
            </a:r>
            <a:r>
              <a:rPr lang="en-US" dirty="0" smtClean="0"/>
              <a:t> </a:t>
            </a:r>
            <a:r>
              <a:rPr lang="en-US" dirty="0" err="1" smtClean="0"/>
              <a:t>légère</a:t>
            </a:r>
            <a:r>
              <a:rPr lang="en-US" dirty="0" smtClean="0"/>
              <a:t> (thread) </a:t>
            </a:r>
            <a:r>
              <a:rPr lang="en-US" dirty="0" err="1" smtClean="0"/>
              <a:t>gérée</a:t>
            </a:r>
            <a:r>
              <a:rPr lang="en-US" dirty="0" smtClean="0"/>
              <a:t> par le  </a:t>
            </a:r>
            <a:r>
              <a:rPr lang="en-US" i="1" dirty="0" smtClean="0"/>
              <a:t>runtime</a:t>
            </a:r>
            <a:r>
              <a:rPr lang="en-US" dirty="0" smtClean="0"/>
              <a:t> Go.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Les </a:t>
            </a:r>
            <a:r>
              <a:rPr lang="en-US" dirty="0" err="1" smtClean="0"/>
              <a:t>goroutines</a:t>
            </a:r>
            <a:r>
              <a:rPr lang="en-US" dirty="0" smtClean="0"/>
              <a:t> </a:t>
            </a:r>
            <a:r>
              <a:rPr lang="en-US" dirty="0" err="1" smtClean="0"/>
              <a:t>sont</a:t>
            </a:r>
            <a:r>
              <a:rPr lang="en-US" dirty="0" smtClean="0"/>
              <a:t> </a:t>
            </a:r>
            <a:r>
              <a:rPr lang="en-US" dirty="0" err="1" smtClean="0"/>
              <a:t>lancées</a:t>
            </a:r>
            <a:r>
              <a:rPr lang="en-US" dirty="0" smtClean="0"/>
              <a:t> par </a:t>
            </a:r>
            <a:r>
              <a:rPr lang="en-US" dirty="0" err="1" smtClean="0"/>
              <a:t>l’instruction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go</a:t>
            </a:r>
            <a:r>
              <a:rPr lang="en-US" dirty="0" smtClean="0"/>
              <a:t>. </a:t>
            </a:r>
            <a:r>
              <a:rPr lang="en-US" dirty="0" err="1" smtClean="0"/>
              <a:t>Ce</a:t>
            </a:r>
            <a:r>
              <a:rPr lang="en-US" dirty="0" smtClean="0"/>
              <a:t> code  </a:t>
            </a:r>
            <a:r>
              <a:rPr lang="en-US" dirty="0" err="1" smtClean="0"/>
              <a:t>exécute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/>
              <a:t> et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far</a:t>
            </a:r>
            <a:r>
              <a:rPr lang="en-US" dirty="0" smtClean="0"/>
              <a:t> de </a:t>
            </a:r>
          </a:p>
          <a:p>
            <a:pPr>
              <a:buNone/>
            </a:pPr>
            <a:r>
              <a:rPr lang="en-US" dirty="0" err="1" smtClean="0"/>
              <a:t>manière</a:t>
            </a:r>
            <a:r>
              <a:rPr lang="en-US" dirty="0" smtClean="0"/>
              <a:t> </a:t>
            </a:r>
            <a:r>
              <a:rPr lang="en-US" dirty="0" err="1" smtClean="0"/>
              <a:t>concurrente</a:t>
            </a:r>
            <a:r>
              <a:rPr lang="en-US" dirty="0" smtClean="0"/>
              <a:t> :  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go </a:t>
            </a:r>
            <a:r>
              <a:rPr lang="en-US" sz="29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() </a:t>
            </a:r>
          </a:p>
          <a:p>
            <a:pPr lvl="1">
              <a:buNone/>
            </a:pP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bar() </a:t>
            </a:r>
          </a:p>
          <a:p>
            <a:pPr lvl="1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/>
              <a:t>La </a:t>
            </a:r>
            <a:r>
              <a:rPr lang="en-US" dirty="0" err="1" smtClean="0"/>
              <a:t>fonction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/>
              <a:t> </a:t>
            </a:r>
            <a:r>
              <a:rPr lang="en-US" dirty="0" err="1" smtClean="0"/>
              <a:t>s’éxécute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goroutine</a:t>
            </a:r>
            <a:r>
              <a:rPr lang="en-US" dirty="0" smtClean="0"/>
              <a:t> </a:t>
            </a:r>
            <a:r>
              <a:rPr lang="en-US" dirty="0" err="1" smtClean="0"/>
              <a:t>nouvellement</a:t>
            </a:r>
            <a:r>
              <a:rPr lang="en-US" dirty="0" smtClean="0"/>
              <a:t> </a:t>
            </a:r>
            <a:r>
              <a:rPr lang="en-US" dirty="0" err="1" smtClean="0"/>
              <a:t>créée</a:t>
            </a:r>
            <a:r>
              <a:rPr lang="en-US" dirty="0" smtClean="0"/>
              <a:t>, </a:t>
            </a:r>
            <a:r>
              <a:rPr lang="en-US" dirty="0" err="1" smtClean="0"/>
              <a:t>tandis</a:t>
            </a:r>
            <a:r>
              <a:rPr lang="en-US" dirty="0" smtClean="0"/>
              <a:t> 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bar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tourne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la </a:t>
            </a:r>
            <a:r>
              <a:rPr lang="en-US" dirty="0" err="1" smtClean="0"/>
              <a:t>goroutine</a:t>
            </a:r>
            <a:r>
              <a:rPr lang="en-US" dirty="0" smtClean="0"/>
              <a:t> </a:t>
            </a:r>
            <a:r>
              <a:rPr lang="en-US" dirty="0" err="1" smtClean="0"/>
              <a:t>principale</a:t>
            </a:r>
            <a:r>
              <a:rPr lang="en-US" dirty="0" smtClean="0"/>
              <a:t>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La </a:t>
            </a:r>
            <a:r>
              <a:rPr lang="en-US" dirty="0" err="1" smtClean="0"/>
              <a:t>mémoire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partagée</a:t>
            </a:r>
            <a:r>
              <a:rPr lang="en-US" dirty="0" smtClean="0"/>
              <a:t> entre les </a:t>
            </a:r>
            <a:r>
              <a:rPr lang="en-US" dirty="0" err="1" smtClean="0"/>
              <a:t>goroutines</a:t>
            </a:r>
            <a:r>
              <a:rPr lang="en-US" dirty="0" smtClean="0"/>
              <a:t>, </a:t>
            </a:r>
            <a:r>
              <a:rPr lang="en-US" dirty="0" err="1" smtClean="0"/>
              <a:t>comme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la </a:t>
            </a:r>
            <a:r>
              <a:rPr lang="en-US" dirty="0" err="1" smtClean="0"/>
              <a:t>plupart</a:t>
            </a:r>
            <a:r>
              <a:rPr lang="en-US" dirty="0" smtClean="0"/>
              <a:t> des </a:t>
            </a:r>
            <a:r>
              <a:rPr lang="en-US" dirty="0" err="1" smtClean="0"/>
              <a:t>modèles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multi-</a:t>
            </a:r>
            <a:r>
              <a:rPr lang="en-US" dirty="0" err="1" smtClean="0"/>
              <a:t>tâches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Les </a:t>
            </a:r>
            <a:r>
              <a:rPr lang="en-US" dirty="0" err="1" smtClean="0"/>
              <a:t>goroutines</a:t>
            </a:r>
            <a:r>
              <a:rPr lang="en-US" dirty="0" smtClean="0"/>
              <a:t> </a:t>
            </a:r>
            <a:r>
              <a:rPr lang="en-US" dirty="0" err="1" smtClean="0"/>
              <a:t>sont</a:t>
            </a:r>
            <a:r>
              <a:rPr lang="en-US" dirty="0" smtClean="0"/>
              <a:t> </a:t>
            </a:r>
            <a:r>
              <a:rPr lang="en-US" dirty="0" err="1" smtClean="0"/>
              <a:t>bien</a:t>
            </a:r>
            <a:r>
              <a:rPr lang="en-US" dirty="0" smtClean="0"/>
              <a:t> </a:t>
            </a:r>
            <a:r>
              <a:rPr lang="en-US" dirty="0" err="1" smtClean="0"/>
              <a:t>mois</a:t>
            </a:r>
            <a:r>
              <a:rPr lang="en-US" dirty="0" smtClean="0"/>
              <a:t> </a:t>
            </a:r>
            <a:r>
              <a:rPr lang="en-US" dirty="0" err="1" smtClean="0"/>
              <a:t>coûteuses</a:t>
            </a:r>
            <a:r>
              <a:rPr lang="en-US" dirty="0" smtClean="0"/>
              <a:t> à </a:t>
            </a:r>
            <a:r>
              <a:rPr lang="en-US" dirty="0" err="1" smtClean="0"/>
              <a:t>créer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les </a:t>
            </a:r>
            <a:r>
              <a:rPr lang="en-US" i="1" dirty="0" smtClean="0"/>
              <a:t>threads</a:t>
            </a:r>
            <a:r>
              <a:rPr lang="en-US" dirty="0" smtClean="0"/>
              <a:t> (</a:t>
            </a:r>
            <a:r>
              <a:rPr lang="en-US" dirty="0" err="1" smtClean="0"/>
              <a:t>tâches</a:t>
            </a:r>
            <a:r>
              <a:rPr lang="en-US" dirty="0" smtClean="0"/>
              <a:t>) des </a:t>
            </a:r>
            <a:r>
              <a:rPr lang="en-US" dirty="0" err="1" smtClean="0"/>
              <a:t>systèmes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d’exploitation</a:t>
            </a:r>
            <a:r>
              <a:rPr lang="en-US" dirty="0" smtClean="0"/>
              <a:t> </a:t>
            </a:r>
            <a:r>
              <a:rPr lang="en-US" dirty="0" err="1" smtClean="0"/>
              <a:t>sous-jacents</a:t>
            </a:r>
            <a:r>
              <a:rPr lang="en-US" dirty="0" smtClean="0"/>
              <a:t>!  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Les canaux (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channels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) : un aparté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Un 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channel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/>
              <a:t>est</a:t>
            </a:r>
            <a:r>
              <a:rPr lang="en-US" dirty="0" smtClean="0"/>
              <a:t> un conduit </a:t>
            </a:r>
            <a:r>
              <a:rPr lang="en-US" dirty="0" err="1" smtClean="0"/>
              <a:t>comme</a:t>
            </a:r>
            <a:r>
              <a:rPr lang="en-US" dirty="0" smtClean="0"/>
              <a:t> un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pipe </a:t>
            </a:r>
            <a:r>
              <a:rPr lang="en-US" dirty="0" err="1" smtClean="0"/>
              <a:t>unix</a:t>
            </a:r>
            <a:r>
              <a:rPr lang="en-US" dirty="0" smtClean="0"/>
              <a:t>, à </a:t>
            </a:r>
            <a:r>
              <a:rPr lang="en-US" dirty="0" err="1" smtClean="0"/>
              <a:t>travers</a:t>
            </a:r>
            <a:r>
              <a:rPr lang="en-US" dirty="0" smtClean="0"/>
              <a:t> </a:t>
            </a:r>
            <a:r>
              <a:rPr lang="en-US" dirty="0" err="1" smtClean="0"/>
              <a:t>lequel</a:t>
            </a:r>
            <a:r>
              <a:rPr lang="en-US" dirty="0" smtClean="0"/>
              <a:t> </a:t>
            </a:r>
            <a:r>
              <a:rPr lang="en-US" dirty="0" err="1" smtClean="0"/>
              <a:t>vous</a:t>
            </a:r>
            <a:r>
              <a:rPr lang="en-US" dirty="0" smtClean="0"/>
              <a:t> </a:t>
            </a:r>
            <a:r>
              <a:rPr lang="en-US" dirty="0" err="1" smtClean="0"/>
              <a:t>pouvez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envoyer</a:t>
            </a:r>
            <a:r>
              <a:rPr lang="en-US" dirty="0" smtClean="0"/>
              <a:t> des </a:t>
            </a:r>
            <a:r>
              <a:rPr lang="en-US" dirty="0" err="1" smtClean="0"/>
              <a:t>valeurs</a:t>
            </a:r>
            <a:r>
              <a:rPr lang="en-US" dirty="0" smtClean="0"/>
              <a:t> </a:t>
            </a:r>
            <a:r>
              <a:rPr lang="en-US" dirty="0" err="1" smtClean="0"/>
              <a:t>typées</a:t>
            </a:r>
            <a:r>
              <a:rPr lang="en-US" dirty="0" smtClean="0"/>
              <a:t>. </a:t>
            </a:r>
            <a:r>
              <a:rPr lang="en-US" dirty="0" err="1" smtClean="0"/>
              <a:t>Ils</a:t>
            </a:r>
            <a:r>
              <a:rPr lang="en-US" dirty="0" smtClean="0"/>
              <a:t> </a:t>
            </a:r>
            <a:r>
              <a:rPr lang="en-US" dirty="0" err="1" smtClean="0"/>
              <a:t>fournissent</a:t>
            </a:r>
            <a:r>
              <a:rPr lang="en-US" dirty="0" smtClean="0"/>
              <a:t> de </a:t>
            </a:r>
            <a:r>
              <a:rPr lang="en-US" dirty="0" err="1" smtClean="0"/>
              <a:t>nombreuses</a:t>
            </a:r>
            <a:r>
              <a:rPr lang="en-US" dirty="0" smtClean="0"/>
              <a:t> </a:t>
            </a:r>
            <a:r>
              <a:rPr lang="en-US" dirty="0" err="1" smtClean="0"/>
              <a:t>possibilités</a:t>
            </a:r>
            <a:r>
              <a:rPr lang="en-US" dirty="0" smtClean="0"/>
              <a:t> </a:t>
            </a:r>
            <a:r>
              <a:rPr lang="en-US" dirty="0" err="1" smtClean="0"/>
              <a:t>algorithmiques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intéressantes</a:t>
            </a:r>
            <a:r>
              <a:rPr lang="en-US" dirty="0" smtClean="0"/>
              <a:t>.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Comme</a:t>
            </a:r>
            <a:r>
              <a:rPr lang="en-US" dirty="0" smtClean="0"/>
              <a:t> les </a:t>
            </a:r>
            <a:r>
              <a:rPr lang="en-US" dirty="0" err="1" smtClean="0"/>
              <a:t>dictionnaires</a:t>
            </a:r>
            <a:r>
              <a:rPr lang="en-US" dirty="0" smtClean="0"/>
              <a:t>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map</a:t>
            </a:r>
            <a:r>
              <a:rPr lang="en-US" dirty="0" smtClean="0"/>
              <a:t>), les channels </a:t>
            </a:r>
            <a:r>
              <a:rPr lang="en-US" dirty="0" err="1" smtClean="0"/>
              <a:t>doivent</a:t>
            </a:r>
            <a:r>
              <a:rPr lang="en-US" dirty="0" smtClean="0"/>
              <a:t> </a:t>
            </a:r>
            <a:r>
              <a:rPr lang="en-US" dirty="0" err="1" smtClean="0"/>
              <a:t>être</a:t>
            </a:r>
            <a:r>
              <a:rPr lang="en-US" dirty="0" smtClean="0"/>
              <a:t> </a:t>
            </a:r>
            <a:r>
              <a:rPr lang="en-US" dirty="0" err="1" smtClean="0"/>
              <a:t>initialisés</a:t>
            </a:r>
            <a:r>
              <a:rPr lang="en-US" dirty="0" smtClean="0"/>
              <a:t> avec make :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:= make(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// un channel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d’entiers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La communication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exprimée</a:t>
            </a:r>
            <a:r>
              <a:rPr lang="en-US" dirty="0" smtClean="0"/>
              <a:t> en </a:t>
            </a:r>
            <a:r>
              <a:rPr lang="en-US" dirty="0" err="1" smtClean="0"/>
              <a:t>utilisant</a:t>
            </a:r>
            <a:r>
              <a:rPr lang="en-US" dirty="0" smtClean="0"/>
              <a:t> </a:t>
            </a:r>
            <a:r>
              <a:rPr lang="en-US" dirty="0" err="1" smtClean="0"/>
              <a:t>l’opérateur</a:t>
            </a:r>
            <a:r>
              <a:rPr lang="en-US" dirty="0" smtClean="0"/>
              <a:t> channel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&lt;-</a:t>
            </a:r>
            <a:r>
              <a:rPr lang="en-US" dirty="0" smtClean="0"/>
              <a:t> :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&lt;- 7 	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envoie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l’entier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7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le channel 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:= &lt;-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	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reçoit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un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entier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à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partir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du channel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Les </a:t>
            </a:r>
            <a:r>
              <a:rPr lang="en-US" dirty="0" err="1" smtClean="0"/>
              <a:t>données</a:t>
            </a:r>
            <a:r>
              <a:rPr lang="en-US" dirty="0" smtClean="0"/>
              <a:t> </a:t>
            </a:r>
            <a:r>
              <a:rPr lang="en-US" dirty="0" err="1" smtClean="0"/>
              <a:t>transitent</a:t>
            </a:r>
            <a:r>
              <a:rPr lang="en-US" dirty="0" smtClean="0"/>
              <a:t> </a:t>
            </a:r>
            <a:r>
              <a:rPr lang="en-US" dirty="0" err="1" smtClean="0"/>
              <a:t>toujours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la direction de la </a:t>
            </a:r>
            <a:r>
              <a:rPr lang="en-US" dirty="0" err="1" smtClean="0"/>
              <a:t>flèche</a:t>
            </a:r>
            <a:r>
              <a:rPr lang="en-US" dirty="0" smtClean="0"/>
              <a:t>.  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Les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channels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: un aparté (2)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dirty="0" err="1" smtClean="0"/>
              <a:t>Communiquer</a:t>
            </a:r>
            <a:r>
              <a:rPr lang="en-US" dirty="0" smtClean="0"/>
              <a:t> entre </a:t>
            </a:r>
            <a:r>
              <a:rPr lang="en-US" dirty="0" err="1" smtClean="0"/>
              <a:t>goroutines</a:t>
            </a:r>
            <a:r>
              <a:rPr lang="en-US" dirty="0" smtClean="0"/>
              <a:t> 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sum(x, 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c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c &lt;- x + y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} 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main() {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c := make(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go sum(24, 18, c)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fmt.Println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(&lt;-c)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}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Le channel </a:t>
            </a:r>
            <a:r>
              <a:rPr lang="en-US" dirty="0" err="1" smtClean="0"/>
              <a:t>envoie</a:t>
            </a:r>
            <a:r>
              <a:rPr lang="en-US" dirty="0" smtClean="0"/>
              <a:t>/</a:t>
            </a:r>
            <a:r>
              <a:rPr lang="en-US" dirty="0" err="1" smtClean="0"/>
              <a:t>reçoit</a:t>
            </a:r>
            <a:r>
              <a:rPr lang="en-US" dirty="0" smtClean="0"/>
              <a:t> </a:t>
            </a:r>
            <a:r>
              <a:rPr lang="en-US" dirty="0" err="1" smtClean="0"/>
              <a:t>typiquement</a:t>
            </a:r>
            <a:r>
              <a:rPr lang="en-US" dirty="0" smtClean="0"/>
              <a:t> des blocks </a:t>
            </a:r>
            <a:r>
              <a:rPr lang="en-US" dirty="0" err="1" smtClean="0"/>
              <a:t>jusqu’à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qu</a:t>
            </a:r>
            <a:r>
              <a:rPr lang="en-US" dirty="0" smtClean="0"/>
              <a:t> </a:t>
            </a:r>
            <a:r>
              <a:rPr lang="en-US" dirty="0" err="1" smtClean="0"/>
              <a:t>l’autre</a:t>
            </a:r>
            <a:r>
              <a:rPr lang="en-US" dirty="0" smtClean="0"/>
              <a:t> </a:t>
            </a:r>
            <a:r>
              <a:rPr lang="en-US" dirty="0" err="1" smtClean="0"/>
              <a:t>côté</a:t>
            </a:r>
            <a:r>
              <a:rPr lang="en-US" dirty="0" smtClean="0"/>
              <a:t> </a:t>
            </a:r>
            <a:r>
              <a:rPr lang="en-US" dirty="0" err="1" smtClean="0"/>
              <a:t>soit</a:t>
            </a:r>
            <a:r>
              <a:rPr lang="en-US" dirty="0" smtClean="0"/>
              <a:t> prêt. Les channels </a:t>
            </a:r>
            <a:r>
              <a:rPr lang="en-US" dirty="0" err="1" smtClean="0"/>
              <a:t>peuvent</a:t>
            </a:r>
            <a:r>
              <a:rPr lang="en-US" dirty="0" smtClean="0"/>
              <a:t> </a:t>
            </a:r>
            <a:r>
              <a:rPr lang="en-US" dirty="0" err="1" smtClean="0"/>
              <a:t>être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bufferisés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non. Les envois </a:t>
            </a:r>
            <a:r>
              <a:rPr lang="en-US" dirty="0" err="1" smtClean="0"/>
              <a:t>vers</a:t>
            </a:r>
            <a:r>
              <a:rPr lang="en-US" dirty="0" smtClean="0"/>
              <a:t> un channel </a:t>
            </a:r>
            <a:r>
              <a:rPr lang="en-US" dirty="0" err="1" smtClean="0"/>
              <a:t>bufferisé</a:t>
            </a:r>
            <a:r>
              <a:rPr lang="en-US" dirty="0" smtClean="0"/>
              <a:t> ne </a:t>
            </a:r>
            <a:r>
              <a:rPr lang="en-US" dirty="0" err="1" smtClean="0"/>
              <a:t>bloquera</a:t>
            </a:r>
            <a:r>
              <a:rPr lang="en-US" dirty="0" smtClean="0"/>
              <a:t>  </a:t>
            </a:r>
            <a:r>
              <a:rPr lang="en-US" dirty="0" err="1" smtClean="0"/>
              <a:t>l’exécution</a:t>
            </a:r>
            <a:r>
              <a:rPr lang="en-US" dirty="0" smtClean="0"/>
              <a:t> de la </a:t>
            </a:r>
            <a:r>
              <a:rPr lang="en-US" dirty="0" err="1" smtClean="0"/>
              <a:t>goroutine</a:t>
            </a:r>
            <a:r>
              <a:rPr lang="en-US" dirty="0" smtClean="0"/>
              <a:t> à </a:t>
            </a:r>
            <a:r>
              <a:rPr lang="en-US" dirty="0" err="1" smtClean="0"/>
              <a:t>moins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le </a:t>
            </a:r>
          </a:p>
          <a:p>
            <a:pPr>
              <a:buNone/>
            </a:pPr>
            <a:r>
              <a:rPr lang="en-US" dirty="0" smtClean="0"/>
              <a:t>buffer ne </a:t>
            </a:r>
            <a:r>
              <a:rPr lang="en-US" dirty="0" err="1" smtClean="0"/>
              <a:t>soit</a:t>
            </a:r>
            <a:r>
              <a:rPr lang="en-US" dirty="0" smtClean="0"/>
              <a:t> </a:t>
            </a:r>
            <a:r>
              <a:rPr lang="en-US" dirty="0" err="1" smtClean="0"/>
              <a:t>plein</a:t>
            </a:r>
            <a:r>
              <a:rPr lang="en-US" dirty="0" smtClean="0"/>
              <a:t>.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Le channels </a:t>
            </a:r>
            <a:r>
              <a:rPr lang="en-US" dirty="0" err="1" smtClean="0"/>
              <a:t>bufferisés</a:t>
            </a:r>
            <a:r>
              <a:rPr lang="en-US" dirty="0" smtClean="0"/>
              <a:t> </a:t>
            </a:r>
            <a:r>
              <a:rPr lang="en-US" dirty="0" err="1" smtClean="0"/>
              <a:t>sont</a:t>
            </a:r>
            <a:r>
              <a:rPr lang="en-US" dirty="0" smtClean="0"/>
              <a:t> </a:t>
            </a:r>
            <a:r>
              <a:rPr lang="en-US" dirty="0" err="1" smtClean="0"/>
              <a:t>initialisés</a:t>
            </a:r>
            <a:r>
              <a:rPr lang="en-US" dirty="0" smtClean="0"/>
              <a:t> en </a:t>
            </a:r>
            <a:r>
              <a:rPr lang="en-US" dirty="0" err="1" smtClean="0"/>
              <a:t>spécifiant</a:t>
            </a:r>
            <a:r>
              <a:rPr lang="en-US" dirty="0" smtClean="0"/>
              <a:t> la </a:t>
            </a:r>
            <a:r>
              <a:rPr lang="en-US" dirty="0" err="1" smtClean="0"/>
              <a:t>taille</a:t>
            </a:r>
            <a:r>
              <a:rPr lang="en-US" dirty="0" smtClean="0"/>
              <a:t> du buffer (tampon) </a:t>
            </a:r>
            <a:r>
              <a:rPr lang="en-US" dirty="0" err="1" smtClean="0"/>
              <a:t>comme</a:t>
            </a:r>
            <a:r>
              <a:rPr lang="en-US" dirty="0" smtClean="0"/>
              <a:t> </a:t>
            </a:r>
            <a:r>
              <a:rPr lang="en-US" dirty="0" err="1" smtClean="0"/>
              <a:t>seconf</a:t>
            </a:r>
            <a:r>
              <a:rPr lang="en-US" dirty="0" smtClean="0"/>
              <a:t> argument de la </a:t>
            </a:r>
            <a:r>
              <a:rPr lang="en-US" dirty="0" err="1" smtClean="0"/>
              <a:t>fonction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make</a:t>
            </a:r>
            <a:r>
              <a:rPr lang="en-US" dirty="0" smtClean="0"/>
              <a:t>: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:= make(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10)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Voir</a:t>
            </a:r>
            <a:r>
              <a:rPr lang="en-US" dirty="0" smtClean="0"/>
              <a:t> les posts </a:t>
            </a:r>
            <a:r>
              <a:rPr lang="en-US" dirty="0" err="1" smtClean="0"/>
              <a:t>sur</a:t>
            </a:r>
            <a:r>
              <a:rPr lang="en-US" dirty="0" smtClean="0"/>
              <a:t> le blog   "</a:t>
            </a:r>
            <a:r>
              <a:rPr lang="en-US" dirty="0" smtClean="0">
                <a:hlinkClick r:id="rId2"/>
              </a:rPr>
              <a:t>Share Memory by Communicating</a:t>
            </a:r>
            <a:r>
              <a:rPr lang="en-US" dirty="0" smtClean="0"/>
              <a:t>" et "</a:t>
            </a:r>
            <a:r>
              <a:rPr lang="en-US" dirty="0" smtClean="0">
                <a:hlinkClick r:id="rId3"/>
              </a:rPr>
              <a:t>Timing out, moving on</a:t>
            </a:r>
            <a:r>
              <a:rPr lang="en-US" dirty="0" smtClean="0"/>
              <a:t>" pour </a:t>
            </a:r>
            <a:r>
              <a:rPr lang="en-US" dirty="0" err="1" smtClean="0"/>
              <a:t>une</a:t>
            </a:r>
            <a:r>
              <a:rPr lang="en-US" dirty="0" smtClean="0"/>
              <a:t> discussion </a:t>
            </a:r>
            <a:r>
              <a:rPr lang="en-US" dirty="0" err="1" smtClean="0"/>
              <a:t>détaillée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sur</a:t>
            </a:r>
            <a:r>
              <a:rPr lang="en-US" dirty="0" smtClean="0"/>
              <a:t> les </a:t>
            </a:r>
            <a:r>
              <a:rPr lang="en-US" dirty="0" err="1" smtClean="0"/>
              <a:t>goroutines</a:t>
            </a:r>
            <a:r>
              <a:rPr lang="en-US" dirty="0" smtClean="0"/>
              <a:t> et les channels.  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Sauver de manière séparée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484784"/>
            <a:ext cx="8712968" cy="4968552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fr-FR" dirty="0" smtClean="0"/>
              <a:t>A la place de créer un appel de fonction pour sauver chaque enregistrement (record) sur le</a:t>
            </a:r>
          </a:p>
          <a:p>
            <a:pPr>
              <a:buNone/>
            </a:pPr>
            <a:r>
              <a:rPr lang="fr-FR" dirty="0" smtClean="0"/>
              <a:t> disque, Put peut envoyer un enregistrement sur le </a:t>
            </a:r>
            <a:r>
              <a:rPr lang="fr-FR" dirty="0" err="1" smtClean="0"/>
              <a:t>channel</a:t>
            </a:r>
            <a:r>
              <a:rPr lang="fr-FR" dirty="0" smtClean="0"/>
              <a:t> </a:t>
            </a:r>
            <a:r>
              <a:rPr lang="fr-FR" dirty="0" err="1" smtClean="0"/>
              <a:t>bufferisé</a:t>
            </a:r>
            <a:r>
              <a:rPr lang="fr-FR" dirty="0" smtClean="0"/>
              <a:t> (communication </a:t>
            </a:r>
          </a:p>
          <a:p>
            <a:pPr>
              <a:buNone/>
            </a:pPr>
            <a:r>
              <a:rPr lang="fr-FR" dirty="0" smtClean="0"/>
              <a:t>asynchrone) :  </a:t>
            </a:r>
          </a:p>
          <a:p>
            <a:pPr>
              <a:buNone/>
            </a:pPr>
            <a:endParaRPr lang="fr-FR" dirty="0" smtClean="0"/>
          </a:p>
          <a:p>
            <a:pPr lvl="1">
              <a:buNone/>
            </a:pPr>
            <a:r>
              <a:rPr lang="fr-FR" dirty="0" smtClean="0"/>
              <a:t>type </a:t>
            </a:r>
            <a:r>
              <a:rPr lang="fr-FR" dirty="0" err="1" smtClean="0"/>
              <a:t>URLStore</a:t>
            </a:r>
            <a:r>
              <a:rPr lang="fr-FR" dirty="0" smtClean="0"/>
              <a:t> </a:t>
            </a:r>
            <a:r>
              <a:rPr lang="fr-FR" dirty="0" err="1" smtClean="0"/>
              <a:t>struct</a:t>
            </a:r>
            <a:r>
              <a:rPr lang="fr-FR" dirty="0" smtClean="0"/>
              <a:t> { </a:t>
            </a:r>
          </a:p>
          <a:p>
            <a:pPr lvl="1">
              <a:buNone/>
            </a:pPr>
            <a:r>
              <a:rPr lang="fr-FR" dirty="0" smtClean="0"/>
              <a:t>	</a:t>
            </a:r>
            <a:r>
              <a:rPr lang="fr-FR" dirty="0" err="1" smtClean="0"/>
              <a:t>urls</a:t>
            </a:r>
            <a:r>
              <a:rPr lang="fr-FR" dirty="0" smtClean="0"/>
              <a:t> </a:t>
            </a:r>
            <a:r>
              <a:rPr lang="fr-FR" dirty="0" err="1" smtClean="0"/>
              <a:t>map</a:t>
            </a:r>
            <a:r>
              <a:rPr lang="fr-FR" dirty="0" smtClean="0"/>
              <a:t>[string]string </a:t>
            </a:r>
          </a:p>
          <a:p>
            <a:pPr lvl="1">
              <a:buNone/>
            </a:pPr>
            <a:r>
              <a:rPr lang="fr-FR" dirty="0" smtClean="0"/>
              <a:t>	mu </a:t>
            </a:r>
            <a:r>
              <a:rPr lang="fr-FR" dirty="0" err="1" smtClean="0"/>
              <a:t>sync.RWMutex</a:t>
            </a:r>
            <a:r>
              <a:rPr lang="fr-FR" dirty="0" smtClean="0"/>
              <a:t> </a:t>
            </a:r>
          </a:p>
          <a:p>
            <a:pPr lvl="1">
              <a:buNone/>
            </a:pPr>
            <a:r>
              <a:rPr lang="fr-FR" i="1" dirty="0" smtClean="0"/>
              <a:t>	</a:t>
            </a:r>
            <a:r>
              <a:rPr lang="fr-FR" i="1" dirty="0" err="1" smtClean="0"/>
              <a:t>save</a:t>
            </a:r>
            <a:r>
              <a:rPr lang="fr-FR" i="1" dirty="0" smtClean="0"/>
              <a:t> chan record</a:t>
            </a:r>
            <a:r>
              <a:rPr lang="fr-FR" dirty="0" smtClean="0"/>
              <a:t> </a:t>
            </a:r>
          </a:p>
          <a:p>
            <a:pPr lvl="1">
              <a:buNone/>
            </a:pPr>
            <a:r>
              <a:rPr lang="fr-FR" dirty="0" smtClean="0"/>
              <a:t>} </a:t>
            </a:r>
          </a:p>
          <a:p>
            <a:pPr lvl="1">
              <a:buNone/>
            </a:pPr>
            <a:endParaRPr lang="fr-FR" dirty="0" smtClean="0"/>
          </a:p>
          <a:p>
            <a:pPr lvl="1">
              <a:buNone/>
            </a:pPr>
            <a:r>
              <a:rPr lang="fr-FR" dirty="0" err="1" smtClean="0"/>
              <a:t>func</a:t>
            </a:r>
            <a:r>
              <a:rPr lang="fr-FR" dirty="0" smtClean="0"/>
              <a:t> (s *</a:t>
            </a:r>
            <a:r>
              <a:rPr lang="fr-FR" dirty="0" err="1" smtClean="0"/>
              <a:t>URLStore</a:t>
            </a:r>
            <a:r>
              <a:rPr lang="fr-FR" dirty="0" smtClean="0"/>
              <a:t>) Put(url string) string { </a:t>
            </a:r>
          </a:p>
          <a:p>
            <a:pPr lvl="1">
              <a:buNone/>
            </a:pPr>
            <a:r>
              <a:rPr lang="fr-FR" dirty="0" smtClean="0"/>
              <a:t>	for { </a:t>
            </a:r>
          </a:p>
          <a:p>
            <a:pPr lvl="1">
              <a:buNone/>
            </a:pPr>
            <a:r>
              <a:rPr lang="fr-FR" dirty="0" smtClean="0"/>
              <a:t>		</a:t>
            </a:r>
            <a:r>
              <a:rPr lang="fr-FR" dirty="0" err="1" smtClean="0"/>
              <a:t>key</a:t>
            </a:r>
            <a:r>
              <a:rPr lang="fr-FR" dirty="0" smtClean="0"/>
              <a:t> := </a:t>
            </a:r>
            <a:r>
              <a:rPr lang="fr-FR" dirty="0" err="1" smtClean="0"/>
              <a:t>genKey</a:t>
            </a:r>
            <a:r>
              <a:rPr lang="fr-FR" dirty="0" smtClean="0"/>
              <a:t>(</a:t>
            </a:r>
            <a:r>
              <a:rPr lang="fr-FR" dirty="0" err="1" smtClean="0"/>
              <a:t>s.Count</a:t>
            </a:r>
            <a:r>
              <a:rPr lang="fr-FR" dirty="0" smtClean="0"/>
              <a:t>()) </a:t>
            </a:r>
          </a:p>
          <a:p>
            <a:pPr lvl="1">
              <a:buNone/>
            </a:pPr>
            <a:r>
              <a:rPr lang="fr-FR" dirty="0" smtClean="0"/>
              <a:t>		if </a:t>
            </a:r>
            <a:r>
              <a:rPr lang="fr-FR" dirty="0" err="1" smtClean="0"/>
              <a:t>s.Set</a:t>
            </a:r>
            <a:r>
              <a:rPr lang="fr-FR" dirty="0" smtClean="0"/>
              <a:t>(</a:t>
            </a:r>
            <a:r>
              <a:rPr lang="fr-FR" dirty="0" err="1" smtClean="0"/>
              <a:t>key</a:t>
            </a:r>
            <a:r>
              <a:rPr lang="fr-FR" dirty="0" smtClean="0"/>
              <a:t>, url) { </a:t>
            </a:r>
          </a:p>
          <a:p>
            <a:pPr lvl="1">
              <a:buNone/>
            </a:pPr>
            <a:r>
              <a:rPr lang="fr-FR" i="1" dirty="0" smtClean="0"/>
              <a:t>			</a:t>
            </a:r>
            <a:r>
              <a:rPr lang="fr-FR" i="1" dirty="0" err="1" smtClean="0"/>
              <a:t>s.save</a:t>
            </a:r>
            <a:r>
              <a:rPr lang="fr-FR" i="1" dirty="0" smtClean="0"/>
              <a:t> &lt;- record{</a:t>
            </a:r>
            <a:r>
              <a:rPr lang="fr-FR" i="1" dirty="0" err="1" smtClean="0"/>
              <a:t>key</a:t>
            </a:r>
            <a:r>
              <a:rPr lang="fr-FR" i="1" dirty="0" smtClean="0"/>
              <a:t>, url}</a:t>
            </a:r>
            <a:r>
              <a:rPr lang="fr-FR" dirty="0" smtClean="0"/>
              <a:t> </a:t>
            </a:r>
          </a:p>
          <a:p>
            <a:pPr lvl="1">
              <a:buNone/>
            </a:pPr>
            <a:r>
              <a:rPr lang="fr-FR" dirty="0" smtClean="0"/>
              <a:t>			return </a:t>
            </a:r>
            <a:r>
              <a:rPr lang="fr-FR" dirty="0" err="1" smtClean="0"/>
              <a:t>key</a:t>
            </a:r>
            <a:r>
              <a:rPr lang="fr-FR" dirty="0" smtClean="0"/>
              <a:t> </a:t>
            </a:r>
          </a:p>
          <a:p>
            <a:pPr lvl="1">
              <a:buNone/>
            </a:pPr>
            <a:r>
              <a:rPr lang="fr-FR" dirty="0" smtClean="0"/>
              <a:t>		} </a:t>
            </a:r>
          </a:p>
          <a:p>
            <a:pPr lvl="1">
              <a:buNone/>
            </a:pPr>
            <a:r>
              <a:rPr lang="fr-FR" dirty="0" smtClean="0"/>
              <a:t>	} </a:t>
            </a:r>
          </a:p>
          <a:p>
            <a:pPr lvl="1">
              <a:buNone/>
            </a:pPr>
            <a:r>
              <a:rPr lang="fr-FR" dirty="0" smtClean="0"/>
              <a:t>	panic("</a:t>
            </a:r>
            <a:r>
              <a:rPr lang="fr-FR" dirty="0" err="1" smtClean="0"/>
              <a:t>shouldn't</a:t>
            </a:r>
            <a:r>
              <a:rPr lang="fr-FR" dirty="0" smtClean="0"/>
              <a:t> </a:t>
            </a:r>
            <a:r>
              <a:rPr lang="fr-FR" dirty="0" err="1" smtClean="0"/>
              <a:t>get</a:t>
            </a:r>
            <a:r>
              <a:rPr lang="fr-FR" dirty="0" smtClean="0"/>
              <a:t> </a:t>
            </a:r>
            <a:r>
              <a:rPr lang="fr-FR" dirty="0" err="1" smtClean="0"/>
              <a:t>here</a:t>
            </a:r>
            <a:r>
              <a:rPr lang="fr-FR" dirty="0" smtClean="0"/>
              <a:t>") </a:t>
            </a:r>
          </a:p>
          <a:p>
            <a:pPr lvl="1">
              <a:buNone/>
            </a:pPr>
            <a:r>
              <a:rPr lang="fr-FR" dirty="0" smtClean="0"/>
              <a:t>}</a:t>
            </a:r>
            <a:endParaRPr lang="fr-FR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Sauver de manière séparée (2)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4525963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fr-FR" dirty="0" smtClean="0"/>
              <a:t>De l’autre côté du </a:t>
            </a:r>
            <a:r>
              <a:rPr lang="fr-FR" dirty="0" err="1" smtClean="0"/>
              <a:t>channel</a:t>
            </a:r>
            <a:r>
              <a:rPr lang="fr-FR" dirty="0" smtClean="0"/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save</a:t>
            </a:r>
            <a:r>
              <a:rPr lang="fr-FR" dirty="0" smtClean="0"/>
              <a:t>, nous devons avoir un récepteur.  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Cette nouvelle méthode  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saveLoop</a:t>
            </a:r>
            <a:r>
              <a:rPr lang="fr-FR" dirty="0" smtClean="0"/>
              <a:t> s’exécutera dans une </a:t>
            </a:r>
            <a:r>
              <a:rPr lang="fr-FR" dirty="0" err="1" smtClean="0"/>
              <a:t>goroutine</a:t>
            </a:r>
            <a:r>
              <a:rPr lang="fr-FR" dirty="0" smtClean="0"/>
              <a:t> séparée, et recevra </a:t>
            </a:r>
          </a:p>
          <a:p>
            <a:pPr>
              <a:buNone/>
            </a:pPr>
            <a:r>
              <a:rPr lang="fr-FR" dirty="0" smtClean="0"/>
              <a:t>des valeur record puis les sauvera dans un fichier . </a:t>
            </a:r>
          </a:p>
          <a:p>
            <a:pPr>
              <a:buNone/>
            </a:pPr>
            <a:endParaRPr lang="fr-FR" dirty="0" smtClean="0"/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(s *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saveLoop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string) {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f,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:=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os.Open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filename,os.O_WRONLY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os.O_CREATE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os.O_APPEND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,0644)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if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!=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nil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log.Fatal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:",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} </a:t>
            </a:r>
          </a:p>
          <a:p>
            <a:pPr lvl="1">
              <a:buNone/>
            </a:pP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	e := </a:t>
            </a: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gob.NewEncoder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(f) </a:t>
            </a:r>
          </a:p>
          <a:p>
            <a:pPr lvl="1">
              <a:buNone/>
            </a:pP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	for { </a:t>
            </a:r>
          </a:p>
          <a:p>
            <a:pPr>
              <a:buNone/>
            </a:pP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		r := &lt;-</a:t>
            </a: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s.save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		if </a:t>
            </a: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 := </a:t>
            </a: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e.Encode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(r); </a:t>
            </a: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 != </a:t>
            </a: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nil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>
              <a:buNone/>
            </a:pP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log.Println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:", </a:t>
            </a: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>
              <a:buNone/>
            </a:pP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		} </a:t>
            </a:r>
          </a:p>
          <a:p>
            <a:pPr>
              <a:buNone/>
            </a:pP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	   }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Sauver de manière séparée (3)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fr-FR" sz="1600" dirty="0" smtClean="0"/>
              <a:t>Nous avons besoin de modifier la fonction  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NewURLStore</a:t>
            </a:r>
            <a:r>
              <a:rPr lang="fr-FR" sz="1600" dirty="0" smtClean="0"/>
              <a:t> afin de lancer la </a:t>
            </a:r>
            <a:r>
              <a:rPr lang="fr-FR" sz="1600" dirty="0" err="1" smtClean="0"/>
              <a:t>goroutine</a:t>
            </a:r>
            <a:r>
              <a:rPr lang="fr-FR" sz="1600" dirty="0" smtClean="0"/>
              <a:t> </a:t>
            </a:r>
          </a:p>
          <a:p>
            <a:pPr>
              <a:buNone/>
            </a:pPr>
            <a:r>
              <a:rPr lang="fr-FR" sz="1600" dirty="0" smtClean="0"/>
              <a:t> 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saveLoop</a:t>
            </a:r>
            <a:r>
              <a:rPr lang="fr-FR" sz="1600" dirty="0" smtClean="0"/>
              <a:t>  (et supprimer le code d’ouverture de fichier désormais non caduque): </a:t>
            </a:r>
          </a:p>
          <a:p>
            <a:pPr>
              <a:buNone/>
            </a:pPr>
            <a:endParaRPr lang="fr-FR" sz="1600" dirty="0" smtClean="0"/>
          </a:p>
          <a:p>
            <a:pPr>
              <a:buNone/>
            </a:pPr>
            <a:r>
              <a:rPr lang="fr-FR" sz="1600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600" i="1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sz="16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i="1" dirty="0" err="1" smtClean="0">
                <a:latin typeface="Courier New" pitchFamily="49" charset="0"/>
                <a:cs typeface="Courier New" pitchFamily="49" charset="0"/>
              </a:rPr>
              <a:t>saveQueueLength</a:t>
            </a:r>
            <a:r>
              <a:rPr lang="fr-FR" sz="1600" i="1" dirty="0" smtClean="0">
                <a:latin typeface="Courier New" pitchFamily="49" charset="0"/>
                <a:cs typeface="Courier New" pitchFamily="49" charset="0"/>
              </a:rPr>
              <a:t> = 1000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endParaRPr lang="fr-FR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NewURLStore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string) *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		s := &amp;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urls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make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map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[string]string), </a:t>
            </a:r>
          </a:p>
          <a:p>
            <a:pPr>
              <a:buNone/>
            </a:pPr>
            <a:r>
              <a:rPr lang="fr-FR" sz="1600" i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fr-FR" sz="1600" i="1" dirty="0" err="1" smtClean="0">
                <a:latin typeface="Courier New" pitchFamily="49" charset="0"/>
                <a:cs typeface="Courier New" pitchFamily="49" charset="0"/>
              </a:rPr>
              <a:t>save</a:t>
            </a:r>
            <a:r>
              <a:rPr lang="fr-FR" sz="1600" i="1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sz="1600" i="1" dirty="0" err="1" smtClean="0">
                <a:latin typeface="Courier New" pitchFamily="49" charset="0"/>
                <a:cs typeface="Courier New" pitchFamily="49" charset="0"/>
              </a:rPr>
              <a:t>make</a:t>
            </a:r>
            <a:r>
              <a:rPr lang="fr-FR" sz="1600" i="1" dirty="0" smtClean="0">
                <a:latin typeface="Courier New" pitchFamily="49" charset="0"/>
                <a:cs typeface="Courier New" pitchFamily="49" charset="0"/>
              </a:rPr>
              <a:t>(chan record, </a:t>
            </a:r>
            <a:r>
              <a:rPr lang="fr-FR" sz="1600" i="1" dirty="0" err="1" smtClean="0">
                <a:latin typeface="Courier New" pitchFamily="49" charset="0"/>
                <a:cs typeface="Courier New" pitchFamily="49" charset="0"/>
              </a:rPr>
              <a:t>saveQueueLength</a:t>
            </a:r>
            <a:r>
              <a:rPr lang="fr-FR" sz="1600" i="1" dirty="0" smtClean="0">
                <a:latin typeface="Courier New" pitchFamily="49" charset="0"/>
                <a:cs typeface="Courier New" pitchFamily="49" charset="0"/>
              </a:rPr>
              <a:t>),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		} </a:t>
            </a:r>
          </a:p>
          <a:p>
            <a:pPr>
              <a:buNone/>
            </a:pPr>
            <a:r>
              <a:rPr lang="fr-FR" sz="1600" i="1" dirty="0" smtClean="0">
                <a:latin typeface="Courier New" pitchFamily="49" charset="0"/>
                <a:cs typeface="Courier New" pitchFamily="49" charset="0"/>
              </a:rPr>
              <a:t>		if </a:t>
            </a:r>
            <a:r>
              <a:rPr lang="fr-FR" sz="1600" i="1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fr-FR" sz="1600" i="1" dirty="0" smtClean="0">
                <a:latin typeface="Courier New" pitchFamily="49" charset="0"/>
                <a:cs typeface="Courier New" pitchFamily="49" charset="0"/>
              </a:rPr>
              <a:t> := </a:t>
            </a:r>
            <a:r>
              <a:rPr lang="fr-FR" sz="1600" i="1" dirty="0" err="1" smtClean="0">
                <a:latin typeface="Courier New" pitchFamily="49" charset="0"/>
                <a:cs typeface="Courier New" pitchFamily="49" charset="0"/>
              </a:rPr>
              <a:t>s.load</a:t>
            </a:r>
            <a:r>
              <a:rPr lang="fr-FR" sz="1600" i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i="1" dirty="0" err="1" smtClean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fr-FR" sz="1600" i="1" dirty="0" smtClean="0">
                <a:latin typeface="Courier New" pitchFamily="49" charset="0"/>
                <a:cs typeface="Courier New" pitchFamily="49" charset="0"/>
              </a:rPr>
              <a:t>); </a:t>
            </a:r>
            <a:r>
              <a:rPr lang="fr-FR" sz="1600" i="1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fr-FR" sz="1600" i="1" dirty="0" smtClean="0">
                <a:latin typeface="Courier New" pitchFamily="49" charset="0"/>
                <a:cs typeface="Courier New" pitchFamily="49" charset="0"/>
              </a:rPr>
              <a:t> != </a:t>
            </a:r>
            <a:r>
              <a:rPr lang="fr-FR" sz="1600" i="1" dirty="0" err="1" smtClean="0">
                <a:latin typeface="Courier New" pitchFamily="49" charset="0"/>
                <a:cs typeface="Courier New" pitchFamily="49" charset="0"/>
              </a:rPr>
              <a:t>nil</a:t>
            </a:r>
            <a:r>
              <a:rPr lang="fr-FR" sz="1600" i="1" dirty="0" smtClean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>
              <a:buNone/>
            </a:pPr>
            <a:r>
              <a:rPr lang="fr-FR" sz="1600" i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fr-FR" sz="1600" i="1" dirty="0" err="1" smtClean="0">
                <a:latin typeface="Courier New" pitchFamily="49" charset="0"/>
                <a:cs typeface="Courier New" pitchFamily="49" charset="0"/>
              </a:rPr>
              <a:t>log.Println</a:t>
            </a:r>
            <a:r>
              <a:rPr lang="fr-FR" sz="1600" i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fr-FR" sz="1600" i="1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fr-FR" sz="1600" i="1" dirty="0" smtClean="0">
                <a:latin typeface="Courier New" pitchFamily="49" charset="0"/>
                <a:cs typeface="Courier New" pitchFamily="49" charset="0"/>
              </a:rPr>
              <a:t>:", </a:t>
            </a:r>
            <a:r>
              <a:rPr lang="fr-FR" sz="1600" i="1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fr-FR" sz="1600" i="1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>
              <a:buNone/>
            </a:pPr>
            <a:r>
              <a:rPr lang="fr-FR" sz="1600" i="1" dirty="0" smtClean="0">
                <a:latin typeface="Courier New" pitchFamily="49" charset="0"/>
                <a:cs typeface="Courier New" pitchFamily="49" charset="0"/>
              </a:rPr>
              <a:t>		} </a:t>
            </a:r>
          </a:p>
          <a:p>
            <a:pPr>
              <a:buNone/>
            </a:pPr>
            <a:r>
              <a:rPr lang="fr-FR" sz="1600" i="1" dirty="0" smtClean="0">
                <a:latin typeface="Courier New" pitchFamily="49" charset="0"/>
                <a:cs typeface="Courier New" pitchFamily="49" charset="0"/>
              </a:rPr>
              <a:t>		go </a:t>
            </a:r>
            <a:r>
              <a:rPr lang="fr-FR" sz="1600" i="1" dirty="0" err="1" smtClean="0">
                <a:latin typeface="Courier New" pitchFamily="49" charset="0"/>
                <a:cs typeface="Courier New" pitchFamily="49" charset="0"/>
              </a:rPr>
              <a:t>s.saveLoop</a:t>
            </a:r>
            <a:r>
              <a:rPr lang="fr-FR" sz="1600" i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i="1" dirty="0" err="1" smtClean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fr-FR" sz="1600" i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		return s </a:t>
            </a:r>
          </a:p>
          <a:p>
            <a:pPr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Un aparté : </a:t>
            </a:r>
            <a:b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les </a:t>
            </a:r>
            <a:r>
              <a:rPr lang="fr-FR" i="1" dirty="0" smtClean="0">
                <a:solidFill>
                  <a:schemeClr val="accent1">
                    <a:lumMod val="75000"/>
                  </a:schemeClr>
                </a:solidFill>
              </a:rPr>
              <a:t>flags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de ligne de commande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600200"/>
            <a:ext cx="8964488" cy="4525963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fr-FR" dirty="0" smtClean="0"/>
              <a:t>La package Go 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flag</a:t>
            </a:r>
            <a:r>
              <a:rPr lang="fr-FR" dirty="0" smtClean="0"/>
              <a:t> permet de créer de manière aisée des flags de ligne </a:t>
            </a:r>
            <a:r>
              <a:rPr lang="fr-FR" dirty="0" smtClean="0"/>
              <a:t>de commande</a:t>
            </a:r>
            <a:r>
              <a:rPr lang="fr-FR" dirty="0" smtClean="0"/>
              <a:t>. Utilisons le pour </a:t>
            </a:r>
            <a:endParaRPr lang="fr-FR" dirty="0" smtClean="0"/>
          </a:p>
          <a:p>
            <a:pPr>
              <a:buNone/>
            </a:pPr>
            <a:r>
              <a:rPr lang="fr-FR" dirty="0" smtClean="0"/>
              <a:t>remplacer </a:t>
            </a:r>
            <a:r>
              <a:rPr lang="fr-FR" dirty="0" smtClean="0"/>
              <a:t>les constantes de notre code. 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sz="3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2700" dirty="0" smtClean="0">
                <a:latin typeface="Courier New" pitchFamily="49" charset="0"/>
                <a:cs typeface="Courier New" pitchFamily="49" charset="0"/>
              </a:rPr>
              <a:t>import ( </a:t>
            </a:r>
            <a:endParaRPr lang="fr-FR" sz="27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2700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2700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2700" i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fr-FR" sz="2700" i="1" dirty="0" smtClean="0">
                <a:latin typeface="Courier New" pitchFamily="49" charset="0"/>
                <a:cs typeface="Courier New" pitchFamily="49" charset="0"/>
              </a:rPr>
              <a:t>flag"</a:t>
            </a:r>
            <a:r>
              <a:rPr lang="fr-FR" sz="27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fr-FR" sz="27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27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27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27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fr-FR" sz="2700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fr-FR" sz="2700" dirty="0" smtClean="0">
                <a:latin typeface="Courier New" pitchFamily="49" charset="0"/>
                <a:cs typeface="Courier New" pitchFamily="49" charset="0"/>
              </a:rPr>
              <a:t>" </a:t>
            </a:r>
            <a:endParaRPr lang="fr-FR" sz="27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27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27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27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fr-FR" sz="2700" dirty="0" smtClean="0">
                <a:latin typeface="Courier New" pitchFamily="49" charset="0"/>
                <a:cs typeface="Courier New" pitchFamily="49" charset="0"/>
              </a:rPr>
              <a:t>http" </a:t>
            </a:r>
            <a:endParaRPr lang="fr-FR" sz="27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2700" dirty="0" smtClean="0">
                <a:latin typeface="Courier New" pitchFamily="49" charset="0"/>
                <a:cs typeface="Courier New" pitchFamily="49" charset="0"/>
              </a:rPr>
              <a:t>	) </a:t>
            </a:r>
            <a:endParaRPr lang="fr-FR" sz="27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Nous créons tout d’abord des variables globales qui renferment les valeurs </a:t>
            </a:r>
            <a:r>
              <a:rPr lang="fr-FR" i="1" dirty="0" smtClean="0"/>
              <a:t>flag</a:t>
            </a:r>
            <a:r>
              <a:rPr lang="fr-FR" dirty="0" smtClean="0"/>
              <a:t> </a:t>
            </a:r>
            <a:r>
              <a:rPr lang="fr-FR" dirty="0" smtClean="0"/>
              <a:t>: 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sz="4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2700" dirty="0" smtClean="0">
                <a:latin typeface="Courier New" pitchFamily="49" charset="0"/>
                <a:cs typeface="Courier New" pitchFamily="49" charset="0"/>
              </a:rPr>
              <a:t>var ( </a:t>
            </a:r>
          </a:p>
          <a:p>
            <a:pPr>
              <a:buNone/>
            </a:pPr>
            <a:r>
              <a:rPr lang="fr-FR" sz="27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fr-FR" sz="2700" dirty="0" err="1" smtClean="0">
                <a:latin typeface="Courier New" pitchFamily="49" charset="0"/>
                <a:cs typeface="Courier New" pitchFamily="49" charset="0"/>
              </a:rPr>
              <a:t>listenAddr</a:t>
            </a:r>
            <a:r>
              <a:rPr lang="fr-FR" sz="27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2700" dirty="0" err="1" smtClean="0">
                <a:latin typeface="Courier New" pitchFamily="49" charset="0"/>
                <a:cs typeface="Courier New" pitchFamily="49" charset="0"/>
              </a:rPr>
              <a:t>flag.String</a:t>
            </a:r>
            <a:r>
              <a:rPr lang="fr-FR" sz="2700" dirty="0" smtClean="0">
                <a:latin typeface="Courier New" pitchFamily="49" charset="0"/>
                <a:cs typeface="Courier New" pitchFamily="49" charset="0"/>
              </a:rPr>
              <a:t>("http", ":8080", "http </a:t>
            </a:r>
            <a:r>
              <a:rPr lang="fr-FR" sz="2700" dirty="0" err="1" smtClean="0">
                <a:latin typeface="Courier New" pitchFamily="49" charset="0"/>
                <a:cs typeface="Courier New" pitchFamily="49" charset="0"/>
              </a:rPr>
              <a:t>listen</a:t>
            </a:r>
            <a:r>
              <a:rPr lang="fr-FR" sz="2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700" dirty="0" err="1" smtClean="0">
                <a:latin typeface="Courier New" pitchFamily="49" charset="0"/>
                <a:cs typeface="Courier New" pitchFamily="49" charset="0"/>
              </a:rPr>
              <a:t>address</a:t>
            </a:r>
            <a:r>
              <a:rPr lang="fr-FR" sz="2700" dirty="0" smtClean="0">
                <a:latin typeface="Courier New" pitchFamily="49" charset="0"/>
                <a:cs typeface="Courier New" pitchFamily="49" charset="0"/>
              </a:rPr>
              <a:t>") </a:t>
            </a:r>
          </a:p>
          <a:p>
            <a:pPr>
              <a:buNone/>
            </a:pPr>
            <a:r>
              <a:rPr lang="fr-FR" sz="27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fr-FR" sz="2700" dirty="0" err="1" smtClean="0">
                <a:latin typeface="Courier New" pitchFamily="49" charset="0"/>
                <a:cs typeface="Courier New" pitchFamily="49" charset="0"/>
              </a:rPr>
              <a:t>dataFile</a:t>
            </a:r>
            <a:r>
              <a:rPr lang="fr-FR" sz="2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700" dirty="0" smtClean="0">
                <a:latin typeface="Courier New" pitchFamily="49" charset="0"/>
                <a:cs typeface="Courier New" pitchFamily="49" charset="0"/>
              </a:rPr>
              <a:t>	= </a:t>
            </a:r>
            <a:r>
              <a:rPr lang="fr-FR" sz="2700" dirty="0" err="1" smtClean="0">
                <a:latin typeface="Courier New" pitchFamily="49" charset="0"/>
                <a:cs typeface="Courier New" pitchFamily="49" charset="0"/>
              </a:rPr>
              <a:t>flag.String</a:t>
            </a:r>
            <a:r>
              <a:rPr lang="fr-FR" sz="2700" dirty="0" smtClean="0">
                <a:latin typeface="Courier New" pitchFamily="49" charset="0"/>
                <a:cs typeface="Courier New" pitchFamily="49" charset="0"/>
              </a:rPr>
              <a:t>("file", "store.gob", "data store file </a:t>
            </a:r>
            <a:r>
              <a:rPr lang="fr-FR" sz="2700" dirty="0" err="1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fr-FR" sz="2700" dirty="0" smtClean="0">
                <a:latin typeface="Courier New" pitchFamily="49" charset="0"/>
                <a:cs typeface="Courier New" pitchFamily="49" charset="0"/>
              </a:rPr>
              <a:t>") 	</a:t>
            </a:r>
            <a:endParaRPr lang="fr-FR" sz="27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27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27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2700" dirty="0" err="1" smtClean="0">
                <a:latin typeface="Courier New" pitchFamily="49" charset="0"/>
                <a:cs typeface="Courier New" pitchFamily="49" charset="0"/>
              </a:rPr>
              <a:t>hostname</a:t>
            </a:r>
            <a:r>
              <a:rPr lang="fr-FR" sz="2700" dirty="0" smtClean="0">
                <a:latin typeface="Courier New" pitchFamily="49" charset="0"/>
                <a:cs typeface="Courier New" pitchFamily="49" charset="0"/>
              </a:rPr>
              <a:t> 	= </a:t>
            </a:r>
            <a:r>
              <a:rPr lang="fr-FR" sz="2700" dirty="0" err="1" smtClean="0">
                <a:latin typeface="Courier New" pitchFamily="49" charset="0"/>
                <a:cs typeface="Courier New" pitchFamily="49" charset="0"/>
              </a:rPr>
              <a:t>flag.String</a:t>
            </a:r>
            <a:r>
              <a:rPr lang="fr-FR" sz="2700" dirty="0" smtClean="0">
                <a:latin typeface="Courier New" pitchFamily="49" charset="0"/>
                <a:cs typeface="Courier New" pitchFamily="49" charset="0"/>
              </a:rPr>
              <a:t>("host", "</a:t>
            </a:r>
            <a:r>
              <a:rPr lang="fr-FR" sz="2700" dirty="0" err="1" smtClean="0">
                <a:latin typeface="Courier New" pitchFamily="49" charset="0"/>
                <a:cs typeface="Courier New" pitchFamily="49" charset="0"/>
              </a:rPr>
              <a:t>localhost</a:t>
            </a:r>
            <a:r>
              <a:rPr lang="fr-FR" sz="2700" dirty="0" smtClean="0">
                <a:latin typeface="Courier New" pitchFamily="49" charset="0"/>
                <a:cs typeface="Courier New" pitchFamily="49" charset="0"/>
              </a:rPr>
              <a:t>:8080", "host </a:t>
            </a:r>
            <a:r>
              <a:rPr lang="fr-FR" sz="2700" dirty="0" err="1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fr-FR" sz="2700" dirty="0" smtClean="0">
                <a:latin typeface="Courier New" pitchFamily="49" charset="0"/>
                <a:cs typeface="Courier New" pitchFamily="49" charset="0"/>
              </a:rPr>
              <a:t> and port") </a:t>
            </a:r>
          </a:p>
          <a:p>
            <a:pPr>
              <a:buNone/>
            </a:pPr>
            <a:r>
              <a:rPr lang="fr-FR" sz="2700" dirty="0" smtClean="0">
                <a:latin typeface="Courier New" pitchFamily="49" charset="0"/>
                <a:cs typeface="Courier New" pitchFamily="49" charset="0"/>
              </a:rPr>
              <a:t>	)</a:t>
            </a:r>
            <a:r>
              <a:rPr lang="fr-FR" sz="2700" dirty="0" smtClean="0"/>
              <a:t> 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Un aparté : </a:t>
            </a:r>
            <a:b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les </a:t>
            </a:r>
            <a:r>
              <a:rPr lang="fr-FR" i="1" dirty="0" smtClean="0">
                <a:solidFill>
                  <a:schemeClr val="accent1">
                    <a:lumMod val="75000"/>
                  </a:schemeClr>
                </a:solidFill>
              </a:rPr>
              <a:t>flags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de ligne de 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commande (2)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fr-FR" dirty="0" smtClean="0"/>
              <a:t>Nous pouvons ensuite ajouter  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flag.Parse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fr-FR" dirty="0" smtClean="0"/>
              <a:t> </a:t>
            </a:r>
            <a:r>
              <a:rPr lang="fr-FR" dirty="0" smtClean="0"/>
              <a:t>à la fonction principale (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fr-FR" dirty="0" smtClean="0"/>
              <a:t>), et </a:t>
            </a:r>
          </a:p>
          <a:p>
            <a:pPr>
              <a:buNone/>
            </a:pPr>
            <a:r>
              <a:rPr lang="fr-FR" dirty="0" smtClean="0"/>
              <a:t>instancier  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fr-FR" dirty="0" smtClean="0"/>
              <a:t> </a:t>
            </a:r>
            <a:r>
              <a:rPr lang="fr-FR" dirty="0" smtClean="0"/>
              <a:t>après avoir </a:t>
            </a:r>
            <a:r>
              <a:rPr lang="fr-FR" dirty="0" err="1" smtClean="0"/>
              <a:t>parsé</a:t>
            </a:r>
            <a:r>
              <a:rPr lang="fr-FR" dirty="0" smtClean="0"/>
              <a:t> les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flags</a:t>
            </a:r>
            <a:r>
              <a:rPr lang="fr-FR" dirty="0" smtClean="0"/>
              <a:t> (une fois que l’on connait la </a:t>
            </a:r>
          </a:p>
          <a:p>
            <a:pPr>
              <a:buNone/>
            </a:pPr>
            <a:r>
              <a:rPr lang="fr-FR" dirty="0" smtClean="0"/>
              <a:t>valeur des 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dataFile</a:t>
            </a:r>
            <a:r>
              <a:rPr lang="fr-FR" dirty="0" smtClean="0"/>
              <a:t>). </a:t>
            </a: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	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store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fr-FR" i="1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main() { 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i="1" dirty="0" err="1" smtClean="0">
                <a:latin typeface="Courier New" pitchFamily="49" charset="0"/>
                <a:cs typeface="Courier New" pitchFamily="49" charset="0"/>
              </a:rPr>
              <a:t>flag.Parse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() </a:t>
            </a:r>
            <a:endParaRPr lang="fr-FR" i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	store 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i="1" dirty="0" err="1" smtClean="0">
                <a:latin typeface="Courier New" pitchFamily="49" charset="0"/>
                <a:cs typeface="Courier New" pitchFamily="49" charset="0"/>
              </a:rPr>
              <a:t>NewURLStore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(*</a:t>
            </a:r>
            <a:r>
              <a:rPr lang="fr-FR" i="1" dirty="0" err="1" smtClean="0">
                <a:latin typeface="Courier New" pitchFamily="49" charset="0"/>
                <a:cs typeface="Courier New" pitchFamily="49" charset="0"/>
              </a:rPr>
              <a:t>dataFile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http.HandleFunc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("/",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Redirect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http.HandleFunc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("/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",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http.ListenAndServe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fr-FR" i="1" dirty="0" err="1" smtClean="0">
                <a:latin typeface="Courier New" pitchFamily="49" charset="0"/>
                <a:cs typeface="Courier New" pitchFamily="49" charset="0"/>
              </a:rPr>
              <a:t>listenAddr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nil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Et substituer 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hostname</a:t>
            </a:r>
            <a:r>
              <a:rPr lang="fr-FR" dirty="0" smtClean="0"/>
              <a:t> </a:t>
            </a:r>
            <a:r>
              <a:rPr lang="fr-FR" dirty="0" smtClean="0"/>
              <a:t>dans le </a:t>
            </a:r>
            <a:r>
              <a:rPr lang="fr-FR" i="1" dirty="0" err="1" smtClean="0"/>
              <a:t>handler</a:t>
            </a:r>
            <a:r>
              <a:rPr lang="fr-FR" dirty="0" smtClean="0"/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fr-FR" dirty="0" smtClean="0"/>
              <a:t> : 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fmt.Fprintf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(w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, "http://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%s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/%s", 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fr-FR" i="1" dirty="0" err="1" smtClean="0">
                <a:latin typeface="Courier New" pitchFamily="49" charset="0"/>
                <a:cs typeface="Courier New" pitchFamily="49" charset="0"/>
              </a:rPr>
              <a:t>hostname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Ecrivons un programme Go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err="1" smtClean="0"/>
              <a:t>goto</a:t>
            </a:r>
            <a:r>
              <a:rPr lang="en-US" b="1" dirty="0" smtClean="0"/>
              <a:t>: un </a:t>
            </a:r>
            <a:r>
              <a:rPr lang="en-US" b="1" dirty="0" err="1" smtClean="0"/>
              <a:t>raccourciceur</a:t>
            </a:r>
            <a:r>
              <a:rPr lang="en-US" b="1" dirty="0" smtClean="0"/>
              <a:t> (</a:t>
            </a:r>
            <a:r>
              <a:rPr lang="en-US" b="1" i="1" dirty="0" err="1" smtClean="0"/>
              <a:t>shortener</a:t>
            </a:r>
            <a:r>
              <a:rPr lang="en-US" b="1" dirty="0" smtClean="0"/>
              <a:t>) </a:t>
            </a:r>
            <a:r>
              <a:rPr lang="en-US" b="1" dirty="0" err="1" smtClean="0"/>
              <a:t>d’URL</a:t>
            </a: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i="1" dirty="0" err="1" smtClean="0"/>
              <a:t>Goto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un  service web (HTTP) qui fait </a:t>
            </a:r>
            <a:r>
              <a:rPr lang="en-US" dirty="0" err="1" smtClean="0"/>
              <a:t>deux</a:t>
            </a:r>
            <a:r>
              <a:rPr lang="en-US" dirty="0" smtClean="0"/>
              <a:t> </a:t>
            </a:r>
            <a:r>
              <a:rPr lang="en-US" dirty="0" err="1" smtClean="0"/>
              <a:t>choses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Quand</a:t>
            </a:r>
            <a:r>
              <a:rPr lang="en-US" dirty="0" smtClean="0"/>
              <a:t> on </a:t>
            </a:r>
            <a:r>
              <a:rPr lang="en-US" dirty="0" err="1" smtClean="0"/>
              <a:t>lui</a:t>
            </a:r>
            <a:r>
              <a:rPr lang="en-US" dirty="0" smtClean="0"/>
              <a:t> </a:t>
            </a:r>
            <a:r>
              <a:rPr lang="en-US" dirty="0" err="1" smtClean="0"/>
              <a:t>fournit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adressel</a:t>
            </a:r>
            <a:r>
              <a:rPr lang="en-US" dirty="0" smtClean="0"/>
              <a:t> </a:t>
            </a:r>
            <a:r>
              <a:rPr lang="en-US" dirty="0" err="1" smtClean="0"/>
              <a:t>ongue</a:t>
            </a:r>
            <a:r>
              <a:rPr lang="en-US" dirty="0" smtClean="0"/>
              <a:t> , </a:t>
            </a:r>
            <a:r>
              <a:rPr lang="en-US" i="1" dirty="0" err="1" smtClean="0"/>
              <a:t>goto</a:t>
            </a:r>
            <a:r>
              <a:rPr lang="en-US" dirty="0" smtClean="0"/>
              <a:t> </a:t>
            </a:r>
            <a:r>
              <a:rPr lang="en-US" dirty="0" err="1" smtClean="0"/>
              <a:t>retourne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version </a:t>
            </a:r>
            <a:r>
              <a:rPr lang="en-US" dirty="0" err="1" smtClean="0"/>
              <a:t>raccourcie</a:t>
            </a:r>
            <a:r>
              <a:rPr lang="en-US" dirty="0" smtClean="0"/>
              <a:t>  : 	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http://maps.google.com/maps?f=q&amp;source=	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s_q&amp;hl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en&amp;geocode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=&amp;q=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tokyo&amp;sll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=37.0625,	95.677068&amp;sspn=68.684234,65.566406&amp;ie=U	TF8&amp;hq=&amp;hnear=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Tokyo,+Japan&amp;t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h&amp;z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=9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2600" i="1" dirty="0" err="1" smtClean="0"/>
              <a:t>devient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http://goo.gl/UrcGq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/>
              <a:t>Quand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requête</a:t>
            </a:r>
            <a:r>
              <a:rPr lang="en-US" dirty="0" smtClean="0"/>
              <a:t> </a:t>
            </a:r>
            <a:r>
              <a:rPr lang="en-US" dirty="0" err="1" smtClean="0"/>
              <a:t>courte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envoyée</a:t>
            </a:r>
            <a:r>
              <a:rPr lang="en-US" dirty="0" smtClean="0"/>
              <a:t>,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redirige</a:t>
            </a:r>
            <a:r>
              <a:rPr lang="en-US" dirty="0" smtClean="0"/>
              <a:t> </a:t>
            </a:r>
            <a:r>
              <a:rPr lang="en-US" dirty="0" err="1" smtClean="0"/>
              <a:t>l’utilisateur</a:t>
            </a:r>
            <a:r>
              <a:rPr lang="en-US" dirty="0" smtClean="0"/>
              <a:t> </a:t>
            </a:r>
            <a:r>
              <a:rPr lang="en-US" dirty="0" err="1" smtClean="0"/>
              <a:t>vers</a:t>
            </a:r>
            <a:r>
              <a:rPr lang="en-US" dirty="0" smtClean="0"/>
              <a:t> </a:t>
            </a:r>
            <a:r>
              <a:rPr lang="en-US" dirty="0" err="1" smtClean="0"/>
              <a:t>l’URL</a:t>
            </a:r>
            <a:r>
              <a:rPr lang="en-US" dirty="0" smtClean="0"/>
              <a:t> </a:t>
            </a:r>
            <a:r>
              <a:rPr lang="en-US" dirty="0" err="1" smtClean="0"/>
              <a:t>originale</a:t>
            </a:r>
            <a:r>
              <a:rPr lang="en-US" dirty="0" smtClean="0"/>
              <a:t>, la longue.  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Démonstration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err="1" smtClean="0"/>
              <a:t>Voir</a:t>
            </a:r>
            <a:r>
              <a:rPr lang="en-US" dirty="0" smtClean="0"/>
              <a:t> le code </a:t>
            </a:r>
            <a:r>
              <a:rPr lang="en-US" dirty="0" err="1" smtClean="0"/>
              <a:t>écrit</a:t>
            </a:r>
            <a:r>
              <a:rPr lang="en-US" dirty="0" smtClean="0"/>
              <a:t> </a:t>
            </a:r>
            <a:r>
              <a:rPr lang="en-US" dirty="0" err="1" smtClean="0"/>
              <a:t>jusqu’ici</a:t>
            </a:r>
            <a:r>
              <a:rPr lang="en-US" dirty="0" smtClean="0"/>
              <a:t>: 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	</a:t>
            </a:r>
            <a:r>
              <a:rPr lang="en-US" sz="2600" dirty="0" smtClean="0">
                <a:hlinkClick r:id="rId2"/>
              </a:rPr>
              <a:t>https</a:t>
            </a:r>
            <a:r>
              <a:rPr lang="en-US" sz="2600" dirty="0" smtClean="0">
                <a:hlinkClick r:id="rId2"/>
              </a:rPr>
              <a:t>://github.com/nf/goto/tree/master/talk/code/2</a:t>
            </a:r>
            <a:r>
              <a:rPr lang="en-US" sz="2600" dirty="0" smtClean="0">
                <a:hlinkClick r:id="rId2"/>
              </a:rPr>
              <a:t>/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Les </a:t>
            </a:r>
            <a:r>
              <a:rPr lang="en-US" dirty="0" err="1" smtClean="0"/>
              <a:t>transparents</a:t>
            </a:r>
            <a:r>
              <a:rPr lang="en-US" dirty="0" smtClean="0"/>
              <a:t> </a:t>
            </a:r>
            <a:r>
              <a:rPr lang="en-US" dirty="0" err="1" smtClean="0"/>
              <a:t>sont</a:t>
            </a:r>
            <a:r>
              <a:rPr lang="en-US" dirty="0" smtClean="0"/>
              <a:t> </a:t>
            </a:r>
            <a:r>
              <a:rPr lang="en-US" dirty="0" err="1" smtClean="0"/>
              <a:t>disponibles</a:t>
            </a:r>
            <a:r>
              <a:rPr lang="en-US" dirty="0" smtClean="0"/>
              <a:t> (en </a:t>
            </a:r>
            <a:r>
              <a:rPr lang="en-US" dirty="0" err="1" smtClean="0"/>
              <a:t>anglais</a:t>
            </a:r>
            <a:r>
              <a:rPr lang="en-US" dirty="0" smtClean="0"/>
              <a:t>) à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l’adresse</a:t>
            </a:r>
            <a:r>
              <a:rPr lang="en-US" dirty="0" smtClean="0"/>
              <a:t> </a:t>
            </a:r>
            <a:r>
              <a:rPr lang="en-US" dirty="0" err="1" smtClean="0"/>
              <a:t>suivante</a:t>
            </a:r>
            <a:r>
              <a:rPr lang="en-US" dirty="0" smtClean="0"/>
              <a:t> :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2600" dirty="0" smtClean="0"/>
              <a:t>	</a:t>
            </a:r>
            <a:r>
              <a:rPr lang="en-US" sz="2600" dirty="0" smtClean="0">
                <a:hlinkClick r:id="rId3"/>
              </a:rPr>
              <a:t>http</a:t>
            </a:r>
            <a:r>
              <a:rPr lang="en-US" sz="2600" dirty="0" smtClean="0">
                <a:hlinkClick r:id="rId3"/>
              </a:rPr>
              <a:t>://wh3rd.net/practical-go</a:t>
            </a:r>
            <a:r>
              <a:rPr lang="en-US" sz="2600" dirty="0" smtClean="0">
                <a:hlinkClick r:id="rId3"/>
              </a:rPr>
              <a:t>/</a:t>
            </a:r>
            <a:endParaRPr lang="en-US" sz="2600" dirty="0" smtClean="0"/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Un point supplémentaire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600200"/>
            <a:ext cx="4536504" cy="4565104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err="1" smtClean="0"/>
              <a:t>Jusqu’à</a:t>
            </a:r>
            <a:r>
              <a:rPr lang="en-US" dirty="0" smtClean="0"/>
              <a:t> </a:t>
            </a:r>
            <a:r>
              <a:rPr lang="en-US" dirty="0" err="1" smtClean="0"/>
              <a:t>présent</a:t>
            </a:r>
            <a:r>
              <a:rPr lang="en-US" dirty="0" smtClean="0"/>
              <a:t>, nous </a:t>
            </a:r>
            <a:r>
              <a:rPr lang="en-US" dirty="0" err="1" smtClean="0"/>
              <a:t>avons</a:t>
            </a:r>
            <a:r>
              <a:rPr lang="en-US" dirty="0" smtClean="0"/>
              <a:t> un </a:t>
            </a:r>
            <a:r>
              <a:rPr lang="en-US" dirty="0" err="1" smtClean="0"/>
              <a:t>programme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qui </a:t>
            </a:r>
            <a:r>
              <a:rPr lang="en-US" dirty="0" err="1" smtClean="0"/>
              <a:t>fonctionne</a:t>
            </a:r>
            <a:r>
              <a:rPr lang="en-US" dirty="0" smtClean="0"/>
              <a:t> </a:t>
            </a:r>
            <a:r>
              <a:rPr lang="en-US" dirty="0" err="1" smtClean="0"/>
              <a:t>comme</a:t>
            </a:r>
            <a:r>
              <a:rPr lang="en-US" dirty="0" smtClean="0"/>
              <a:t> un </a:t>
            </a:r>
            <a:r>
              <a:rPr lang="en-US" dirty="0" err="1" smtClean="0"/>
              <a:t>processus</a:t>
            </a:r>
            <a:r>
              <a:rPr lang="en-US" dirty="0" smtClean="0"/>
              <a:t> simple.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un </a:t>
            </a:r>
            <a:r>
              <a:rPr lang="en-US" dirty="0" err="1" smtClean="0"/>
              <a:t>processus</a:t>
            </a:r>
            <a:r>
              <a:rPr lang="en-US" dirty="0" smtClean="0"/>
              <a:t> unique </a:t>
            </a:r>
            <a:r>
              <a:rPr lang="en-US" dirty="0" err="1" smtClean="0"/>
              <a:t>tournant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machine ne </a:t>
            </a:r>
            <a:r>
              <a:rPr lang="en-US" dirty="0" err="1" smtClean="0"/>
              <a:t>peut</a:t>
            </a:r>
            <a:r>
              <a:rPr lang="en-US" dirty="0" smtClean="0"/>
              <a:t> </a:t>
            </a:r>
            <a:r>
              <a:rPr lang="en-US" dirty="0" err="1" smtClean="0"/>
              <a:t>traiter</a:t>
            </a:r>
            <a:r>
              <a:rPr lang="en-US" dirty="0" smtClean="0"/>
              <a:t> beaucoup de </a:t>
            </a:r>
          </a:p>
          <a:p>
            <a:pPr>
              <a:buNone/>
            </a:pPr>
            <a:r>
              <a:rPr lang="en-US" dirty="0" err="1" smtClean="0"/>
              <a:t>requêtes</a:t>
            </a:r>
            <a:r>
              <a:rPr lang="en-US" dirty="0" smtClean="0"/>
              <a:t> </a:t>
            </a:r>
            <a:r>
              <a:rPr lang="en-US" dirty="0" err="1" smtClean="0"/>
              <a:t>simultanées</a:t>
            </a:r>
            <a:r>
              <a:rPr lang="en-US" dirty="0" smtClean="0"/>
              <a:t>.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Un </a:t>
            </a:r>
            <a:r>
              <a:rPr lang="en-US" dirty="0" err="1" smtClean="0"/>
              <a:t>raccourciceur</a:t>
            </a:r>
            <a:r>
              <a:rPr lang="en-US" dirty="0" smtClean="0"/>
              <a:t> </a:t>
            </a:r>
            <a:r>
              <a:rPr lang="en-US" dirty="0" err="1" smtClean="0"/>
              <a:t>d’URL</a:t>
            </a:r>
            <a:r>
              <a:rPr lang="en-US" dirty="0" smtClean="0"/>
              <a:t> </a:t>
            </a:r>
            <a:r>
              <a:rPr lang="en-US" dirty="0" err="1" smtClean="0"/>
              <a:t>typiquement</a:t>
            </a:r>
            <a:r>
              <a:rPr lang="en-US" dirty="0" smtClean="0"/>
              <a:t> </a:t>
            </a:r>
            <a:r>
              <a:rPr lang="en-US" dirty="0" err="1" smtClean="0"/>
              <a:t>gèrent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traditionnellement</a:t>
            </a:r>
            <a:r>
              <a:rPr lang="en-US" dirty="0" smtClean="0"/>
              <a:t> plus de </a:t>
            </a:r>
            <a:r>
              <a:rPr lang="en-US" dirty="0" err="1" smtClean="0"/>
              <a:t>requêtes</a:t>
            </a:r>
            <a:r>
              <a:rPr lang="en-US" dirty="0" smtClean="0"/>
              <a:t> de type</a:t>
            </a:r>
          </a:p>
          <a:p>
            <a:pPr>
              <a:buNone/>
            </a:pPr>
            <a:r>
              <a:rPr lang="en-US" dirty="0" smtClean="0"/>
              <a:t>  Redirects (lecture) </a:t>
            </a:r>
            <a:r>
              <a:rPr lang="en-US" dirty="0" err="1" smtClean="0"/>
              <a:t>que</a:t>
            </a:r>
            <a:r>
              <a:rPr lang="en-US" dirty="0" smtClean="0"/>
              <a:t> de </a:t>
            </a:r>
            <a:r>
              <a:rPr lang="en-US" dirty="0" err="1" smtClean="0"/>
              <a:t>requêtes</a:t>
            </a:r>
            <a:r>
              <a:rPr lang="en-US" dirty="0" smtClean="0"/>
              <a:t> Adds </a:t>
            </a:r>
          </a:p>
          <a:p>
            <a:pPr>
              <a:buNone/>
            </a:pPr>
            <a:r>
              <a:rPr lang="en-US" dirty="0" smtClean="0"/>
              <a:t>(</a:t>
            </a:r>
            <a:r>
              <a:rPr lang="en-US" dirty="0" err="1" smtClean="0"/>
              <a:t>écriture</a:t>
            </a:r>
            <a:r>
              <a:rPr lang="en-US" dirty="0" smtClean="0"/>
              <a:t>).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Par </a:t>
            </a:r>
            <a:r>
              <a:rPr lang="en-US" dirty="0" err="1" smtClean="0"/>
              <a:t>conséquent</a:t>
            </a:r>
            <a:r>
              <a:rPr lang="en-US" dirty="0" smtClean="0"/>
              <a:t>, nous </a:t>
            </a:r>
            <a:r>
              <a:rPr lang="en-US" dirty="0" err="1" smtClean="0"/>
              <a:t>pouvons</a:t>
            </a:r>
            <a:r>
              <a:rPr lang="en-US" dirty="0" smtClean="0"/>
              <a:t> </a:t>
            </a:r>
            <a:r>
              <a:rPr lang="en-US" dirty="0" err="1" smtClean="0"/>
              <a:t>créer</a:t>
            </a:r>
            <a:r>
              <a:rPr lang="en-US" dirty="0" smtClean="0"/>
              <a:t> un </a:t>
            </a:r>
          </a:p>
          <a:p>
            <a:pPr>
              <a:buNone/>
            </a:pPr>
            <a:r>
              <a:rPr lang="en-US" dirty="0" err="1" smtClean="0"/>
              <a:t>nombre</a:t>
            </a:r>
            <a:r>
              <a:rPr lang="en-US" dirty="0" smtClean="0"/>
              <a:t> </a:t>
            </a:r>
            <a:r>
              <a:rPr lang="en-US" dirty="0" err="1" smtClean="0"/>
              <a:t>arbitraire</a:t>
            </a:r>
            <a:r>
              <a:rPr lang="en-US" dirty="0" smtClean="0"/>
              <a:t> </a:t>
            </a:r>
            <a:r>
              <a:rPr lang="en-US" dirty="0" err="1" smtClean="0"/>
              <a:t>d’esclaves</a:t>
            </a:r>
            <a:r>
              <a:rPr lang="en-US" dirty="0" smtClean="0"/>
              <a:t> en lecture </a:t>
            </a:r>
          </a:p>
          <a:p>
            <a:pPr>
              <a:buNone/>
            </a:pPr>
            <a:r>
              <a:rPr lang="en-US" dirty="0" err="1" smtClean="0"/>
              <a:t>seule</a:t>
            </a:r>
            <a:r>
              <a:rPr lang="en-US" dirty="0" smtClean="0"/>
              <a:t> et un cache pour </a:t>
            </a:r>
            <a:r>
              <a:rPr lang="en-US" dirty="0" err="1" smtClean="0"/>
              <a:t>traiter</a:t>
            </a:r>
            <a:r>
              <a:rPr lang="en-US" dirty="0" smtClean="0"/>
              <a:t> les </a:t>
            </a:r>
            <a:r>
              <a:rPr lang="en-US" dirty="0" err="1" smtClean="0"/>
              <a:t>requête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de type Get, </a:t>
            </a:r>
            <a:r>
              <a:rPr lang="en-US" dirty="0" err="1" smtClean="0"/>
              <a:t>puis</a:t>
            </a:r>
            <a:r>
              <a:rPr lang="en-US" dirty="0" smtClean="0"/>
              <a:t> passer les </a:t>
            </a:r>
            <a:r>
              <a:rPr lang="en-US" dirty="0" err="1" smtClean="0"/>
              <a:t>requêtes</a:t>
            </a:r>
            <a:r>
              <a:rPr lang="en-US" dirty="0" smtClean="0"/>
              <a:t> de </a:t>
            </a:r>
          </a:p>
          <a:p>
            <a:pPr>
              <a:buNone/>
            </a:pPr>
            <a:r>
              <a:rPr lang="en-US" dirty="0" smtClean="0"/>
              <a:t>type Put au maître.  </a:t>
            </a:r>
            <a:endParaRPr lang="en-US" dirty="0" smtClean="0"/>
          </a:p>
          <a:p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67300" y="1700808"/>
            <a:ext cx="4076700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Faire de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URLStore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un service RPC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La package Go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rpc</a:t>
            </a:r>
            <a:r>
              <a:rPr lang="en-US" dirty="0" smtClean="0"/>
              <a:t> </a:t>
            </a:r>
            <a:r>
              <a:rPr lang="en-US" dirty="0" err="1" smtClean="0"/>
              <a:t>fournit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manière</a:t>
            </a:r>
            <a:r>
              <a:rPr lang="en-US" dirty="0" smtClean="0"/>
              <a:t> </a:t>
            </a:r>
            <a:r>
              <a:rPr lang="en-US" dirty="0" err="1" smtClean="0"/>
              <a:t>pratique</a:t>
            </a:r>
            <a:r>
              <a:rPr lang="en-US" dirty="0" smtClean="0"/>
              <a:t> de faire des </a:t>
            </a:r>
            <a:r>
              <a:rPr lang="en-US" dirty="0" err="1" smtClean="0"/>
              <a:t>appels</a:t>
            </a:r>
            <a:r>
              <a:rPr lang="en-US" dirty="0" smtClean="0"/>
              <a:t> de </a:t>
            </a:r>
            <a:r>
              <a:rPr lang="en-US" dirty="0" err="1" smtClean="0"/>
              <a:t>fonction</a:t>
            </a:r>
            <a:r>
              <a:rPr lang="en-US" dirty="0" smtClean="0"/>
              <a:t> à </a:t>
            </a:r>
            <a:r>
              <a:rPr lang="en-US" dirty="0" err="1" smtClean="0"/>
              <a:t>travers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connection </a:t>
            </a:r>
            <a:r>
              <a:rPr lang="en-US" dirty="0" err="1" smtClean="0"/>
              <a:t>réseau</a:t>
            </a:r>
            <a:r>
              <a:rPr lang="en-US" dirty="0" smtClean="0"/>
              <a:t>.  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Etant</a:t>
            </a:r>
            <a:r>
              <a:rPr lang="en-US" dirty="0" smtClean="0"/>
              <a:t> </a:t>
            </a:r>
            <a:r>
              <a:rPr lang="en-US" dirty="0" err="1" smtClean="0"/>
              <a:t>donné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valeur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rpc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exposer</a:t>
            </a:r>
            <a:r>
              <a:rPr lang="en-US" dirty="0" smtClean="0"/>
              <a:t> au </a:t>
            </a:r>
            <a:r>
              <a:rPr lang="en-US" dirty="0" err="1" smtClean="0"/>
              <a:t>réseau</a:t>
            </a:r>
            <a:r>
              <a:rPr lang="en-US" dirty="0" smtClean="0"/>
              <a:t> les </a:t>
            </a:r>
            <a:r>
              <a:rPr lang="en-US" dirty="0" err="1" smtClean="0"/>
              <a:t>méthodes</a:t>
            </a:r>
            <a:r>
              <a:rPr lang="en-US" dirty="0" smtClean="0"/>
              <a:t> qui correspondent à la signature de </a:t>
            </a:r>
          </a:p>
          <a:p>
            <a:pPr>
              <a:buNone/>
            </a:pPr>
            <a:r>
              <a:rPr lang="en-US" dirty="0" err="1" smtClean="0"/>
              <a:t>cette</a:t>
            </a:r>
            <a:r>
              <a:rPr lang="en-US" dirty="0" smtClean="0"/>
              <a:t> </a:t>
            </a:r>
            <a:r>
              <a:rPr lang="en-US" dirty="0" err="1" smtClean="0"/>
              <a:t>fonction</a:t>
            </a:r>
            <a:r>
              <a:rPr lang="en-US" dirty="0" smtClean="0"/>
              <a:t> :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Name(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reply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ReplyType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Pour faire de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en-US" dirty="0" smtClean="0"/>
              <a:t> </a:t>
            </a:r>
            <a:r>
              <a:rPr lang="en-US" dirty="0" smtClean="0"/>
              <a:t>un service RPC , nous </a:t>
            </a:r>
            <a:r>
              <a:rPr lang="en-US" dirty="0" err="1" smtClean="0"/>
              <a:t>avons</a:t>
            </a:r>
            <a:r>
              <a:rPr lang="en-US" dirty="0" smtClean="0"/>
              <a:t> </a:t>
            </a:r>
            <a:r>
              <a:rPr lang="en-US" dirty="0" err="1" smtClean="0"/>
              <a:t>besoin</a:t>
            </a:r>
            <a:r>
              <a:rPr lang="en-US" dirty="0" smtClean="0"/>
              <a:t> de modifier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Put</a:t>
            </a:r>
            <a:r>
              <a:rPr lang="en-US" dirty="0" smtClean="0"/>
              <a:t> et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dirty="0" smtClean="0"/>
              <a:t> </a:t>
            </a:r>
            <a:r>
              <a:rPr lang="en-US" dirty="0" err="1" smtClean="0"/>
              <a:t>afin</a:t>
            </a:r>
            <a:r>
              <a:rPr lang="en-US" dirty="0" smtClean="0"/>
              <a:t> </a:t>
            </a:r>
            <a:r>
              <a:rPr lang="en-US" dirty="0" err="1" smtClean="0"/>
              <a:t>qu’elles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correspondent </a:t>
            </a:r>
            <a:r>
              <a:rPr lang="en-US" dirty="0" err="1" smtClean="0"/>
              <a:t>respectivement</a:t>
            </a:r>
            <a:r>
              <a:rPr lang="en-US" dirty="0" smtClean="0"/>
              <a:t> </a:t>
            </a:r>
            <a:r>
              <a:rPr lang="en-US" dirty="0" smtClean="0"/>
              <a:t>aux signatures de </a:t>
            </a:r>
            <a:r>
              <a:rPr lang="en-US" dirty="0" err="1" smtClean="0"/>
              <a:t>fonction</a:t>
            </a:r>
            <a:r>
              <a:rPr lang="en-US" dirty="0" smtClean="0"/>
              <a:t> </a:t>
            </a:r>
            <a:r>
              <a:rPr lang="en-US" dirty="0" err="1" smtClean="0"/>
              <a:t>suivante</a:t>
            </a:r>
            <a:r>
              <a:rPr lang="en-US" dirty="0" smtClean="0"/>
              <a:t> :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(s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Get(key,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*string)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Put(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key *string)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Et, </a:t>
            </a:r>
            <a:r>
              <a:rPr lang="en-US" dirty="0" err="1" smtClean="0"/>
              <a:t>bien</a:t>
            </a:r>
            <a:r>
              <a:rPr lang="en-US" dirty="0" smtClean="0"/>
              <a:t> </a:t>
            </a:r>
            <a:r>
              <a:rPr lang="en-US" dirty="0" err="1" smtClean="0"/>
              <a:t>entendu</a:t>
            </a:r>
            <a:r>
              <a:rPr lang="en-US" dirty="0" smtClean="0"/>
              <a:t>, nous </a:t>
            </a:r>
            <a:r>
              <a:rPr lang="en-US" dirty="0" err="1" smtClean="0"/>
              <a:t>avons</a:t>
            </a:r>
            <a:r>
              <a:rPr lang="en-US" dirty="0" smtClean="0"/>
              <a:t> </a:t>
            </a:r>
            <a:r>
              <a:rPr lang="en-US" dirty="0" err="1" smtClean="0"/>
              <a:t>besoin</a:t>
            </a:r>
            <a:r>
              <a:rPr lang="en-US" dirty="0" smtClean="0"/>
              <a:t> de changer les sites </a:t>
            </a:r>
            <a:r>
              <a:rPr lang="en-US" dirty="0" err="1" smtClean="0"/>
              <a:t>d’appel</a:t>
            </a:r>
            <a:r>
              <a:rPr lang="en-US" dirty="0" smtClean="0"/>
              <a:t> pour </a:t>
            </a:r>
            <a:r>
              <a:rPr lang="en-US" dirty="0" err="1" smtClean="0"/>
              <a:t>appeler</a:t>
            </a:r>
            <a:r>
              <a:rPr lang="en-US" dirty="0" smtClean="0"/>
              <a:t> </a:t>
            </a:r>
            <a:r>
              <a:rPr lang="en-US" dirty="0" err="1" smtClean="0"/>
              <a:t>ces</a:t>
            </a:r>
            <a:r>
              <a:rPr lang="en-US" dirty="0" smtClean="0"/>
              <a:t> </a:t>
            </a:r>
            <a:r>
              <a:rPr lang="en-US" dirty="0" err="1" smtClean="0"/>
              <a:t>fonctions</a:t>
            </a:r>
            <a:r>
              <a:rPr lang="en-US" dirty="0" smtClean="0"/>
              <a:t> de </a:t>
            </a:r>
            <a:r>
              <a:rPr lang="en-US" dirty="0" err="1" smtClean="0"/>
              <a:t>manière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appropriée</a:t>
            </a:r>
            <a:r>
              <a:rPr lang="en-US" dirty="0" smtClean="0"/>
              <a:t>.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Ces</a:t>
            </a:r>
            <a:r>
              <a:rPr lang="en-US" dirty="0" smtClean="0"/>
              <a:t> </a:t>
            </a:r>
            <a:r>
              <a:rPr lang="en-US" dirty="0" err="1" smtClean="0"/>
              <a:t>changements</a:t>
            </a:r>
            <a:r>
              <a:rPr lang="en-US" dirty="0" smtClean="0"/>
              <a:t> </a:t>
            </a:r>
            <a:r>
              <a:rPr lang="en-US" dirty="0" err="1" smtClean="0"/>
              <a:t>sont</a:t>
            </a:r>
            <a:r>
              <a:rPr lang="en-US" dirty="0" smtClean="0"/>
              <a:t> </a:t>
            </a:r>
            <a:r>
              <a:rPr lang="en-US" dirty="0" err="1" smtClean="0"/>
              <a:t>décrits</a:t>
            </a:r>
            <a:r>
              <a:rPr lang="en-US" dirty="0" smtClean="0"/>
              <a:t> en </a:t>
            </a:r>
            <a:r>
              <a:rPr lang="en-US" dirty="0" err="1" smtClean="0"/>
              <a:t>entier</a:t>
            </a:r>
            <a:r>
              <a:rPr lang="en-US" dirty="0" smtClean="0"/>
              <a:t> par </a:t>
            </a:r>
            <a:r>
              <a:rPr lang="en-US" dirty="0" err="1" smtClean="0"/>
              <a:t>quelques</a:t>
            </a:r>
            <a:r>
              <a:rPr lang="en-US" dirty="0" smtClean="0"/>
              <a:t> </a:t>
            </a:r>
            <a:r>
              <a:rPr lang="en-US" dirty="0" err="1" smtClean="0"/>
              <a:t>transparents</a:t>
            </a:r>
            <a:r>
              <a:rPr lang="en-US" dirty="0" smtClean="0"/>
              <a:t> à la fin de </a:t>
            </a:r>
            <a:r>
              <a:rPr lang="en-US" dirty="0" err="1" smtClean="0"/>
              <a:t>cette</a:t>
            </a:r>
            <a:r>
              <a:rPr lang="en-US" dirty="0" smtClean="0"/>
              <a:t> </a:t>
            </a:r>
            <a:r>
              <a:rPr lang="en-US" dirty="0" err="1" smtClean="0"/>
              <a:t>présentation</a:t>
            </a:r>
            <a:r>
              <a:rPr lang="en-US" dirty="0" smtClean="0"/>
              <a:t>. </a:t>
            </a:r>
            <a:r>
              <a:rPr lang="en-US" dirty="0" err="1" smtClean="0"/>
              <a:t>Ils</a:t>
            </a:r>
            <a:r>
              <a:rPr lang="en-US" dirty="0" smtClean="0"/>
              <a:t> </a:t>
            </a:r>
            <a:r>
              <a:rPr lang="en-US" dirty="0" err="1" smtClean="0"/>
              <a:t>sont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été</a:t>
            </a:r>
            <a:r>
              <a:rPr lang="en-US" dirty="0" smtClean="0"/>
              <a:t> </a:t>
            </a:r>
            <a:r>
              <a:rPr lang="en-US" dirty="0" err="1" smtClean="0"/>
              <a:t>omis</a:t>
            </a:r>
            <a:r>
              <a:rPr lang="en-US" dirty="0" smtClean="0"/>
              <a:t> </a:t>
            </a:r>
            <a:r>
              <a:rPr lang="en-US" dirty="0" err="1" smtClean="0"/>
              <a:t>ici</a:t>
            </a:r>
            <a:r>
              <a:rPr lang="en-US" dirty="0" smtClean="0"/>
              <a:t> pour des questions de temps.  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Faire de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URLStore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un service 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RPC (2)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fr-FR" sz="1600" dirty="0" smtClean="0"/>
              <a:t>Ajouter un 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flag </a:t>
            </a:r>
            <a:r>
              <a:rPr lang="fr-FR" sz="1600" dirty="0" smtClean="0"/>
              <a:t>ligne de commande pour autoriser le serveur RPC :  </a:t>
            </a:r>
          </a:p>
          <a:p>
            <a:pPr>
              <a:buNone/>
            </a:pPr>
            <a:endParaRPr lang="fr-FR" sz="1600" dirty="0" smtClean="0"/>
          </a:p>
          <a:p>
            <a:pPr>
              <a:buNone/>
            </a:pPr>
            <a:r>
              <a:rPr lang="fr-FR" sz="1600" dirty="0" smtClean="0"/>
              <a:t>	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rpcEnabled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flag.Bool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rpc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", false, "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enable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RPC server") </a:t>
            </a:r>
            <a:endParaRPr lang="fr-FR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fr-FR" sz="1600" dirty="0" smtClean="0"/>
          </a:p>
          <a:p>
            <a:pPr>
              <a:buNone/>
            </a:pPr>
            <a:r>
              <a:rPr lang="fr-FR" sz="1600" dirty="0" smtClean="0"/>
              <a:t>Et ensuite 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Register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smtClean="0"/>
              <a:t>l’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smtClean="0"/>
              <a:t>avec le package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rpc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smtClean="0"/>
              <a:t>puis initialiser le </a:t>
            </a:r>
            <a:r>
              <a:rPr lang="fr-FR" sz="1600" dirty="0" err="1" smtClean="0"/>
              <a:t>handler</a:t>
            </a:r>
            <a:r>
              <a:rPr lang="fr-FR" sz="1600" dirty="0" smtClean="0"/>
              <a:t>  </a:t>
            </a:r>
          </a:p>
          <a:p>
            <a:pPr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RPC-over-HTTP</a:t>
            </a:r>
            <a:r>
              <a:rPr lang="fr-FR" sz="1600" dirty="0" smtClean="0"/>
              <a:t> avec  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HandleHTTP</a:t>
            </a:r>
            <a:r>
              <a:rPr lang="fr-FR" sz="1600" dirty="0" smtClean="0"/>
              <a:t>. </a:t>
            </a:r>
            <a:endParaRPr lang="fr-FR" sz="1600" dirty="0" smtClean="0"/>
          </a:p>
          <a:p>
            <a:pPr>
              <a:buNone/>
            </a:pPr>
            <a:endParaRPr lang="fr-FR" sz="1600" dirty="0" smtClean="0"/>
          </a:p>
          <a:p>
            <a:pPr>
              <a:buNone/>
            </a:pPr>
            <a:r>
              <a:rPr lang="fr-FR" sz="1600" dirty="0" smtClean="0"/>
              <a:t>	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main() { </a:t>
            </a:r>
            <a:endParaRPr lang="fr-FR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flag.Parse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() </a:t>
            </a:r>
            <a:endParaRPr lang="fr-FR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	store 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(*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dataFile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) </a:t>
            </a:r>
            <a:endParaRPr lang="fr-FR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1600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600" i="1" dirty="0" smtClean="0">
                <a:latin typeface="Courier New" pitchFamily="49" charset="0"/>
                <a:cs typeface="Courier New" pitchFamily="49" charset="0"/>
              </a:rPr>
              <a:t>	if </a:t>
            </a:r>
            <a:r>
              <a:rPr lang="fr-FR" sz="1600" i="1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fr-FR" sz="1600" i="1" dirty="0" err="1" smtClean="0">
                <a:latin typeface="Courier New" pitchFamily="49" charset="0"/>
                <a:cs typeface="Courier New" pitchFamily="49" charset="0"/>
              </a:rPr>
              <a:t>rpcEnabled</a:t>
            </a:r>
            <a:r>
              <a:rPr lang="fr-FR" sz="1600" i="1" dirty="0" smtClean="0">
                <a:latin typeface="Courier New" pitchFamily="49" charset="0"/>
                <a:cs typeface="Courier New" pitchFamily="49" charset="0"/>
              </a:rPr>
              <a:t> { </a:t>
            </a:r>
            <a:endParaRPr lang="fr-FR" sz="1600" i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1600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600" i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fr-FR" sz="1600" i="1" dirty="0" err="1" smtClean="0">
                <a:latin typeface="Courier New" pitchFamily="49" charset="0"/>
                <a:cs typeface="Courier New" pitchFamily="49" charset="0"/>
              </a:rPr>
              <a:t>rpc.RegisterName</a:t>
            </a:r>
            <a:r>
              <a:rPr lang="fr-FR" sz="1600" i="1" dirty="0" smtClean="0">
                <a:latin typeface="Courier New" pitchFamily="49" charset="0"/>
                <a:cs typeface="Courier New" pitchFamily="49" charset="0"/>
              </a:rPr>
              <a:t>("Store", store) </a:t>
            </a:r>
            <a:endParaRPr lang="fr-FR" sz="1600" i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1600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600" i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fr-FR" sz="1600" i="1" dirty="0" err="1" smtClean="0">
                <a:latin typeface="Courier New" pitchFamily="49" charset="0"/>
                <a:cs typeface="Courier New" pitchFamily="49" charset="0"/>
              </a:rPr>
              <a:t>rpc.HandleHTTP</a:t>
            </a:r>
            <a:r>
              <a:rPr lang="fr-FR" sz="1600" i="1" dirty="0" smtClean="0">
                <a:latin typeface="Courier New" pitchFamily="49" charset="0"/>
                <a:cs typeface="Courier New" pitchFamily="49" charset="0"/>
              </a:rPr>
              <a:t>() </a:t>
            </a:r>
            <a:endParaRPr lang="fr-FR" sz="1600" i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1600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600" i="1" dirty="0" smtClean="0">
                <a:latin typeface="Courier New" pitchFamily="49" charset="0"/>
                <a:cs typeface="Courier New" pitchFamily="49" charset="0"/>
              </a:rPr>
              <a:t>	}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	... 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(set up http) </a:t>
            </a:r>
            <a:endParaRPr lang="fr-FR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ProxyStore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fr-FR" sz="1600" dirty="0" smtClean="0"/>
              <a:t>Maintenant que nous avons rendu 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fr-FR" sz="1600" dirty="0" smtClean="0"/>
              <a:t> disponible en tant que service RPC, nous pouvons</a:t>
            </a:r>
          </a:p>
          <a:p>
            <a:pPr>
              <a:buNone/>
            </a:pPr>
            <a:r>
              <a:rPr lang="fr-FR" sz="1600" dirty="0" smtClean="0"/>
              <a:t> construire un autre type qui transfère les requêtes vers le serveur RPC.  </a:t>
            </a:r>
          </a:p>
          <a:p>
            <a:pPr>
              <a:buNone/>
            </a:pPr>
            <a:endParaRPr lang="fr-FR" sz="1600" dirty="0" smtClean="0"/>
          </a:p>
          <a:p>
            <a:pPr>
              <a:buNone/>
            </a:pPr>
            <a:r>
              <a:rPr lang="fr-FR" sz="1600" dirty="0" smtClean="0"/>
              <a:t>Nous l’appellerons 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ProxyStore</a:t>
            </a:r>
            <a:r>
              <a:rPr lang="fr-FR" sz="1600" dirty="0" smtClean="0"/>
              <a:t>: </a:t>
            </a:r>
            <a:endParaRPr lang="fr-FR" sz="1600" dirty="0" smtClean="0"/>
          </a:p>
          <a:p>
            <a:pPr>
              <a:buNone/>
            </a:pPr>
            <a:endParaRPr lang="fr-FR" sz="1600" dirty="0" smtClean="0"/>
          </a:p>
          <a:p>
            <a:pPr>
              <a:buNone/>
            </a:pPr>
            <a:r>
              <a:rPr lang="fr-FR" sz="1600" dirty="0" smtClean="0"/>
              <a:t>	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type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ProxyStore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{ </a:t>
            </a:r>
            <a:endParaRPr lang="fr-FR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	client 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rpc.Client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fr-FR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>
              <a:buNone/>
            </a:pPr>
            <a:endParaRPr lang="fr-FR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NewProxyStore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addr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string) *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ProxyStore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{ </a:t>
            </a:r>
            <a:endParaRPr lang="fr-FR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	client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:=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rpc.DialHTTP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tcp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",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addr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) </a:t>
            </a:r>
            <a:endParaRPr lang="fr-FR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	if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!=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nil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{ </a:t>
            </a:r>
            <a:endParaRPr lang="fr-FR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log.Println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ProxyStore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:",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) </a:t>
            </a:r>
            <a:endParaRPr lang="fr-FR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	} </a:t>
            </a:r>
          </a:p>
          <a:p>
            <a:pPr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&amp;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ProxyStore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{client: client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ProxyStore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(2)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err="1" smtClean="0"/>
              <a:t>Ces</a:t>
            </a:r>
            <a:r>
              <a:rPr lang="en-US" dirty="0" smtClean="0"/>
              <a:t> </a:t>
            </a:r>
            <a:r>
              <a:rPr lang="en-US" dirty="0" err="1" smtClean="0"/>
              <a:t>methodes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dirty="0" smtClean="0"/>
              <a:t> et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Put</a:t>
            </a:r>
            <a:r>
              <a:rPr lang="en-US" dirty="0" smtClean="0"/>
              <a:t> </a:t>
            </a:r>
            <a:r>
              <a:rPr lang="en-US" dirty="0" err="1" smtClean="0"/>
              <a:t>transmettent</a:t>
            </a:r>
            <a:r>
              <a:rPr lang="en-US" dirty="0" smtClean="0"/>
              <a:t> les </a:t>
            </a:r>
            <a:r>
              <a:rPr lang="en-US" dirty="0" err="1" smtClean="0"/>
              <a:t>requêtes</a:t>
            </a:r>
            <a:r>
              <a:rPr lang="en-US" dirty="0" smtClean="0"/>
              <a:t> </a:t>
            </a:r>
            <a:r>
              <a:rPr lang="en-US" dirty="0" err="1" smtClean="0"/>
              <a:t>directement</a:t>
            </a:r>
            <a:r>
              <a:rPr lang="en-US" dirty="0" smtClean="0"/>
              <a:t> au </a:t>
            </a:r>
            <a:r>
              <a:rPr lang="en-US" dirty="0" err="1" smtClean="0"/>
              <a:t>serveur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RPC :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(s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ProxyStore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Get(key,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*string)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s.client.Call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Store.Get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key,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lvl="1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ProxyStore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Put(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key *string)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s.client.Call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Store.Put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key)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y a </a:t>
            </a:r>
            <a:r>
              <a:rPr lang="en-US" dirty="0" err="1" smtClean="0"/>
              <a:t>quelque</a:t>
            </a:r>
            <a:r>
              <a:rPr lang="en-US" dirty="0" smtClean="0"/>
              <a:t> chose qui </a:t>
            </a:r>
            <a:r>
              <a:rPr lang="en-US" dirty="0" err="1" smtClean="0"/>
              <a:t>manque</a:t>
            </a:r>
            <a:r>
              <a:rPr lang="en-US" dirty="0" smtClean="0"/>
              <a:t> : </a:t>
            </a:r>
            <a:r>
              <a:rPr lang="en-US" dirty="0" err="1" smtClean="0"/>
              <a:t>l’esclave</a:t>
            </a:r>
            <a:r>
              <a:rPr lang="en-US" dirty="0" smtClean="0"/>
              <a:t> </a:t>
            </a:r>
            <a:r>
              <a:rPr lang="en-US" dirty="0" err="1" smtClean="0"/>
              <a:t>doit</a:t>
            </a:r>
            <a:r>
              <a:rPr lang="en-US" dirty="0" smtClean="0"/>
              <a:t> </a:t>
            </a:r>
            <a:r>
              <a:rPr lang="en-US" dirty="0" err="1" smtClean="0"/>
              <a:t>mettre</a:t>
            </a:r>
            <a:r>
              <a:rPr lang="en-US" dirty="0" smtClean="0"/>
              <a:t> en cache les </a:t>
            </a:r>
          </a:p>
          <a:p>
            <a:pPr>
              <a:buNone/>
            </a:pPr>
            <a:r>
              <a:rPr lang="en-US" dirty="0" err="1" smtClean="0"/>
              <a:t>données</a:t>
            </a:r>
            <a:r>
              <a:rPr lang="en-US" dirty="0" smtClean="0"/>
              <a:t> du maître, </a:t>
            </a:r>
            <a:r>
              <a:rPr lang="en-US" dirty="0" err="1" smtClean="0"/>
              <a:t>sinon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n’y</a:t>
            </a:r>
            <a:r>
              <a:rPr lang="en-US" dirty="0" smtClean="0"/>
              <a:t> aura </a:t>
            </a:r>
            <a:r>
              <a:rPr lang="en-US" dirty="0" err="1" smtClean="0"/>
              <a:t>aucun</a:t>
            </a:r>
            <a:r>
              <a:rPr lang="en-US" dirty="0" smtClean="0"/>
              <a:t> </a:t>
            </a:r>
            <a:r>
              <a:rPr lang="en-US" dirty="0" err="1" smtClean="0"/>
              <a:t>bénéfice</a:t>
            </a:r>
            <a:r>
              <a:rPr lang="en-US" dirty="0" smtClean="0"/>
              <a:t> à la </a:t>
            </a:r>
            <a:r>
              <a:rPr lang="en-US" dirty="0" err="1" smtClean="0"/>
              <a:t>manoeuvre</a:t>
            </a:r>
            <a:r>
              <a:rPr lang="en-US" dirty="0" smtClean="0"/>
              <a:t>.  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Un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ProxyStore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incluant un cache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fr-FR" sz="1400" dirty="0" smtClean="0"/>
              <a:t>Nous avons déjà défini la structure de données parfaite pour mettre en cache ces données, l’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fr-FR" sz="1400" dirty="0" smtClean="0"/>
              <a:t>. </a:t>
            </a:r>
          </a:p>
          <a:p>
            <a:pPr>
              <a:buNone/>
            </a:pPr>
            <a:r>
              <a:rPr lang="fr-FR" sz="1400" dirty="0" smtClean="0"/>
              <a:t>Ajoutons une instance d’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fr-FR" sz="1400" dirty="0" smtClean="0"/>
              <a:t> à 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ProxyStore</a:t>
            </a:r>
            <a:r>
              <a:rPr lang="fr-FR" sz="1400" dirty="0" smtClean="0"/>
              <a:t>: </a:t>
            </a:r>
            <a:endParaRPr lang="fr-FR" sz="1400" dirty="0" smtClean="0"/>
          </a:p>
          <a:p>
            <a:pPr>
              <a:buNone/>
            </a:pPr>
            <a:endParaRPr lang="fr-FR" sz="1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type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ProxyStore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{ </a:t>
            </a:r>
            <a:endParaRPr lang="fr-FR" sz="1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1400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400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400" i="1" dirty="0" err="1" smtClean="0">
                <a:latin typeface="Courier New" pitchFamily="49" charset="0"/>
                <a:cs typeface="Courier New" pitchFamily="49" charset="0"/>
              </a:rPr>
              <a:t>urls</a:t>
            </a:r>
            <a:r>
              <a:rPr lang="fr-FR" sz="14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i="1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fr-FR" sz="1400" i="1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fr-FR" sz="1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	client 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rpc.Client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fr-FR" sz="1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lvl="1">
              <a:buNone/>
            </a:pPr>
            <a:endParaRPr lang="fr-FR" sz="1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NewProxyStore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addr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string) *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ProxyStore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{ 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		</a:t>
            </a:r>
          </a:p>
          <a:p>
            <a:pPr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client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:=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rpc.DialHTTP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tcp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",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addr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) </a:t>
            </a:r>
            <a:endParaRPr lang="fr-FR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	if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!=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nil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{ </a:t>
            </a:r>
            <a:endParaRPr lang="fr-FR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log.Println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ProxyStore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:",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) </a:t>
            </a:r>
            <a:endParaRPr lang="fr-FR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	} </a:t>
            </a:r>
          </a:p>
          <a:p>
            <a:pPr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&amp;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ProxyStore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fr-FR" sz="1400" i="1" dirty="0" err="1" smtClean="0">
                <a:latin typeface="Courier New" pitchFamily="49" charset="0"/>
                <a:cs typeface="Courier New" pitchFamily="49" charset="0"/>
              </a:rPr>
              <a:t>urls</a:t>
            </a:r>
            <a:r>
              <a:rPr lang="fr-FR" sz="1400" i="1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sz="1400" i="1" dirty="0" err="1" smtClean="0">
                <a:latin typeface="Courier New" pitchFamily="49" charset="0"/>
                <a:cs typeface="Courier New" pitchFamily="49" charset="0"/>
              </a:rPr>
              <a:t>NewURLStore</a:t>
            </a:r>
            <a:r>
              <a:rPr lang="fr-FR" sz="1400" i="1" dirty="0" smtClean="0">
                <a:latin typeface="Courier New" pitchFamily="49" charset="0"/>
                <a:cs typeface="Courier New" pitchFamily="49" charset="0"/>
              </a:rPr>
              <a:t>("")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, client: client} </a:t>
            </a:r>
            <a:endParaRPr lang="fr-FR" sz="1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>
              <a:buNone/>
            </a:pPr>
            <a:endParaRPr lang="fr-FR" sz="1400" dirty="0" smtClean="0"/>
          </a:p>
          <a:p>
            <a:pPr>
              <a:buNone/>
            </a:pPr>
            <a:r>
              <a:rPr lang="fr-FR" sz="1400" dirty="0" smtClean="0"/>
              <a:t>(et nous devons aussi modifier l’  </a:t>
            </a:r>
            <a:r>
              <a:rPr lang="fr-FR" sz="1400" dirty="0" err="1" smtClean="0"/>
              <a:t>URLStore</a:t>
            </a:r>
            <a:r>
              <a:rPr lang="fr-FR" sz="1400" dirty="0" smtClean="0"/>
              <a:t> </a:t>
            </a:r>
            <a:r>
              <a:rPr lang="fr-FR" sz="1400" dirty="0" smtClean="0"/>
              <a:t>afin qu’il n’essaye pas d’écrire ou de lire sur/à partir du </a:t>
            </a:r>
          </a:p>
          <a:p>
            <a:pPr>
              <a:buNone/>
            </a:pPr>
            <a:r>
              <a:rPr lang="fr-FR" sz="1400" dirty="0" smtClean="0"/>
              <a:t>disque si un nom de fichier vide est renvoyé) </a:t>
            </a:r>
            <a:endParaRPr lang="fr-FR" sz="14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Un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ProxyStore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incluant un 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cache (2)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La </a:t>
            </a:r>
            <a:r>
              <a:rPr lang="en-US" dirty="0" err="1" smtClean="0"/>
              <a:t>méthode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dirty="0" smtClean="0"/>
              <a:t> </a:t>
            </a:r>
            <a:r>
              <a:rPr lang="en-US" dirty="0" err="1" smtClean="0"/>
              <a:t>devrait</a:t>
            </a:r>
            <a:r>
              <a:rPr lang="en-US" dirty="0" smtClean="0"/>
              <a:t> tout </a:t>
            </a:r>
            <a:r>
              <a:rPr lang="en-US" dirty="0" err="1" smtClean="0"/>
              <a:t>d’abord</a:t>
            </a:r>
            <a:r>
              <a:rPr lang="en-US" dirty="0" smtClean="0"/>
              <a:t> </a:t>
            </a:r>
            <a:r>
              <a:rPr lang="en-US" dirty="0" err="1" smtClean="0"/>
              <a:t>vérifier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la clef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le cache. Si </a:t>
            </a:r>
          </a:p>
          <a:p>
            <a:pPr>
              <a:buNone/>
            </a:pPr>
            <a:r>
              <a:rPr lang="en-US" dirty="0" err="1" smtClean="0"/>
              <a:t>elle</a:t>
            </a:r>
            <a:r>
              <a:rPr lang="en-US" dirty="0" smtClean="0"/>
              <a:t> </a:t>
            </a:r>
            <a:r>
              <a:rPr lang="en-US" dirty="0" err="1" smtClean="0"/>
              <a:t>l’est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dirty="0" smtClean="0"/>
              <a:t> </a:t>
            </a:r>
            <a:r>
              <a:rPr lang="en-US" dirty="0" err="1" smtClean="0"/>
              <a:t>devrait</a:t>
            </a:r>
            <a:r>
              <a:rPr lang="en-US" dirty="0" smtClean="0"/>
              <a:t> </a:t>
            </a:r>
            <a:r>
              <a:rPr lang="en-US" dirty="0" err="1" smtClean="0"/>
              <a:t>retourner</a:t>
            </a:r>
            <a:r>
              <a:rPr lang="en-US" dirty="0" smtClean="0"/>
              <a:t> la </a:t>
            </a:r>
            <a:r>
              <a:rPr lang="en-US" dirty="0" err="1" smtClean="0"/>
              <a:t>valeur</a:t>
            </a:r>
            <a:r>
              <a:rPr lang="en-US" dirty="0" smtClean="0"/>
              <a:t> en cache. </a:t>
            </a:r>
            <a:r>
              <a:rPr lang="en-US" dirty="0" err="1" smtClean="0"/>
              <a:t>Sinon</a:t>
            </a:r>
            <a:r>
              <a:rPr lang="en-US" dirty="0" smtClean="0"/>
              <a:t>,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devrait</a:t>
            </a:r>
            <a:r>
              <a:rPr lang="en-US" dirty="0" smtClean="0"/>
              <a:t> faire un </a:t>
            </a:r>
          </a:p>
          <a:p>
            <a:pPr>
              <a:buNone/>
            </a:pPr>
            <a:r>
              <a:rPr lang="en-US" dirty="0" err="1" smtClean="0"/>
              <a:t>appel</a:t>
            </a:r>
            <a:r>
              <a:rPr lang="en-US" dirty="0" smtClean="0"/>
              <a:t>  RPC, et </a:t>
            </a:r>
            <a:r>
              <a:rPr lang="en-US" dirty="0" err="1" smtClean="0"/>
              <a:t>mettre</a:t>
            </a:r>
            <a:r>
              <a:rPr lang="en-US" dirty="0" smtClean="0"/>
              <a:t> à jour le cache local avec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résultat</a:t>
            </a:r>
            <a:r>
              <a:rPr lang="en-US" dirty="0" smtClean="0"/>
              <a:t>.  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 smtClean="0"/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(s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ProxyStore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Get(key,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*string)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err :=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s.urls.Get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(key,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); err == nil { </a:t>
            </a:r>
            <a:endParaRPr lang="en-US" i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nil </a:t>
            </a:r>
            <a:endParaRPr lang="en-US" i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err :=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s.client.Call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Store.Get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key,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 err != nil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err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lvl="1">
              <a:buNone/>
            </a:pP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s.urls.Set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(key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nil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Un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ProxyStore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incluant un cache 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(3)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600200"/>
            <a:ext cx="8784976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fr-FR" dirty="0" smtClean="0"/>
              <a:t>La méthode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Put</a:t>
            </a:r>
            <a:r>
              <a:rPr lang="fr-FR" dirty="0" smtClean="0"/>
              <a:t> a seulement besoin de mettre à jour </a:t>
            </a:r>
          </a:p>
          <a:p>
            <a:pPr>
              <a:buNone/>
            </a:pPr>
            <a:r>
              <a:rPr lang="fr-FR" dirty="0" smtClean="0"/>
              <a:t>le cache quand elle exécute avec succès un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Put</a:t>
            </a:r>
            <a:r>
              <a:rPr lang="fr-FR" dirty="0" smtClean="0"/>
              <a:t> RPC. </a:t>
            </a:r>
          </a:p>
          <a:p>
            <a:pPr>
              <a:buNone/>
            </a:pPr>
            <a:r>
              <a:rPr lang="fr-FR" dirty="0" smtClean="0"/>
              <a:t> </a:t>
            </a:r>
            <a:endParaRPr lang="fr-FR" dirty="0" smtClean="0"/>
          </a:p>
          <a:p>
            <a:pPr>
              <a:buNone/>
            </a:pP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24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(s *</a:t>
            </a:r>
            <a:r>
              <a:rPr lang="fr-FR" sz="2400" dirty="0" err="1" smtClean="0">
                <a:latin typeface="Courier New" pitchFamily="49" charset="0"/>
                <a:cs typeface="Courier New" pitchFamily="49" charset="0"/>
              </a:rPr>
              <a:t>ProxyStore</a:t>
            </a: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) Put(url, </a:t>
            </a:r>
            <a:r>
              <a:rPr lang="fr-FR" sz="2400" dirty="0" err="1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string) </a:t>
            </a:r>
            <a:r>
              <a:rPr lang="fr-FR" sz="2400" dirty="0" err="1" smtClean="0">
                <a:latin typeface="Courier New" pitchFamily="49" charset="0"/>
                <a:cs typeface="Courier New" pitchFamily="49" charset="0"/>
              </a:rPr>
              <a:t>os.Error</a:t>
            </a: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{ </a:t>
            </a:r>
            <a:endParaRPr lang="fr-FR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	if </a:t>
            </a:r>
            <a:r>
              <a:rPr lang="fr-FR" sz="2400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 := </a:t>
            </a:r>
            <a:r>
              <a:rPr lang="fr-FR" sz="2400" dirty="0" err="1" smtClean="0">
                <a:latin typeface="Courier New" pitchFamily="49" charset="0"/>
                <a:cs typeface="Courier New" pitchFamily="49" charset="0"/>
              </a:rPr>
              <a:t>s.client</a:t>
            </a: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.Call("</a:t>
            </a:r>
            <a:r>
              <a:rPr lang="fr-FR" sz="2400" dirty="0" err="1" smtClean="0">
                <a:latin typeface="Courier New" pitchFamily="49" charset="0"/>
                <a:cs typeface="Courier New" pitchFamily="49" charset="0"/>
              </a:rPr>
              <a:t>Store.Put</a:t>
            </a: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", </a:t>
            </a: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							  </a:t>
            </a:r>
            <a:r>
              <a:rPr lang="fr-FR" sz="2400" dirty="0" err="1" smtClean="0">
                <a:latin typeface="Courier New" pitchFamily="49" charset="0"/>
                <a:cs typeface="Courier New" pitchFamily="49" charset="0"/>
              </a:rPr>
              <a:t>url,key</a:t>
            </a: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); </a:t>
            </a:r>
            <a:r>
              <a:rPr lang="fr-FR" sz="2400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 != </a:t>
            </a:r>
            <a:r>
              <a:rPr lang="fr-FR" sz="2400" dirty="0" err="1" smtClean="0">
                <a:latin typeface="Courier New" pitchFamily="49" charset="0"/>
                <a:cs typeface="Courier New" pitchFamily="49" charset="0"/>
              </a:rPr>
              <a:t>nil</a:t>
            </a: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>
              <a:buNone/>
            </a:pP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fr-FR" sz="2400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fr-FR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	} </a:t>
            </a:r>
          </a:p>
          <a:p>
            <a:pPr>
              <a:buNone/>
            </a:pPr>
            <a:r>
              <a:rPr lang="fr-FR" sz="2400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2400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2400" i="1" dirty="0" err="1" smtClean="0">
                <a:latin typeface="Courier New" pitchFamily="49" charset="0"/>
                <a:cs typeface="Courier New" pitchFamily="49" charset="0"/>
              </a:rPr>
              <a:t>s.urls.Set</a:t>
            </a:r>
            <a:r>
              <a:rPr lang="fr-FR" sz="2400" i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2400" i="1" dirty="0" err="1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fr-FR" sz="2400" i="1" dirty="0" smtClean="0">
                <a:latin typeface="Courier New" pitchFamily="49" charset="0"/>
                <a:cs typeface="Courier New" pitchFamily="49" charset="0"/>
              </a:rPr>
              <a:t>, url)</a:t>
            </a: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fr-FR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fr-FR" sz="2400" dirty="0" err="1" smtClean="0">
                <a:latin typeface="Courier New" pitchFamily="49" charset="0"/>
                <a:cs typeface="Courier New" pitchFamily="49" charset="0"/>
              </a:rPr>
              <a:t>nil</a:t>
            </a: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fr-FR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fr-FR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Intégrer le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ProxyStore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err="1" smtClean="0"/>
              <a:t>Maintenant</a:t>
            </a:r>
            <a:r>
              <a:rPr lang="en-US" dirty="0" smtClean="0"/>
              <a:t> nous </a:t>
            </a:r>
            <a:r>
              <a:rPr lang="en-US" dirty="0" err="1" smtClean="0"/>
              <a:t>voulons</a:t>
            </a:r>
            <a:r>
              <a:rPr lang="en-US" dirty="0" smtClean="0"/>
              <a:t> </a:t>
            </a:r>
            <a:r>
              <a:rPr lang="en-US" dirty="0" err="1" smtClean="0"/>
              <a:t>pouvoir</a:t>
            </a:r>
            <a:r>
              <a:rPr lang="en-US" dirty="0" smtClean="0"/>
              <a:t> </a:t>
            </a:r>
            <a:r>
              <a:rPr lang="en-US" dirty="0" err="1" smtClean="0"/>
              <a:t>utiliser</a:t>
            </a:r>
            <a:r>
              <a:rPr lang="en-US" dirty="0" smtClean="0"/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ProxyStore</a:t>
            </a:r>
            <a:r>
              <a:rPr lang="en-US" dirty="0" smtClean="0"/>
              <a:t> avec un front-end </a:t>
            </a:r>
          </a:p>
          <a:p>
            <a:pPr>
              <a:buNone/>
            </a:pPr>
            <a:r>
              <a:rPr lang="en-US" dirty="0" smtClean="0"/>
              <a:t>Web  à la place de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en-US" dirty="0" smtClean="0"/>
              <a:t>.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Puisque</a:t>
            </a:r>
            <a:r>
              <a:rPr lang="en-US" dirty="0" smtClean="0"/>
              <a:t> les </a:t>
            </a:r>
            <a:r>
              <a:rPr lang="en-US" dirty="0" err="1" smtClean="0"/>
              <a:t>deux</a:t>
            </a:r>
            <a:r>
              <a:rPr lang="en-US" dirty="0" smtClean="0"/>
              <a:t> </a:t>
            </a:r>
            <a:r>
              <a:rPr lang="en-US" dirty="0" err="1" smtClean="0"/>
              <a:t>implémentent</a:t>
            </a:r>
            <a:r>
              <a:rPr lang="en-US" dirty="0" smtClean="0"/>
              <a:t> les </a:t>
            </a:r>
            <a:r>
              <a:rPr lang="en-US" dirty="0" err="1" smtClean="0"/>
              <a:t>mêmes</a:t>
            </a:r>
            <a:r>
              <a:rPr lang="en-US" dirty="0" smtClean="0"/>
              <a:t> </a:t>
            </a:r>
            <a:r>
              <a:rPr lang="en-US" dirty="0" err="1" smtClean="0"/>
              <a:t>méthodes</a:t>
            </a:r>
            <a:r>
              <a:rPr lang="en-US" dirty="0" smtClean="0"/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dirty="0" smtClean="0"/>
              <a:t> et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Put</a:t>
            </a:r>
            <a:r>
              <a:rPr lang="en-US" dirty="0" smtClean="0"/>
              <a:t>, nous </a:t>
            </a:r>
          </a:p>
          <a:p>
            <a:pPr>
              <a:buNone/>
            </a:pPr>
            <a:r>
              <a:rPr lang="en-US" dirty="0" err="1" smtClean="0"/>
              <a:t>pouvons</a:t>
            </a:r>
            <a:r>
              <a:rPr lang="en-US" dirty="0" smtClean="0"/>
              <a:t> </a:t>
            </a:r>
            <a:r>
              <a:rPr lang="en-US" dirty="0" err="1" smtClean="0"/>
              <a:t>spécifier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interface pour </a:t>
            </a:r>
            <a:r>
              <a:rPr lang="en-US" dirty="0" err="1" smtClean="0"/>
              <a:t>généraliser</a:t>
            </a:r>
            <a:r>
              <a:rPr lang="en-US" dirty="0" smtClean="0"/>
              <a:t> </a:t>
            </a:r>
            <a:r>
              <a:rPr lang="en-US" dirty="0" err="1" smtClean="0"/>
              <a:t>leur</a:t>
            </a:r>
            <a:r>
              <a:rPr lang="en-US" dirty="0" smtClean="0"/>
              <a:t> </a:t>
            </a:r>
            <a:r>
              <a:rPr lang="en-US" dirty="0" err="1" smtClean="0"/>
              <a:t>comportement</a:t>
            </a:r>
            <a:r>
              <a:rPr lang="en-US" dirty="0" smtClean="0"/>
              <a:t> : 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 Store interface {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Put(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key *string)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Get(key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*string)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Notre variable </a:t>
            </a:r>
            <a:r>
              <a:rPr lang="en-US" dirty="0" err="1" smtClean="0"/>
              <a:t>globale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store</a:t>
            </a:r>
            <a:r>
              <a:rPr lang="en-US" dirty="0" smtClean="0"/>
              <a:t> </a:t>
            </a:r>
            <a:r>
              <a:rPr lang="en-US" dirty="0" err="1" smtClean="0"/>
              <a:t>désormais</a:t>
            </a:r>
            <a:r>
              <a:rPr lang="en-US" dirty="0" smtClean="0"/>
              <a:t> </a:t>
            </a:r>
            <a:r>
              <a:rPr lang="en-US" dirty="0" err="1" smtClean="0"/>
              <a:t>peut</a:t>
            </a:r>
            <a:r>
              <a:rPr lang="en-US" dirty="0" smtClean="0"/>
              <a:t> </a:t>
            </a:r>
            <a:r>
              <a:rPr lang="en-US" dirty="0" err="1" smtClean="0"/>
              <a:t>être</a:t>
            </a:r>
            <a:r>
              <a:rPr lang="en-US" dirty="0" smtClean="0"/>
              <a:t> du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Store</a:t>
            </a:r>
            <a:r>
              <a:rPr lang="en-US" dirty="0" smtClean="0"/>
              <a:t> : 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store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Store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Les structures de données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err="1" smtClean="0"/>
              <a:t>Goto</a:t>
            </a:r>
            <a:r>
              <a:rPr lang="en-US" sz="1600" dirty="0" smtClean="0"/>
              <a:t> </a:t>
            </a:r>
            <a:r>
              <a:rPr lang="en-US" sz="1600" dirty="0" err="1" smtClean="0"/>
              <a:t>mappe</a:t>
            </a:r>
            <a:r>
              <a:rPr lang="en-US" sz="1600" dirty="0" smtClean="0"/>
              <a:t> les URLs </a:t>
            </a:r>
            <a:r>
              <a:rPr lang="en-US" sz="1600" dirty="0" err="1" smtClean="0"/>
              <a:t>courtes</a:t>
            </a:r>
            <a:r>
              <a:rPr lang="en-US" sz="1600" dirty="0" smtClean="0"/>
              <a:t> </a:t>
            </a:r>
            <a:r>
              <a:rPr lang="en-US" sz="1600" dirty="0" err="1" smtClean="0"/>
              <a:t>vers</a:t>
            </a:r>
            <a:r>
              <a:rPr lang="en-US" sz="1600" dirty="0" smtClean="0"/>
              <a:t> des URLs </a:t>
            </a:r>
            <a:r>
              <a:rPr lang="en-US" sz="1600" dirty="0" err="1" smtClean="0"/>
              <a:t>longues</a:t>
            </a:r>
            <a:r>
              <a:rPr lang="en-US" sz="1600" dirty="0" smtClean="0"/>
              <a:t>. Pour stocker </a:t>
            </a:r>
            <a:r>
              <a:rPr lang="en-US" sz="1600" dirty="0" err="1" smtClean="0"/>
              <a:t>ce</a:t>
            </a:r>
            <a:r>
              <a:rPr lang="en-US" sz="1600" dirty="0" smtClean="0"/>
              <a:t> </a:t>
            </a:r>
            <a:r>
              <a:rPr lang="en-US" sz="1600" dirty="0" err="1" smtClean="0"/>
              <a:t>mappage</a:t>
            </a:r>
            <a:r>
              <a:rPr lang="en-US" sz="1600" dirty="0" smtClean="0"/>
              <a:t> en </a:t>
            </a:r>
          </a:p>
          <a:p>
            <a:pPr>
              <a:buNone/>
            </a:pPr>
            <a:r>
              <a:rPr lang="en-US" sz="1600" dirty="0" err="1" smtClean="0"/>
              <a:t>mémoire</a:t>
            </a:r>
            <a:r>
              <a:rPr lang="en-US" sz="1600" dirty="0" smtClean="0"/>
              <a:t>, nous </a:t>
            </a:r>
            <a:r>
              <a:rPr lang="en-US" sz="1600" dirty="0" err="1" smtClean="0"/>
              <a:t>pouvons</a:t>
            </a:r>
            <a:r>
              <a:rPr lang="en-US" sz="1600" dirty="0" smtClean="0"/>
              <a:t> </a:t>
            </a:r>
            <a:r>
              <a:rPr lang="en-US" sz="1600" dirty="0" err="1" smtClean="0"/>
              <a:t>utiliser</a:t>
            </a:r>
            <a:r>
              <a:rPr lang="en-US" sz="1600" dirty="0" smtClean="0"/>
              <a:t> un </a:t>
            </a:r>
            <a:r>
              <a:rPr lang="en-US" sz="1600" dirty="0" err="1" smtClean="0"/>
              <a:t>dictionnaire</a:t>
            </a:r>
            <a:r>
              <a:rPr lang="en-US" sz="1600" dirty="0" smtClean="0"/>
              <a:t>.  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Le type </a:t>
            </a:r>
            <a:r>
              <a:rPr lang="en-US" sz="1600" dirty="0" err="1" smtClean="0"/>
              <a:t>dictionnaire</a:t>
            </a:r>
            <a:r>
              <a:rPr lang="en-US" sz="1600" dirty="0" smtClean="0"/>
              <a:t> en Go </a:t>
            </a:r>
            <a:r>
              <a:rPr lang="en-US" sz="1600" dirty="0" err="1" smtClean="0"/>
              <a:t>vous</a:t>
            </a:r>
            <a:r>
              <a:rPr lang="en-US" sz="1600" dirty="0" smtClean="0"/>
              <a:t> </a:t>
            </a:r>
            <a:r>
              <a:rPr lang="en-US" sz="1600" dirty="0" err="1" smtClean="0"/>
              <a:t>permet</a:t>
            </a:r>
            <a:r>
              <a:rPr lang="en-US" sz="1600" dirty="0" smtClean="0"/>
              <a:t> de </a:t>
            </a:r>
            <a:r>
              <a:rPr lang="en-US" sz="1600" dirty="0" err="1" smtClean="0"/>
              <a:t>mapper</a:t>
            </a:r>
            <a:r>
              <a:rPr lang="en-US" sz="1600" dirty="0" smtClean="0"/>
              <a:t> des </a:t>
            </a:r>
            <a:r>
              <a:rPr lang="en-US" sz="1600" dirty="0" err="1" smtClean="0"/>
              <a:t>valeurs</a:t>
            </a:r>
            <a:r>
              <a:rPr lang="en-US" sz="1600" dirty="0" smtClean="0"/>
              <a:t> de </a:t>
            </a:r>
            <a:r>
              <a:rPr lang="en-US" sz="1600" dirty="0" err="1" smtClean="0"/>
              <a:t>n’importe</a:t>
            </a:r>
            <a:r>
              <a:rPr lang="en-US" sz="1600" dirty="0" smtClean="0"/>
              <a:t> </a:t>
            </a:r>
            <a:r>
              <a:rPr lang="en-US" sz="1600" dirty="0" err="1" smtClean="0"/>
              <a:t>quel</a:t>
            </a:r>
            <a:r>
              <a:rPr lang="en-US" sz="1600" dirty="0" smtClean="0"/>
              <a:t> type</a:t>
            </a:r>
          </a:p>
          <a:p>
            <a:pPr>
              <a:buNone/>
            </a:pPr>
            <a:r>
              <a:rPr lang="en-US" sz="1600" dirty="0" smtClean="0"/>
              <a:t>* </a:t>
            </a:r>
            <a:r>
              <a:rPr lang="en-US" sz="1600" dirty="0" err="1" smtClean="0"/>
              <a:t>vers</a:t>
            </a:r>
            <a:r>
              <a:rPr lang="en-US" sz="1600" dirty="0" smtClean="0"/>
              <a:t> des </a:t>
            </a:r>
            <a:r>
              <a:rPr lang="en-US" sz="1600" dirty="0" err="1" smtClean="0"/>
              <a:t>valeurs</a:t>
            </a:r>
            <a:r>
              <a:rPr lang="en-US" sz="1600" dirty="0" smtClean="0"/>
              <a:t> </a:t>
            </a:r>
            <a:r>
              <a:rPr lang="en-US" sz="1600" dirty="0" err="1" smtClean="0"/>
              <a:t>également</a:t>
            </a:r>
            <a:r>
              <a:rPr lang="en-US" sz="1600" dirty="0" smtClean="0"/>
              <a:t> de </a:t>
            </a:r>
            <a:r>
              <a:rPr lang="en-US" sz="1600" dirty="0" err="1" smtClean="0"/>
              <a:t>n’importe</a:t>
            </a:r>
            <a:r>
              <a:rPr lang="en-US" sz="1600" dirty="0" smtClean="0"/>
              <a:t> </a:t>
            </a:r>
            <a:r>
              <a:rPr lang="en-US" sz="1600" dirty="0" err="1" smtClean="0"/>
              <a:t>quel</a:t>
            </a:r>
            <a:r>
              <a:rPr lang="en-US" sz="1600" dirty="0" smtClean="0"/>
              <a:t> type.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Les </a:t>
            </a:r>
            <a:r>
              <a:rPr lang="en-US" sz="1600" dirty="0" err="1" smtClean="0"/>
              <a:t>dictionnaires</a:t>
            </a:r>
            <a:r>
              <a:rPr lang="en-US" sz="1600" dirty="0" smtClean="0"/>
              <a:t> </a:t>
            </a:r>
            <a:r>
              <a:rPr lang="en-US" sz="1600" dirty="0" err="1" smtClean="0"/>
              <a:t>doivent</a:t>
            </a:r>
            <a:r>
              <a:rPr lang="en-US" sz="1600" dirty="0" smtClean="0"/>
              <a:t> </a:t>
            </a:r>
            <a:r>
              <a:rPr lang="en-US" sz="1600" dirty="0" err="1" smtClean="0"/>
              <a:t>être</a:t>
            </a:r>
            <a:r>
              <a:rPr lang="en-US" sz="1600" dirty="0" smtClean="0"/>
              <a:t> </a:t>
            </a:r>
            <a:r>
              <a:rPr lang="en-US" sz="1600" dirty="0" err="1" smtClean="0"/>
              <a:t>initialisés</a:t>
            </a:r>
            <a:r>
              <a:rPr lang="en-US" sz="1600" dirty="0" smtClean="0"/>
              <a:t> avec la </a:t>
            </a:r>
            <a:r>
              <a:rPr lang="en-US" sz="1600" dirty="0" err="1" smtClean="0"/>
              <a:t>fonction</a:t>
            </a:r>
            <a:r>
              <a:rPr lang="en-US" sz="1600" dirty="0" smtClean="0"/>
              <a:t> native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make</a:t>
            </a:r>
            <a:r>
              <a:rPr lang="en-US" sz="1600" dirty="0" smtClean="0"/>
              <a:t> :</a:t>
            </a:r>
          </a:p>
          <a:p>
            <a:pPr>
              <a:buNone/>
            </a:pPr>
            <a:endParaRPr lang="en-US" sz="1600" dirty="0" smtClean="0"/>
          </a:p>
          <a:p>
            <a:pPr lvl="1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m := make(map[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]string) </a:t>
            </a:r>
          </a:p>
          <a:p>
            <a:pPr lvl="1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m[1] = "One" </a:t>
            </a:r>
          </a:p>
          <a:p>
            <a:pPr lvl="1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u := m[1] </a:t>
            </a:r>
          </a:p>
          <a:p>
            <a:pPr lvl="1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u == "One" </a:t>
            </a:r>
          </a:p>
          <a:p>
            <a:pPr lvl="1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v, present := m[2] </a:t>
            </a:r>
          </a:p>
          <a:p>
            <a:pPr lvl="1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v == "", present == false </a:t>
            </a:r>
          </a:p>
          <a:p>
            <a:pPr lvl="1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/>
              <a:t>(* les clefs </a:t>
            </a:r>
            <a:r>
              <a:rPr lang="en-US" sz="1600" dirty="0" err="1" smtClean="0"/>
              <a:t>doivent</a:t>
            </a:r>
            <a:r>
              <a:rPr lang="en-US" sz="1600" dirty="0" smtClean="0"/>
              <a:t> </a:t>
            </a:r>
            <a:r>
              <a:rPr lang="en-US" sz="1600" dirty="0" err="1" smtClean="0"/>
              <a:t>pouvoir</a:t>
            </a:r>
            <a:r>
              <a:rPr lang="en-US" sz="1600" dirty="0" smtClean="0"/>
              <a:t> </a:t>
            </a:r>
            <a:r>
              <a:rPr lang="en-US" sz="1600" dirty="0" err="1" smtClean="0"/>
              <a:t>être</a:t>
            </a:r>
            <a:r>
              <a:rPr lang="en-US" sz="1600" dirty="0" smtClean="0"/>
              <a:t> </a:t>
            </a:r>
            <a:r>
              <a:rPr lang="en-US" sz="1600" dirty="0" err="1" smtClean="0"/>
              <a:t>triées</a:t>
            </a:r>
            <a:r>
              <a:rPr lang="en-US" sz="1600" dirty="0" smtClean="0"/>
              <a:t> avec ==, </a:t>
            </a:r>
            <a:r>
              <a:rPr lang="en-US" sz="1600" dirty="0" err="1" smtClean="0"/>
              <a:t>ie</a:t>
            </a:r>
            <a:r>
              <a:rPr lang="en-US" sz="1600" dirty="0" smtClean="0"/>
              <a:t> en </a:t>
            </a:r>
            <a:r>
              <a:rPr lang="en-US" sz="1600" dirty="0" err="1" smtClean="0"/>
              <a:t>anglais</a:t>
            </a:r>
            <a:r>
              <a:rPr lang="en-US" sz="1600" dirty="0" smtClean="0"/>
              <a:t> </a:t>
            </a:r>
            <a:r>
              <a:rPr lang="en-US" sz="1600" i="1" dirty="0" smtClean="0"/>
              <a:t>comparable</a:t>
            </a:r>
            <a:r>
              <a:rPr lang="en-US" sz="1600" dirty="0" smtClean="0"/>
              <a:t> ) </a:t>
            </a:r>
            <a:endParaRPr lang="en-US" sz="16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Intégrer le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ProxyStore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(2)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484784"/>
            <a:ext cx="8640960" cy="464137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500" dirty="0" smtClean="0"/>
              <a:t>Notre </a:t>
            </a:r>
            <a:r>
              <a:rPr lang="en-US" sz="1500" dirty="0" err="1" smtClean="0"/>
              <a:t>fonction</a:t>
            </a:r>
            <a:r>
              <a:rPr lang="en-US" sz="1500" dirty="0" smtClean="0"/>
              <a:t> 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500" dirty="0" smtClean="0"/>
              <a:t> </a:t>
            </a:r>
            <a:r>
              <a:rPr lang="en-US" sz="1500" dirty="0" err="1" smtClean="0"/>
              <a:t>peut</a:t>
            </a:r>
            <a:r>
              <a:rPr lang="en-US" sz="1500" dirty="0" smtClean="0"/>
              <a:t> </a:t>
            </a:r>
            <a:r>
              <a:rPr lang="en-US" sz="1500" dirty="0" err="1" smtClean="0"/>
              <a:t>instancier</a:t>
            </a:r>
            <a:r>
              <a:rPr lang="en-US" sz="1500" dirty="0" smtClean="0"/>
              <a:t> </a:t>
            </a:r>
            <a:r>
              <a:rPr lang="en-US" sz="1500" dirty="0" err="1" smtClean="0"/>
              <a:t>soit</a:t>
            </a:r>
            <a:r>
              <a:rPr lang="en-US" sz="1500" dirty="0" smtClean="0"/>
              <a:t> </a:t>
            </a:r>
            <a:r>
              <a:rPr lang="en-US" sz="1500" dirty="0" err="1" smtClean="0"/>
              <a:t>une</a:t>
            </a:r>
            <a:r>
              <a:rPr lang="en-US" sz="1500" dirty="0" smtClean="0"/>
              <a:t>  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en-US" sz="1500" dirty="0" smtClean="0"/>
              <a:t> </a:t>
            </a:r>
            <a:r>
              <a:rPr lang="en-US" sz="1500" dirty="0" err="1" smtClean="0"/>
              <a:t>soit</a:t>
            </a:r>
            <a:r>
              <a:rPr lang="en-US" sz="1500" dirty="0" smtClean="0"/>
              <a:t> un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ProxyStore</a:t>
            </a:r>
            <a:r>
              <a:rPr lang="en-US" sz="1500" dirty="0" smtClean="0"/>
              <a:t> </a:t>
            </a:r>
            <a:r>
              <a:rPr lang="en-US" sz="1500" dirty="0" err="1" smtClean="0"/>
              <a:t>cela</a:t>
            </a:r>
            <a:r>
              <a:rPr lang="en-US" sz="1500" dirty="0" smtClean="0"/>
              <a:t> </a:t>
            </a:r>
            <a:r>
              <a:rPr lang="en-US" sz="1500" dirty="0" err="1" smtClean="0"/>
              <a:t>dépend</a:t>
            </a:r>
            <a:r>
              <a:rPr lang="en-US" sz="1500" dirty="0" smtClean="0"/>
              <a:t> du 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flag</a:t>
            </a:r>
            <a:r>
              <a:rPr lang="en-US" sz="1500" dirty="0" smtClean="0"/>
              <a:t> </a:t>
            </a:r>
            <a:r>
              <a:rPr lang="en-US" sz="1500" dirty="0" err="1" smtClean="0"/>
              <a:t>ligne</a:t>
            </a:r>
            <a:r>
              <a:rPr lang="en-US" sz="1500" dirty="0" smtClean="0"/>
              <a:t> </a:t>
            </a:r>
          </a:p>
          <a:p>
            <a:pPr>
              <a:buNone/>
            </a:pPr>
            <a:r>
              <a:rPr lang="en-US" sz="1500" dirty="0" smtClean="0"/>
              <a:t>de </a:t>
            </a:r>
            <a:r>
              <a:rPr lang="en-US" sz="1500" dirty="0" err="1" smtClean="0"/>
              <a:t>commande</a:t>
            </a:r>
            <a:r>
              <a:rPr lang="en-US" sz="1500" dirty="0" smtClean="0"/>
              <a:t> </a:t>
            </a:r>
            <a:r>
              <a:rPr lang="en-US" sz="1500" dirty="0" err="1" smtClean="0"/>
              <a:t>entré</a:t>
            </a:r>
            <a:r>
              <a:rPr lang="en-US" sz="1500" dirty="0" smtClean="0"/>
              <a:t> :  </a:t>
            </a:r>
          </a:p>
          <a:p>
            <a:pPr>
              <a:buNone/>
            </a:pPr>
            <a:endParaRPr lang="en-US" sz="1500" dirty="0" smtClean="0"/>
          </a:p>
          <a:p>
            <a:pPr lvl="1">
              <a:buNone/>
            </a:pP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masterAddr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flag.String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("master", "", "RPC master address") </a:t>
            </a:r>
            <a:endParaRPr lang="en-US" sz="15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en-US" sz="15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main() { </a:t>
            </a:r>
            <a:endParaRPr lang="en-US" sz="15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flag.Parse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() </a:t>
            </a:r>
            <a:endParaRPr lang="en-US" sz="15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masterAddr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!= "" { </a:t>
            </a:r>
            <a:endParaRPr lang="en-US" sz="15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	// 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we are a slave </a:t>
            </a:r>
            <a:endParaRPr lang="en-US" sz="15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	store 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NewProxyStore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(*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masterAddr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) </a:t>
            </a:r>
            <a:endParaRPr lang="en-US" sz="15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else { </a:t>
            </a:r>
            <a:endParaRPr lang="en-US" sz="15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	// 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we are the master </a:t>
            </a:r>
            <a:endParaRPr lang="en-US" sz="15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	store 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NewURLStore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(*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dataFile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) </a:t>
            </a:r>
            <a:endParaRPr lang="en-US" sz="15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... </a:t>
            </a:r>
            <a:endParaRPr lang="en-US" sz="15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>
              <a:buNone/>
            </a:pPr>
            <a:endParaRPr lang="en-US" sz="1500" dirty="0" smtClean="0"/>
          </a:p>
          <a:p>
            <a:pPr>
              <a:buNone/>
            </a:pPr>
            <a:r>
              <a:rPr lang="en-US" sz="1500" dirty="0" smtClean="0"/>
              <a:t>Le </a:t>
            </a:r>
            <a:r>
              <a:rPr lang="en-US" sz="1500" dirty="0" err="1" smtClean="0"/>
              <a:t>reste</a:t>
            </a:r>
            <a:r>
              <a:rPr lang="en-US" sz="1500" dirty="0" smtClean="0"/>
              <a:t> du front-end (façade) continue de </a:t>
            </a:r>
            <a:r>
              <a:rPr lang="en-US" sz="1500" dirty="0" err="1" smtClean="0"/>
              <a:t>travailler</a:t>
            </a:r>
            <a:r>
              <a:rPr lang="en-US" sz="1500" dirty="0" smtClean="0"/>
              <a:t> </a:t>
            </a:r>
            <a:r>
              <a:rPr lang="en-US" sz="1500" dirty="0" err="1" smtClean="0"/>
              <a:t>comme</a:t>
            </a:r>
            <a:r>
              <a:rPr lang="en-US" sz="1500" dirty="0" smtClean="0"/>
              <a:t> </a:t>
            </a:r>
            <a:r>
              <a:rPr lang="en-US" sz="1500" dirty="0" err="1" smtClean="0"/>
              <a:t>précédemment</a:t>
            </a:r>
            <a:r>
              <a:rPr lang="en-US" sz="1500" dirty="0" smtClean="0"/>
              <a:t>. Il </a:t>
            </a:r>
            <a:r>
              <a:rPr lang="en-US" sz="1500" dirty="0" err="1" smtClean="0"/>
              <a:t>n’a</a:t>
            </a:r>
            <a:r>
              <a:rPr lang="en-US" sz="1500" dirty="0" smtClean="0"/>
              <a:t> pas </a:t>
            </a:r>
            <a:r>
              <a:rPr lang="en-US" sz="1500" dirty="0" err="1" smtClean="0"/>
              <a:t>besoin</a:t>
            </a:r>
            <a:r>
              <a:rPr lang="en-US" sz="1500" dirty="0" smtClean="0"/>
              <a:t> d’être au </a:t>
            </a:r>
          </a:p>
          <a:p>
            <a:pPr>
              <a:buNone/>
            </a:pPr>
            <a:r>
              <a:rPr lang="en-US" sz="1500" dirty="0" smtClean="0"/>
              <a:t>courant de </a:t>
            </a:r>
            <a:r>
              <a:rPr lang="en-US" sz="1500" dirty="0" err="1" smtClean="0"/>
              <a:t>l’interface</a:t>
            </a:r>
            <a:r>
              <a:rPr lang="en-US" sz="1500" dirty="0" smtClean="0"/>
              <a:t> 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Store</a:t>
            </a:r>
            <a:r>
              <a:rPr lang="en-US" sz="1500" dirty="0" smtClean="0"/>
              <a:t>.  </a:t>
            </a:r>
            <a:endParaRPr lang="en-US" sz="15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Démonstration finale 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Nous </a:t>
            </a:r>
            <a:r>
              <a:rPr lang="en-US" dirty="0" err="1" smtClean="0"/>
              <a:t>pouvons</a:t>
            </a:r>
            <a:r>
              <a:rPr lang="en-US" dirty="0" smtClean="0"/>
              <a:t> </a:t>
            </a:r>
            <a:r>
              <a:rPr lang="en-US" dirty="0" err="1" smtClean="0"/>
              <a:t>désormais</a:t>
            </a:r>
            <a:r>
              <a:rPr lang="en-US" dirty="0" smtClean="0"/>
              <a:t> lancer un maître et </a:t>
            </a:r>
            <a:r>
              <a:rPr lang="en-US" dirty="0" err="1" smtClean="0"/>
              <a:t>plusieurs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esclaves</a:t>
            </a:r>
            <a:r>
              <a:rPr lang="en-US" dirty="0" smtClean="0"/>
              <a:t>, et </a:t>
            </a:r>
            <a:r>
              <a:rPr lang="en-US" dirty="0" err="1" smtClean="0"/>
              <a:t>effectuer</a:t>
            </a:r>
            <a:r>
              <a:rPr lang="en-US" dirty="0" smtClean="0"/>
              <a:t> des tests de stress </a:t>
            </a:r>
            <a:r>
              <a:rPr lang="en-US" dirty="0" err="1" smtClean="0"/>
              <a:t>sur</a:t>
            </a:r>
            <a:r>
              <a:rPr lang="en-US" dirty="0" smtClean="0"/>
              <a:t> les </a:t>
            </a:r>
            <a:r>
              <a:rPr lang="en-US" dirty="0" err="1" smtClean="0"/>
              <a:t>esclaves</a:t>
            </a:r>
            <a:r>
              <a:rPr lang="en-US" dirty="0" smtClean="0"/>
              <a:t>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Voir</a:t>
            </a:r>
            <a:r>
              <a:rPr lang="en-US" dirty="0" smtClean="0"/>
              <a:t> le </a:t>
            </a:r>
            <a:r>
              <a:rPr lang="en-US" dirty="0" err="1" smtClean="0"/>
              <a:t>programme</a:t>
            </a:r>
            <a:r>
              <a:rPr lang="en-US" dirty="0" smtClean="0"/>
              <a:t> </a:t>
            </a:r>
            <a:r>
              <a:rPr lang="en-US" dirty="0" err="1" smtClean="0"/>
              <a:t>complet</a:t>
            </a:r>
            <a:r>
              <a:rPr lang="en-US" dirty="0" smtClean="0"/>
              <a:t> :  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>
                <a:hlinkClick r:id="rId2"/>
              </a:rPr>
              <a:t>https://github.com/nf/goto/tree/master/talk/code/3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Les </a:t>
            </a:r>
            <a:r>
              <a:rPr lang="en-US" dirty="0" err="1" smtClean="0"/>
              <a:t>transparents</a:t>
            </a:r>
            <a:r>
              <a:rPr lang="en-US" dirty="0" smtClean="0"/>
              <a:t> en </a:t>
            </a:r>
            <a:r>
              <a:rPr lang="en-US" dirty="0" err="1" smtClean="0"/>
              <a:t>anglais</a:t>
            </a:r>
            <a:r>
              <a:rPr lang="en-US" dirty="0" smtClean="0"/>
              <a:t> </a:t>
            </a:r>
            <a:r>
              <a:rPr lang="en-US" dirty="0" err="1" smtClean="0"/>
              <a:t>sont</a:t>
            </a:r>
            <a:r>
              <a:rPr lang="en-US" dirty="0" smtClean="0"/>
              <a:t> </a:t>
            </a:r>
            <a:r>
              <a:rPr lang="en-US" dirty="0" err="1" smtClean="0"/>
              <a:t>disponibles</a:t>
            </a:r>
            <a:r>
              <a:rPr lang="en-US" dirty="0" smtClean="0"/>
              <a:t> à </a:t>
            </a:r>
            <a:r>
              <a:rPr lang="en-US" dirty="0" err="1" smtClean="0"/>
              <a:t>l’adresse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suivante</a:t>
            </a:r>
            <a:r>
              <a:rPr lang="en-US" dirty="0" smtClean="0"/>
              <a:t> :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hlinkClick r:id="rId3"/>
              </a:rPr>
              <a:t>http</a:t>
            </a:r>
            <a:r>
              <a:rPr lang="en-US" dirty="0" smtClean="0">
                <a:hlinkClick r:id="rId3"/>
              </a:rPr>
              <a:t>://wh3rd.net/practical-go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Exercices pour le lecteur (ou l’auditeur)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Bien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programme</a:t>
            </a:r>
            <a:r>
              <a:rPr lang="en-US" dirty="0" smtClean="0"/>
              <a:t> fait </a:t>
            </a:r>
            <a:r>
              <a:rPr lang="en-US" dirty="0" err="1" smtClean="0"/>
              <a:t>ce</a:t>
            </a:r>
            <a:r>
              <a:rPr lang="en-US" dirty="0" smtClean="0"/>
              <a:t> pour quoi </a:t>
            </a:r>
            <a:r>
              <a:rPr lang="en-US" dirty="0" err="1" smtClean="0"/>
              <a:t>il</a:t>
            </a:r>
            <a:r>
              <a:rPr lang="en-US" dirty="0" smtClean="0"/>
              <a:t> a </a:t>
            </a:r>
            <a:r>
              <a:rPr lang="en-US" dirty="0" err="1" smtClean="0"/>
              <a:t>été</a:t>
            </a:r>
            <a:r>
              <a:rPr lang="en-US" dirty="0" smtClean="0"/>
              <a:t> </a:t>
            </a:r>
            <a:r>
              <a:rPr lang="en-US" dirty="0" err="1" smtClean="0"/>
              <a:t>conçu</a:t>
            </a:r>
            <a:r>
              <a:rPr lang="en-US" dirty="0" smtClean="0"/>
              <a:t>, </a:t>
            </a:r>
            <a:r>
              <a:rPr lang="en-US" dirty="0" err="1" smtClean="0"/>
              <a:t>il</a:t>
            </a:r>
            <a:r>
              <a:rPr lang="en-US" dirty="0" smtClean="0"/>
              <a:t> y a </a:t>
            </a:r>
          </a:p>
          <a:p>
            <a:pPr>
              <a:buNone/>
            </a:pPr>
            <a:r>
              <a:rPr lang="en-US" dirty="0" err="1" smtClean="0"/>
              <a:t>quelques</a:t>
            </a:r>
            <a:r>
              <a:rPr lang="en-US" dirty="0" smtClean="0"/>
              <a:t> </a:t>
            </a:r>
            <a:r>
              <a:rPr lang="en-US" dirty="0" err="1" smtClean="0"/>
              <a:t>moyens</a:t>
            </a:r>
            <a:r>
              <a:rPr lang="en-US" dirty="0" smtClean="0"/>
              <a:t> </a:t>
            </a:r>
            <a:r>
              <a:rPr lang="en-US" dirty="0" err="1" smtClean="0"/>
              <a:t>supplémentaires</a:t>
            </a:r>
            <a:r>
              <a:rPr lang="en-US" dirty="0" smtClean="0"/>
              <a:t> de </a:t>
            </a:r>
            <a:r>
              <a:rPr lang="en-US" dirty="0" err="1" smtClean="0"/>
              <a:t>l’améliorer</a:t>
            </a:r>
            <a:r>
              <a:rPr lang="en-US" dirty="0" smtClean="0"/>
              <a:t> :  </a:t>
            </a:r>
            <a:endParaRPr lang="en-US" dirty="0" smtClean="0"/>
          </a:p>
          <a:p>
            <a:pPr lvl="1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L’esthétique</a:t>
            </a:r>
            <a:r>
              <a:rPr lang="en-US" dirty="0" smtClean="0"/>
              <a:t> : </a:t>
            </a:r>
            <a:r>
              <a:rPr lang="en-US" dirty="0" err="1" smtClean="0"/>
              <a:t>l’interface</a:t>
            </a:r>
            <a:r>
              <a:rPr lang="en-US" dirty="0" smtClean="0"/>
              <a:t> </a:t>
            </a:r>
            <a:r>
              <a:rPr lang="en-US" dirty="0" err="1" smtClean="0"/>
              <a:t>utilisateur</a:t>
            </a:r>
            <a:r>
              <a:rPr lang="en-US" dirty="0" smtClean="0"/>
              <a:t> </a:t>
            </a:r>
            <a:r>
              <a:rPr lang="en-US" dirty="0" err="1" smtClean="0"/>
              <a:t>pourrait</a:t>
            </a:r>
            <a:r>
              <a:rPr lang="en-US" dirty="0" smtClean="0"/>
              <a:t> </a:t>
            </a:r>
            <a:r>
              <a:rPr lang="en-US" dirty="0" err="1" smtClean="0"/>
              <a:t>être</a:t>
            </a:r>
            <a:r>
              <a:rPr lang="en-US" dirty="0" smtClean="0"/>
              <a:t> </a:t>
            </a:r>
            <a:r>
              <a:rPr lang="en-US" dirty="0" err="1" smtClean="0"/>
              <a:t>bien</a:t>
            </a:r>
            <a:r>
              <a:rPr lang="en-US" dirty="0" smtClean="0"/>
              <a:t> plus </a:t>
            </a:r>
            <a:r>
              <a:rPr lang="en-US" dirty="0" err="1" smtClean="0"/>
              <a:t>sympathique</a:t>
            </a:r>
            <a:r>
              <a:rPr lang="en-US" dirty="0" smtClean="0"/>
              <a:t>. </a:t>
            </a:r>
            <a:r>
              <a:rPr lang="en-US" dirty="0" err="1" smtClean="0"/>
              <a:t>Voir</a:t>
            </a:r>
            <a:r>
              <a:rPr lang="en-US" dirty="0" smtClean="0"/>
              <a:t> le  </a:t>
            </a:r>
            <a:r>
              <a:rPr lang="en-US" dirty="0" smtClean="0">
                <a:hlinkClick r:id="rId2"/>
              </a:rPr>
              <a:t>Wiki </a:t>
            </a:r>
            <a:r>
              <a:rPr lang="en-US" dirty="0" err="1" smtClean="0">
                <a:hlinkClick r:id="rId2"/>
              </a:rPr>
              <a:t>Codelab</a:t>
            </a:r>
            <a:r>
              <a:rPr lang="en-US" dirty="0" smtClean="0"/>
              <a:t> </a:t>
            </a:r>
            <a:r>
              <a:rPr lang="en-US" dirty="0" smtClean="0"/>
              <a:t>à golang.org pour des </a:t>
            </a:r>
            <a:r>
              <a:rPr lang="en-US" dirty="0" err="1" smtClean="0"/>
              <a:t>détails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</a:t>
            </a:r>
            <a:r>
              <a:rPr lang="en-US" dirty="0" err="1" smtClean="0"/>
              <a:t>l’utilisation</a:t>
            </a:r>
            <a:r>
              <a:rPr lang="en-US" dirty="0" smtClean="0"/>
              <a:t> du package Go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template</a:t>
            </a:r>
            <a:r>
              <a:rPr lang="en-US" dirty="0" smtClean="0"/>
              <a:t>.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La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fiabilité</a:t>
            </a:r>
            <a:r>
              <a:rPr lang="en-US" dirty="0" smtClean="0"/>
              <a:t>: les </a:t>
            </a:r>
            <a:r>
              <a:rPr lang="en-US" dirty="0" err="1" smtClean="0"/>
              <a:t>connexions</a:t>
            </a:r>
            <a:r>
              <a:rPr lang="en-US" dirty="0" smtClean="0"/>
              <a:t> maître/</a:t>
            </a:r>
            <a:r>
              <a:rPr lang="en-US" dirty="0" err="1" smtClean="0"/>
              <a:t>esclave</a:t>
            </a:r>
            <a:r>
              <a:rPr lang="en-US" dirty="0" smtClean="0"/>
              <a:t> </a:t>
            </a:r>
            <a:r>
              <a:rPr lang="en-US" dirty="0" err="1" smtClean="0"/>
              <a:t>pourraient</a:t>
            </a:r>
            <a:r>
              <a:rPr lang="en-US" dirty="0" smtClean="0"/>
              <a:t> </a:t>
            </a:r>
            <a:r>
              <a:rPr lang="en-US" dirty="0" err="1" smtClean="0"/>
              <a:t>être</a:t>
            </a:r>
            <a:r>
              <a:rPr lang="en-US" dirty="0" smtClean="0"/>
              <a:t> plus </a:t>
            </a:r>
            <a:r>
              <a:rPr lang="en-US" dirty="0" err="1" smtClean="0"/>
              <a:t>fiables</a:t>
            </a:r>
            <a:r>
              <a:rPr lang="en-US" dirty="0" smtClean="0"/>
              <a:t>. Si la </a:t>
            </a:r>
            <a:r>
              <a:rPr lang="en-US" dirty="0" err="1" smtClean="0"/>
              <a:t>connexion</a:t>
            </a:r>
            <a:r>
              <a:rPr lang="en-US" dirty="0" smtClean="0"/>
              <a:t> </a:t>
            </a:r>
            <a:r>
              <a:rPr lang="en-US" dirty="0" err="1" smtClean="0"/>
              <a:t>tombe</a:t>
            </a:r>
            <a:r>
              <a:rPr lang="en-US" dirty="0" smtClean="0"/>
              <a:t>, le client </a:t>
            </a:r>
            <a:r>
              <a:rPr lang="en-US" dirty="0" err="1" smtClean="0"/>
              <a:t>devrait</a:t>
            </a:r>
            <a:r>
              <a:rPr lang="en-US" dirty="0" smtClean="0"/>
              <a:t> </a:t>
            </a:r>
            <a:r>
              <a:rPr lang="en-US" dirty="0" err="1" smtClean="0"/>
              <a:t>réessayer</a:t>
            </a:r>
            <a:r>
              <a:rPr lang="en-US" dirty="0" smtClean="0"/>
              <a:t> de se connecter.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goroutine</a:t>
            </a:r>
            <a:r>
              <a:rPr lang="en-US" dirty="0" smtClean="0"/>
              <a:t>  “dialer” </a:t>
            </a:r>
            <a:r>
              <a:rPr lang="en-US" dirty="0" err="1" smtClean="0"/>
              <a:t>pourrait</a:t>
            </a:r>
            <a:r>
              <a:rPr lang="en-US" dirty="0" smtClean="0"/>
              <a:t> </a:t>
            </a:r>
            <a:r>
              <a:rPr lang="en-US" dirty="0" err="1" smtClean="0"/>
              <a:t>gérer</a:t>
            </a:r>
            <a:r>
              <a:rPr lang="en-US" dirty="0" smtClean="0"/>
              <a:t> </a:t>
            </a:r>
            <a:r>
              <a:rPr lang="en-US" dirty="0" err="1" smtClean="0"/>
              <a:t>cela</a:t>
            </a:r>
            <a:r>
              <a:rPr lang="en-US" dirty="0" smtClean="0"/>
              <a:t>.  </a:t>
            </a:r>
            <a:endParaRPr lang="en-US" dirty="0" smtClean="0"/>
          </a:p>
          <a:p>
            <a:pPr lvl="1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L’épuisement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des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ressources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/>
              <a:t>: au fur et à </a:t>
            </a:r>
            <a:r>
              <a:rPr lang="en-US" dirty="0" err="1" smtClean="0"/>
              <a:t>mesuree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la base de </a:t>
            </a:r>
            <a:r>
              <a:rPr lang="en-US" dirty="0" err="1" smtClean="0"/>
              <a:t>données</a:t>
            </a:r>
            <a:r>
              <a:rPr lang="en-US" dirty="0" smtClean="0"/>
              <a:t> </a:t>
            </a:r>
            <a:r>
              <a:rPr lang="en-US" dirty="0" err="1" smtClean="0"/>
              <a:t>grossit</a:t>
            </a:r>
            <a:r>
              <a:rPr lang="en-US" dirty="0" smtClean="0"/>
              <a:t>, la </a:t>
            </a:r>
            <a:r>
              <a:rPr lang="en-US" dirty="0" err="1" smtClean="0"/>
              <a:t>taille</a:t>
            </a:r>
            <a:r>
              <a:rPr lang="en-US" dirty="0" smtClean="0"/>
              <a:t> de la </a:t>
            </a:r>
            <a:r>
              <a:rPr lang="en-US" dirty="0" err="1" smtClean="0"/>
              <a:t>mémoire</a:t>
            </a:r>
            <a:r>
              <a:rPr lang="en-US" dirty="0" smtClean="0"/>
              <a:t> </a:t>
            </a:r>
            <a:r>
              <a:rPr lang="en-US" dirty="0" err="1" smtClean="0"/>
              <a:t>peut</a:t>
            </a:r>
            <a:r>
              <a:rPr lang="en-US" dirty="0" smtClean="0"/>
              <a:t> </a:t>
            </a:r>
            <a:r>
              <a:rPr lang="en-US" dirty="0" err="1" smtClean="0"/>
              <a:t>devenir</a:t>
            </a:r>
            <a:r>
              <a:rPr lang="en-US" dirty="0" smtClean="0"/>
              <a:t> </a:t>
            </a:r>
            <a:r>
              <a:rPr lang="en-US" dirty="0" err="1" smtClean="0"/>
              <a:t>problématique</a:t>
            </a:r>
            <a:r>
              <a:rPr lang="en-US" dirty="0" smtClean="0"/>
              <a:t>. </a:t>
            </a:r>
            <a:r>
              <a:rPr lang="en-US" dirty="0" err="1" smtClean="0"/>
              <a:t>Ceci</a:t>
            </a:r>
            <a:r>
              <a:rPr lang="en-US" dirty="0" smtClean="0"/>
              <a:t> </a:t>
            </a:r>
            <a:r>
              <a:rPr lang="en-US" dirty="0" err="1" smtClean="0"/>
              <a:t>pourrait</a:t>
            </a:r>
            <a:r>
              <a:rPr lang="en-US" dirty="0" smtClean="0"/>
              <a:t> </a:t>
            </a:r>
            <a:r>
              <a:rPr lang="en-US" dirty="0" err="1" smtClean="0"/>
              <a:t>être</a:t>
            </a:r>
            <a:r>
              <a:rPr lang="en-US" dirty="0" smtClean="0"/>
              <a:t> </a:t>
            </a:r>
            <a:r>
              <a:rPr lang="en-US" dirty="0" err="1" smtClean="0"/>
              <a:t>résolu</a:t>
            </a:r>
            <a:r>
              <a:rPr lang="en-US" dirty="0" smtClean="0"/>
              <a:t> en </a:t>
            </a:r>
            <a:r>
              <a:rPr lang="en-US" dirty="0" err="1" smtClean="0"/>
              <a:t>répartissant</a:t>
            </a:r>
            <a:r>
              <a:rPr lang="en-US" dirty="0" smtClean="0"/>
              <a:t> les </a:t>
            </a:r>
            <a:r>
              <a:rPr lang="en-US" dirty="0" err="1" smtClean="0"/>
              <a:t>ressources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divers </a:t>
            </a:r>
            <a:r>
              <a:rPr lang="en-US" dirty="0" err="1" smtClean="0"/>
              <a:t>serveurs</a:t>
            </a:r>
            <a:r>
              <a:rPr lang="en-US" dirty="0" smtClean="0"/>
              <a:t>. 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La suppression</a:t>
            </a:r>
            <a:r>
              <a:rPr lang="en-US" dirty="0" smtClean="0"/>
              <a:t>:  en support de la suppression des URL </a:t>
            </a:r>
            <a:r>
              <a:rPr lang="en-US" dirty="0" err="1" smtClean="0"/>
              <a:t>raccourcies</a:t>
            </a:r>
            <a:r>
              <a:rPr lang="en-US" dirty="0" smtClean="0"/>
              <a:t>, les </a:t>
            </a:r>
            <a:r>
              <a:rPr lang="en-US" dirty="0" err="1" smtClean="0"/>
              <a:t>intéractions</a:t>
            </a:r>
            <a:r>
              <a:rPr lang="en-US" dirty="0" smtClean="0"/>
              <a:t> entre le maître et les </a:t>
            </a:r>
            <a:r>
              <a:rPr lang="en-US" dirty="0" err="1" smtClean="0"/>
              <a:t>esclaves</a:t>
            </a:r>
            <a:r>
              <a:rPr lang="en-US" dirty="0" smtClean="0"/>
              <a:t> </a:t>
            </a:r>
            <a:r>
              <a:rPr lang="en-US" dirty="0" err="1" smtClean="0"/>
              <a:t>nécessiterait</a:t>
            </a:r>
            <a:r>
              <a:rPr lang="en-US" dirty="0" smtClean="0"/>
              <a:t> d’être plus </a:t>
            </a:r>
            <a:r>
              <a:rPr lang="en-US" dirty="0" err="1" smtClean="0"/>
              <a:t>efficaces</a:t>
            </a:r>
            <a:r>
              <a:rPr lang="en-US" dirty="0" smtClean="0"/>
              <a:t>.  </a:t>
            </a:r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Des ressources Go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http://golang.org/</a:t>
            </a:r>
            <a:r>
              <a:rPr lang="en-US" dirty="0" smtClean="0"/>
              <a:t> - </a:t>
            </a:r>
            <a:r>
              <a:rPr lang="en-US" dirty="0" smtClean="0"/>
              <a:t>la page </a:t>
            </a:r>
            <a:r>
              <a:rPr lang="en-US" dirty="0" err="1" smtClean="0"/>
              <a:t>officielle</a:t>
            </a:r>
            <a:r>
              <a:rPr lang="en-US" dirty="0" smtClean="0"/>
              <a:t> de Go. </a:t>
            </a:r>
            <a:endParaRPr lang="en-US" dirty="0" smtClean="0"/>
          </a:p>
          <a:p>
            <a:pPr lvl="1"/>
            <a:r>
              <a:rPr lang="en-US" dirty="0" smtClean="0"/>
              <a:t>Beaucoup de documentation (lire les specs du </a:t>
            </a:r>
            <a:r>
              <a:rPr lang="en-US" dirty="0" err="1" smtClean="0"/>
              <a:t>langage</a:t>
            </a:r>
            <a:r>
              <a:rPr lang="en-US" dirty="0" smtClean="0"/>
              <a:t>!!!) </a:t>
            </a:r>
            <a:endParaRPr lang="en-US" dirty="0" smtClean="0"/>
          </a:p>
          <a:p>
            <a:pPr lvl="1"/>
            <a:r>
              <a:rPr lang="en-US" dirty="0" err="1" smtClean="0"/>
              <a:t>Tutoriels</a:t>
            </a:r>
            <a:r>
              <a:rPr lang="en-US" dirty="0" smtClean="0"/>
              <a:t> (et les </a:t>
            </a:r>
            <a:r>
              <a:rPr lang="en-US" dirty="0" err="1" smtClean="0"/>
              <a:t>codelabs</a:t>
            </a:r>
            <a:r>
              <a:rPr lang="en-US" dirty="0" smtClean="0"/>
              <a:t>, </a:t>
            </a:r>
            <a:r>
              <a:rPr lang="en-US" dirty="0" smtClean="0"/>
              <a:t>et </a:t>
            </a:r>
            <a:r>
              <a:rPr lang="en-US" dirty="0" err="1" smtClean="0"/>
              <a:t>codewalks</a:t>
            </a:r>
            <a:r>
              <a:rPr lang="en-US" dirty="0" smtClean="0"/>
              <a:t>), </a:t>
            </a:r>
          </a:p>
          <a:p>
            <a:pPr lvl="1"/>
            <a:r>
              <a:rPr lang="en-US" dirty="0" smtClean="0"/>
              <a:t>Le </a:t>
            </a:r>
            <a:r>
              <a:rPr lang="en-US" dirty="0" err="1" smtClean="0"/>
              <a:t>bac</a:t>
            </a:r>
            <a:r>
              <a:rPr lang="en-US" dirty="0" smtClean="0"/>
              <a:t>-à-sable Go (playground) (</a:t>
            </a:r>
            <a:r>
              <a:rPr lang="en-US" dirty="0" err="1" smtClean="0"/>
              <a:t>écrire</a:t>
            </a:r>
            <a:r>
              <a:rPr lang="en-US" dirty="0" smtClean="0"/>
              <a:t>, compiler, </a:t>
            </a:r>
            <a:r>
              <a:rPr lang="en-US" dirty="0" err="1" smtClean="0"/>
              <a:t>exécuter</a:t>
            </a:r>
            <a:r>
              <a:rPr lang="en-US" dirty="0" smtClean="0"/>
              <a:t> du code Go à </a:t>
            </a:r>
            <a:r>
              <a:rPr lang="en-US" dirty="0" err="1" smtClean="0"/>
              <a:t>partir</a:t>
            </a:r>
            <a:r>
              <a:rPr lang="en-US" dirty="0" smtClean="0"/>
              <a:t> d’un </a:t>
            </a:r>
            <a:r>
              <a:rPr lang="en-US" dirty="0" err="1" smtClean="0"/>
              <a:t>navigateur</a:t>
            </a:r>
            <a:r>
              <a:rPr lang="en-US" dirty="0" smtClean="0"/>
              <a:t> web) </a:t>
            </a:r>
            <a:endParaRPr lang="en-US" dirty="0" smtClean="0"/>
          </a:p>
          <a:p>
            <a:pPr lvl="1"/>
            <a:r>
              <a:rPr lang="en-US" dirty="0" smtClean="0"/>
              <a:t>Et </a:t>
            </a:r>
            <a:r>
              <a:rPr lang="en-US" dirty="0" err="1" smtClean="0"/>
              <a:t>bien</a:t>
            </a:r>
            <a:r>
              <a:rPr lang="en-US" dirty="0" smtClean="0"/>
              <a:t> plus... </a:t>
            </a:r>
            <a:endParaRPr lang="en-US" dirty="0" smtClean="0"/>
          </a:p>
          <a:p>
            <a:r>
              <a:rPr lang="en-US" b="1" dirty="0" smtClean="0"/>
              <a:t>http://blog.golang.org/</a:t>
            </a:r>
            <a:r>
              <a:rPr lang="en-US" dirty="0" smtClean="0"/>
              <a:t> - </a:t>
            </a:r>
            <a:r>
              <a:rPr lang="en-US" dirty="0" smtClean="0"/>
              <a:t>le blog </a:t>
            </a:r>
            <a:r>
              <a:rPr lang="en-US" dirty="0" err="1" smtClean="0"/>
              <a:t>officiel</a:t>
            </a:r>
            <a:r>
              <a:rPr lang="en-US" dirty="0" smtClean="0"/>
              <a:t> de Go. </a:t>
            </a:r>
            <a:endParaRPr lang="en-US" dirty="0" smtClean="0"/>
          </a:p>
          <a:p>
            <a:r>
              <a:rPr lang="en-US" b="1" dirty="0" smtClean="0"/>
              <a:t>http://godashboard.appspot.com/package</a:t>
            </a:r>
            <a:r>
              <a:rPr lang="en-US" dirty="0" smtClean="0"/>
              <a:t> - </a:t>
            </a:r>
            <a:r>
              <a:rPr lang="en-US" dirty="0" smtClean="0"/>
              <a:t>des </a:t>
            </a:r>
            <a:r>
              <a:rPr lang="en-US" dirty="0" err="1" smtClean="0"/>
              <a:t>bibliothèques</a:t>
            </a:r>
            <a:r>
              <a:rPr lang="en-US" dirty="0" smtClean="0"/>
              <a:t> Go </a:t>
            </a:r>
            <a:r>
              <a:rPr lang="en-US" dirty="0" err="1" smtClean="0"/>
              <a:t>écrites</a:t>
            </a:r>
            <a:r>
              <a:rPr lang="en-US" dirty="0" smtClean="0"/>
              <a:t> par la </a:t>
            </a:r>
            <a:r>
              <a:rPr lang="en-US" dirty="0" err="1" smtClean="0"/>
              <a:t>communauté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b="1" dirty="0" smtClean="0"/>
              <a:t>http://groups.google.com/group/golang-nuts</a:t>
            </a:r>
            <a:r>
              <a:rPr lang="en-US" dirty="0" smtClean="0"/>
              <a:t> - </a:t>
            </a:r>
            <a:r>
              <a:rPr lang="en-US" dirty="0" smtClean="0"/>
              <a:t>la mailing-list de Go</a:t>
            </a:r>
            <a:endParaRPr lang="en-US" dirty="0" smtClean="0"/>
          </a:p>
          <a:p>
            <a:r>
              <a:rPr lang="en-US" b="1" dirty="0" smtClean="0"/>
              <a:t>#go-nuts</a:t>
            </a:r>
            <a:r>
              <a:rPr lang="en-US" dirty="0" smtClean="0"/>
              <a:t> on </a:t>
            </a:r>
            <a:r>
              <a:rPr lang="en-US" b="1" dirty="0" smtClean="0"/>
              <a:t>irc.freenode.net</a:t>
            </a:r>
            <a:r>
              <a:rPr lang="en-US" dirty="0" smtClean="0"/>
              <a:t> </a:t>
            </a:r>
            <a:r>
              <a:rPr lang="en-US" dirty="0" smtClean="0"/>
              <a:t>– aide en temps </a:t>
            </a:r>
            <a:r>
              <a:rPr lang="en-US" dirty="0" err="1" smtClean="0"/>
              <a:t>réel</a:t>
            </a:r>
            <a:r>
              <a:rPr lang="en-US" dirty="0" smtClean="0"/>
              <a:t> pour Go. </a:t>
            </a:r>
            <a:endParaRPr lang="en-US" dirty="0" smtClean="0"/>
          </a:p>
          <a:p>
            <a:endParaRPr lang="fr-FR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Des questions?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fr-FR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>
              <a:buNone/>
            </a:pP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Andrew </a:t>
            </a:r>
            <a:r>
              <a:rPr lang="fr-FR" b="1" dirty="0" err="1" smtClean="0">
                <a:solidFill>
                  <a:schemeClr val="accent1">
                    <a:lumMod val="75000"/>
                  </a:schemeClr>
                </a:solidFill>
              </a:rPr>
              <a:t>Gerrand</a:t>
            </a:r>
            <a:endParaRPr lang="fr-FR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>
              <a:buNone/>
            </a:pPr>
            <a:endParaRPr lang="fr-FR" dirty="0" smtClean="0"/>
          </a:p>
          <a:p>
            <a:pPr algn="ctr">
              <a:buNone/>
            </a:pPr>
            <a:r>
              <a:rPr lang="fr-FR" dirty="0" smtClean="0">
                <a:hlinkClick r:id="rId2"/>
              </a:rPr>
              <a:t>adg@golang.org</a:t>
            </a:r>
            <a:endParaRPr lang="fr-FR" dirty="0" smtClean="0"/>
          </a:p>
          <a:p>
            <a:pPr algn="ctr">
              <a:buNone/>
            </a:pPr>
            <a:endParaRPr lang="fr-FR" dirty="0" smtClean="0"/>
          </a:p>
          <a:p>
            <a:pPr algn="ctr">
              <a:buNone/>
            </a:pPr>
            <a:r>
              <a:rPr lang="fr-FR" dirty="0" smtClean="0">
                <a:hlinkClick r:id="rId3"/>
              </a:rPr>
              <a:t>http://wh3rd.net/practical-go</a:t>
            </a:r>
            <a:r>
              <a:rPr lang="fr-FR" dirty="0" smtClean="0">
                <a:hlinkClick r:id="rId3"/>
              </a:rPr>
              <a:t>/</a:t>
            </a:r>
            <a:endParaRPr lang="fr-FR" dirty="0" smtClean="0"/>
          </a:p>
          <a:p>
            <a:pPr algn="ctr">
              <a:buNone/>
            </a:pPr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Des transparents additionnels…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Faire de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URLStore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un service RPC 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(3)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Pour faire de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un service RPC, nous </a:t>
            </a:r>
            <a:r>
              <a:rPr lang="en-US" dirty="0" err="1" smtClean="0"/>
              <a:t>avons</a:t>
            </a:r>
            <a:r>
              <a:rPr lang="en-US" dirty="0" smtClean="0"/>
              <a:t> </a:t>
            </a:r>
            <a:r>
              <a:rPr lang="en-US" dirty="0" err="1" smtClean="0"/>
              <a:t>besoin</a:t>
            </a:r>
            <a:r>
              <a:rPr lang="en-US" dirty="0" smtClean="0"/>
              <a:t> de modifier les </a:t>
            </a:r>
            <a:r>
              <a:rPr lang="en-US" dirty="0" err="1" smtClean="0"/>
              <a:t>méthodes</a:t>
            </a:r>
            <a:r>
              <a:rPr lang="en-US" dirty="0" smtClean="0"/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Get </a:t>
            </a:r>
            <a:r>
              <a:rPr lang="en-US" dirty="0" smtClean="0"/>
              <a:t>et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Put </a:t>
            </a:r>
          </a:p>
          <a:p>
            <a:pPr>
              <a:buNone/>
            </a:pPr>
            <a:r>
              <a:rPr lang="en-US" dirty="0" smtClean="0"/>
              <a:t>pour les </a:t>
            </a:r>
            <a:r>
              <a:rPr lang="en-US" dirty="0" err="1" smtClean="0"/>
              <a:t>rendre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rpc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compatibles. Les signatures de </a:t>
            </a:r>
            <a:r>
              <a:rPr lang="en-US" dirty="0" err="1" smtClean="0"/>
              <a:t>ces</a:t>
            </a:r>
            <a:r>
              <a:rPr lang="en-US" dirty="0" smtClean="0"/>
              <a:t> </a:t>
            </a:r>
            <a:r>
              <a:rPr lang="en-US" dirty="0" err="1" smtClean="0"/>
              <a:t>fonctions</a:t>
            </a:r>
            <a:r>
              <a:rPr lang="en-US" dirty="0" smtClean="0"/>
              <a:t> </a:t>
            </a:r>
            <a:r>
              <a:rPr lang="en-US" dirty="0" err="1" smtClean="0"/>
              <a:t>changent</a:t>
            </a:r>
            <a:r>
              <a:rPr lang="en-US" dirty="0" smtClean="0"/>
              <a:t>, et </a:t>
            </a:r>
            <a:r>
              <a:rPr lang="en-US" dirty="0" err="1" smtClean="0"/>
              <a:t>retournent</a:t>
            </a:r>
            <a:r>
              <a:rPr lang="en-US" dirty="0" smtClean="0"/>
              <a:t> </a:t>
            </a:r>
            <a:r>
              <a:rPr lang="en-US" dirty="0" err="1" smtClean="0"/>
              <a:t>maintenant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valeur</a:t>
            </a:r>
            <a:r>
              <a:rPr lang="en-US" dirty="0" smtClean="0"/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os.Error</a:t>
            </a:r>
            <a:r>
              <a:rPr lang="en-US" dirty="0" smtClean="0"/>
              <a:t>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La </a:t>
            </a:r>
            <a:r>
              <a:rPr lang="en-US" dirty="0" err="1" smtClean="0"/>
              <a:t>méthode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Get </a:t>
            </a:r>
            <a:r>
              <a:rPr lang="en-US" dirty="0" err="1" smtClean="0"/>
              <a:t>peut</a:t>
            </a:r>
            <a:r>
              <a:rPr lang="en-US" dirty="0" smtClean="0"/>
              <a:t> </a:t>
            </a:r>
            <a:r>
              <a:rPr lang="en-US" dirty="0" err="1" smtClean="0"/>
              <a:t>retourner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erreur</a:t>
            </a:r>
            <a:r>
              <a:rPr lang="en-US" dirty="0" smtClean="0"/>
              <a:t> </a:t>
            </a:r>
            <a:r>
              <a:rPr lang="en-US" dirty="0" err="1" smtClean="0"/>
              <a:t>explicite</a:t>
            </a:r>
            <a:r>
              <a:rPr lang="en-US" dirty="0" smtClean="0"/>
              <a:t> </a:t>
            </a:r>
            <a:r>
              <a:rPr lang="en-US" dirty="0" err="1" smtClean="0"/>
              <a:t>quand</a:t>
            </a:r>
            <a:r>
              <a:rPr lang="en-US" dirty="0" smtClean="0"/>
              <a:t> la clef </a:t>
            </a:r>
            <a:r>
              <a:rPr lang="en-US" dirty="0" err="1" smtClean="0"/>
              <a:t>fournie</a:t>
            </a:r>
            <a:r>
              <a:rPr lang="en-US" dirty="0" smtClean="0"/>
              <a:t> </a:t>
            </a:r>
            <a:r>
              <a:rPr lang="en-US" dirty="0" err="1" smtClean="0"/>
              <a:t>n’est</a:t>
            </a:r>
            <a:r>
              <a:rPr lang="en-US" dirty="0" smtClean="0"/>
              <a:t> pas </a:t>
            </a:r>
            <a:r>
              <a:rPr lang="en-US" dirty="0" err="1" smtClean="0"/>
              <a:t>trouvée</a:t>
            </a:r>
            <a:r>
              <a:rPr lang="en-US" dirty="0" smtClean="0"/>
              <a:t> :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Get(key,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*string)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s.mu.RLock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defer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s.mu.RUnlock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u, ok :=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s.urls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[*key]; ok {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u return nil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}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os.NewError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("key not found")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Au </a:t>
            </a:r>
            <a:r>
              <a:rPr lang="en-US" dirty="0" err="1" smtClean="0"/>
              <a:t>delà</a:t>
            </a:r>
            <a:r>
              <a:rPr lang="en-US" dirty="0" smtClean="0"/>
              <a:t> de la signature de </a:t>
            </a:r>
            <a:r>
              <a:rPr lang="en-US" dirty="0" err="1" smtClean="0"/>
              <a:t>fonction</a:t>
            </a:r>
            <a:r>
              <a:rPr lang="en-US" dirty="0" smtClean="0"/>
              <a:t>, la </a:t>
            </a:r>
            <a:r>
              <a:rPr lang="en-US" dirty="0" err="1" smtClean="0"/>
              <a:t>méthode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Put </a:t>
            </a:r>
            <a:r>
              <a:rPr lang="en-US" dirty="0" smtClean="0"/>
              <a:t>ne change </a:t>
            </a:r>
            <a:r>
              <a:rPr lang="en-US" dirty="0" err="1" smtClean="0"/>
              <a:t>pratiquement</a:t>
            </a:r>
            <a:r>
              <a:rPr lang="en-US" dirty="0" smtClean="0"/>
              <a:t> pas </a:t>
            </a:r>
            <a:r>
              <a:rPr lang="en-US" dirty="0" err="1" smtClean="0"/>
              <a:t>dans</a:t>
            </a:r>
            <a:r>
              <a:rPr lang="en-US" dirty="0" smtClean="0"/>
              <a:t> le code </a:t>
            </a:r>
            <a:r>
              <a:rPr lang="en-US" dirty="0" err="1" smtClean="0"/>
              <a:t>réel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(pas </a:t>
            </a:r>
            <a:r>
              <a:rPr lang="en-US" dirty="0" err="1" smtClean="0"/>
              <a:t>montré</a:t>
            </a:r>
            <a:r>
              <a:rPr lang="en-US" dirty="0" smtClean="0"/>
              <a:t> </a:t>
            </a:r>
            <a:r>
              <a:rPr lang="en-US" dirty="0" err="1" smtClean="0"/>
              <a:t>ici</a:t>
            </a:r>
            <a:r>
              <a:rPr lang="en-US" dirty="0" smtClean="0"/>
              <a:t>) 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Put(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key *string)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os.Error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Faire de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URLStore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un service RPC 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(4)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fr-FR" dirty="0" smtClean="0"/>
              <a:t>A son tour, le </a:t>
            </a:r>
            <a:r>
              <a:rPr lang="fr-FR" dirty="0" err="1" smtClean="0"/>
              <a:t>handler</a:t>
            </a:r>
            <a:r>
              <a:rPr lang="fr-FR" dirty="0" smtClean="0"/>
              <a:t>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HTTP</a:t>
            </a:r>
            <a:r>
              <a:rPr lang="fr-FR" dirty="0" smtClean="0"/>
              <a:t> doit être modifié pour se mettre au diapason des</a:t>
            </a:r>
          </a:p>
          <a:p>
            <a:pPr>
              <a:buNone/>
            </a:pPr>
            <a:r>
              <a:rPr lang="fr-FR" dirty="0" smtClean="0"/>
              <a:t> changement sur  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fr-FR" dirty="0" smtClean="0"/>
              <a:t>. </a:t>
            </a: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Le </a:t>
            </a:r>
            <a:r>
              <a:rPr lang="fr-FR" dirty="0" err="1" smtClean="0"/>
              <a:t>handler</a:t>
            </a:r>
            <a:r>
              <a:rPr lang="fr-FR" dirty="0" smtClean="0"/>
              <a:t> 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Redirect</a:t>
            </a:r>
            <a:r>
              <a:rPr lang="fr-FR" dirty="0" smtClean="0"/>
              <a:t> </a:t>
            </a:r>
            <a:r>
              <a:rPr lang="fr-FR" dirty="0" err="1" smtClean="0"/>
              <a:t>retroune</a:t>
            </a:r>
            <a:r>
              <a:rPr lang="fr-FR" dirty="0" smtClean="0"/>
              <a:t> maintenant une chaine d’erreur fournie par  </a:t>
            </a:r>
          </a:p>
          <a:p>
            <a:pPr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fr-FR" dirty="0" smtClean="0"/>
              <a:t>: </a:t>
            </a: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 lvl="1">
              <a:buNone/>
            </a:pPr>
            <a:r>
              <a:rPr lang="fr-FR" sz="22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200" dirty="0" err="1" smtClean="0">
                <a:latin typeface="Courier New" pitchFamily="49" charset="0"/>
                <a:cs typeface="Courier New" pitchFamily="49" charset="0"/>
              </a:rPr>
              <a:t>Redirect</a:t>
            </a:r>
            <a:r>
              <a:rPr lang="fr-FR" sz="2200" dirty="0" smtClean="0">
                <a:latin typeface="Courier New" pitchFamily="49" charset="0"/>
                <a:cs typeface="Courier New" pitchFamily="49" charset="0"/>
              </a:rPr>
              <a:t>(w </a:t>
            </a:r>
            <a:r>
              <a:rPr lang="fr-FR" sz="2200" dirty="0" err="1" smtClean="0">
                <a:latin typeface="Courier New" pitchFamily="49" charset="0"/>
                <a:cs typeface="Courier New" pitchFamily="49" charset="0"/>
              </a:rPr>
              <a:t>http.ResponseWriter</a:t>
            </a:r>
            <a:r>
              <a:rPr lang="fr-FR" sz="2200" dirty="0" smtClean="0">
                <a:latin typeface="Courier New" pitchFamily="49" charset="0"/>
                <a:cs typeface="Courier New" pitchFamily="49" charset="0"/>
              </a:rPr>
              <a:t>, r *</a:t>
            </a:r>
            <a:r>
              <a:rPr lang="fr-FR" sz="2200" dirty="0" err="1" smtClean="0">
                <a:latin typeface="Courier New" pitchFamily="49" charset="0"/>
                <a:cs typeface="Courier New" pitchFamily="49" charset="0"/>
              </a:rPr>
              <a:t>http.Request</a:t>
            </a:r>
            <a:r>
              <a:rPr lang="fr-FR" sz="2200" dirty="0" smtClean="0">
                <a:latin typeface="Courier New" pitchFamily="49" charset="0"/>
                <a:cs typeface="Courier New" pitchFamily="49" charset="0"/>
              </a:rPr>
              <a:t>) { </a:t>
            </a:r>
            <a:endParaRPr lang="fr-FR" sz="22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2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2200" dirty="0" err="1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fr-FR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200" dirty="0" smtClean="0">
                <a:latin typeface="Courier New" pitchFamily="49" charset="0"/>
                <a:cs typeface="Courier New" pitchFamily="49" charset="0"/>
              </a:rPr>
              <a:t>:= r.URL.Path[1:] </a:t>
            </a:r>
            <a:endParaRPr lang="fr-FR" sz="22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2200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2200" i="1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fr-FR" sz="2200" i="1" dirty="0" smtClean="0">
                <a:latin typeface="Courier New" pitchFamily="49" charset="0"/>
                <a:cs typeface="Courier New" pitchFamily="49" charset="0"/>
              </a:rPr>
              <a:t>url string</a:t>
            </a:r>
            <a:r>
              <a:rPr lang="fr-FR" sz="22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fr-FR" sz="22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2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22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fr-FR" sz="2200" i="1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fr-FR" sz="2200" dirty="0" smtClean="0">
                <a:latin typeface="Courier New" pitchFamily="49" charset="0"/>
                <a:cs typeface="Courier New" pitchFamily="49" charset="0"/>
              </a:rPr>
              <a:t> := </a:t>
            </a:r>
            <a:r>
              <a:rPr lang="fr-FR" sz="2200" dirty="0" err="1" smtClean="0">
                <a:latin typeface="Courier New" pitchFamily="49" charset="0"/>
                <a:cs typeface="Courier New" pitchFamily="49" charset="0"/>
              </a:rPr>
              <a:t>store.Get</a:t>
            </a:r>
            <a:r>
              <a:rPr lang="fr-FR" sz="2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2200" i="1" dirty="0" smtClean="0">
                <a:latin typeface="Courier New" pitchFamily="49" charset="0"/>
                <a:cs typeface="Courier New" pitchFamily="49" charset="0"/>
              </a:rPr>
              <a:t>&amp;</a:t>
            </a:r>
            <a:r>
              <a:rPr lang="fr-FR" sz="2200" dirty="0" err="1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fr-FR" sz="2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2200" i="1" dirty="0" smtClean="0">
                <a:latin typeface="Courier New" pitchFamily="49" charset="0"/>
                <a:cs typeface="Courier New" pitchFamily="49" charset="0"/>
              </a:rPr>
              <a:t>&amp;</a:t>
            </a:r>
            <a:r>
              <a:rPr lang="fr-FR" sz="2200" dirty="0" smtClean="0">
                <a:latin typeface="Courier New" pitchFamily="49" charset="0"/>
                <a:cs typeface="Courier New" pitchFamily="49" charset="0"/>
              </a:rPr>
              <a:t>url); </a:t>
            </a:r>
            <a:r>
              <a:rPr lang="fr-FR" sz="2200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fr-FR" sz="2200" dirty="0" smtClean="0">
                <a:latin typeface="Courier New" pitchFamily="49" charset="0"/>
                <a:cs typeface="Courier New" pitchFamily="49" charset="0"/>
              </a:rPr>
              <a:t> != </a:t>
            </a:r>
            <a:r>
              <a:rPr lang="fr-FR" sz="2200" dirty="0" err="1" smtClean="0">
                <a:latin typeface="Courier New" pitchFamily="49" charset="0"/>
                <a:cs typeface="Courier New" pitchFamily="49" charset="0"/>
              </a:rPr>
              <a:t>nil</a:t>
            </a:r>
            <a:r>
              <a:rPr lang="fr-FR" sz="2200" dirty="0" smtClean="0">
                <a:latin typeface="Courier New" pitchFamily="49" charset="0"/>
                <a:cs typeface="Courier New" pitchFamily="49" charset="0"/>
              </a:rPr>
              <a:t> { </a:t>
            </a:r>
            <a:endParaRPr lang="fr-FR" sz="22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2200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2200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2200" i="1" dirty="0" err="1" smtClean="0">
                <a:latin typeface="Courier New" pitchFamily="49" charset="0"/>
                <a:cs typeface="Courier New" pitchFamily="49" charset="0"/>
              </a:rPr>
              <a:t>http.Error</a:t>
            </a:r>
            <a:r>
              <a:rPr lang="fr-FR" sz="2200" i="1" dirty="0" smtClean="0">
                <a:latin typeface="Courier New" pitchFamily="49" charset="0"/>
                <a:cs typeface="Courier New" pitchFamily="49" charset="0"/>
              </a:rPr>
              <a:t>(w</a:t>
            </a:r>
            <a:r>
              <a:rPr lang="fr-FR" sz="2200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2200" i="1" dirty="0" err="1" smtClean="0">
                <a:latin typeface="Courier New" pitchFamily="49" charset="0"/>
                <a:cs typeface="Courier New" pitchFamily="49" charset="0"/>
              </a:rPr>
              <a:t>err.String</a:t>
            </a:r>
            <a:r>
              <a:rPr lang="fr-FR" sz="2200" i="1" dirty="0" smtClean="0">
                <a:latin typeface="Courier New" pitchFamily="49" charset="0"/>
                <a:cs typeface="Courier New" pitchFamily="49" charset="0"/>
              </a:rPr>
              <a:t>(), </a:t>
            </a:r>
            <a:r>
              <a:rPr lang="fr-FR" sz="2200" i="1" dirty="0" err="1" smtClean="0">
                <a:latin typeface="Courier New" pitchFamily="49" charset="0"/>
                <a:cs typeface="Courier New" pitchFamily="49" charset="0"/>
              </a:rPr>
              <a:t>http.StatusInternalServerError</a:t>
            </a:r>
            <a:r>
              <a:rPr lang="fr-FR" sz="2200" i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fr-FR" sz="22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fr-FR" sz="22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2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2200" dirty="0" smtClean="0">
                <a:latin typeface="Courier New" pitchFamily="49" charset="0"/>
                <a:cs typeface="Courier New" pitchFamily="49" charset="0"/>
              </a:rPr>
              <a:t>	return </a:t>
            </a:r>
          </a:p>
          <a:p>
            <a:pPr lvl="1">
              <a:buNone/>
            </a:pPr>
            <a:r>
              <a:rPr lang="fr-FR" sz="2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2200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lvl="1">
              <a:buNone/>
            </a:pPr>
            <a:r>
              <a:rPr lang="fr-FR" sz="2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2200" dirty="0" err="1" smtClean="0">
                <a:latin typeface="Courier New" pitchFamily="49" charset="0"/>
                <a:cs typeface="Courier New" pitchFamily="49" charset="0"/>
              </a:rPr>
              <a:t>http.Redirect</a:t>
            </a:r>
            <a:r>
              <a:rPr lang="fr-FR" sz="2200" dirty="0" smtClean="0">
                <a:latin typeface="Courier New" pitchFamily="49" charset="0"/>
                <a:cs typeface="Courier New" pitchFamily="49" charset="0"/>
              </a:rPr>
              <a:t>(w</a:t>
            </a:r>
            <a:r>
              <a:rPr lang="fr-FR" sz="2200" dirty="0" smtClean="0">
                <a:latin typeface="Courier New" pitchFamily="49" charset="0"/>
                <a:cs typeface="Courier New" pitchFamily="49" charset="0"/>
              </a:rPr>
              <a:t>, r, url, </a:t>
            </a:r>
            <a:r>
              <a:rPr lang="fr-FR" sz="2200" dirty="0" err="1" smtClean="0">
                <a:latin typeface="Courier New" pitchFamily="49" charset="0"/>
                <a:cs typeface="Courier New" pitchFamily="49" charset="0"/>
              </a:rPr>
              <a:t>http.StatusFound</a:t>
            </a:r>
            <a:r>
              <a:rPr lang="fr-FR" sz="2200" dirty="0" smtClean="0">
                <a:latin typeface="Courier New" pitchFamily="49" charset="0"/>
                <a:cs typeface="Courier New" pitchFamily="49" charset="0"/>
              </a:rPr>
              <a:t>) </a:t>
            </a:r>
            <a:endParaRPr lang="fr-FR" sz="22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2200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fr-FR" sz="22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Faire de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URLStore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un service RPC 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(5)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fr-FR" dirty="0" smtClean="0"/>
              <a:t>Le </a:t>
            </a:r>
            <a:r>
              <a:rPr lang="fr-FR" dirty="0" err="1" smtClean="0"/>
              <a:t>handler</a:t>
            </a:r>
            <a:r>
              <a:rPr lang="fr-FR" dirty="0" smtClean="0"/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fr-FR" dirty="0" smtClean="0"/>
              <a:t> change de manière conséquente de la même façon :  </a:t>
            </a:r>
          </a:p>
          <a:p>
            <a:pPr>
              <a:buNone/>
            </a:pPr>
            <a:endParaRPr lang="fr-FR" dirty="0" smtClean="0"/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(w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http.ResponseWriter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, r *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http.Request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url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:=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r.FormValue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("url") 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url == "" { 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fmt.Fprint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(w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AddForm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	return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lvl="1">
              <a:buNone/>
            </a:pP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fr-FR" i="1" dirty="0" err="1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 string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fr-FR" i="1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:=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store.Put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&amp;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url, 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&amp;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);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!=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nil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{ 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i="1" dirty="0" err="1" smtClean="0">
                <a:latin typeface="Courier New" pitchFamily="49" charset="0"/>
                <a:cs typeface="Courier New" pitchFamily="49" charset="0"/>
              </a:rPr>
              <a:t>http.Error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(w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i="1" dirty="0" err="1" smtClean="0">
                <a:latin typeface="Courier New" pitchFamily="49" charset="0"/>
                <a:cs typeface="Courier New" pitchFamily="49" charset="0"/>
              </a:rPr>
              <a:t>err.String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(), </a:t>
            </a:r>
            <a:r>
              <a:rPr lang="fr-FR" i="1" dirty="0" err="1" smtClean="0">
                <a:latin typeface="Courier New" pitchFamily="49" charset="0"/>
                <a:cs typeface="Courier New" pitchFamily="49" charset="0"/>
              </a:rPr>
              <a:t>http.StatusInternalServerError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	return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fmt.Fprintf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(w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, "http://%s/%s", *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hostname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fr-FR" dirty="0" smtClean="0"/>
          </a:p>
          <a:p>
            <a:pPr algn="ctr">
              <a:buNone/>
            </a:pPr>
            <a:endParaRPr lang="fr-FR" dirty="0" smtClean="0"/>
          </a:p>
          <a:p>
            <a:pPr algn="ctr">
              <a:buNone/>
            </a:pP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FIN </a:t>
            </a: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</a:t>
            </a:r>
            <a:endParaRPr lang="fr-FR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Les structures de données (2)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fr-FR" dirty="0" smtClean="0"/>
              <a:t>Nous spécifions le type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fr-FR" dirty="0" smtClean="0"/>
              <a:t>, une structure de données  fondamentale en Go :</a:t>
            </a:r>
          </a:p>
          <a:p>
            <a:pPr lvl="1">
              <a:buNone/>
            </a:pP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type </a:t>
            </a: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map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[string]string </a:t>
            </a:r>
          </a:p>
          <a:p>
            <a:pPr lvl="1">
              <a:buNone/>
            </a:pP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m := </a:t>
            </a: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make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endParaRPr lang="fr-FR" sz="23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dirty="0" smtClean="0"/>
              <a:t>Pour stocker le mappage de 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http://goto/a </a:t>
            </a:r>
            <a:r>
              <a:rPr lang="en-US" sz="3300" dirty="0" err="1" smtClean="0">
                <a:cs typeface="Courier New" pitchFamily="49" charset="0"/>
              </a:rPr>
              <a:t>vers</a:t>
            </a:r>
            <a:r>
              <a:rPr lang="en-US" sz="33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http://google.com/ </a:t>
            </a:r>
            <a:r>
              <a:rPr lang="en-US" sz="3300" dirty="0" err="1" smtClean="0">
                <a:cs typeface="Courier New" pitchFamily="49" charset="0"/>
              </a:rPr>
              <a:t>dans</a:t>
            </a:r>
            <a:r>
              <a:rPr lang="en-US" sz="33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m: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pt-BR" sz="2900" dirty="0" smtClean="0">
                <a:latin typeface="Courier New" pitchFamily="49" charset="0"/>
                <a:cs typeface="Courier New" pitchFamily="49" charset="0"/>
              </a:rPr>
              <a:t>m["a"] = "http://google.com/" </a:t>
            </a:r>
          </a:p>
          <a:p>
            <a:pPr lvl="1">
              <a:buNone/>
            </a:pPr>
            <a:endParaRPr lang="pt-BR" sz="29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pt-BR" sz="2900" dirty="0" smtClean="0">
                <a:latin typeface="Courier New" pitchFamily="49" charset="0"/>
                <a:cs typeface="Courier New" pitchFamily="49" charset="0"/>
              </a:rPr>
              <a:t>url := m["a"] // url == </a:t>
            </a:r>
            <a:r>
              <a:rPr lang="pt-BR" sz="2900" dirty="0" smtClean="0">
                <a:latin typeface="Courier New" pitchFamily="49" charset="0"/>
                <a:cs typeface="Courier New" pitchFamily="49" charset="0"/>
                <a:hlinkClick r:id="rId2"/>
              </a:rPr>
              <a:t>http://google.com/</a:t>
            </a:r>
            <a:endParaRPr lang="pt-BR" sz="29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fr-FR" dirty="0" smtClean="0"/>
              <a:t>Attention : le type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map</a:t>
            </a:r>
            <a:r>
              <a:rPr lang="fr-FR" dirty="0" smtClean="0"/>
              <a:t> en Go n’est sécurisé d’un point de vue pas thread (tâche).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i="1" dirty="0" err="1" smtClean="0"/>
              <a:t>Goto</a:t>
            </a:r>
            <a:r>
              <a:rPr lang="fr-FR" dirty="0" smtClean="0"/>
              <a:t> acceptera plusieurs requêtes de manière concurrente, ainsi nous devrons rendre</a:t>
            </a:r>
          </a:p>
          <a:p>
            <a:pPr>
              <a:buNone/>
            </a:pPr>
            <a:r>
              <a:rPr lang="fr-FR" dirty="0" smtClean="0"/>
              <a:t> notre type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fr-FR" dirty="0" smtClean="0"/>
              <a:t> sécurisé pour pouvoir y accéder à partir de plusieurs threads </a:t>
            </a:r>
          </a:p>
          <a:p>
            <a:pPr>
              <a:buNone/>
            </a:pPr>
            <a:r>
              <a:rPr lang="fr-FR" dirty="0" smtClean="0"/>
              <a:t>(tâches). </a:t>
            </a:r>
            <a:endParaRPr lang="fr-F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Ajout d’un verrou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/>
              <a:t>Pour </a:t>
            </a:r>
            <a:r>
              <a:rPr lang="en-US" sz="1600" dirty="0" err="1" smtClean="0"/>
              <a:t>protéger</a:t>
            </a:r>
            <a:r>
              <a:rPr lang="en-US" sz="1600" dirty="0" smtClean="0"/>
              <a:t> un </a:t>
            </a:r>
            <a:r>
              <a:rPr lang="en-US" sz="1600" dirty="0" err="1" smtClean="0"/>
              <a:t>dictionnaire</a:t>
            </a:r>
            <a:r>
              <a:rPr lang="en-US" sz="1600" dirty="0" smtClean="0"/>
              <a:t> </a:t>
            </a:r>
            <a:r>
              <a:rPr lang="en-US" sz="1600" dirty="0" err="1" smtClean="0"/>
              <a:t>d’une</a:t>
            </a:r>
            <a:r>
              <a:rPr lang="en-US" sz="1600" dirty="0" smtClean="0"/>
              <a:t> modification pendant </a:t>
            </a:r>
            <a:r>
              <a:rPr lang="en-US" sz="1600" dirty="0" err="1" smtClean="0"/>
              <a:t>une</a:t>
            </a:r>
            <a:r>
              <a:rPr lang="en-US" sz="1600" dirty="0" smtClean="0"/>
              <a:t> </a:t>
            </a:r>
            <a:r>
              <a:rPr lang="en-US" sz="1600" dirty="0" err="1" smtClean="0"/>
              <a:t>opréation</a:t>
            </a:r>
            <a:r>
              <a:rPr lang="en-US" sz="1600" dirty="0" smtClean="0"/>
              <a:t> de lecture, nous </a:t>
            </a:r>
            <a:r>
              <a:rPr lang="en-US" sz="1600" dirty="0" err="1" smtClean="0"/>
              <a:t>devons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 </a:t>
            </a:r>
            <a:r>
              <a:rPr lang="en-US" sz="1600" dirty="0" err="1" smtClean="0"/>
              <a:t>ajouter</a:t>
            </a:r>
            <a:r>
              <a:rPr lang="en-US" sz="1600" dirty="0" smtClean="0"/>
              <a:t> un </a:t>
            </a:r>
            <a:r>
              <a:rPr lang="en-US" sz="1600" dirty="0" err="1" smtClean="0"/>
              <a:t>verrou</a:t>
            </a:r>
            <a:r>
              <a:rPr lang="en-US" sz="1600" dirty="0" smtClean="0"/>
              <a:t> à la structure de </a:t>
            </a:r>
            <a:r>
              <a:rPr lang="en-US" sz="1600" dirty="0" err="1" smtClean="0"/>
              <a:t>données</a:t>
            </a:r>
            <a:r>
              <a:rPr lang="en-US" sz="1600" dirty="0" smtClean="0"/>
              <a:t>.  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En </a:t>
            </a:r>
            <a:r>
              <a:rPr lang="en-US" sz="1600" dirty="0" err="1" smtClean="0"/>
              <a:t>changeant</a:t>
            </a:r>
            <a:r>
              <a:rPr lang="en-US" sz="1600" dirty="0" smtClean="0"/>
              <a:t> la </a:t>
            </a:r>
            <a:r>
              <a:rPr lang="en-US" sz="1600" dirty="0" err="1" smtClean="0"/>
              <a:t>définition</a:t>
            </a:r>
            <a:r>
              <a:rPr lang="en-US" sz="1600" dirty="0" smtClean="0"/>
              <a:t> du type , nous </a:t>
            </a:r>
            <a:r>
              <a:rPr lang="en-US" sz="1600" dirty="0" err="1" smtClean="0"/>
              <a:t>pouvons</a:t>
            </a:r>
            <a:r>
              <a:rPr lang="en-US" sz="1600" dirty="0" smtClean="0"/>
              <a:t> transformer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en-US" sz="1600" dirty="0" smtClean="0"/>
              <a:t> en un type  structure </a:t>
            </a:r>
          </a:p>
          <a:p>
            <a:pPr>
              <a:buNone/>
            </a:pPr>
            <a:r>
              <a:rPr lang="en-US" sz="1600" dirty="0" smtClean="0"/>
              <a:t>à </a:t>
            </a:r>
            <a:r>
              <a:rPr lang="en-US" sz="1600" dirty="0" err="1" smtClean="0"/>
              <a:t>deux</a:t>
            </a:r>
            <a:r>
              <a:rPr lang="en-US" sz="1600" dirty="0" smtClean="0"/>
              <a:t> champs :</a:t>
            </a:r>
          </a:p>
          <a:p>
            <a:r>
              <a:rPr lang="en-US" sz="1600" dirty="0" smtClean="0"/>
              <a:t>Le </a:t>
            </a:r>
            <a:r>
              <a:rPr lang="en-US" sz="1600" dirty="0" err="1" smtClean="0"/>
              <a:t>dictionnaire</a:t>
            </a:r>
            <a:endParaRPr lang="en-US" sz="1600" dirty="0" smtClean="0"/>
          </a:p>
          <a:p>
            <a:r>
              <a:rPr lang="en-US" sz="1600" dirty="0" smtClean="0"/>
              <a:t>Un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RWMutex</a:t>
            </a:r>
            <a:r>
              <a:rPr lang="en-US" sz="1600" dirty="0" smtClean="0"/>
              <a:t> du package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sync</a:t>
            </a:r>
          </a:p>
          <a:p>
            <a:pPr lvl="1"/>
            <a:endParaRPr lang="en-US" sz="1400" dirty="0" smtClean="0"/>
          </a:p>
          <a:p>
            <a:pPr lvl="1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import "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sync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" </a:t>
            </a:r>
          </a:p>
          <a:p>
            <a:pPr lvl="1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type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 lvl="1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urls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map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[string]string </a:t>
            </a:r>
          </a:p>
          <a:p>
            <a:pPr lvl="1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		mu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sync.RWMutex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fr-FR" sz="1400" dirty="0" smtClean="0"/>
          </a:p>
          <a:p>
            <a:pPr>
              <a:buNone/>
            </a:pPr>
            <a:r>
              <a:rPr lang="en-US" sz="1600" dirty="0" smtClean="0"/>
              <a:t>Un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RWMutex</a:t>
            </a:r>
            <a:r>
              <a:rPr lang="en-US" sz="1600" dirty="0" smtClean="0"/>
              <a:t> </a:t>
            </a:r>
            <a:r>
              <a:rPr lang="en-US" sz="1600" dirty="0" err="1" smtClean="0"/>
              <a:t>possède</a:t>
            </a:r>
            <a:r>
              <a:rPr lang="en-US" sz="1600" dirty="0" smtClean="0"/>
              <a:t> </a:t>
            </a:r>
            <a:r>
              <a:rPr lang="en-US" sz="1600" dirty="0" err="1" smtClean="0"/>
              <a:t>deux</a:t>
            </a:r>
            <a:r>
              <a:rPr lang="en-US" sz="1600" dirty="0" smtClean="0"/>
              <a:t> </a:t>
            </a:r>
            <a:r>
              <a:rPr lang="en-US" sz="1600" dirty="0" err="1" smtClean="0"/>
              <a:t>verrous</a:t>
            </a:r>
            <a:r>
              <a:rPr lang="en-US" sz="1600" dirty="0" smtClean="0"/>
              <a:t>  : un pour le </a:t>
            </a:r>
            <a:r>
              <a:rPr lang="en-US" sz="1600" dirty="0" err="1" smtClean="0"/>
              <a:t>consommateur</a:t>
            </a:r>
            <a:r>
              <a:rPr lang="en-US" sz="1600" dirty="0" smtClean="0"/>
              <a:t>, un pour le </a:t>
            </a:r>
            <a:r>
              <a:rPr lang="en-US" sz="1600" dirty="0" err="1" smtClean="0"/>
              <a:t>producteur</a:t>
            </a:r>
            <a:r>
              <a:rPr lang="en-US" sz="1600" dirty="0" smtClean="0"/>
              <a:t>.  </a:t>
            </a:r>
          </a:p>
          <a:p>
            <a:pPr>
              <a:buNone/>
            </a:pPr>
            <a:r>
              <a:rPr lang="en-US" sz="1600" dirty="0" err="1" smtClean="0"/>
              <a:t>Plusieurs</a:t>
            </a:r>
            <a:r>
              <a:rPr lang="en-US" sz="1600" dirty="0" smtClean="0"/>
              <a:t> clients </a:t>
            </a:r>
            <a:r>
              <a:rPr lang="en-US" sz="1600" dirty="0" err="1" smtClean="0"/>
              <a:t>peuvent</a:t>
            </a:r>
            <a:r>
              <a:rPr lang="en-US" sz="1600" dirty="0" smtClean="0"/>
              <a:t> </a:t>
            </a:r>
            <a:r>
              <a:rPr lang="en-US" sz="1600" dirty="0" err="1" smtClean="0"/>
              <a:t>prendre</a:t>
            </a:r>
            <a:r>
              <a:rPr lang="en-US" sz="1600" dirty="0" smtClean="0"/>
              <a:t> le </a:t>
            </a:r>
            <a:r>
              <a:rPr lang="en-US" sz="1600" dirty="0" err="1" smtClean="0"/>
              <a:t>verrou</a:t>
            </a:r>
            <a:r>
              <a:rPr lang="en-US" sz="1600" dirty="0" smtClean="0"/>
              <a:t> en lecture </a:t>
            </a:r>
            <a:r>
              <a:rPr lang="en-US" sz="1600" dirty="0" err="1" smtClean="0"/>
              <a:t>simultanément</a:t>
            </a:r>
            <a:r>
              <a:rPr lang="en-US" sz="1600" dirty="0" smtClean="0"/>
              <a:t>, </a:t>
            </a:r>
            <a:r>
              <a:rPr lang="en-US" sz="1600" dirty="0" err="1" smtClean="0"/>
              <a:t>mais</a:t>
            </a:r>
            <a:r>
              <a:rPr lang="en-US" sz="1600" dirty="0" smtClean="0"/>
              <a:t> un </a:t>
            </a:r>
            <a:r>
              <a:rPr lang="en-US" sz="1600" dirty="0" err="1" smtClean="0"/>
              <a:t>seul</a:t>
            </a:r>
            <a:r>
              <a:rPr lang="en-US" sz="1600" dirty="0" smtClean="0"/>
              <a:t> client </a:t>
            </a:r>
            <a:r>
              <a:rPr lang="en-US" sz="1600" dirty="0" err="1" smtClean="0"/>
              <a:t>peut</a:t>
            </a:r>
            <a:r>
              <a:rPr lang="en-US" sz="1600" dirty="0" smtClean="0"/>
              <a:t> </a:t>
            </a:r>
          </a:p>
          <a:p>
            <a:pPr>
              <a:buNone/>
            </a:pPr>
            <a:r>
              <a:rPr lang="en-US" sz="1600" dirty="0" err="1" smtClean="0"/>
              <a:t>prendre</a:t>
            </a:r>
            <a:r>
              <a:rPr lang="en-US" sz="1600" dirty="0" smtClean="0"/>
              <a:t> le </a:t>
            </a:r>
            <a:r>
              <a:rPr lang="en-US" sz="1600" dirty="0" err="1" smtClean="0"/>
              <a:t>verrou</a:t>
            </a:r>
            <a:r>
              <a:rPr lang="en-US" sz="1600" dirty="0" smtClean="0"/>
              <a:t> en </a:t>
            </a:r>
            <a:r>
              <a:rPr lang="en-US" sz="1600" dirty="0" err="1" smtClean="0"/>
              <a:t>écriture</a:t>
            </a:r>
            <a:r>
              <a:rPr lang="en-US" sz="1600" dirty="0" smtClean="0"/>
              <a:t> (à </a:t>
            </a:r>
            <a:r>
              <a:rPr lang="en-US" sz="1600" dirty="0" err="1" smtClean="0"/>
              <a:t>l’exclusion</a:t>
            </a:r>
            <a:r>
              <a:rPr lang="en-US" sz="1600" dirty="0" smtClean="0"/>
              <a:t> de </a:t>
            </a:r>
            <a:r>
              <a:rPr lang="en-US" sz="1600" dirty="0" err="1" smtClean="0"/>
              <a:t>tous</a:t>
            </a:r>
            <a:r>
              <a:rPr lang="en-US" sz="1600" dirty="0" smtClean="0"/>
              <a:t> les </a:t>
            </a:r>
            <a:r>
              <a:rPr lang="en-US" sz="1600" dirty="0" err="1" smtClean="0"/>
              <a:t>consommateurs</a:t>
            </a:r>
            <a:r>
              <a:rPr lang="en-US" sz="1600" dirty="0" smtClean="0"/>
              <a:t>).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Les méthodes d’accès (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get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, set)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Nous </a:t>
            </a:r>
            <a:r>
              <a:rPr lang="en-US" dirty="0" err="1" smtClean="0"/>
              <a:t>devons</a:t>
            </a:r>
            <a:r>
              <a:rPr lang="en-US" dirty="0" smtClean="0"/>
              <a:t> </a:t>
            </a:r>
            <a:r>
              <a:rPr lang="en-US" dirty="0" err="1" smtClean="0"/>
              <a:t>maintenant</a:t>
            </a:r>
            <a:r>
              <a:rPr lang="en-US" dirty="0" smtClean="0"/>
              <a:t> </a:t>
            </a:r>
            <a:r>
              <a:rPr lang="en-US" dirty="0" err="1" smtClean="0"/>
              <a:t>intéragir</a:t>
            </a:r>
            <a:r>
              <a:rPr lang="en-US" dirty="0" smtClean="0"/>
              <a:t> avec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en-US" dirty="0" smtClean="0"/>
              <a:t> à </a:t>
            </a:r>
            <a:r>
              <a:rPr lang="en-US" dirty="0" err="1" smtClean="0"/>
              <a:t>travers</a:t>
            </a:r>
            <a:r>
              <a:rPr lang="en-US" dirty="0" smtClean="0"/>
              <a:t> des </a:t>
            </a:r>
            <a:r>
              <a:rPr lang="en-US" dirty="0" err="1" smtClean="0"/>
              <a:t>méthodes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d’accès</a:t>
            </a:r>
            <a:r>
              <a:rPr lang="en-US" dirty="0" smtClean="0"/>
              <a:t>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et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dirty="0" smtClean="0"/>
              <a:t>).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La </a:t>
            </a:r>
            <a:r>
              <a:rPr lang="en-US" dirty="0" err="1" smtClean="0"/>
              <a:t>méthode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dirty="0" smtClean="0"/>
              <a:t> </a:t>
            </a:r>
            <a:r>
              <a:rPr lang="en-US" dirty="0" err="1" smtClean="0"/>
              <a:t>prend</a:t>
            </a:r>
            <a:r>
              <a:rPr lang="en-US" dirty="0" smtClean="0"/>
              <a:t> le </a:t>
            </a:r>
            <a:r>
              <a:rPr lang="en-US" dirty="0" err="1" smtClean="0"/>
              <a:t>verrou</a:t>
            </a:r>
            <a:r>
              <a:rPr lang="en-US" dirty="0" smtClean="0"/>
              <a:t> en lecture avec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mu.RLock</a:t>
            </a:r>
            <a:r>
              <a:rPr lang="en-US" dirty="0" smtClean="0"/>
              <a:t>, et </a:t>
            </a:r>
            <a:r>
              <a:rPr lang="en-US" dirty="0" err="1" smtClean="0"/>
              <a:t>retourne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une</a:t>
            </a:r>
            <a:r>
              <a:rPr lang="en-US" dirty="0" smtClean="0"/>
              <a:t> string </a:t>
            </a:r>
            <a:r>
              <a:rPr lang="en-US" dirty="0" err="1" smtClean="0"/>
              <a:t>comme</a:t>
            </a:r>
            <a:r>
              <a:rPr lang="en-US" dirty="0" smtClean="0"/>
              <a:t> </a:t>
            </a:r>
            <a:r>
              <a:rPr lang="en-US" dirty="0" err="1" smtClean="0"/>
              <a:t>l’URL</a:t>
            </a:r>
            <a:r>
              <a:rPr lang="en-US" dirty="0" smtClean="0"/>
              <a:t>. Si la clef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présente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le </a:t>
            </a:r>
            <a:r>
              <a:rPr lang="en-US" dirty="0" err="1" smtClean="0"/>
              <a:t>dictionnaire</a:t>
            </a:r>
            <a:r>
              <a:rPr lang="en-US" dirty="0" smtClean="0"/>
              <a:t>, la  </a:t>
            </a:r>
            <a:r>
              <a:rPr lang="en-US" dirty="0" err="1" smtClean="0"/>
              <a:t>valeur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zéro</a:t>
            </a:r>
            <a:r>
              <a:rPr lang="en-US" dirty="0" smtClean="0"/>
              <a:t> pour le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 smtClean="0"/>
              <a:t> (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chaîne</a:t>
            </a:r>
            <a:r>
              <a:rPr lang="en-US" dirty="0" smtClean="0"/>
              <a:t> vide) sera </a:t>
            </a:r>
            <a:r>
              <a:rPr lang="en-US" dirty="0" err="1" smtClean="0"/>
              <a:t>retournée</a:t>
            </a:r>
            <a:r>
              <a:rPr lang="en-US" dirty="0" smtClean="0"/>
              <a:t>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(s *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Get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string) string { </a:t>
            </a: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s.mu.RLock() </a:t>
            </a: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url :=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s.urls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] </a:t>
            </a: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s.mu.RUnlock() </a:t>
            </a: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return url </a:t>
            </a: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Les méthodes d’accès (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get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, set) (2)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La </a:t>
            </a:r>
            <a:r>
              <a:rPr lang="en-US" dirty="0" err="1" smtClean="0"/>
              <a:t>méthode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</a:t>
            </a:r>
            <a:r>
              <a:rPr lang="en-US" dirty="0" err="1" smtClean="0"/>
              <a:t>prend</a:t>
            </a:r>
            <a:r>
              <a:rPr lang="en-US" dirty="0" smtClean="0"/>
              <a:t> un </a:t>
            </a:r>
            <a:r>
              <a:rPr lang="en-US" dirty="0" err="1" smtClean="0"/>
              <a:t>verrou</a:t>
            </a:r>
            <a:r>
              <a:rPr lang="en-US" dirty="0" smtClean="0"/>
              <a:t> en </a:t>
            </a:r>
            <a:r>
              <a:rPr lang="en-US" dirty="0" err="1" smtClean="0"/>
              <a:t>écriture</a:t>
            </a:r>
            <a:r>
              <a:rPr lang="en-US" dirty="0" smtClean="0"/>
              <a:t> et </a:t>
            </a:r>
            <a:r>
              <a:rPr lang="en-US" dirty="0" err="1" smtClean="0"/>
              <a:t>remet</a:t>
            </a:r>
            <a:r>
              <a:rPr lang="en-US" dirty="0" smtClean="0"/>
              <a:t> à jour le </a:t>
            </a:r>
            <a:r>
              <a:rPr lang="en-US" dirty="0" err="1" smtClean="0"/>
              <a:t>dictionnaire</a:t>
            </a:r>
            <a:r>
              <a:rPr lang="en-US" dirty="0" smtClean="0"/>
              <a:t> avec </a:t>
            </a:r>
          </a:p>
          <a:p>
            <a:pPr>
              <a:buNone/>
            </a:pPr>
            <a:r>
              <a:rPr lang="en-US" dirty="0" err="1" smtClean="0"/>
              <a:t>l’URL</a:t>
            </a:r>
            <a:r>
              <a:rPr lang="en-US" dirty="0" smtClean="0"/>
              <a:t>.  Si la clef </a:t>
            </a:r>
            <a:r>
              <a:rPr lang="en-US" dirty="0" err="1" smtClean="0"/>
              <a:t>est</a:t>
            </a:r>
            <a:r>
              <a:rPr lang="en-US" dirty="0" smtClean="0"/>
              <a:t> déjà </a:t>
            </a:r>
            <a:r>
              <a:rPr lang="en-US" dirty="0" err="1" smtClean="0"/>
              <a:t>présente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</a:t>
            </a:r>
            <a:r>
              <a:rPr lang="en-US" dirty="0" err="1" smtClean="0"/>
              <a:t>retourne</a:t>
            </a:r>
            <a:r>
              <a:rPr lang="en-US" dirty="0" smtClean="0"/>
              <a:t> un </a:t>
            </a:r>
            <a:r>
              <a:rPr lang="en-US" dirty="0" err="1" smtClean="0"/>
              <a:t>booléan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et le </a:t>
            </a:r>
            <a:r>
              <a:rPr lang="en-US" dirty="0" err="1" smtClean="0"/>
              <a:t>dictionnaire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n’est</a:t>
            </a:r>
            <a:r>
              <a:rPr lang="en-US" dirty="0" smtClean="0"/>
              <a:t> pas </a:t>
            </a:r>
            <a:r>
              <a:rPr lang="en-US" dirty="0" err="1" smtClean="0"/>
              <a:t>mis</a:t>
            </a:r>
            <a:r>
              <a:rPr lang="en-US" dirty="0" smtClean="0"/>
              <a:t> à jour (plus </a:t>
            </a:r>
            <a:r>
              <a:rPr lang="en-US" dirty="0" err="1" smtClean="0"/>
              <a:t>tard</a:t>
            </a:r>
            <a:r>
              <a:rPr lang="en-US" dirty="0" smtClean="0"/>
              <a:t>, nous </a:t>
            </a:r>
            <a:r>
              <a:rPr lang="en-US" dirty="0" err="1" smtClean="0"/>
              <a:t>utiliserons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comportement</a:t>
            </a:r>
            <a:r>
              <a:rPr lang="en-US" dirty="0" smtClean="0"/>
              <a:t> pour </a:t>
            </a:r>
            <a:r>
              <a:rPr lang="en-US" dirty="0" err="1" smtClean="0"/>
              <a:t>garantir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chaque</a:t>
            </a:r>
            <a:r>
              <a:rPr lang="en-US" dirty="0" smtClean="0"/>
              <a:t> URL </a:t>
            </a:r>
            <a:r>
              <a:rPr lang="en-US" dirty="0" err="1" smtClean="0"/>
              <a:t>possède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valeur</a:t>
            </a:r>
            <a:r>
              <a:rPr lang="en-US" dirty="0" smtClean="0"/>
              <a:t> unique) 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(s *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Set(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, url string)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s.mu.Lock()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_,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present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:=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s.urls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]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if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present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	s.mu.Unlock()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	return false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}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s.urls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] = url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s.mu.Unlock()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903</TotalTime>
  <Words>2966</Words>
  <Application>Microsoft Office PowerPoint</Application>
  <PresentationFormat>Affichage à l'écran (4:3)</PresentationFormat>
  <Paragraphs>887</Paragraphs>
  <Slides>59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59</vt:i4>
      </vt:variant>
    </vt:vector>
  </HeadingPairs>
  <TitlesOfParts>
    <vt:vector size="60" baseType="lpstr">
      <vt:lpstr>Thème Office</vt:lpstr>
      <vt:lpstr>Pratique de la programmation  en Go  </vt:lpstr>
      <vt:lpstr>Qu’est-ce que Go?</vt:lpstr>
      <vt:lpstr>Cette présentation</vt:lpstr>
      <vt:lpstr>Ecrivons un programme Go</vt:lpstr>
      <vt:lpstr>Les structures de données</vt:lpstr>
      <vt:lpstr>Les structures de données (2)</vt:lpstr>
      <vt:lpstr>Ajout d’un verrou</vt:lpstr>
      <vt:lpstr>Les méthodes d’accès (get, set)</vt:lpstr>
      <vt:lpstr>Les méthodes d’accès (get, set) (2)</vt:lpstr>
      <vt:lpstr>Defer : un aparté</vt:lpstr>
      <vt:lpstr>Les méthodes d’accès (get, set) (3)</vt:lpstr>
      <vt:lpstr>Une fonction d’initialisation</vt:lpstr>
      <vt:lpstr>Utilisation de URLStore</vt:lpstr>
      <vt:lpstr>Raccourcicement d’URLs</vt:lpstr>
      <vt:lpstr>Le serveur HTTP</vt:lpstr>
      <vt:lpstr>Gestionnaires HTTP (handlers)</vt:lpstr>
      <vt:lpstr>Gestionnaires HTTP : Add</vt:lpstr>
      <vt:lpstr>Gestionnaires HTTP : Add (2)</vt:lpstr>
      <vt:lpstr>Gestionnaires HTTP : Redirect</vt:lpstr>
      <vt:lpstr>Démonstration</vt:lpstr>
      <vt:lpstr>Stockage persistent</vt:lpstr>
      <vt:lpstr>Les interfaces : un aparté</vt:lpstr>
      <vt:lpstr>Les interfaces : un aparté (2)</vt:lpstr>
      <vt:lpstr>Stockage persistent : gob</vt:lpstr>
      <vt:lpstr>Stockage persistent : URLStore</vt:lpstr>
      <vt:lpstr>Stockage persistent : URLStore (2)</vt:lpstr>
      <vt:lpstr>Stockage persistent : URLStore (3)</vt:lpstr>
      <vt:lpstr>Stockage persistent : URLStore (4)</vt:lpstr>
      <vt:lpstr>Stockage persistent : URLStore (5)</vt:lpstr>
      <vt:lpstr>Stockage persistent</vt:lpstr>
      <vt:lpstr>Un point de discorde</vt:lpstr>
      <vt:lpstr>Les goroutines : un aparté</vt:lpstr>
      <vt:lpstr>Les canaux (channels) : un aparté</vt:lpstr>
      <vt:lpstr>Les channels : un aparté (2)</vt:lpstr>
      <vt:lpstr>Sauver de manière séparée</vt:lpstr>
      <vt:lpstr>Sauver de manière séparée (2)</vt:lpstr>
      <vt:lpstr>Sauver de manière séparée (3)</vt:lpstr>
      <vt:lpstr>Un aparté :  les flags de ligne de commande</vt:lpstr>
      <vt:lpstr>Un aparté :  les flags de ligne de commande (2)</vt:lpstr>
      <vt:lpstr>Démonstration</vt:lpstr>
      <vt:lpstr>Un point supplémentaire</vt:lpstr>
      <vt:lpstr>Faire de URLStore un service RPC</vt:lpstr>
      <vt:lpstr>Faire de URLStore un service RPC (2)</vt:lpstr>
      <vt:lpstr>ProxyStore</vt:lpstr>
      <vt:lpstr>ProxyStore (2)</vt:lpstr>
      <vt:lpstr>Un ProxyStore incluant un cache</vt:lpstr>
      <vt:lpstr>Un ProxyStore incluant un cache (2)</vt:lpstr>
      <vt:lpstr>Un ProxyStore incluant un cache (3)</vt:lpstr>
      <vt:lpstr>Intégrer le ProxyStore</vt:lpstr>
      <vt:lpstr>Intégrer le ProxyStore (2)</vt:lpstr>
      <vt:lpstr>Démonstration finale </vt:lpstr>
      <vt:lpstr>Exercices pour le lecteur (ou l’auditeur)</vt:lpstr>
      <vt:lpstr>Des ressources Go</vt:lpstr>
      <vt:lpstr>Des questions?</vt:lpstr>
      <vt:lpstr>Des transparents additionnels…</vt:lpstr>
      <vt:lpstr>Faire de URLStore un service RPC (3)</vt:lpstr>
      <vt:lpstr>Faire de URLStore un service RPC (4)</vt:lpstr>
      <vt:lpstr>Faire de URLStore un service RPC (5)</vt:lpstr>
      <vt:lpstr>Diapositive 59</vt:lpstr>
    </vt:vector>
  </TitlesOfParts>
  <Company>VisioDyn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Go Programming Language</dc:title>
  <dc:creator>Xavier MEHAUT</dc:creator>
  <cp:lastModifiedBy>Xavier MEHAUT</cp:lastModifiedBy>
  <cp:revision>423</cp:revision>
  <dcterms:created xsi:type="dcterms:W3CDTF">2011-08-31T13:11:29Z</dcterms:created>
  <dcterms:modified xsi:type="dcterms:W3CDTF">2011-09-23T09:19:54Z</dcterms:modified>
</cp:coreProperties>
</file>