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05/09/2011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05/09/2011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05/09/2011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05/09/2011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6380687"/>
            <a:ext cx="1381695" cy="47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05/09/2011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05/09/2011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05/09/2011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05/09/2011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05/09/2011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05/09/2011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70BB7-586E-4F6C-B9C1-511BA36308DC}" type="datetimeFigureOut">
              <a:rPr lang="fr-FR" smtClean="0"/>
              <a:pPr/>
              <a:t>05/09/2011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0BB7-586E-4F6C-B9C1-511BA36308DC}" type="datetimeFigureOut">
              <a:rPr lang="fr-FR" smtClean="0"/>
              <a:pPr/>
              <a:t>05/09/2011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5E1A2-63C0-47B8-987E-61C18B2C22B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avier.mehaut%20@gmail.com" TargetMode="External"/><Relationship Id="rId2" Type="http://schemas.openxmlformats.org/officeDocument/2006/relationships/hyperlink" Target="mailto:r@goog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://golang.org/pkg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golang.org/doc/install.html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olang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2808312"/>
          </a:xfrm>
        </p:spPr>
        <p:txBody>
          <a:bodyPr>
            <a:normAutofit/>
          </a:bodyPr>
          <a:lstStyle/>
          <a:p>
            <a:r>
              <a:rPr lang="fr-FR" dirty="0" smtClean="0"/>
              <a:t>Le langage  </a:t>
            </a:r>
            <a:r>
              <a:rPr lang="fr-FR" dirty="0" smtClean="0"/>
              <a:t>Go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sz="2800" dirty="0" smtClean="0"/>
              <a:t>1</a:t>
            </a:r>
            <a:r>
              <a:rPr lang="fr-FR" sz="2800" baseline="30000" dirty="0" smtClean="0"/>
              <a:t>ère</a:t>
            </a:r>
            <a:r>
              <a:rPr lang="fr-FR" sz="2800" dirty="0" smtClean="0"/>
              <a:t> partie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 fontScale="47500" lnSpcReduction="20000"/>
          </a:bodyPr>
          <a:lstStyle/>
          <a:p>
            <a:r>
              <a:rPr lang="fr-FR" i="1" dirty="0"/>
              <a:t>Rob Pike</a:t>
            </a:r>
          </a:p>
          <a:p>
            <a:r>
              <a:rPr lang="fr-FR" dirty="0" smtClean="0">
                <a:hlinkClick r:id="rId2"/>
              </a:rPr>
              <a:t>r@google.com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Traduction </a:t>
            </a:r>
            <a:r>
              <a:rPr lang="fr-FR" dirty="0" smtClean="0"/>
              <a:t> en français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>
                <a:hlinkClick r:id="rId3"/>
              </a:rPr>
              <a:t>xavier.mehaut</a:t>
            </a:r>
            <a:r>
              <a:rPr lang="fr-FR" dirty="0" smtClean="0">
                <a:hlinkClick r:id="rId3"/>
              </a:rPr>
              <a:t> @</a:t>
            </a:r>
            <a:r>
              <a:rPr lang="fr-FR" dirty="0" err="1" smtClean="0">
                <a:hlinkClick r:id="rId3"/>
              </a:rPr>
              <a:t>gmail.com</a:t>
            </a:r>
            <a:endParaRPr lang="fr-FR" dirty="0" smtClean="0"/>
          </a:p>
          <a:p>
            <a:endParaRPr lang="fr-FR" dirty="0"/>
          </a:p>
          <a:p>
            <a:r>
              <a:rPr lang="fr-FR" i="1" dirty="0" smtClean="0"/>
              <a:t>(Version de Juin </a:t>
            </a:r>
            <a:r>
              <a:rPr lang="fr-FR" i="1" dirty="0"/>
              <a:t>2011)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bases</a:t>
            </a:r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fr-FR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package main</a:t>
            </a:r>
          </a:p>
          <a:p>
            <a:pPr lvl="1"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"  </a:t>
            </a:r>
          </a:p>
          <a:p>
            <a:pPr lvl="1">
              <a:buNone/>
            </a:pPr>
            <a:endParaRPr lang="fr-FR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("Hello,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bonjour</a:t>
            </a:r>
            <a:r>
              <a:rPr lang="fr-FR" sz="2000" dirty="0" smtClean="0"/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1">
              <a:buNone/>
            </a:pPr>
            <a:r>
              <a:rPr lang="fr-FR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Bases du langage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En </a:t>
            </a:r>
            <a:r>
              <a:rPr lang="en-US" dirty="0" err="1" smtClean="0"/>
              <a:t>pré-supposant</a:t>
            </a:r>
            <a:r>
              <a:rPr lang="en-US" dirty="0" smtClean="0"/>
              <a:t> </a:t>
            </a:r>
            <a:r>
              <a:rPr lang="en-US" dirty="0" err="1" smtClean="0"/>
              <a:t>votre</a:t>
            </a:r>
            <a:r>
              <a:rPr lang="en-US" dirty="0" smtClean="0"/>
              <a:t> </a:t>
            </a:r>
            <a:r>
              <a:rPr lang="en-US" dirty="0" err="1" smtClean="0"/>
              <a:t>familiarité</a:t>
            </a:r>
            <a:r>
              <a:rPr lang="en-US" dirty="0" smtClean="0"/>
              <a:t> avec des </a:t>
            </a:r>
            <a:r>
              <a:rPr lang="en-US" dirty="0" err="1" smtClean="0"/>
              <a:t>langage</a:t>
            </a:r>
            <a:r>
              <a:rPr lang="en-US" dirty="0" smtClean="0"/>
              <a:t> de type C, nous </a:t>
            </a:r>
            <a:r>
              <a:rPr lang="en-US" dirty="0" err="1" smtClean="0"/>
              <a:t>allons</a:t>
            </a:r>
            <a:r>
              <a:rPr lang="en-US" dirty="0" smtClean="0"/>
              <a:t> </a:t>
            </a:r>
            <a:r>
              <a:rPr lang="en-US" dirty="0" err="1" smtClean="0"/>
              <a:t>brosser</a:t>
            </a:r>
            <a:r>
              <a:rPr lang="en-US" dirty="0" smtClean="0"/>
              <a:t> un </a:t>
            </a:r>
            <a:r>
              <a:rPr lang="en-US" dirty="0" err="1" smtClean="0"/>
              <a:t>rapide</a:t>
            </a:r>
            <a:r>
              <a:rPr lang="en-US" dirty="0" smtClean="0"/>
              <a:t> </a:t>
            </a:r>
            <a:r>
              <a:rPr lang="en-US" dirty="0" err="1" smtClean="0"/>
              <a:t>aperçu</a:t>
            </a:r>
            <a:r>
              <a:rPr lang="en-US" dirty="0" smtClean="0"/>
              <a:t> des bases du </a:t>
            </a:r>
            <a:r>
              <a:rPr lang="en-US" dirty="0" err="1" smtClean="0"/>
              <a:t>langage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    </a:t>
            </a:r>
            <a:r>
              <a:rPr lang="fr-FR" dirty="0" smtClean="0"/>
              <a:t>Ce sera facile, familier et sans doute rébarbatif. Toutes mes excuses pour cela.</a:t>
            </a:r>
            <a:endParaRPr lang="fr-FR" i="1" dirty="0" smtClean="0"/>
          </a:p>
          <a:p>
            <a:pPr>
              <a:buNone/>
            </a:pPr>
            <a:endParaRPr lang="fr-FR" i="1" dirty="0"/>
          </a:p>
          <a:p>
            <a:pPr>
              <a:buNone/>
            </a:pPr>
            <a:r>
              <a:rPr lang="en-US" i="1" dirty="0" smtClean="0"/>
              <a:t> 	</a:t>
            </a:r>
            <a:r>
              <a:rPr lang="fr-FR" dirty="0" smtClean="0"/>
              <a:t>Les deux prochaines parties contiennent plus de matière à amusement, mais nous devons poser les bases en premier lieu.</a:t>
            </a:r>
            <a:endParaRPr lang="en-US" i="1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lexicale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Traditionnel</a:t>
            </a:r>
            <a:r>
              <a:rPr lang="en-US" i="1" dirty="0" smtClean="0"/>
              <a:t> avec </a:t>
            </a:r>
            <a:r>
              <a:rPr lang="en-US" i="1" dirty="0" err="1" smtClean="0"/>
              <a:t>quelques</a:t>
            </a:r>
            <a:r>
              <a:rPr lang="en-US" i="1" dirty="0" smtClean="0"/>
              <a:t> </a:t>
            </a:r>
            <a:r>
              <a:rPr lang="en-US" i="1" dirty="0" err="1" smtClean="0"/>
              <a:t>détails</a:t>
            </a:r>
            <a:r>
              <a:rPr lang="en-US" i="1" dirty="0" smtClean="0"/>
              <a:t> plus </a:t>
            </a:r>
            <a:r>
              <a:rPr lang="en-US" i="1" dirty="0" err="1" smtClean="0"/>
              <a:t>modernes</a:t>
            </a:r>
            <a:r>
              <a:rPr lang="en-US" i="1" dirty="0" smtClean="0"/>
              <a:t>  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smtClean="0"/>
              <a:t>Le code source </a:t>
            </a:r>
            <a:r>
              <a:rPr lang="en-US" i="1" dirty="0" err="1" smtClean="0"/>
              <a:t>est</a:t>
            </a:r>
            <a:r>
              <a:rPr lang="en-US" i="1" dirty="0" smtClean="0"/>
              <a:t> UTF-8</a:t>
            </a:r>
            <a:r>
              <a:rPr lang="en-US" i="1" dirty="0"/>
              <a:t>. </a:t>
            </a:r>
            <a:endParaRPr lang="en-US" i="1" dirty="0" smtClean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 err="1" smtClean="0"/>
              <a:t>Espaces</a:t>
            </a:r>
            <a:r>
              <a:rPr lang="en-US" i="1" dirty="0" smtClean="0"/>
              <a:t> </a:t>
            </a:r>
            <a:r>
              <a:rPr lang="en-US" i="1" dirty="0" err="1" smtClean="0"/>
              <a:t>muets</a:t>
            </a:r>
            <a:r>
              <a:rPr lang="en-US" i="1" dirty="0" smtClean="0"/>
              <a:t> : </a:t>
            </a:r>
            <a:r>
              <a:rPr lang="en-US" i="1" dirty="0" err="1" smtClean="0"/>
              <a:t>espace</a:t>
            </a:r>
            <a:r>
              <a:rPr lang="en-US" i="1" dirty="0" smtClean="0"/>
              <a:t> , tabulation, </a:t>
            </a:r>
            <a:r>
              <a:rPr lang="fr-FR" i="1" dirty="0" smtClean="0"/>
              <a:t>nouvelle ligne , retour charriot.</a:t>
            </a:r>
          </a:p>
          <a:p>
            <a:pPr>
              <a:buNone/>
            </a:pPr>
            <a:endParaRPr lang="fr-FR" i="1" dirty="0"/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identificateurs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des </a:t>
            </a:r>
            <a:r>
              <a:rPr lang="en-US" i="1" dirty="0" err="1" smtClean="0"/>
              <a:t>lettres</a:t>
            </a:r>
            <a:r>
              <a:rPr lang="en-US" i="1" dirty="0" smtClean="0"/>
              <a:t> et des </a:t>
            </a:r>
            <a:r>
              <a:rPr lang="en-US" i="1" dirty="0" err="1" smtClean="0"/>
              <a:t>nombres</a:t>
            </a:r>
            <a:r>
              <a:rPr lang="en-US" i="1" dirty="0" smtClean="0"/>
              <a:t> (</a:t>
            </a:r>
            <a:r>
              <a:rPr lang="en-US" i="1" dirty="0"/>
              <a:t>plus </a:t>
            </a:r>
            <a:r>
              <a:rPr lang="en-US" i="1" dirty="0" smtClean="0"/>
              <a:t>'_') avec with “</a:t>
            </a:r>
            <a:r>
              <a:rPr lang="en-US" i="1" dirty="0" err="1" smtClean="0"/>
              <a:t>lettre</a:t>
            </a:r>
            <a:r>
              <a:rPr lang="en-US" i="1" dirty="0" smtClean="0"/>
              <a:t>" et “</a:t>
            </a:r>
            <a:r>
              <a:rPr lang="en-US" i="1" dirty="0" err="1" smtClean="0"/>
              <a:t>nombre</a:t>
            </a:r>
            <a:r>
              <a:rPr lang="en-US" i="1" dirty="0" smtClean="0"/>
              <a:t>" </a:t>
            </a:r>
            <a:r>
              <a:rPr lang="en-US" i="1" dirty="0" err="1" smtClean="0"/>
              <a:t>définis</a:t>
            </a:r>
            <a:r>
              <a:rPr lang="en-US" i="1" dirty="0" smtClean="0"/>
              <a:t> par Unicode.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fr-FR" i="1" dirty="0" smtClean="0"/>
              <a:t>Commentaires:</a:t>
            </a:r>
            <a:endParaRPr lang="fr-FR" i="1" dirty="0"/>
          </a:p>
          <a:p>
            <a:pPr lvl="1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Ceci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est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un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commentaire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; pas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d’imbrication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*/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6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En voilà un autre.</a:t>
            </a:r>
            <a:endParaRPr lang="fr-FR" sz="2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Litéraux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Similaire</a:t>
            </a:r>
            <a:r>
              <a:rPr lang="en-US" i="1" dirty="0" smtClean="0"/>
              <a:t> au C  </a:t>
            </a:r>
            <a:r>
              <a:rPr lang="en-US" i="1" dirty="0" err="1" smtClean="0"/>
              <a:t>mais</a:t>
            </a:r>
            <a:r>
              <a:rPr lang="en-US" i="1" dirty="0" smtClean="0"/>
              <a:t> les </a:t>
            </a:r>
            <a:r>
              <a:rPr lang="en-US" i="1" dirty="0" err="1" smtClean="0"/>
              <a:t>nombres</a:t>
            </a:r>
            <a:r>
              <a:rPr lang="en-US" i="1" dirty="0" smtClean="0"/>
              <a:t> </a:t>
            </a:r>
            <a:r>
              <a:rPr lang="en-US" i="1" dirty="0" err="1" smtClean="0"/>
              <a:t>requièrent</a:t>
            </a:r>
            <a:r>
              <a:rPr lang="en-US" i="1" dirty="0" smtClean="0"/>
              <a:t> </a:t>
            </a:r>
            <a:r>
              <a:rPr lang="en-US" i="1" dirty="0" err="1" smtClean="0"/>
              <a:t>aucun</a:t>
            </a:r>
            <a:r>
              <a:rPr lang="en-US" i="1" dirty="0" smtClean="0"/>
              <a:t> </a:t>
            </a:r>
            <a:r>
              <a:rPr lang="en-US" i="1" dirty="0" err="1" smtClean="0"/>
              <a:t>signe</a:t>
            </a:r>
            <a:r>
              <a:rPr lang="en-US" i="1" dirty="0" smtClean="0"/>
              <a:t> </a:t>
            </a:r>
            <a:r>
              <a:rPr lang="en-US" i="1" dirty="0" err="1" smtClean="0"/>
              <a:t>ni</a:t>
            </a:r>
            <a:r>
              <a:rPr lang="en-US" i="1" dirty="0" smtClean="0"/>
              <a:t> </a:t>
            </a:r>
            <a:r>
              <a:rPr lang="en-US" i="1" dirty="0" err="1" smtClean="0"/>
              <a:t>marque</a:t>
            </a:r>
            <a:r>
              <a:rPr lang="en-US" i="1" dirty="0" smtClean="0"/>
              <a:t> de </a:t>
            </a:r>
            <a:r>
              <a:rPr lang="en-US" i="1" dirty="0" err="1" smtClean="0"/>
              <a:t>taille</a:t>
            </a:r>
            <a:r>
              <a:rPr lang="en-US" i="1" dirty="0" smtClean="0"/>
              <a:t> :</a:t>
            </a:r>
            <a:endParaRPr lang="en-US" i="1" dirty="0"/>
          </a:p>
          <a:p>
            <a:pPr lvl="1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23</a:t>
            </a:r>
          </a:p>
          <a:p>
            <a:pPr lvl="1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0x0FF</a:t>
            </a:r>
          </a:p>
          <a:p>
            <a:pPr lvl="1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1.234e7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Similaire</a:t>
            </a:r>
            <a:r>
              <a:rPr lang="en-US" i="1" dirty="0" smtClean="0"/>
              <a:t> au C, </a:t>
            </a:r>
            <a:r>
              <a:rPr lang="en-US" i="1" dirty="0" err="1" smtClean="0"/>
              <a:t>mais</a:t>
            </a:r>
            <a:r>
              <a:rPr lang="en-US" i="1" dirty="0" smtClean="0"/>
              <a:t> Unicode/UTF-8</a:t>
            </a:r>
            <a:r>
              <a:rPr lang="en-US" i="1" dirty="0"/>
              <a:t>. </a:t>
            </a:r>
            <a:r>
              <a:rPr lang="en-US" i="1" dirty="0" err="1" smtClean="0"/>
              <a:t>Egalement</a:t>
            </a:r>
            <a:r>
              <a:rPr lang="en-US" i="1" dirty="0" smtClean="0"/>
              <a:t> \</a:t>
            </a:r>
            <a:r>
              <a:rPr lang="en-US" i="1" dirty="0" err="1" smtClean="0"/>
              <a:t>xNN</a:t>
            </a:r>
            <a:r>
              <a:rPr lang="en-US" i="1" dirty="0" smtClean="0"/>
              <a:t> </a:t>
            </a:r>
            <a:r>
              <a:rPr lang="en-US" i="1" dirty="0" err="1" smtClean="0"/>
              <a:t>toujours</a:t>
            </a:r>
            <a:r>
              <a:rPr lang="en-US" i="1" dirty="0" smtClean="0"/>
              <a:t> 2 </a:t>
            </a:r>
            <a:r>
              <a:rPr lang="en-US" i="1" dirty="0"/>
              <a:t>digits; \012 </a:t>
            </a:r>
            <a:r>
              <a:rPr lang="en-US" i="1" dirty="0" err="1" smtClean="0"/>
              <a:t>toujours</a:t>
            </a:r>
            <a:r>
              <a:rPr lang="en-US" i="1" dirty="0" smtClean="0"/>
              <a:t> 3</a:t>
            </a:r>
            <a:r>
              <a:rPr lang="en-US" i="1" dirty="0"/>
              <a:t>; </a:t>
            </a:r>
            <a:r>
              <a:rPr lang="en-US" i="1" dirty="0" smtClean="0"/>
              <a:t>les </a:t>
            </a:r>
            <a:r>
              <a:rPr lang="en-US" i="1" dirty="0" err="1" smtClean="0"/>
              <a:t>deux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des octets:</a:t>
            </a:r>
            <a:endParaRPr lang="en-US" i="1" dirty="0"/>
          </a:p>
          <a:p>
            <a:pPr lvl="1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"Hello, world\n"</a:t>
            </a:r>
          </a:p>
          <a:p>
            <a:pPr lvl="1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"\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xFF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" // 1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octet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"\u00FF" // 1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caractère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Unicode,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octets de UTF-8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Chaînes de caractères:</a:t>
            </a:r>
            <a:endParaRPr lang="fr-FR" i="1" dirty="0"/>
          </a:p>
          <a:p>
            <a:pPr lvl="1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`\n\.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abc\t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\` == "\\n\\.abc\\t\\"</a:t>
            </a:r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Aperçu de la syntaxe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Principalement</a:t>
            </a:r>
            <a:r>
              <a:rPr lang="en-US" i="1" dirty="0" smtClean="0"/>
              <a:t> </a:t>
            </a:r>
            <a:r>
              <a:rPr lang="en-US" i="1" dirty="0" err="1" smtClean="0"/>
              <a:t>similaire</a:t>
            </a:r>
            <a:r>
              <a:rPr lang="en-US" i="1" dirty="0" smtClean="0"/>
              <a:t> au C avec des types et </a:t>
            </a:r>
            <a:r>
              <a:rPr lang="en-US" i="1" dirty="0" err="1" smtClean="0"/>
              <a:t>déclarations</a:t>
            </a:r>
            <a:r>
              <a:rPr lang="en-US" i="1" dirty="0" smtClean="0"/>
              <a:t> </a:t>
            </a:r>
            <a:r>
              <a:rPr lang="en-US" i="1" dirty="0" err="1" smtClean="0"/>
              <a:t>renversés</a:t>
            </a:r>
            <a:r>
              <a:rPr lang="en-US" i="1" dirty="0" smtClean="0"/>
              <a:t>, plus des </a:t>
            </a:r>
            <a:r>
              <a:rPr lang="en-US" i="1" dirty="0" err="1" smtClean="0"/>
              <a:t>mots</a:t>
            </a:r>
            <a:r>
              <a:rPr lang="en-US" i="1" dirty="0" smtClean="0"/>
              <a:t> clefs pour </a:t>
            </a:r>
            <a:r>
              <a:rPr lang="en-US" i="1" dirty="0" err="1" smtClean="0"/>
              <a:t>introduire</a:t>
            </a:r>
            <a:r>
              <a:rPr lang="en-US" i="1" dirty="0" smtClean="0"/>
              <a:t> le type de </a:t>
            </a:r>
            <a:r>
              <a:rPr lang="en-US" i="1" dirty="0" err="1" smtClean="0"/>
              <a:t>déclaration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b, c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notez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la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difference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avec le C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>
                <a:latin typeface="Courier New" pitchFamily="49" charset="0"/>
                <a:cs typeface="Courier New" pitchFamily="49" charset="0"/>
              </a:rPr>
              <a:t>var d []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int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type 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a, b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i="1" dirty="0" smtClean="0"/>
              <a:t>Les structures de </a:t>
            </a:r>
            <a:r>
              <a:rPr lang="en-US" i="1" dirty="0" err="1" smtClean="0"/>
              <a:t>contrôles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familières</a:t>
            </a:r>
            <a:r>
              <a:rPr lang="en-US" i="1" dirty="0" smtClean="0"/>
              <a:t> :</a:t>
            </a:r>
            <a:endParaRPr lang="en-US" i="1" dirty="0"/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a == b { return true } else { return false }</a:t>
            </a:r>
          </a:p>
          <a:p>
            <a:pPr lvl="1">
              <a:buNone/>
            </a:pPr>
            <a:r>
              <a:rPr lang="nn-NO" dirty="0">
                <a:latin typeface="Courier New" pitchFamily="49" charset="0"/>
                <a:cs typeface="Courier New" pitchFamily="49" charset="0"/>
              </a:rPr>
              <a:t>for i = 0; i &lt; 10; i++ { ...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nn-NO" dirty="0"/>
          </a:p>
          <a:p>
            <a:pPr>
              <a:buNone/>
            </a:pPr>
            <a:r>
              <a:rPr lang="en-US" i="1" dirty="0"/>
              <a:t>Note: </a:t>
            </a:r>
            <a:r>
              <a:rPr lang="en-US" i="1" dirty="0" smtClean="0"/>
              <a:t>pas de </a:t>
            </a:r>
            <a:r>
              <a:rPr lang="en-US" i="1" dirty="0" err="1" smtClean="0"/>
              <a:t>parenthèses</a:t>
            </a:r>
            <a:r>
              <a:rPr lang="en-US" i="1" dirty="0" smtClean="0"/>
              <a:t>, </a:t>
            </a:r>
            <a:r>
              <a:rPr lang="en-US" i="1" dirty="0" err="1" smtClean="0"/>
              <a:t>mais</a:t>
            </a:r>
            <a:r>
              <a:rPr lang="en-US" i="1" dirty="0" smtClean="0"/>
              <a:t> des accolades </a:t>
            </a:r>
            <a:r>
              <a:rPr lang="en-US" i="1" dirty="0" err="1" smtClean="0"/>
              <a:t>requises</a:t>
            </a:r>
            <a:endParaRPr lang="en-US" i="1" dirty="0"/>
          </a:p>
          <a:p>
            <a:pPr>
              <a:buNone/>
            </a:pPr>
            <a:r>
              <a:rPr lang="en-US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 virgule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i="1" dirty="0" smtClean="0"/>
              <a:t>Les points virgule terminent les déclarations mais :</a:t>
            </a:r>
          </a:p>
          <a:p>
            <a:pPr lvl="1"/>
            <a:r>
              <a:rPr lang="en-US" i="1" dirty="0" err="1" smtClean="0"/>
              <a:t>lexer</a:t>
            </a:r>
            <a:r>
              <a:rPr lang="en-US" i="1" dirty="0" smtClean="0"/>
              <a:t> les insert </a:t>
            </a:r>
            <a:r>
              <a:rPr lang="en-US" i="1" dirty="0" err="1" smtClean="0"/>
              <a:t>automatiquement</a:t>
            </a:r>
            <a:r>
              <a:rPr lang="en-US" i="1" dirty="0" smtClean="0"/>
              <a:t> </a:t>
            </a:r>
            <a:r>
              <a:rPr lang="en-US" b="1" i="1" dirty="0" smtClean="0"/>
              <a:t>à la fin </a:t>
            </a:r>
            <a:r>
              <a:rPr lang="en-US" b="1" i="1" dirty="0" err="1" smtClean="0"/>
              <a:t>d’une</a:t>
            </a:r>
            <a:r>
              <a:rPr lang="en-US" b="1" i="1" dirty="0" smtClean="0"/>
              <a:t> </a:t>
            </a:r>
            <a:r>
              <a:rPr lang="en-US" b="1" i="1" dirty="0" err="1" smtClean="0"/>
              <a:t>ligne</a:t>
            </a:r>
            <a:r>
              <a:rPr lang="en-US" b="1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le token </a:t>
            </a:r>
            <a:r>
              <a:rPr lang="en-US" i="1" dirty="0" err="1" smtClean="0"/>
              <a:t>précédent</a:t>
            </a:r>
            <a:r>
              <a:rPr lang="en-US" i="1" dirty="0" smtClean="0"/>
              <a:t> la fin de </a:t>
            </a:r>
            <a:r>
              <a:rPr lang="en-US" i="1" dirty="0" err="1" smtClean="0"/>
              <a:t>ligne</a:t>
            </a:r>
            <a:r>
              <a:rPr lang="en-US" i="1" dirty="0" smtClean="0"/>
              <a:t> 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fin de </a:t>
            </a:r>
            <a:r>
              <a:rPr lang="en-US" i="1" dirty="0" err="1" smtClean="0"/>
              <a:t>règle</a:t>
            </a:r>
            <a:r>
              <a:rPr lang="en-US" i="1" dirty="0" smtClean="0"/>
              <a:t> </a:t>
            </a:r>
            <a:r>
              <a:rPr lang="en-US" i="1" dirty="0" err="1" smtClean="0"/>
              <a:t>grammaticale</a:t>
            </a:r>
            <a:r>
              <a:rPr lang="en-US" i="1" dirty="0" smtClean="0"/>
              <a:t>.</a:t>
            </a:r>
          </a:p>
          <a:p>
            <a:pPr lvl="1"/>
            <a:r>
              <a:rPr lang="en-US" i="1" dirty="0" smtClean="0"/>
              <a:t>Note: </a:t>
            </a:r>
            <a:r>
              <a:rPr lang="en-US" i="1" dirty="0" err="1" smtClean="0"/>
              <a:t>bien</a:t>
            </a:r>
            <a:r>
              <a:rPr lang="en-US" i="1" dirty="0" smtClean="0"/>
              <a:t> plus </a:t>
            </a:r>
            <a:r>
              <a:rPr lang="en-US" i="1" dirty="0" err="1" smtClean="0"/>
              <a:t>propre</a:t>
            </a:r>
            <a:r>
              <a:rPr lang="en-US" i="1" dirty="0" smtClean="0"/>
              <a:t> et simple </a:t>
            </a:r>
            <a:r>
              <a:rPr lang="en-US" i="1" dirty="0" err="1" smtClean="0"/>
              <a:t>que</a:t>
            </a:r>
            <a:r>
              <a:rPr lang="en-US" i="1" dirty="0" smtClean="0"/>
              <a:t> les </a:t>
            </a:r>
            <a:r>
              <a:rPr lang="en-US" i="1" dirty="0" err="1" smtClean="0"/>
              <a:t>règles</a:t>
            </a:r>
            <a:r>
              <a:rPr lang="en-US" i="1" dirty="0" smtClean="0"/>
              <a:t> </a:t>
            </a:r>
            <a:r>
              <a:rPr lang="en-US" i="1" dirty="0" err="1" smtClean="0"/>
              <a:t>javascript</a:t>
            </a:r>
            <a:r>
              <a:rPr lang="en-US" i="1" dirty="0" smtClean="0"/>
              <a:t>!</a:t>
            </a:r>
          </a:p>
          <a:p>
            <a:pPr>
              <a:buFontTx/>
              <a:buChar char="-"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Ainsi</a:t>
            </a:r>
            <a:r>
              <a:rPr lang="en-US" i="1" dirty="0" smtClean="0"/>
              <a:t> </a:t>
            </a:r>
            <a:r>
              <a:rPr lang="en-US" i="1" dirty="0" err="1" smtClean="0"/>
              <a:t>aucun</a:t>
            </a:r>
            <a:r>
              <a:rPr lang="en-US" i="1" dirty="0" smtClean="0"/>
              <a:t> point virgule </a:t>
            </a:r>
            <a:r>
              <a:rPr lang="en-US" i="1" dirty="0" err="1" smtClean="0"/>
              <a:t>n’est</a:t>
            </a:r>
            <a:r>
              <a:rPr lang="en-US" i="1" dirty="0" smtClean="0"/>
              <a:t> </a:t>
            </a:r>
            <a:r>
              <a:rPr lang="en-US" i="1" dirty="0" err="1" smtClean="0"/>
              <a:t>nécessaire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programme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package main</a:t>
            </a:r>
          </a:p>
          <a:p>
            <a:pPr lvl="1">
              <a:buNone/>
            </a:pP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three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= 3</a:t>
            </a:r>
          </a:p>
          <a:p>
            <a:pPr lvl="1">
              <a:buNone/>
            </a:pP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var i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three</a:t>
            </a:r>
            <a:endParaRPr lang="fr-FR" sz="19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main() {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d\n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", i) }</a:t>
            </a:r>
          </a:p>
          <a:p>
            <a:pPr lvl="1">
              <a:buNone/>
            </a:pPr>
            <a:endParaRPr lang="fr-FR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/>
              <a:t>En </a:t>
            </a:r>
            <a:r>
              <a:rPr lang="en-US" i="1" dirty="0" err="1" smtClean="0"/>
              <a:t>pratique</a:t>
            </a:r>
            <a:r>
              <a:rPr lang="en-US" i="1" dirty="0" smtClean="0"/>
              <a:t>, un code en Go ne </a:t>
            </a:r>
            <a:r>
              <a:rPr lang="en-US" i="1" dirty="0" err="1" smtClean="0"/>
              <a:t>possède</a:t>
            </a:r>
            <a:r>
              <a:rPr lang="en-US" i="1" dirty="0" smtClean="0"/>
              <a:t> </a:t>
            </a:r>
            <a:r>
              <a:rPr lang="en-US" i="1" dirty="0" err="1" smtClean="0"/>
              <a:t>quasiment</a:t>
            </a:r>
            <a:r>
              <a:rPr lang="en-US" i="1" dirty="0" smtClean="0"/>
              <a:t> </a:t>
            </a:r>
            <a:r>
              <a:rPr lang="en-US" i="1" dirty="0" err="1" smtClean="0"/>
              <a:t>aucun</a:t>
            </a:r>
            <a:r>
              <a:rPr lang="en-US" i="1" dirty="0" smtClean="0"/>
              <a:t> point </a:t>
            </a:r>
            <a:r>
              <a:rPr lang="en-US" i="1" dirty="0" err="1" smtClean="0"/>
              <a:t>virgure</a:t>
            </a:r>
            <a:r>
              <a:rPr lang="en-US" i="1" dirty="0" smtClean="0"/>
              <a:t> en </a:t>
            </a:r>
            <a:r>
              <a:rPr lang="en-US" i="1" dirty="0" err="1" smtClean="0"/>
              <a:t>dehors</a:t>
            </a:r>
            <a:r>
              <a:rPr lang="en-US" i="1" dirty="0" smtClean="0"/>
              <a:t> des clauses </a:t>
            </a:r>
            <a:r>
              <a:rPr lang="en-US" i="1" dirty="0" err="1" smtClean="0"/>
              <a:t>fo</a:t>
            </a:r>
            <a:r>
              <a:rPr lang="en-US" i="1" dirty="0" smtClean="0"/>
              <a:t> et if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 numériques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Numeric types are built in, will be familiar: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Auquels</a:t>
            </a:r>
            <a:r>
              <a:rPr lang="en-US" i="1" dirty="0" smtClean="0"/>
              <a:t> on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ajouter</a:t>
            </a:r>
            <a:r>
              <a:rPr lang="en-US" i="1" dirty="0" smtClean="0"/>
              <a:t> </a:t>
            </a:r>
            <a:r>
              <a:rPr lang="en-US" b="1" i="1" dirty="0" err="1" smtClean="0"/>
              <a:t>uintptr</a:t>
            </a:r>
            <a:r>
              <a:rPr lang="en-US" i="1" dirty="0" smtClean="0"/>
              <a:t>, un </a:t>
            </a:r>
            <a:r>
              <a:rPr lang="en-US" i="1" dirty="0" err="1" smtClean="0"/>
              <a:t>entier</a:t>
            </a:r>
            <a:r>
              <a:rPr lang="en-US" i="1" dirty="0" smtClean="0"/>
              <a:t> </a:t>
            </a:r>
            <a:r>
              <a:rPr lang="en-US" i="1" dirty="0" err="1" smtClean="0"/>
              <a:t>suffisamment</a:t>
            </a:r>
            <a:r>
              <a:rPr lang="en-US" i="1" dirty="0" smtClean="0"/>
              <a:t> grand pour stocker un </a:t>
            </a:r>
            <a:r>
              <a:rPr lang="en-US" i="1" dirty="0" err="1" smtClean="0"/>
              <a:t>pointeur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tous</a:t>
            </a:r>
            <a:r>
              <a:rPr lang="en-US" i="1" dirty="0" smtClean="0"/>
              <a:t> des types </a:t>
            </a:r>
            <a:r>
              <a:rPr lang="en-US" i="1" dirty="0" err="1" smtClean="0"/>
              <a:t>distincts</a:t>
            </a:r>
            <a:r>
              <a:rPr lang="en-US" i="1" dirty="0" smtClean="0"/>
              <a:t> ; </a:t>
            </a:r>
            <a:r>
              <a:rPr lang="en-US" b="1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n’est</a:t>
            </a:r>
            <a:r>
              <a:rPr lang="en-US" i="1" dirty="0" smtClean="0"/>
              <a:t> pas </a:t>
            </a:r>
            <a:r>
              <a:rPr lang="en-US" i="1" dirty="0" err="1" smtClean="0"/>
              <a:t>pas</a:t>
            </a:r>
            <a:r>
              <a:rPr lang="en-US" i="1" dirty="0" smtClean="0"/>
              <a:t> un </a:t>
            </a:r>
            <a:r>
              <a:rPr lang="en-US" b="1" i="1" dirty="0" smtClean="0"/>
              <a:t>int32</a:t>
            </a:r>
            <a:r>
              <a:rPr lang="en-US" i="1" dirty="0" smtClean="0"/>
              <a:t>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machine 32 bits!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Pas de conversion </a:t>
            </a:r>
            <a:r>
              <a:rPr lang="en-US" i="1" dirty="0" err="1" smtClean="0"/>
              <a:t>implicite</a:t>
            </a:r>
            <a:r>
              <a:rPr lang="en-US" i="1" dirty="0" smtClean="0"/>
              <a:t> (</a:t>
            </a:r>
            <a:r>
              <a:rPr lang="en-US" i="1" dirty="0" err="1" smtClean="0"/>
              <a:t>mais</a:t>
            </a:r>
            <a:r>
              <a:rPr lang="en-US" i="1" dirty="0" smtClean="0"/>
              <a:t> ne </a:t>
            </a:r>
            <a:r>
              <a:rPr lang="en-US" i="1" dirty="0" err="1" smtClean="0"/>
              <a:t>paniquez</a:t>
            </a:r>
            <a:r>
              <a:rPr lang="en-US" i="1" dirty="0" smtClean="0"/>
              <a:t> pas </a:t>
            </a:r>
            <a:r>
              <a:rPr lang="en-US" i="1" dirty="0" smtClean="0">
                <a:sym typeface="Wingdings" pitchFamily="2" charset="2"/>
              </a:rPr>
              <a:t> ).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115616" y="2060848"/>
          <a:ext cx="60960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Int 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cap="small" dirty="0" err="1" smtClean="0"/>
                        <a:t>uint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cap="smal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cap="smal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int8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Uint8=</a:t>
                      </a:r>
                      <a:r>
                        <a:rPr lang="fr-FR" cap="small" dirty="0" err="1" smtClean="0"/>
                        <a:t>byte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cap="smal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cap="smal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int16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unint16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cap="small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Int32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unint32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Float</a:t>
                      </a:r>
                      <a:r>
                        <a:rPr lang="fr-FR" cap="small" baseline="0" dirty="0" smtClean="0"/>
                        <a:t>32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Complex64</a:t>
                      </a:r>
                      <a:endParaRPr lang="fr-FR" cap="smal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int64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unint64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Float64</a:t>
                      </a:r>
                      <a:endParaRPr lang="fr-FR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cap="small" dirty="0" smtClean="0"/>
                        <a:t>complex128</a:t>
                      </a:r>
                      <a:endParaRPr lang="fr-FR" cap="smal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Bool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/>
              <a:t>Le type </a:t>
            </a:r>
            <a:r>
              <a:rPr lang="en-US" i="1" dirty="0" err="1" smtClean="0"/>
              <a:t>booléen</a:t>
            </a:r>
            <a:r>
              <a:rPr lang="en-US" i="1" dirty="0" smtClean="0"/>
              <a:t> </a:t>
            </a:r>
            <a:r>
              <a:rPr lang="en-US" i="1" dirty="0" err="1" smtClean="0"/>
              <a:t>usuel</a:t>
            </a:r>
            <a:r>
              <a:rPr lang="en-US" i="1" dirty="0" smtClean="0"/>
              <a:t>, </a:t>
            </a:r>
            <a:r>
              <a:rPr lang="en-US" i="1" dirty="0" err="1" smtClean="0"/>
              <a:t>bool</a:t>
            </a:r>
            <a:r>
              <a:rPr lang="en-US" i="1" dirty="0" smtClean="0"/>
              <a:t>, avec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valeurs</a:t>
            </a:r>
            <a:r>
              <a:rPr lang="en-US" i="1" dirty="0" smtClean="0"/>
              <a:t> </a:t>
            </a:r>
            <a:r>
              <a:rPr lang="en-US" i="1" dirty="0" err="1" smtClean="0"/>
              <a:t>uniques</a:t>
            </a:r>
            <a:r>
              <a:rPr lang="en-US" i="1" dirty="0" smtClean="0"/>
              <a:t> true et false (</a:t>
            </a:r>
            <a:r>
              <a:rPr lang="en-US" i="1" dirty="0" err="1" smtClean="0"/>
              <a:t>constantes</a:t>
            </a:r>
            <a:r>
              <a:rPr lang="en-US" i="1" dirty="0" smtClean="0"/>
              <a:t> </a:t>
            </a:r>
            <a:r>
              <a:rPr lang="en-US" i="1" dirty="0" err="1" smtClean="0"/>
              <a:t>prédéfinies</a:t>
            </a:r>
            <a:r>
              <a:rPr lang="en-US" i="1" dirty="0" smtClean="0"/>
              <a:t>). 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déclaration</a:t>
            </a:r>
            <a:r>
              <a:rPr lang="en-US" i="1" dirty="0" smtClean="0"/>
              <a:t> </a:t>
            </a:r>
            <a:r>
              <a:rPr lang="en-US" b="1" i="1" dirty="0" smtClean="0"/>
              <a:t>if</a:t>
            </a:r>
            <a:r>
              <a:rPr lang="en-US" i="1" dirty="0" smtClean="0"/>
              <a:t> </a:t>
            </a:r>
            <a:r>
              <a:rPr lang="en-US" i="1" dirty="0" err="1" smtClean="0"/>
              <a:t>utilise</a:t>
            </a:r>
            <a:r>
              <a:rPr lang="en-US" i="1" dirty="0" smtClean="0"/>
              <a:t> des expressions </a:t>
            </a:r>
            <a:r>
              <a:rPr lang="en-US" i="1" dirty="0" err="1" smtClean="0"/>
              <a:t>booléennes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pointeurs</a:t>
            </a:r>
            <a:r>
              <a:rPr lang="en-US" i="1" dirty="0" smtClean="0"/>
              <a:t> et les </a:t>
            </a:r>
            <a:r>
              <a:rPr lang="en-US" i="1" dirty="0" err="1" smtClean="0"/>
              <a:t>entiers</a:t>
            </a:r>
            <a:r>
              <a:rPr lang="en-US" i="1" dirty="0" smtClean="0"/>
              <a:t> ne </a:t>
            </a:r>
            <a:r>
              <a:rPr lang="en-US" i="1" dirty="0" err="1" smtClean="0"/>
              <a:t>sont</a:t>
            </a:r>
            <a:r>
              <a:rPr lang="en-US" i="1" dirty="0" smtClean="0"/>
              <a:t> pas des </a:t>
            </a:r>
            <a:r>
              <a:rPr lang="en-US" i="1" dirty="0" err="1" smtClean="0"/>
              <a:t>booléens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Le type </a:t>
            </a:r>
            <a:r>
              <a:rPr lang="en-US" i="1" dirty="0" err="1" smtClean="0"/>
              <a:t>natif</a:t>
            </a:r>
            <a:r>
              <a:rPr lang="en-US" i="1" dirty="0" smtClean="0"/>
              <a:t> string </a:t>
            </a:r>
            <a:r>
              <a:rPr lang="en-US" i="1" dirty="0" err="1" smtClean="0"/>
              <a:t>représente</a:t>
            </a:r>
            <a:r>
              <a:rPr lang="en-US" i="1" dirty="0" smtClean="0"/>
              <a:t> un tableau </a:t>
            </a:r>
            <a:r>
              <a:rPr lang="en-US" i="1" dirty="0" err="1" smtClean="0"/>
              <a:t>d’octets</a:t>
            </a:r>
            <a:r>
              <a:rPr lang="en-US" i="1" dirty="0" smtClean="0"/>
              <a:t> immutable , </a:t>
            </a:r>
            <a:r>
              <a:rPr lang="en-US" i="1" dirty="0" err="1" smtClean="0"/>
              <a:t>c’est</a:t>
            </a:r>
            <a:r>
              <a:rPr lang="en-US" i="1" dirty="0" smtClean="0"/>
              <a:t> à dire du </a:t>
            </a:r>
            <a:r>
              <a:rPr lang="en-US" i="1" dirty="0" err="1" smtClean="0"/>
              <a:t>texte</a:t>
            </a:r>
            <a:r>
              <a:rPr lang="en-US" i="1" dirty="0" smtClean="0"/>
              <a:t>. Les </a:t>
            </a:r>
            <a:r>
              <a:rPr lang="en-US" i="1" dirty="0" err="1" smtClean="0"/>
              <a:t>chaînes</a:t>
            </a:r>
            <a:r>
              <a:rPr lang="en-US" i="1" dirty="0" smtClean="0"/>
              <a:t> de </a:t>
            </a:r>
            <a:r>
              <a:rPr lang="en-US" i="1" dirty="0" err="1" smtClean="0"/>
              <a:t>caractères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 </a:t>
            </a:r>
            <a:r>
              <a:rPr lang="en-US" i="1" dirty="0" err="1" smtClean="0"/>
              <a:t>taille</a:t>
            </a:r>
            <a:r>
              <a:rPr lang="en-US" i="1" dirty="0" smtClean="0"/>
              <a:t> </a:t>
            </a:r>
            <a:r>
              <a:rPr lang="en-US" i="1" dirty="0" err="1" smtClean="0"/>
              <a:t>délimitée</a:t>
            </a:r>
            <a:r>
              <a:rPr lang="en-US" i="1" dirty="0" smtClean="0"/>
              <a:t> non </a:t>
            </a:r>
            <a:r>
              <a:rPr lang="en-US" i="1" dirty="0" err="1" smtClean="0"/>
              <a:t>nulles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Les chaînes de caractères littérales sont de type string.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Immutable, tout </a:t>
            </a:r>
            <a:r>
              <a:rPr lang="en-US" i="1" dirty="0" err="1" smtClean="0"/>
              <a:t>comme</a:t>
            </a:r>
            <a:r>
              <a:rPr lang="en-US" i="1" dirty="0" smtClean="0"/>
              <a:t> les </a:t>
            </a:r>
            <a:r>
              <a:rPr lang="en-US" i="1" dirty="0" err="1" smtClean="0"/>
              <a:t>ints</a:t>
            </a:r>
            <a:r>
              <a:rPr lang="en-US" i="1" dirty="0" smtClean="0"/>
              <a:t>. On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réaffecterdes</a:t>
            </a:r>
            <a:r>
              <a:rPr lang="en-US" i="1" dirty="0" smtClean="0"/>
              <a:t> variables </a:t>
            </a:r>
            <a:r>
              <a:rPr lang="en-US" i="1" dirty="0" err="1" smtClean="0"/>
              <a:t>mais</a:t>
            </a:r>
            <a:r>
              <a:rPr lang="en-US" i="1" dirty="0" smtClean="0"/>
              <a:t> pas </a:t>
            </a:r>
            <a:r>
              <a:rPr lang="en-US" i="1" dirty="0" err="1" smtClean="0"/>
              <a:t>éditer</a:t>
            </a:r>
            <a:r>
              <a:rPr lang="en-US" i="1" dirty="0" smtClean="0"/>
              <a:t> </a:t>
            </a:r>
            <a:r>
              <a:rPr lang="en-US" i="1" dirty="0" err="1" smtClean="0"/>
              <a:t>leur</a:t>
            </a:r>
            <a:r>
              <a:rPr lang="en-US" i="1" dirty="0" smtClean="0"/>
              <a:t> </a:t>
            </a:r>
            <a:r>
              <a:rPr lang="en-US" i="1" dirty="0" err="1" smtClean="0"/>
              <a:t>contenu</a:t>
            </a:r>
            <a:r>
              <a:rPr lang="en-US" i="1" dirty="0" smtClean="0"/>
              <a:t>.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3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toujours</a:t>
            </a:r>
            <a:r>
              <a:rPr lang="en-US" i="1" dirty="0" smtClean="0"/>
              <a:t> 3, “bonjour” </a:t>
            </a:r>
            <a:r>
              <a:rPr lang="en-US" i="1" dirty="0" err="1" smtClean="0"/>
              <a:t>reste</a:t>
            </a:r>
            <a:r>
              <a:rPr lang="en-US" i="1" dirty="0" smtClean="0"/>
              <a:t> “bonjour”.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 </a:t>
            </a:r>
            <a:r>
              <a:rPr lang="en-US" i="1" dirty="0" err="1" smtClean="0"/>
              <a:t>langage</a:t>
            </a:r>
            <a:r>
              <a:rPr lang="en-US" i="1" dirty="0" smtClean="0"/>
              <a:t> Go </a:t>
            </a:r>
            <a:r>
              <a:rPr lang="en-US" i="1" dirty="0" err="1" smtClean="0"/>
              <a:t>possède</a:t>
            </a:r>
            <a:r>
              <a:rPr lang="en-US" i="1" dirty="0" smtClean="0"/>
              <a:t> un bon support de manipulation de </a:t>
            </a:r>
            <a:r>
              <a:rPr lang="en-US" i="1" dirty="0" err="1" smtClean="0"/>
              <a:t>chaînes</a:t>
            </a:r>
            <a:r>
              <a:rPr lang="en-US" i="1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/>
              <a:t>    Travail effectué par </a:t>
            </a:r>
            <a:r>
              <a:rPr lang="en-US" i="1" dirty="0" err="1" smtClean="0"/>
              <a:t>une</a:t>
            </a:r>
            <a:r>
              <a:rPr lang="en-US" i="1" dirty="0" smtClean="0"/>
              <a:t> petite </a:t>
            </a:r>
            <a:r>
              <a:rPr lang="en-US" i="1" dirty="0" err="1" smtClean="0"/>
              <a:t>équipe</a:t>
            </a:r>
            <a:r>
              <a:rPr lang="en-US" i="1" dirty="0" smtClean="0"/>
              <a:t> chez Google, plus beaucoup de </a:t>
            </a:r>
            <a:r>
              <a:rPr lang="en-US" i="1" dirty="0" err="1" smtClean="0"/>
              <a:t>contributeurs</a:t>
            </a:r>
            <a:r>
              <a:rPr lang="en-US" i="1" dirty="0" smtClean="0"/>
              <a:t> du monde </a:t>
            </a:r>
            <a:r>
              <a:rPr lang="en-US" i="1" dirty="0" err="1" smtClean="0"/>
              <a:t>entier</a:t>
            </a:r>
            <a:r>
              <a:rPr lang="en-US" i="1" dirty="0" smtClean="0"/>
              <a:t>. </a:t>
            </a:r>
          </a:p>
          <a:p>
            <a:endParaRPr lang="en-US" i="1" dirty="0"/>
          </a:p>
          <a:p>
            <a:pPr>
              <a:buNone/>
            </a:pPr>
            <a:r>
              <a:rPr lang="fr-FR" i="1" dirty="0" smtClean="0"/>
              <a:t>    Contact</a:t>
            </a:r>
            <a:r>
              <a:rPr lang="fr-FR" i="1" dirty="0"/>
              <a:t>:</a:t>
            </a:r>
          </a:p>
          <a:p>
            <a:pPr lvl="1"/>
            <a:r>
              <a:rPr lang="fr-FR" dirty="0"/>
              <a:t>http://golang.org</a:t>
            </a:r>
            <a:r>
              <a:rPr lang="fr-FR" i="1" dirty="0"/>
              <a:t>: web site</a:t>
            </a:r>
          </a:p>
          <a:p>
            <a:pPr lvl="1"/>
            <a:r>
              <a:rPr lang="fr-FR" dirty="0"/>
              <a:t>golang-nuts@golang.org: </a:t>
            </a:r>
            <a:r>
              <a:rPr lang="fr-FR" i="1" dirty="0"/>
              <a:t>user discussion</a:t>
            </a:r>
          </a:p>
          <a:p>
            <a:pPr lvl="1"/>
            <a:r>
              <a:rPr lang="fr-FR" dirty="0"/>
              <a:t>golang-dev@golang.org: </a:t>
            </a:r>
            <a:r>
              <a:rPr lang="fr-FR" i="1" dirty="0" err="1"/>
              <a:t>developers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Expressions 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395536" y="2204864"/>
          <a:ext cx="8229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26216">
                <a:tc>
                  <a:txBody>
                    <a:bodyPr/>
                    <a:lstStyle/>
                    <a:p>
                      <a:r>
                        <a:rPr lang="fr-FR" dirty="0" smtClean="0"/>
                        <a:t>Ordre</a:t>
                      </a:r>
                      <a:r>
                        <a:rPr lang="fr-FR" baseline="0" dirty="0" smtClean="0"/>
                        <a:t> de </a:t>
                      </a:r>
                      <a:r>
                        <a:rPr lang="fr-FR" dirty="0" smtClean="0"/>
                        <a:t>précédence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Opérateurs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Commentaires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* / % &lt;&lt; &gt;&gt; &amp; &amp;^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&amp;^ est « bit </a:t>
                      </a:r>
                      <a:r>
                        <a:rPr lang="fr-FR" dirty="0" err="1" smtClean="0"/>
                        <a:t>clear</a:t>
                      </a:r>
                      <a:r>
                        <a:rPr lang="fr-FR" dirty="0" smtClean="0"/>
                        <a:t> »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 - | ^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^ est</a:t>
                      </a:r>
                      <a:r>
                        <a:rPr lang="fr-FR" baseline="0" dirty="0" smtClean="0"/>
                        <a:t> « </a:t>
                      </a:r>
                      <a:r>
                        <a:rPr lang="fr-FR" baseline="0" dirty="0" err="1" smtClean="0"/>
                        <a:t>xor</a:t>
                      </a:r>
                      <a:r>
                        <a:rPr lang="fr-FR" baseline="0" dirty="0" smtClean="0"/>
                        <a:t> »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== != &lt; &lt;= &gt; &gt;=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&amp;&amp;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||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67544" y="1556792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Globalement comme les opérateurs C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39552" y="479715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opérateurs qui sont également unaires : &amp; ! * + - ^ (plus &lt;- pour les communications).</a:t>
            </a:r>
          </a:p>
          <a:p>
            <a:endParaRPr lang="fr-FR" dirty="0" smtClean="0"/>
          </a:p>
          <a:p>
            <a:r>
              <a:rPr lang="fr-FR" dirty="0" smtClean="0"/>
              <a:t>L’opérateur unaire ^ est complément.</a:t>
            </a:r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Expressions Go vs. Expressions 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u="sng" dirty="0" err="1" smtClean="0"/>
              <a:t>Surprenant</a:t>
            </a:r>
            <a:r>
              <a:rPr lang="en-US" i="1" u="sng" dirty="0" smtClean="0"/>
              <a:t> pour le </a:t>
            </a:r>
            <a:r>
              <a:rPr lang="en-US" i="1" u="sng" dirty="0" err="1" smtClean="0"/>
              <a:t>développeur</a:t>
            </a:r>
            <a:r>
              <a:rPr lang="en-US" i="1" u="sng" dirty="0" smtClean="0"/>
              <a:t> C: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en-US" i="1" dirty="0" err="1" smtClean="0"/>
              <a:t>Moins</a:t>
            </a:r>
            <a:r>
              <a:rPr lang="en-US" i="1" dirty="0" smtClean="0"/>
              <a:t> de </a:t>
            </a:r>
            <a:r>
              <a:rPr lang="en-US" i="1" dirty="0" err="1" smtClean="0"/>
              <a:t>niveaux</a:t>
            </a:r>
            <a:r>
              <a:rPr lang="en-US" i="1" dirty="0" smtClean="0"/>
              <a:t> de </a:t>
            </a:r>
            <a:r>
              <a:rPr lang="en-US" i="1" dirty="0" err="1" smtClean="0"/>
              <a:t>précédence</a:t>
            </a:r>
            <a:r>
              <a:rPr lang="en-US" i="1" dirty="0" smtClean="0"/>
              <a:t>  (</a:t>
            </a:r>
            <a:r>
              <a:rPr lang="en-US" i="1" dirty="0" err="1" smtClean="0"/>
              <a:t>devrait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simple)</a:t>
            </a:r>
          </a:p>
          <a:p>
            <a:pPr lvl="1">
              <a:buNone/>
            </a:pPr>
            <a:r>
              <a:rPr lang="en-US" dirty="0" smtClean="0"/>
              <a:t>^ </a:t>
            </a:r>
            <a:r>
              <a:rPr lang="en-US" i="1" dirty="0" smtClean="0"/>
              <a:t>à la place de ~ (</a:t>
            </a:r>
            <a:r>
              <a:rPr lang="en-US" i="1" dirty="0" err="1" smtClean="0"/>
              <a:t>c’est</a:t>
            </a:r>
            <a:r>
              <a:rPr lang="en-US" i="1" dirty="0" smtClean="0"/>
              <a:t> le </a:t>
            </a:r>
            <a:r>
              <a:rPr lang="en-US" b="1" i="1" dirty="0" err="1" smtClean="0"/>
              <a:t>ou</a:t>
            </a:r>
            <a:r>
              <a:rPr lang="en-US" b="1" i="1" dirty="0" smtClean="0"/>
              <a:t> </a:t>
            </a:r>
            <a:r>
              <a:rPr lang="en-US" b="1" i="1" dirty="0" err="1" smtClean="0"/>
              <a:t>exclusif</a:t>
            </a:r>
            <a:r>
              <a:rPr lang="en-US" b="1" i="1" dirty="0" smtClean="0"/>
              <a:t> </a:t>
            </a:r>
            <a:r>
              <a:rPr lang="en-US" i="1" dirty="0" err="1" smtClean="0"/>
              <a:t>binaire</a:t>
            </a:r>
            <a:r>
              <a:rPr lang="en-US" i="1" dirty="0" smtClean="0"/>
              <a:t> fait </a:t>
            </a:r>
            <a:r>
              <a:rPr lang="en-US" i="1" dirty="0" err="1" smtClean="0"/>
              <a:t>unaire</a:t>
            </a:r>
            <a:r>
              <a:rPr lang="en-US" i="1" dirty="0" smtClean="0"/>
              <a:t>)</a:t>
            </a:r>
          </a:p>
          <a:p>
            <a:pPr lvl="1">
              <a:buNone/>
            </a:pPr>
            <a:r>
              <a:rPr lang="en-US" dirty="0" smtClean="0"/>
              <a:t>++ </a:t>
            </a:r>
            <a:r>
              <a:rPr lang="en-US" i="1" dirty="0" smtClean="0"/>
              <a:t>et – ne </a:t>
            </a:r>
            <a:r>
              <a:rPr lang="en-US" i="1" dirty="0" err="1" smtClean="0"/>
              <a:t>sont</a:t>
            </a:r>
            <a:r>
              <a:rPr lang="en-US" i="1" dirty="0" smtClean="0"/>
              <a:t> pas des </a:t>
            </a:r>
            <a:r>
              <a:rPr lang="en-US" i="1" dirty="0" err="1" smtClean="0"/>
              <a:t>opérateurs</a:t>
            </a:r>
            <a:r>
              <a:rPr lang="en-US" i="1" dirty="0" smtClean="0"/>
              <a:t> expression</a:t>
            </a:r>
          </a:p>
          <a:p>
            <a:pPr lvl="1">
              <a:buNone/>
            </a:pPr>
            <a:r>
              <a:rPr lang="en-US" i="1" dirty="0" smtClean="0"/>
              <a:t>(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x++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déclaration</a:t>
            </a:r>
            <a:r>
              <a:rPr lang="en-US" i="1" dirty="0" smtClean="0"/>
              <a:t> , pas </a:t>
            </a:r>
            <a:r>
              <a:rPr lang="en-US" i="1" dirty="0" err="1" smtClean="0"/>
              <a:t>une</a:t>
            </a:r>
            <a:r>
              <a:rPr lang="en-US" i="1" dirty="0" smtClean="0"/>
              <a:t> expression;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*p++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(*p)++</a:t>
            </a:r>
            <a:r>
              <a:rPr lang="en-US" i="1" dirty="0" smtClean="0"/>
              <a:t> pas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*(p++)</a:t>
            </a:r>
            <a:r>
              <a:rPr lang="en-US" i="1" dirty="0" smtClean="0"/>
              <a:t>)</a:t>
            </a:r>
          </a:p>
          <a:p>
            <a:pPr lvl="1">
              <a:buNone/>
            </a:pPr>
            <a:r>
              <a:rPr lang="en-US" dirty="0" smtClean="0"/>
              <a:t>&amp;^ </a:t>
            </a:r>
            <a:r>
              <a:rPr lang="en-US" i="1" dirty="0" err="1" smtClean="0"/>
              <a:t>est</a:t>
            </a:r>
            <a:r>
              <a:rPr lang="en-US" i="1" dirty="0" smtClean="0"/>
              <a:t> nouveau; </a:t>
            </a:r>
            <a:r>
              <a:rPr lang="en-US" i="1" dirty="0" err="1" smtClean="0"/>
              <a:t>pratique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les expressions </a:t>
            </a:r>
            <a:r>
              <a:rPr lang="en-US" i="1" dirty="0" err="1" smtClean="0"/>
              <a:t>constantes</a:t>
            </a:r>
            <a:endParaRPr lang="en-US" i="1" dirty="0" smtClean="0"/>
          </a:p>
          <a:p>
            <a:pPr lvl="1">
              <a:buNone/>
            </a:pPr>
            <a:r>
              <a:rPr lang="en-US" dirty="0" smtClean="0"/>
              <a:t>&lt;&lt; &gt;&gt; </a:t>
            </a:r>
            <a:r>
              <a:rPr lang="en-US" i="1" dirty="0" smtClean="0"/>
              <a:t>etc. </a:t>
            </a:r>
            <a:r>
              <a:rPr lang="en-US" i="1" dirty="0" err="1" smtClean="0"/>
              <a:t>requiert</a:t>
            </a:r>
            <a:r>
              <a:rPr lang="en-US" i="1" dirty="0" smtClean="0"/>
              <a:t>  un </a:t>
            </a:r>
            <a:r>
              <a:rPr lang="en-US" i="1" dirty="0" err="1" smtClean="0"/>
              <a:t>entier</a:t>
            </a:r>
            <a:r>
              <a:rPr lang="en-US" i="1" dirty="0" smtClean="0"/>
              <a:t> non </a:t>
            </a:r>
            <a:r>
              <a:rPr lang="en-US" i="1" dirty="0" err="1" smtClean="0"/>
              <a:t>signé</a:t>
            </a:r>
            <a:r>
              <a:rPr lang="en-US" i="1" dirty="0" smtClean="0"/>
              <a:t> de </a:t>
            </a:r>
            <a:r>
              <a:rPr lang="en-US" i="1" dirty="0" err="1" smtClean="0"/>
              <a:t>décalage</a:t>
            </a:r>
            <a:endParaRPr lang="en-US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u="sng" dirty="0" smtClean="0"/>
              <a:t>Non surprenant:</a:t>
            </a:r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opérateurs</a:t>
            </a:r>
            <a:r>
              <a:rPr lang="en-US" i="1" dirty="0" smtClean="0"/>
              <a:t> </a:t>
            </a:r>
            <a:r>
              <a:rPr lang="en-US" i="1" dirty="0" err="1" smtClean="0"/>
              <a:t>d’affectation</a:t>
            </a:r>
            <a:r>
              <a:rPr lang="en-US" i="1" dirty="0" smtClean="0"/>
              <a:t> </a:t>
            </a:r>
            <a:r>
              <a:rPr lang="en-US" i="1" dirty="0" err="1" smtClean="0"/>
              <a:t>fonctionnent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prévus</a:t>
            </a:r>
            <a:r>
              <a:rPr lang="en-US" i="1" dirty="0" smtClean="0"/>
              <a:t> : += &lt;&lt;= &amp;^= etc.</a:t>
            </a:r>
          </a:p>
          <a:p>
            <a:pPr>
              <a:buNone/>
            </a:pPr>
            <a:r>
              <a:rPr lang="en-US" i="1" dirty="0" smtClean="0"/>
              <a:t>Les expressions </a:t>
            </a:r>
            <a:r>
              <a:rPr lang="en-US" i="1" dirty="0" err="1" smtClean="0"/>
              <a:t>ressemblent</a:t>
            </a:r>
            <a:r>
              <a:rPr lang="en-US" i="1" dirty="0" smtClean="0"/>
              <a:t> </a:t>
            </a:r>
            <a:r>
              <a:rPr lang="en-US" i="1" dirty="0" err="1" smtClean="0"/>
              <a:t>généralement</a:t>
            </a:r>
            <a:r>
              <a:rPr lang="en-US" i="1" dirty="0" smtClean="0"/>
              <a:t> à </a:t>
            </a:r>
            <a:r>
              <a:rPr lang="en-US" i="1" dirty="0" err="1" smtClean="0"/>
              <a:t>celles</a:t>
            </a:r>
            <a:r>
              <a:rPr lang="en-US" i="1" dirty="0" smtClean="0"/>
              <a:t> en C (indexation,</a:t>
            </a:r>
          </a:p>
          <a:p>
            <a:pPr>
              <a:buNone/>
            </a:pPr>
            <a:r>
              <a:rPr lang="fr-FR" i="1" dirty="0" smtClean="0"/>
              <a:t>Appel de fonctions, etc.)</a:t>
            </a:r>
          </a:p>
          <a:p>
            <a:pPr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+x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23 + 3*x[i]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x &lt;= f()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^a &gt;&gt; b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f() || g()</a:t>
            </a:r>
          </a:p>
          <a:p>
            <a:pPr lvl="1">
              <a:buNone/>
            </a:pPr>
            <a:r>
              <a:rPr lang="es-ES" dirty="0" smtClean="0">
                <a:latin typeface="Courier New" pitchFamily="49" charset="0"/>
                <a:cs typeface="Courier New" pitchFamily="49" charset="0"/>
              </a:rPr>
              <a:t>x == y + 1 &amp;&amp; &lt;-ch &gt; 0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x &amp;^ 7 // x avec les  3 bits de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faible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vidés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("%5.2g\n", 2*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math.Sin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(PI/8))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7.234/x + 2.3i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"hello, " + "world" //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concatenation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			 // pas comme en C "a" "b"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Conversions numériques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i="1" dirty="0" err="1" smtClean="0"/>
              <a:t>Convertir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numérique</a:t>
            </a:r>
            <a:r>
              <a:rPr lang="en-US" i="1" dirty="0" smtClean="0"/>
              <a:t> d’un type à un </a:t>
            </a:r>
            <a:r>
              <a:rPr lang="en-US" i="1" dirty="0" err="1" smtClean="0"/>
              <a:t>autre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conversion, avec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syntaxe</a:t>
            </a:r>
            <a:r>
              <a:rPr lang="en-US" i="1" dirty="0" smtClean="0"/>
              <a:t> </a:t>
            </a:r>
            <a:r>
              <a:rPr lang="en-US" i="1" dirty="0" err="1" smtClean="0"/>
              <a:t>similaire</a:t>
            </a:r>
            <a:r>
              <a:rPr lang="en-US" i="1" dirty="0" smtClean="0"/>
              <a:t> à un </a:t>
            </a:r>
            <a:r>
              <a:rPr lang="en-US" i="1" dirty="0" err="1" smtClean="0"/>
              <a:t>appel</a:t>
            </a:r>
            <a:r>
              <a:rPr lang="en-US" i="1" dirty="0" smtClean="0"/>
              <a:t> de </a:t>
            </a:r>
            <a:r>
              <a:rPr lang="en-US" i="1" dirty="0" err="1" smtClean="0"/>
              <a:t>fonction</a:t>
            </a:r>
            <a:r>
              <a:rPr lang="en-US" i="1" dirty="0" smtClean="0"/>
              <a:t>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uint8(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intVar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// tronque à la taille du type récepteur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(float64Var) // tronque la fraction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float64(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intVar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// convertit en float64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Il </a:t>
            </a:r>
            <a:r>
              <a:rPr lang="en-US" i="1" dirty="0" err="1" smtClean="0"/>
              <a:t>existe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des conversion de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vers</a:t>
            </a:r>
            <a:r>
              <a:rPr lang="en-US" i="1" dirty="0" smtClean="0"/>
              <a:t> </a:t>
            </a:r>
            <a:r>
              <a:rPr lang="en-US" b="1" i="1" dirty="0" smtClean="0"/>
              <a:t>string</a:t>
            </a:r>
            <a:r>
              <a:rPr lang="en-US" i="1" dirty="0" smtClean="0"/>
              <a:t>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string(0x1234) // == "\u1234"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string(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sliceOfBytes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// octets -&gt;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octets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string(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sliceOfInts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//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-&gt; Unicode/UTF-8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("abc") // octets -&gt; octets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[]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("􀳔􀺊􀞠") // Unicode/UTF-8 -&gt;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ints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(Les slices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liées</a:t>
            </a:r>
            <a:r>
              <a:rPr lang="en-US" i="1" dirty="0" smtClean="0"/>
              <a:t> aux tableaux </a:t>
            </a:r>
            <a:r>
              <a:rPr lang="en-US" i="1" dirty="0" err="1" smtClean="0"/>
              <a:t>vus</a:t>
            </a:r>
            <a:r>
              <a:rPr lang="en-US" i="1" dirty="0" smtClean="0"/>
              <a:t> plus </a:t>
            </a:r>
            <a:r>
              <a:rPr lang="en-US" i="1" dirty="0" err="1" smtClean="0"/>
              <a:t>tard</a:t>
            </a:r>
            <a:r>
              <a:rPr lang="en-US" i="1" dirty="0" smtClean="0"/>
              <a:t>)</a:t>
            </a:r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constantes</a:t>
            </a:r>
            <a:r>
              <a:rPr lang="en-US" i="1" dirty="0" smtClean="0"/>
              <a:t> </a:t>
            </a:r>
            <a:r>
              <a:rPr lang="en-US" i="1" dirty="0" err="1" smtClean="0"/>
              <a:t>numériques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des “</a:t>
            </a:r>
            <a:r>
              <a:rPr lang="en-US" i="1" dirty="0" err="1" smtClean="0"/>
              <a:t>nombres</a:t>
            </a:r>
            <a:r>
              <a:rPr lang="en-US" i="1" dirty="0" smtClean="0"/>
              <a:t> </a:t>
            </a:r>
            <a:r>
              <a:rPr lang="en-US" i="1" dirty="0" err="1" smtClean="0"/>
              <a:t>idéaux</a:t>
            </a:r>
            <a:r>
              <a:rPr lang="en-US" i="1" dirty="0" smtClean="0"/>
              <a:t>” : pas de </a:t>
            </a:r>
            <a:r>
              <a:rPr lang="en-US" i="1" dirty="0" err="1" smtClean="0"/>
              <a:t>taille</a:t>
            </a:r>
            <a:r>
              <a:rPr lang="en-US" i="1" dirty="0" smtClean="0"/>
              <a:t> </a:t>
            </a:r>
            <a:r>
              <a:rPr lang="en-US" i="1" dirty="0" err="1" smtClean="0"/>
              <a:t>ni</a:t>
            </a:r>
            <a:r>
              <a:rPr lang="en-US" i="1" dirty="0" smtClean="0"/>
              <a:t> de </a:t>
            </a:r>
            <a:r>
              <a:rPr lang="en-US" i="1" dirty="0" err="1" smtClean="0"/>
              <a:t>signe</a:t>
            </a:r>
            <a:r>
              <a:rPr lang="en-US" i="1" dirty="0" smtClean="0"/>
              <a:t>, et </a:t>
            </a:r>
            <a:r>
              <a:rPr lang="en-US" i="1" dirty="0" err="1" smtClean="0"/>
              <a:t>même</a:t>
            </a:r>
            <a:r>
              <a:rPr lang="en-US" i="1" dirty="0" smtClean="0"/>
              <a:t> plus pas de </a:t>
            </a:r>
            <a:r>
              <a:rPr lang="en-US" i="1" dirty="0" err="1" smtClean="0"/>
              <a:t>terminaison</a:t>
            </a:r>
            <a:r>
              <a:rPr lang="en-US" i="1" dirty="0" smtClean="0"/>
              <a:t> en L </a:t>
            </a:r>
            <a:r>
              <a:rPr lang="en-US" i="1" dirty="0" err="1" smtClean="0"/>
              <a:t>ou</a:t>
            </a:r>
            <a:r>
              <a:rPr lang="en-US" i="1" dirty="0" smtClean="0"/>
              <a:t> U </a:t>
            </a:r>
            <a:r>
              <a:rPr lang="en-US" i="1" dirty="0" err="1" smtClean="0"/>
              <a:t>ou</a:t>
            </a:r>
            <a:r>
              <a:rPr lang="en-US" i="1" dirty="0" smtClean="0"/>
              <a:t> UL 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077 // octal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0xFEEDBEEEEEEEEEEEEEEEEEEEEF // hexadécimal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1 &lt;&lt; 100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Il </a:t>
            </a:r>
            <a:r>
              <a:rPr lang="en-US" i="1" dirty="0" err="1" smtClean="0"/>
              <a:t>existe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des </a:t>
            </a:r>
            <a:r>
              <a:rPr lang="en-US" i="1" dirty="0" err="1" smtClean="0"/>
              <a:t>nombres</a:t>
            </a:r>
            <a:r>
              <a:rPr lang="en-US" i="1" dirty="0" smtClean="0"/>
              <a:t> </a:t>
            </a:r>
            <a:r>
              <a:rPr lang="en-US" i="1" dirty="0" err="1" smtClean="0"/>
              <a:t>flottants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entiers</a:t>
            </a:r>
            <a:r>
              <a:rPr lang="en-US" i="1" dirty="0" smtClean="0"/>
              <a:t> </a:t>
            </a:r>
            <a:r>
              <a:rPr lang="en-US" i="1" dirty="0" err="1" smtClean="0"/>
              <a:t>idéaux</a:t>
            </a:r>
            <a:r>
              <a:rPr lang="en-US" i="1" dirty="0" smtClean="0"/>
              <a:t>;</a:t>
            </a:r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syntaxe</a:t>
            </a:r>
            <a:r>
              <a:rPr lang="en-US" i="1" dirty="0" smtClean="0"/>
              <a:t> des </a:t>
            </a:r>
            <a:r>
              <a:rPr lang="en-US" i="1" dirty="0" err="1" smtClean="0"/>
              <a:t>litéraux</a:t>
            </a:r>
            <a:r>
              <a:rPr lang="en-US" i="1" dirty="0" smtClean="0"/>
              <a:t> </a:t>
            </a:r>
            <a:r>
              <a:rPr lang="en-US" i="1" dirty="0" err="1" smtClean="0"/>
              <a:t>détermine</a:t>
            </a:r>
            <a:r>
              <a:rPr lang="en-US" i="1" dirty="0" smtClean="0"/>
              <a:t> le type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1.234e5 // point flottant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1e2 // point flottant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3.2i // point flottant imaginaire (nombre complexe)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100 // entier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Expressions constantes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constantes</a:t>
            </a:r>
            <a:r>
              <a:rPr lang="en-US" i="1" dirty="0" smtClean="0"/>
              <a:t> à point </a:t>
            </a:r>
            <a:r>
              <a:rPr lang="en-US" i="1" dirty="0" err="1" smtClean="0"/>
              <a:t>flottant</a:t>
            </a:r>
            <a:r>
              <a:rPr lang="en-US" i="1" dirty="0" smtClean="0"/>
              <a:t> et </a:t>
            </a:r>
            <a:r>
              <a:rPr lang="en-US" i="1" dirty="0" err="1" smtClean="0"/>
              <a:t>entières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combinées</a:t>
            </a:r>
            <a:r>
              <a:rPr lang="en-US" i="1" dirty="0" smtClean="0"/>
              <a:t> à </a:t>
            </a:r>
            <a:r>
              <a:rPr lang="en-US" i="1" dirty="0" err="1" smtClean="0"/>
              <a:t>volonté</a:t>
            </a:r>
            <a:r>
              <a:rPr lang="en-US" i="1" dirty="0" smtClean="0"/>
              <a:t>, avec </a:t>
            </a:r>
            <a:r>
              <a:rPr lang="en-US" i="1" dirty="0" err="1" smtClean="0"/>
              <a:t>comme</a:t>
            </a:r>
            <a:r>
              <a:rPr lang="en-US" i="1" dirty="0" smtClean="0"/>
              <a:t> type </a:t>
            </a:r>
            <a:r>
              <a:rPr lang="en-US" i="1" dirty="0" err="1" smtClean="0"/>
              <a:t>résultant</a:t>
            </a:r>
            <a:r>
              <a:rPr lang="en-US" i="1" dirty="0" smtClean="0"/>
              <a:t> </a:t>
            </a:r>
            <a:r>
              <a:rPr lang="en-US" i="1" dirty="0" err="1" smtClean="0"/>
              <a:t>déterminé</a:t>
            </a:r>
            <a:r>
              <a:rPr lang="en-US" i="1" dirty="0" smtClean="0"/>
              <a:t> par le types de </a:t>
            </a:r>
            <a:r>
              <a:rPr lang="en-US" i="1" dirty="0" err="1" smtClean="0"/>
              <a:t>constantes</a:t>
            </a:r>
            <a:r>
              <a:rPr lang="en-US" i="1" dirty="0" smtClean="0"/>
              <a:t> </a:t>
            </a:r>
            <a:r>
              <a:rPr lang="en-US" i="1" dirty="0" err="1" smtClean="0"/>
              <a:t>utilisées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opérations</a:t>
            </a:r>
            <a:r>
              <a:rPr lang="en-US" i="1" dirty="0" smtClean="0"/>
              <a:t> </a:t>
            </a:r>
            <a:r>
              <a:rPr lang="en-US" i="1" dirty="0" err="1" smtClean="0"/>
              <a:t>elles-mêmes</a:t>
            </a:r>
            <a:r>
              <a:rPr lang="en-US" i="1" dirty="0" smtClean="0"/>
              <a:t> </a:t>
            </a:r>
            <a:r>
              <a:rPr lang="en-US" i="1" dirty="0" err="1" smtClean="0"/>
              <a:t>dépendent</a:t>
            </a:r>
            <a:r>
              <a:rPr lang="en-US" i="1" dirty="0" smtClean="0"/>
              <a:t> du type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2*3.14 // point flottant: 6.28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3./2 //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point flottant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1.5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3/2 // entier: 1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3+2i // complexe: 3.0+2.0i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// haute précision: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Ln2 = 0.69314718055994530941723212145817656807</a:t>
            </a:r>
          </a:p>
          <a:p>
            <a:pPr lvl="1">
              <a:buNone/>
            </a:pPr>
            <a:r>
              <a:rPr lang="it-IT" dirty="0" smtClean="0">
                <a:latin typeface="Courier New" pitchFamily="49" charset="0"/>
                <a:cs typeface="Courier New" pitchFamily="49" charset="0"/>
              </a:rPr>
              <a:t>const Log2E = 1/Ln2 // réciproque précis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représentation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“</a:t>
            </a:r>
            <a:r>
              <a:rPr lang="en-US" i="1" dirty="0" err="1" smtClean="0"/>
              <a:t>assez</a:t>
            </a:r>
            <a:r>
              <a:rPr lang="en-US" i="1" dirty="0" smtClean="0"/>
              <a:t> </a:t>
            </a:r>
            <a:r>
              <a:rPr lang="en-US" i="1" dirty="0" err="1" smtClean="0"/>
              <a:t>grande</a:t>
            </a:r>
            <a:r>
              <a:rPr lang="en-US" i="1" dirty="0" smtClean="0"/>
              <a:t>" (1024 bits pour le moment).</a:t>
            </a:r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Conséquence des nombre idéaux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 </a:t>
            </a:r>
            <a:r>
              <a:rPr lang="en-US" i="1" dirty="0" err="1" smtClean="0"/>
              <a:t>langage</a:t>
            </a:r>
            <a:r>
              <a:rPr lang="en-US" i="1" dirty="0" smtClean="0"/>
              <a:t> </a:t>
            </a:r>
            <a:r>
              <a:rPr lang="en-US" i="1" dirty="0" err="1" smtClean="0"/>
              <a:t>permet</a:t>
            </a:r>
            <a:r>
              <a:rPr lang="en-US" i="1" dirty="0" smtClean="0"/>
              <a:t> </a:t>
            </a:r>
            <a:r>
              <a:rPr lang="en-US" i="1" dirty="0" err="1" smtClean="0"/>
              <a:t>l’utilisation</a:t>
            </a:r>
            <a:r>
              <a:rPr lang="en-US" i="1" dirty="0" smtClean="0"/>
              <a:t> de </a:t>
            </a:r>
            <a:r>
              <a:rPr lang="en-US" i="1" dirty="0" err="1" smtClean="0"/>
              <a:t>constantes</a:t>
            </a:r>
            <a:r>
              <a:rPr lang="en-US" i="1" dirty="0" smtClean="0"/>
              <a:t> sans conversion </a:t>
            </a:r>
            <a:r>
              <a:rPr lang="en-US" i="1" dirty="0" err="1" smtClean="0"/>
              <a:t>explicite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la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converti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type </a:t>
            </a:r>
            <a:r>
              <a:rPr lang="en-US" i="1" dirty="0" err="1" smtClean="0"/>
              <a:t>réceptacle</a:t>
            </a:r>
            <a:r>
              <a:rPr lang="en-US" i="1" dirty="0" smtClean="0"/>
              <a:t>(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n’y</a:t>
            </a:r>
            <a:r>
              <a:rPr lang="en-US" i="1" dirty="0" smtClean="0"/>
              <a:t> a pas de conversion </a:t>
            </a:r>
            <a:r>
              <a:rPr lang="en-US" i="1" dirty="0" err="1" smtClean="0"/>
              <a:t>nécessaire</a:t>
            </a:r>
            <a:r>
              <a:rPr lang="en-US" i="1" dirty="0" smtClean="0"/>
              <a:t> ; la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OK)</a:t>
            </a:r>
            <a:r>
              <a:rPr lang="fr-FR" i="1" dirty="0" smtClean="0"/>
              <a:t>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million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1e6 // la syntaxe flottante est OK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math.Sin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constantes</a:t>
            </a:r>
            <a:r>
              <a:rPr lang="en-US" i="1" dirty="0" smtClean="0"/>
              <a:t> </a:t>
            </a:r>
            <a:r>
              <a:rPr lang="en-US" i="1" dirty="0" err="1" smtClean="0"/>
              <a:t>doivent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convertibles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leur</a:t>
            </a:r>
            <a:r>
              <a:rPr lang="en-US" i="1" dirty="0" smtClean="0"/>
              <a:t> type.</a:t>
            </a:r>
          </a:p>
          <a:p>
            <a:pPr>
              <a:buNone/>
            </a:pPr>
            <a:r>
              <a:rPr lang="en-US" i="1" dirty="0" smtClean="0"/>
              <a:t>Example: ^0 </a:t>
            </a:r>
            <a:r>
              <a:rPr lang="en-US" i="1" dirty="0" err="1" smtClean="0"/>
              <a:t>est</a:t>
            </a:r>
            <a:r>
              <a:rPr lang="en-US" i="1" dirty="0" smtClean="0"/>
              <a:t> -1 qui </a:t>
            </a:r>
            <a:r>
              <a:rPr lang="en-US" i="1" dirty="0" err="1" smtClean="0"/>
              <a:t>n’est</a:t>
            </a:r>
            <a:r>
              <a:rPr lang="en-US" i="1" dirty="0" smtClean="0"/>
              <a:t> pas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l’intervalle</a:t>
            </a:r>
            <a:r>
              <a:rPr lang="en-US" i="1" dirty="0" smtClean="0"/>
              <a:t> 0-255.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uint8(^0) // faux: -1 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être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converti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signé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^uint8(0) // OK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uint8(350) // faux: 350 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être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converti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uint8(35.0) // OK: 35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uint8(3.5) // faux: 3.5 ne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être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converti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entier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Déclarations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déclarations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introduites</a:t>
            </a:r>
            <a:r>
              <a:rPr lang="en-US" i="1" dirty="0" smtClean="0"/>
              <a:t> par un mot clef (</a:t>
            </a:r>
            <a:r>
              <a:rPr lang="en-US" i="1" dirty="0" err="1" smtClean="0"/>
              <a:t>var,</a:t>
            </a:r>
            <a:r>
              <a:rPr lang="en-US" dirty="0" err="1" smtClean="0"/>
              <a:t>const</a:t>
            </a:r>
            <a:r>
              <a:rPr lang="en-US" i="1" dirty="0" smtClean="0"/>
              <a:t>, type, </a:t>
            </a:r>
            <a:r>
              <a:rPr lang="en-US" i="1" dirty="0" err="1" smtClean="0"/>
              <a:t>func</a:t>
            </a:r>
            <a:r>
              <a:rPr lang="en-US" i="1" dirty="0" smtClean="0"/>
              <a:t>) et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inversées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on compare au C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PI = 22./7.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 x, y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sum(a, 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return a + b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err="1" smtClean="0"/>
              <a:t>Pourquoi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inversées</a:t>
            </a:r>
            <a:r>
              <a:rPr lang="en-US" i="1" dirty="0" smtClean="0"/>
              <a:t>? </a:t>
            </a:r>
            <a:r>
              <a:rPr lang="en-US" i="1" dirty="0" err="1" smtClean="0"/>
              <a:t>Exemple</a:t>
            </a:r>
            <a:r>
              <a:rPr lang="en-US" i="1" dirty="0" smtClean="0"/>
              <a:t> </a:t>
            </a:r>
            <a:r>
              <a:rPr lang="en-US" i="1" dirty="0" err="1" smtClean="0"/>
              <a:t>précédent</a:t>
            </a:r>
            <a:r>
              <a:rPr lang="en-US" i="1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p, q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/>
              <a:t>Peut être lu ainsi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Les variables p et q sont des pointeurs sur entier</a:t>
            </a:r>
          </a:p>
          <a:p>
            <a:pPr lvl="1"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Plus </a:t>
            </a:r>
            <a:r>
              <a:rPr lang="en-US" i="1" dirty="0" err="1" smtClean="0"/>
              <a:t>clair</a:t>
            </a:r>
            <a:r>
              <a:rPr lang="en-US" i="1" dirty="0" smtClean="0"/>
              <a:t> non ?  Presque du </a:t>
            </a:r>
            <a:r>
              <a:rPr lang="en-US" i="1" dirty="0" err="1" smtClean="0"/>
              <a:t>langage</a:t>
            </a:r>
            <a:r>
              <a:rPr lang="en-US" i="1" dirty="0" smtClean="0"/>
              <a:t> </a:t>
            </a:r>
            <a:r>
              <a:rPr lang="en-US" i="1" dirty="0" err="1" smtClean="0"/>
              <a:t>naturel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autre</a:t>
            </a:r>
            <a:r>
              <a:rPr lang="en-US" i="1" dirty="0" smtClean="0"/>
              <a:t> raison sera </a:t>
            </a:r>
            <a:r>
              <a:rPr lang="en-US" i="1" dirty="0" err="1" smtClean="0"/>
              <a:t>vue</a:t>
            </a:r>
            <a:r>
              <a:rPr lang="en-US" i="1" dirty="0" smtClean="0"/>
              <a:t> </a:t>
            </a:r>
            <a:r>
              <a:rPr lang="en-US" i="1" dirty="0" err="1" smtClean="0"/>
              <a:t>ultérieurement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déclarations</a:t>
            </a:r>
            <a:r>
              <a:rPr lang="en-US" i="1" dirty="0" smtClean="0"/>
              <a:t> de variable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introduites</a:t>
            </a:r>
            <a:r>
              <a:rPr lang="en-US" i="1" dirty="0" smtClean="0"/>
              <a:t> par le mot clef </a:t>
            </a:r>
            <a:r>
              <a:rPr lang="en-US" b="1" i="1" dirty="0" smtClean="0"/>
              <a:t>var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contenir</a:t>
            </a:r>
            <a:r>
              <a:rPr lang="en-US" i="1" dirty="0" smtClean="0"/>
              <a:t> un type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expression </a:t>
            </a:r>
            <a:r>
              <a:rPr lang="en-US" i="1" dirty="0" err="1" smtClean="0"/>
              <a:t>d’initialisation</a:t>
            </a:r>
            <a:r>
              <a:rPr lang="en-US" i="1" dirty="0" smtClean="0"/>
              <a:t> </a:t>
            </a:r>
            <a:r>
              <a:rPr lang="en-US" i="1" dirty="0" err="1" smtClean="0"/>
              <a:t>typante</a:t>
            </a:r>
            <a:r>
              <a:rPr lang="en-US" i="1" dirty="0" smtClean="0"/>
              <a:t> ; </a:t>
            </a:r>
            <a:r>
              <a:rPr lang="en-US" i="1" dirty="0" err="1" smtClean="0"/>
              <a:t>l’un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l’autre</a:t>
            </a:r>
            <a:r>
              <a:rPr lang="en-US" i="1" dirty="0" smtClean="0"/>
              <a:t> </a:t>
            </a:r>
            <a:r>
              <a:rPr lang="en-US" i="1" dirty="0" err="1" smtClean="0"/>
              <a:t>obligatoire</a:t>
            </a:r>
            <a:r>
              <a:rPr lang="en-US" i="1" dirty="0" smtClean="0"/>
              <a:t>!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var i 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sz="2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var j = 365.245</a:t>
            </a:r>
          </a:p>
          <a:p>
            <a:pPr lvl="1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var k 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lvl="1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var l, m uint64 = 1, 2</a:t>
            </a:r>
          </a:p>
          <a:p>
            <a:pPr lvl="1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nanoseconds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 int64 = 1e9 // constante float64!</a:t>
            </a:r>
          </a:p>
          <a:p>
            <a:pPr lvl="1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var inter, 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floater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, stringer = 1, 2.0, "hi"</a:t>
            </a:r>
            <a:endParaRPr lang="fr-FR" sz="2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 distribué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Il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pénible</a:t>
            </a:r>
            <a:r>
              <a:rPr lang="en-US" i="1" dirty="0" smtClean="0"/>
              <a:t> de taper </a:t>
            </a:r>
            <a:r>
              <a:rPr lang="en-US" i="1" dirty="0" err="1" smtClean="0"/>
              <a:t>var</a:t>
            </a:r>
            <a:r>
              <a:rPr lang="en-US" i="1" dirty="0" smtClean="0"/>
              <a:t> tout le temps! Nous </a:t>
            </a:r>
            <a:r>
              <a:rPr lang="en-US" i="1" dirty="0" err="1" smtClean="0"/>
              <a:t>pouvons</a:t>
            </a:r>
            <a:r>
              <a:rPr lang="en-US" i="1" dirty="0" smtClean="0"/>
              <a:t> </a:t>
            </a:r>
            <a:r>
              <a:rPr lang="en-US" i="1" dirty="0" err="1" smtClean="0"/>
              <a:t>regrouper</a:t>
            </a:r>
            <a:r>
              <a:rPr lang="en-US" i="1" dirty="0" smtClean="0"/>
              <a:t> </a:t>
            </a:r>
            <a:r>
              <a:rPr lang="en-US" i="1" dirty="0" err="1" smtClean="0"/>
              <a:t>toutes</a:t>
            </a:r>
            <a:r>
              <a:rPr lang="en-US" i="1" dirty="0" smtClean="0"/>
              <a:t> les variables de la </a:t>
            </a:r>
            <a:r>
              <a:rPr lang="en-US" i="1" dirty="0" err="1" smtClean="0"/>
              <a:t>façon</a:t>
            </a:r>
            <a:r>
              <a:rPr lang="en-US" i="1" dirty="0" smtClean="0"/>
              <a:t> </a:t>
            </a:r>
            <a:r>
              <a:rPr lang="en-US" i="1" dirty="0" err="1" smtClean="0"/>
              <a:t>suivante</a:t>
            </a:r>
            <a:r>
              <a:rPr lang="en-US" i="1" dirty="0" smtClean="0"/>
              <a:t> </a:t>
            </a:r>
            <a:r>
              <a:rPr lang="fr-FR" i="1" dirty="0" smtClean="0"/>
              <a:t>: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(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j = 356.245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k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pPr lvl="2">
              <a:buNone/>
            </a:pPr>
            <a:r>
              <a:rPr lang="nl-NL" dirty="0" smtClean="0">
                <a:latin typeface="Courier New" pitchFamily="49" charset="0"/>
                <a:cs typeface="Courier New" pitchFamily="49" charset="0"/>
              </a:rPr>
              <a:t>l, m uint64 = 1, 2</a:t>
            </a:r>
          </a:p>
          <a:p>
            <a:pPr lvl="2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nanoseconds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int64 = 1e9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inter,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floater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stringer = 1, 2.0, "hi"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Cette</a:t>
            </a:r>
            <a:r>
              <a:rPr lang="en-US" i="1" dirty="0" smtClean="0"/>
              <a:t> </a:t>
            </a:r>
            <a:r>
              <a:rPr lang="en-US" i="1" dirty="0" err="1" smtClean="0"/>
              <a:t>règle</a:t>
            </a:r>
            <a:r>
              <a:rPr lang="en-US" i="1" dirty="0" smtClean="0"/>
              <a:t> </a:t>
            </a:r>
            <a:r>
              <a:rPr lang="en-US" i="1" dirty="0" err="1" smtClean="0"/>
              <a:t>s’applique</a:t>
            </a:r>
            <a:r>
              <a:rPr lang="en-US" i="1" dirty="0" smtClean="0"/>
              <a:t> aux 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const, type,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pas à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i="1" dirty="0" smtClean="0"/>
              <a:t>1ere jour</a:t>
            </a:r>
            <a:endParaRPr lang="fr-FR" i="1" dirty="0"/>
          </a:p>
          <a:p>
            <a:r>
              <a:rPr lang="fr-FR" i="1" dirty="0" smtClean="0"/>
              <a:t>Les bases</a:t>
            </a:r>
          </a:p>
          <a:p>
            <a:endParaRPr lang="fr-FR" i="1" dirty="0"/>
          </a:p>
          <a:p>
            <a:pPr>
              <a:buNone/>
            </a:pPr>
            <a:r>
              <a:rPr lang="fr-FR" i="1" dirty="0" smtClean="0"/>
              <a:t>2</a:t>
            </a:r>
            <a:r>
              <a:rPr lang="fr-FR" i="1" baseline="30000" dirty="0" smtClean="0"/>
              <a:t>ème</a:t>
            </a:r>
            <a:r>
              <a:rPr lang="fr-FR" i="1" dirty="0" smtClean="0"/>
              <a:t> jour</a:t>
            </a:r>
            <a:endParaRPr lang="fr-FR" i="1" dirty="0"/>
          </a:p>
          <a:p>
            <a:r>
              <a:rPr lang="fr-FR" i="1" dirty="0"/>
              <a:t>Types, </a:t>
            </a:r>
            <a:r>
              <a:rPr lang="fr-FR" i="1" dirty="0" smtClean="0"/>
              <a:t>méthodes</a:t>
            </a:r>
            <a:r>
              <a:rPr lang="fr-FR" i="1" dirty="0"/>
              <a:t>, </a:t>
            </a:r>
            <a:r>
              <a:rPr lang="fr-FR" i="1" dirty="0" smtClean="0"/>
              <a:t>et interfaces</a:t>
            </a:r>
          </a:p>
          <a:p>
            <a:endParaRPr lang="fr-FR" i="1" dirty="0"/>
          </a:p>
          <a:p>
            <a:pPr>
              <a:buNone/>
            </a:pPr>
            <a:r>
              <a:rPr lang="fr-FR" i="1" dirty="0" smtClean="0"/>
              <a:t>3ème jour</a:t>
            </a:r>
            <a:endParaRPr lang="fr-FR" i="1" dirty="0"/>
          </a:p>
          <a:p>
            <a:r>
              <a:rPr lang="fr-FR" i="1" dirty="0" smtClean="0"/>
              <a:t>Concurrence </a:t>
            </a:r>
            <a:r>
              <a:rPr lang="fr-FR" i="1" dirty="0"/>
              <a:t>and communication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    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cours</a:t>
            </a:r>
            <a:r>
              <a:rPr lang="en-US" i="1" dirty="0" smtClean="0"/>
              <a:t> se </a:t>
            </a:r>
            <a:r>
              <a:rPr lang="en-US" i="1" dirty="0" err="1" smtClean="0"/>
              <a:t>focalise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la </a:t>
            </a:r>
            <a:r>
              <a:rPr lang="en-US" i="1" dirty="0" err="1" smtClean="0"/>
              <a:t>programmation</a:t>
            </a:r>
            <a:r>
              <a:rPr lang="en-US" i="1" dirty="0" smtClean="0"/>
              <a:t> en GO et non pas </a:t>
            </a:r>
            <a:r>
              <a:rPr lang="en-US" i="1" dirty="0" err="1" smtClean="0"/>
              <a:t>sur</a:t>
            </a:r>
            <a:r>
              <a:rPr lang="en-US" i="1" dirty="0" smtClean="0"/>
              <a:t> la </a:t>
            </a:r>
            <a:r>
              <a:rPr lang="en-US" i="1" dirty="0" err="1" smtClean="0"/>
              <a:t>genèse</a:t>
            </a:r>
            <a:r>
              <a:rPr lang="en-US" i="1" dirty="0" smtClean="0"/>
              <a:t> et conception du </a:t>
            </a:r>
            <a:r>
              <a:rPr lang="en-US" i="1" dirty="0" err="1" smtClean="0"/>
              <a:t>langage</a:t>
            </a:r>
            <a:r>
              <a:rPr lang="en-US" i="1" dirty="0" smtClean="0"/>
              <a:t> </a:t>
            </a:r>
            <a:r>
              <a:rPr lang="en-US" i="1" dirty="0" err="1" smtClean="0"/>
              <a:t>lui-même</a:t>
            </a:r>
            <a:r>
              <a:rPr lang="en-US" i="1" dirty="0" smtClean="0"/>
              <a:t>.  </a:t>
            </a:r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« déclaration courte » :=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Dans</a:t>
            </a:r>
            <a:r>
              <a:rPr lang="en-US" i="1" dirty="0" smtClean="0"/>
              <a:t> le corps des </a:t>
            </a:r>
            <a:r>
              <a:rPr lang="en-US" i="1" dirty="0" err="1" smtClean="0"/>
              <a:t>fonctions</a:t>
            </a:r>
            <a:r>
              <a:rPr lang="en-US" i="1" dirty="0" smtClean="0"/>
              <a:t> (</a:t>
            </a:r>
            <a:r>
              <a:rPr lang="en-US" i="1" dirty="0" err="1" smtClean="0"/>
              <a:t>seulement</a:t>
            </a:r>
            <a:r>
              <a:rPr lang="en-US" i="1" dirty="0" smtClean="0"/>
              <a:t>), les </a:t>
            </a:r>
            <a:r>
              <a:rPr lang="en-US" i="1" dirty="0" err="1" smtClean="0"/>
              <a:t>déclarations</a:t>
            </a:r>
            <a:r>
              <a:rPr lang="en-US" i="1" dirty="0" smtClean="0"/>
              <a:t> de la </a:t>
            </a:r>
            <a:r>
              <a:rPr lang="en-US" i="1" dirty="0" err="1" smtClean="0"/>
              <a:t>forme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v = value</a:t>
            </a:r>
          </a:p>
          <a:p>
            <a:pPr>
              <a:buNone/>
            </a:pPr>
            <a:r>
              <a:rPr lang="fr-FR" i="1" dirty="0" smtClean="0"/>
              <a:t>peuvent être raccourcis en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 := value</a:t>
            </a:r>
          </a:p>
          <a:p>
            <a:pPr>
              <a:buNone/>
            </a:pPr>
            <a:r>
              <a:rPr lang="en-US" i="1" dirty="0" smtClean="0"/>
              <a:t>(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autre</a:t>
            </a:r>
            <a:r>
              <a:rPr lang="en-US" i="1" dirty="0" smtClean="0"/>
              <a:t> raison pour </a:t>
            </a:r>
            <a:r>
              <a:rPr lang="en-US" i="1" dirty="0" err="1" smtClean="0"/>
              <a:t>l’inversion</a:t>
            </a:r>
            <a:r>
              <a:rPr lang="en-US" i="1" dirty="0" smtClean="0"/>
              <a:t> name/type </a:t>
            </a:r>
            <a:r>
              <a:rPr lang="en-US" i="1" dirty="0" err="1" smtClean="0"/>
              <a:t>vue</a:t>
            </a:r>
            <a:r>
              <a:rPr lang="en-US" i="1" dirty="0" smtClean="0"/>
              <a:t> </a:t>
            </a:r>
            <a:r>
              <a:rPr lang="en-US" i="1" dirty="0" err="1" smtClean="0"/>
              <a:t>précédemment</a:t>
            </a:r>
            <a:r>
              <a:rPr lang="en-US" i="1" dirty="0" smtClean="0"/>
              <a:t> par rapport au C)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 type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que</a:t>
            </a:r>
            <a:r>
              <a:rPr lang="en-US" i="1" dirty="0" smtClean="0"/>
              <a:t> la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(pour les </a:t>
            </a:r>
            <a:r>
              <a:rPr lang="en-US" i="1" dirty="0" err="1" smtClean="0"/>
              <a:t>nombres</a:t>
            </a:r>
            <a:r>
              <a:rPr lang="en-US" i="1" dirty="0" smtClean="0"/>
              <a:t> </a:t>
            </a:r>
            <a:r>
              <a:rPr lang="en-US" i="1" dirty="0" err="1" smtClean="0"/>
              <a:t>idéaux</a:t>
            </a:r>
            <a:r>
              <a:rPr lang="en-US" i="1" dirty="0" smtClean="0"/>
              <a:t>, on a </a:t>
            </a:r>
            <a:r>
              <a:rPr lang="en-US" i="1" dirty="0" err="1" smtClean="0"/>
              <a:t>int</a:t>
            </a:r>
            <a:r>
              <a:rPr lang="en-US" i="1" dirty="0" smtClean="0"/>
              <a:t>, float64 et complex128 </a:t>
            </a:r>
            <a:r>
              <a:rPr lang="en-US" i="1" dirty="0" err="1" smtClean="0"/>
              <a:t>respectivement</a:t>
            </a:r>
            <a:r>
              <a:rPr lang="en-US" i="1" dirty="0" smtClean="0"/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a, b, c, d, e := 1, 2.0, "three", FOUR, 5e0i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Ce</a:t>
            </a:r>
            <a:r>
              <a:rPr lang="en-US" i="1" dirty="0" smtClean="0"/>
              <a:t> type de </a:t>
            </a:r>
            <a:r>
              <a:rPr lang="en-US" i="1" dirty="0" err="1" smtClean="0"/>
              <a:t>déclaration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 beaucoup </a:t>
            </a:r>
            <a:r>
              <a:rPr lang="en-US" i="1" dirty="0" err="1" smtClean="0"/>
              <a:t>utilisé</a:t>
            </a:r>
            <a:r>
              <a:rPr lang="en-US" i="1" dirty="0" smtClean="0"/>
              <a:t> et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disponibles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des </a:t>
            </a:r>
            <a:r>
              <a:rPr lang="en-US" i="1" dirty="0" err="1" smtClean="0"/>
              <a:t>endroits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des </a:t>
            </a:r>
            <a:r>
              <a:rPr lang="en-US" i="1" dirty="0" err="1" smtClean="0"/>
              <a:t>initialiseurs</a:t>
            </a:r>
            <a:r>
              <a:rPr lang="en-US" i="1" dirty="0" smtClean="0"/>
              <a:t> de boucles.</a:t>
            </a:r>
            <a:endParaRPr lang="fr-F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constantes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	Les </a:t>
            </a:r>
            <a:r>
              <a:rPr lang="en-US" i="1" dirty="0" err="1" smtClean="0"/>
              <a:t>constantes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déclarées</a:t>
            </a:r>
            <a:r>
              <a:rPr lang="en-US" i="1" dirty="0" smtClean="0"/>
              <a:t> par le mot clef </a:t>
            </a:r>
            <a:r>
              <a:rPr lang="en-US" b="1" i="1" dirty="0" smtClean="0"/>
              <a:t>const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Elles</a:t>
            </a:r>
            <a:r>
              <a:rPr lang="en-US" i="1" dirty="0" smtClean="0"/>
              <a:t> </a:t>
            </a:r>
            <a:r>
              <a:rPr lang="en-US" i="1" dirty="0" err="1" smtClean="0"/>
              <a:t>doivent</a:t>
            </a:r>
            <a:r>
              <a:rPr lang="en-US" i="1" dirty="0" smtClean="0"/>
              <a:t> </a:t>
            </a:r>
            <a:r>
              <a:rPr lang="en-US" i="1" dirty="0" err="1" smtClean="0"/>
              <a:t>avoir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“expression </a:t>
            </a:r>
            <a:r>
              <a:rPr lang="en-US" i="1" dirty="0" err="1" smtClean="0"/>
              <a:t>constante</a:t>
            </a:r>
            <a:r>
              <a:rPr lang="en-US" i="1" dirty="0" smtClean="0"/>
              <a:t>”, </a:t>
            </a:r>
            <a:r>
              <a:rPr lang="en-US" i="1" dirty="0" err="1" smtClean="0"/>
              <a:t>évaluée</a:t>
            </a:r>
            <a:r>
              <a:rPr lang="en-US" i="1" dirty="0" smtClean="0"/>
              <a:t> à la compilation,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initialiseur</a:t>
            </a:r>
            <a:r>
              <a:rPr lang="en-US" i="1" dirty="0" smtClean="0"/>
              <a:t> et </a:t>
            </a:r>
            <a:r>
              <a:rPr lang="fr-FR" i="1" dirty="0" smtClean="0"/>
              <a:t>peuvent être typées de manière optionnelle.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Pi = 22./7.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AccuratePi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float64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355./113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const beef, two, parsnip = "meat", 2,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Monday, Tuesday, Wednesday = 1, 2, 3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Thursday, Friday, Saturday = 4, 5, 6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Iota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	Les </a:t>
            </a:r>
            <a:r>
              <a:rPr lang="en-US" i="1" dirty="0" err="1" smtClean="0"/>
              <a:t>constantes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utiliser</a:t>
            </a:r>
            <a:r>
              <a:rPr lang="en-US" i="1" dirty="0" smtClean="0"/>
              <a:t> le </a:t>
            </a:r>
            <a:r>
              <a:rPr lang="en-US" i="1" dirty="0" err="1" smtClean="0"/>
              <a:t>compteur</a:t>
            </a:r>
            <a:r>
              <a:rPr lang="en-US" i="1" dirty="0" smtClean="0"/>
              <a:t> iota, qui </a:t>
            </a:r>
            <a:r>
              <a:rPr lang="en-US" i="1" dirty="0" err="1" smtClean="0"/>
              <a:t>démarre</a:t>
            </a:r>
            <a:r>
              <a:rPr lang="en-US" i="1" dirty="0" smtClean="0"/>
              <a:t> à 0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chaque</a:t>
            </a:r>
            <a:r>
              <a:rPr lang="en-US" i="1" dirty="0" smtClean="0"/>
              <a:t> bloc et qui </a:t>
            </a:r>
            <a:r>
              <a:rPr lang="en-US" i="1" dirty="0" err="1" smtClean="0"/>
              <a:t>s’incrémente</a:t>
            </a:r>
            <a:r>
              <a:rPr lang="en-US" i="1" dirty="0" smtClean="0"/>
              <a:t>  à </a:t>
            </a:r>
            <a:r>
              <a:rPr lang="en-US" i="1" dirty="0" err="1" smtClean="0"/>
              <a:t>chaque</a:t>
            </a:r>
            <a:r>
              <a:rPr lang="en-US" i="1" dirty="0" smtClean="0"/>
              <a:t> point virgule </a:t>
            </a:r>
            <a:r>
              <a:rPr lang="en-US" i="1" dirty="0" err="1" smtClean="0"/>
              <a:t>implicite</a:t>
            </a:r>
            <a:r>
              <a:rPr lang="en-US" i="1" dirty="0" smtClean="0"/>
              <a:t> (fin de  </a:t>
            </a:r>
            <a:r>
              <a:rPr lang="en-US" i="1" dirty="0" err="1" smtClean="0"/>
              <a:t>ligne</a:t>
            </a:r>
            <a:r>
              <a:rPr lang="en-US" i="1" dirty="0" smtClean="0"/>
              <a:t>).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lvl="2">
              <a:buNone/>
            </a:pP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Monday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 = iota // 0</a:t>
            </a:r>
          </a:p>
          <a:p>
            <a:pPr lvl="2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Tuesday = iota // 1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Raccorcis</a:t>
            </a:r>
            <a:r>
              <a:rPr lang="en-US" i="1" dirty="0" smtClean="0"/>
              <a:t>: les types et </a:t>
            </a:r>
            <a:r>
              <a:rPr lang="en-US" i="1" dirty="0" err="1" smtClean="0"/>
              <a:t>l’expressions</a:t>
            </a:r>
            <a:r>
              <a:rPr lang="en-US" i="1" dirty="0" smtClean="0"/>
              <a:t>  </a:t>
            </a:r>
            <a:r>
              <a:rPr lang="en-US" i="1" dirty="0" err="1" smtClean="0"/>
              <a:t>précédents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répétés</a:t>
            </a:r>
            <a:r>
              <a:rPr lang="en-US" i="1" dirty="0" smtClean="0"/>
              <a:t>.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lvl="2">
              <a:buNone/>
            </a:pPr>
            <a:r>
              <a:rPr lang="sv-SE" sz="2900" dirty="0" smtClean="0">
                <a:latin typeface="Courier New" pitchFamily="49" charset="0"/>
                <a:cs typeface="Courier New" pitchFamily="49" charset="0"/>
              </a:rPr>
              <a:t>loc0, bit0 uint32 = iota, 1&lt;&lt;iota  // 0, 1</a:t>
            </a:r>
          </a:p>
          <a:p>
            <a:pPr lvl="2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loc1, bit1 				 // 1, 2</a:t>
            </a:r>
          </a:p>
          <a:p>
            <a:pPr lvl="2">
              <a:buNone/>
            </a:pP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loc2, bit2 				 // 2, 4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	Les types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introduits</a:t>
            </a:r>
            <a:r>
              <a:rPr lang="en-US" i="1" dirty="0" smtClean="0"/>
              <a:t> par le mot clef </a:t>
            </a:r>
            <a:r>
              <a:rPr lang="en-US" b="1" i="1" dirty="0" smtClean="0"/>
              <a:t>type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Nous </a:t>
            </a:r>
            <a:r>
              <a:rPr lang="en-US" i="1" dirty="0" err="1" smtClean="0"/>
              <a:t>reviendrons</a:t>
            </a:r>
            <a:r>
              <a:rPr lang="en-US" i="1" dirty="0" smtClean="0"/>
              <a:t> plus </a:t>
            </a:r>
            <a:r>
              <a:rPr lang="en-US" i="1" dirty="0" err="1" smtClean="0"/>
              <a:t>précisément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les types plus </a:t>
            </a:r>
            <a:r>
              <a:rPr lang="en-US" i="1" dirty="0" err="1" smtClean="0"/>
              <a:t>tard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voici</a:t>
            </a:r>
            <a:r>
              <a:rPr lang="en-US" i="1" dirty="0" smtClean="0"/>
              <a:t> tout de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quelques</a:t>
            </a:r>
            <a:r>
              <a:rPr lang="en-US" i="1" dirty="0" smtClean="0"/>
              <a:t> </a:t>
            </a:r>
            <a:r>
              <a:rPr lang="en-US" i="1" dirty="0" err="1" smtClean="0"/>
              <a:t>exemples</a:t>
            </a:r>
            <a:r>
              <a:rPr lang="en-US" i="1" dirty="0" smtClean="0"/>
              <a:t> :</a:t>
            </a:r>
            <a:endParaRPr lang="fr-FR" i="1" dirty="0" smtClean="0"/>
          </a:p>
          <a:p>
            <a:pPr lvl="1">
              <a:buNone/>
            </a:pP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type Point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x, y, z float64</a:t>
            </a:r>
          </a:p>
          <a:p>
            <a:pPr lvl="2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string</a:t>
            </a:r>
          </a:p>
          <a:p>
            <a:pPr lvl="1">
              <a:buNone/>
            </a:pP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(a, b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SliceOfIntPointers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 []*</a:t>
            </a:r>
            <a:r>
              <a:rPr lang="fr-FR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dirty="0" smtClean="0">
                <a:cs typeface="Courier New" pitchFamily="49" charset="0"/>
              </a:rPr>
              <a:t>	</a:t>
            </a:r>
            <a:r>
              <a:rPr lang="fr-FR" i="1" dirty="0" smtClean="0">
                <a:cs typeface="Courier New" pitchFamily="49" charset="0"/>
              </a:rPr>
              <a:t>Nous reviendrons sur les fonctions également un peu plus tard. 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	La </a:t>
            </a:r>
            <a:r>
              <a:rPr lang="en-US" i="1" dirty="0" err="1" smtClean="0"/>
              <a:t>fonction</a:t>
            </a:r>
            <a:r>
              <a:rPr lang="en-US" i="1" dirty="0" smtClean="0"/>
              <a:t> native new </a:t>
            </a:r>
            <a:r>
              <a:rPr lang="en-US" i="1" dirty="0" err="1" smtClean="0"/>
              <a:t>alloue</a:t>
            </a:r>
            <a:r>
              <a:rPr lang="en-US" i="1" dirty="0" smtClean="0"/>
              <a:t> de la </a:t>
            </a:r>
            <a:r>
              <a:rPr lang="en-US" i="1" dirty="0" err="1" smtClean="0"/>
              <a:t>mémoire</a:t>
            </a:r>
            <a:r>
              <a:rPr lang="en-US" i="1" dirty="0" smtClean="0"/>
              <a:t>. La </a:t>
            </a:r>
            <a:r>
              <a:rPr lang="en-US" i="1" dirty="0" err="1" smtClean="0"/>
              <a:t>syntaxe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similaire</a:t>
            </a:r>
            <a:r>
              <a:rPr lang="en-US" i="1" dirty="0" smtClean="0"/>
              <a:t> à </a:t>
            </a:r>
            <a:r>
              <a:rPr lang="en-US" i="1" dirty="0" err="1" smtClean="0"/>
              <a:t>celle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, avec des types </a:t>
            </a:r>
            <a:r>
              <a:rPr lang="en-US" i="1" dirty="0" err="1" smtClean="0"/>
              <a:t>comme</a:t>
            </a:r>
            <a:r>
              <a:rPr lang="en-US" i="1" dirty="0" smtClean="0"/>
              <a:t> arguments </a:t>
            </a:r>
            <a:r>
              <a:rPr lang="en-US" i="1" dirty="0" err="1" smtClean="0"/>
              <a:t>similaires</a:t>
            </a:r>
            <a:r>
              <a:rPr lang="en-US" i="1" dirty="0" smtClean="0"/>
              <a:t> au </a:t>
            </a:r>
            <a:r>
              <a:rPr lang="en-US" i="1" dirty="0" err="1" smtClean="0"/>
              <a:t>c++</a:t>
            </a:r>
            <a:r>
              <a:rPr lang="en-US" i="1" dirty="0" smtClean="0"/>
              <a:t>. </a:t>
            </a:r>
            <a:r>
              <a:rPr lang="en-US" i="1" dirty="0" err="1" smtClean="0"/>
              <a:t>Retourne</a:t>
            </a:r>
            <a:r>
              <a:rPr lang="en-US" i="1" dirty="0" smtClean="0"/>
              <a:t> un </a:t>
            </a:r>
            <a:r>
              <a:rPr lang="en-US" i="1" dirty="0" err="1" smtClean="0"/>
              <a:t>pointeur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un objet </a:t>
            </a:r>
            <a:r>
              <a:rPr lang="en-US" i="1" dirty="0" err="1" smtClean="0"/>
              <a:t>alloué</a:t>
            </a:r>
            <a:r>
              <a:rPr lang="en-US" i="1" dirty="0" smtClean="0"/>
              <a:t>. 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var p *Point = new(Point)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 := new(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// v a le type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Nous </a:t>
            </a:r>
            <a:r>
              <a:rPr lang="en-US" i="1" dirty="0" err="1" smtClean="0"/>
              <a:t>verrons</a:t>
            </a:r>
            <a:r>
              <a:rPr lang="en-US" i="1" dirty="0" smtClean="0"/>
              <a:t> plus </a:t>
            </a:r>
            <a:r>
              <a:rPr lang="en-US" i="1" dirty="0" err="1" smtClean="0"/>
              <a:t>tard</a:t>
            </a:r>
            <a:r>
              <a:rPr lang="en-US" i="1" dirty="0" smtClean="0"/>
              <a:t> comment </a:t>
            </a:r>
            <a:r>
              <a:rPr lang="en-US" i="1" dirty="0" err="1" smtClean="0"/>
              <a:t>construire</a:t>
            </a:r>
            <a:r>
              <a:rPr lang="en-US" i="1" dirty="0" smtClean="0"/>
              <a:t> des slices et </a:t>
            </a:r>
            <a:r>
              <a:rPr lang="en-US" i="1" dirty="0" err="1" smtClean="0"/>
              <a:t>autres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	Il </a:t>
            </a:r>
            <a:r>
              <a:rPr lang="en-US" i="1" dirty="0" err="1" smtClean="0"/>
              <a:t>n’y</a:t>
            </a:r>
            <a:r>
              <a:rPr lang="en-US" i="1" dirty="0" smtClean="0"/>
              <a:t> a pas de </a:t>
            </a:r>
            <a:r>
              <a:rPr lang="en-US" b="1" i="1" dirty="0" smtClean="0"/>
              <a:t>delete</a:t>
            </a:r>
            <a:r>
              <a:rPr lang="en-US" i="1" dirty="0" smtClean="0"/>
              <a:t> </a:t>
            </a:r>
            <a:r>
              <a:rPr lang="en-US" i="1" dirty="0" err="1" smtClean="0"/>
              <a:t>ni</a:t>
            </a:r>
            <a:r>
              <a:rPr lang="en-US" i="1" dirty="0" smtClean="0"/>
              <a:t> de </a:t>
            </a:r>
            <a:r>
              <a:rPr lang="en-US" b="1" i="1" dirty="0" smtClean="0"/>
              <a:t>free</a:t>
            </a:r>
            <a:r>
              <a:rPr lang="en-US" i="1" dirty="0" smtClean="0"/>
              <a:t> ; Go </a:t>
            </a:r>
            <a:r>
              <a:rPr lang="en-US" i="1" dirty="0" err="1" smtClean="0"/>
              <a:t>possède</a:t>
            </a:r>
            <a:r>
              <a:rPr lang="en-US" i="1" dirty="0" smtClean="0"/>
              <a:t> un </a:t>
            </a:r>
            <a:r>
              <a:rPr lang="en-US" i="1" dirty="0" err="1" smtClean="0"/>
              <a:t>ramasse-miettes</a:t>
            </a:r>
            <a:r>
              <a:rPr lang="en-US" i="1" dirty="0" smtClean="0"/>
              <a:t>. </a:t>
            </a:r>
            <a:endParaRPr lang="fr-F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Affectations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L’affectation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simple et </a:t>
            </a:r>
            <a:r>
              <a:rPr lang="en-US" i="1" dirty="0" err="1" smtClean="0"/>
              <a:t>familière</a:t>
            </a:r>
            <a:r>
              <a:rPr lang="en-US" i="1" dirty="0" smtClean="0"/>
              <a:t>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a = b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Mais</a:t>
            </a:r>
            <a:r>
              <a:rPr lang="en-US" i="1" dirty="0" smtClean="0"/>
              <a:t> les affectations multiples </a:t>
            </a:r>
            <a:r>
              <a:rPr lang="en-US" i="1" dirty="0" err="1" smtClean="0"/>
              <a:t>fonctionnent</a:t>
            </a:r>
            <a:r>
              <a:rPr lang="en-US" i="1" dirty="0" smtClean="0"/>
              <a:t> </a:t>
            </a:r>
            <a:r>
              <a:rPr lang="en-US" i="1" dirty="0" err="1" smtClean="0"/>
              <a:t>aussi</a:t>
            </a:r>
            <a:r>
              <a:rPr lang="en-US" i="1" dirty="0" smtClean="0"/>
              <a:t> :</a:t>
            </a:r>
          </a:p>
          <a:p>
            <a:pPr lvl="2">
              <a:buNone/>
            </a:pPr>
            <a:r>
              <a:rPr lang="pl-PL" dirty="0" smtClean="0">
                <a:latin typeface="Courier New" pitchFamily="49" charset="0"/>
                <a:cs typeface="Courier New" pitchFamily="49" charset="0"/>
              </a:rPr>
              <a:t>x, y, z = f1(), f2(), f3()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a, b = b, a // swap</a:t>
            </a:r>
          </a:p>
          <a:p>
            <a:pPr>
              <a:buNone/>
            </a:pPr>
            <a:r>
              <a:rPr lang="en-US" i="1" dirty="0" smtClean="0"/>
              <a:t>	Les </a:t>
            </a:r>
            <a:r>
              <a:rPr lang="en-US" i="1" dirty="0" err="1" smtClean="0"/>
              <a:t>fonctions</a:t>
            </a:r>
            <a:r>
              <a:rPr lang="en-US" i="1" dirty="0" smtClean="0"/>
              <a:t>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retourner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 multiples </a:t>
            </a:r>
            <a:r>
              <a:rPr lang="fr-FR" i="1" dirty="0" smtClean="0"/>
              <a:t>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nbytes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Write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 de contrôles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err="1" smtClean="0"/>
              <a:t>Similaire</a:t>
            </a:r>
            <a:r>
              <a:rPr lang="en-US" i="1" dirty="0" smtClean="0"/>
              <a:t> au C, </a:t>
            </a: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différents</a:t>
            </a:r>
            <a:r>
              <a:rPr lang="en-US" i="1" dirty="0" smtClean="0"/>
              <a:t> </a:t>
            </a:r>
            <a:r>
              <a:rPr lang="en-US" i="1" dirty="0" err="1" smtClean="0"/>
              <a:t>sur</a:t>
            </a:r>
            <a:r>
              <a:rPr lang="en-US" i="1" dirty="0" smtClean="0"/>
              <a:t> </a:t>
            </a:r>
            <a:r>
              <a:rPr lang="en-US" i="1" dirty="0" err="1" smtClean="0"/>
              <a:t>certains</a:t>
            </a:r>
            <a:r>
              <a:rPr lang="en-US" i="1" dirty="0" smtClean="0"/>
              <a:t> points.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Go </a:t>
            </a:r>
            <a:r>
              <a:rPr lang="en-US" i="1" dirty="0" err="1" smtClean="0"/>
              <a:t>possède</a:t>
            </a:r>
            <a:r>
              <a:rPr lang="en-US" i="1" dirty="0" smtClean="0"/>
              <a:t> des </a:t>
            </a:r>
            <a:r>
              <a:rPr lang="en-US" b="1" i="1" dirty="0" smtClean="0"/>
              <a:t>if</a:t>
            </a:r>
            <a:r>
              <a:rPr lang="en-US" i="1" dirty="0" smtClean="0"/>
              <a:t>, </a:t>
            </a:r>
            <a:r>
              <a:rPr lang="en-US" b="1" i="1" dirty="0" smtClean="0"/>
              <a:t>for</a:t>
            </a:r>
            <a:r>
              <a:rPr lang="en-US" i="1" dirty="0" smtClean="0"/>
              <a:t> et </a:t>
            </a:r>
            <a:r>
              <a:rPr lang="en-US" b="1" i="1" dirty="0" smtClean="0"/>
              <a:t>switch</a:t>
            </a:r>
            <a:r>
              <a:rPr lang="en-US" i="1" dirty="0" smtClean="0"/>
              <a:t> (plus un de plus </a:t>
            </a:r>
            <a:r>
              <a:rPr lang="en-US" i="1" dirty="0" err="1" smtClean="0"/>
              <a:t>que</a:t>
            </a:r>
            <a:r>
              <a:rPr lang="en-US" i="1" dirty="0" smtClean="0"/>
              <a:t> nous </a:t>
            </a:r>
            <a:r>
              <a:rPr lang="en-US" i="1" dirty="0" err="1" smtClean="0"/>
              <a:t>verrons</a:t>
            </a:r>
            <a:r>
              <a:rPr lang="en-US" i="1" dirty="0" smtClean="0"/>
              <a:t> plus </a:t>
            </a:r>
            <a:r>
              <a:rPr lang="en-US" i="1" dirty="0" err="1" smtClean="0"/>
              <a:t>tard</a:t>
            </a:r>
            <a:r>
              <a:rPr lang="en-US" i="1" dirty="0" smtClean="0"/>
              <a:t>)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indiqué</a:t>
            </a:r>
            <a:r>
              <a:rPr lang="en-US" i="1" dirty="0" smtClean="0"/>
              <a:t> </a:t>
            </a:r>
            <a:r>
              <a:rPr lang="en-US" i="1" dirty="0" err="1" smtClean="0"/>
              <a:t>précédemment</a:t>
            </a:r>
            <a:r>
              <a:rPr lang="en-US" i="1" dirty="0" smtClean="0"/>
              <a:t>, pas de </a:t>
            </a:r>
            <a:r>
              <a:rPr lang="en-US" i="1" dirty="0" err="1" smtClean="0"/>
              <a:t>parenthèses</a:t>
            </a:r>
            <a:r>
              <a:rPr lang="en-US" i="1" dirty="0" smtClean="0"/>
              <a:t> </a:t>
            </a:r>
            <a:r>
              <a:rPr lang="en-US" i="1" dirty="0" err="1" smtClean="0"/>
              <a:t>ni</a:t>
            </a:r>
            <a:r>
              <a:rPr lang="en-US" i="1" dirty="0" smtClean="0"/>
              <a:t> accolades </a:t>
            </a:r>
            <a:r>
              <a:rPr lang="en-US" i="1" dirty="0" err="1" smtClean="0"/>
              <a:t>obligatoires</a:t>
            </a:r>
            <a:r>
              <a:rPr lang="en-US" i="1" dirty="0" smtClean="0"/>
              <a:t>. </a:t>
            </a:r>
            <a:endParaRPr lang="fr-FR" i="1" dirty="0" smtClean="0"/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 Les </a:t>
            </a:r>
            <a:r>
              <a:rPr lang="en-US" b="1" i="1" dirty="0" smtClean="0"/>
              <a:t>if</a:t>
            </a:r>
            <a:r>
              <a:rPr lang="en-US" i="1" dirty="0" smtClean="0"/>
              <a:t>, </a:t>
            </a:r>
            <a:r>
              <a:rPr lang="en-US" b="1" i="1" dirty="0" smtClean="0"/>
              <a:t>for</a:t>
            </a:r>
            <a:r>
              <a:rPr lang="en-US" i="1" dirty="0" smtClean="0"/>
              <a:t> et </a:t>
            </a:r>
            <a:r>
              <a:rPr lang="en-US" b="1" i="1" dirty="0" smtClean="0"/>
              <a:t>switch</a:t>
            </a:r>
            <a:r>
              <a:rPr lang="en-US" i="1" dirty="0" smtClean="0"/>
              <a:t> </a:t>
            </a:r>
            <a:r>
              <a:rPr lang="en-US" i="1" dirty="0" err="1" smtClean="0"/>
              <a:t>acceptent</a:t>
            </a:r>
            <a:r>
              <a:rPr lang="en-US" i="1" dirty="0" smtClean="0"/>
              <a:t> </a:t>
            </a:r>
            <a:r>
              <a:rPr lang="en-US" i="1" dirty="0" err="1" smtClean="0"/>
              <a:t>tous</a:t>
            </a:r>
            <a:r>
              <a:rPr lang="en-US" i="1" dirty="0" smtClean="0"/>
              <a:t> des </a:t>
            </a:r>
            <a:r>
              <a:rPr lang="en-US" i="1" dirty="0" err="1" smtClean="0"/>
              <a:t>déclarations</a:t>
            </a:r>
            <a:r>
              <a:rPr lang="en-US" i="1" dirty="0" smtClean="0"/>
              <a:t> </a:t>
            </a:r>
            <a:r>
              <a:rPr lang="en-US" i="1" dirty="0" err="1" smtClean="0"/>
              <a:t>d’initialisation</a:t>
            </a:r>
            <a:r>
              <a:rPr lang="fr-FR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Forme des structures de contrôle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	Les </a:t>
            </a:r>
            <a:r>
              <a:rPr lang="en-US" i="1" dirty="0" err="1" smtClean="0"/>
              <a:t>déclarations</a:t>
            </a:r>
            <a:r>
              <a:rPr lang="en-US" i="1" dirty="0" smtClean="0"/>
              <a:t> </a:t>
            </a:r>
            <a:r>
              <a:rPr lang="en-US" b="1" i="1" dirty="0" smtClean="0"/>
              <a:t>if</a:t>
            </a:r>
            <a:r>
              <a:rPr lang="en-US" i="1" dirty="0" smtClean="0"/>
              <a:t> et </a:t>
            </a:r>
            <a:r>
              <a:rPr lang="en-US" b="1" i="1" dirty="0" smtClean="0"/>
              <a:t>switch</a:t>
            </a:r>
            <a:r>
              <a:rPr lang="en-US" i="1" dirty="0" smtClean="0"/>
              <a:t>  </a:t>
            </a:r>
            <a:r>
              <a:rPr lang="fr-FR" i="1" dirty="0" smtClean="0"/>
              <a:t>seront décrites dans les </a:t>
            </a:r>
            <a:r>
              <a:rPr lang="fr-FR" i="1" dirty="0" err="1" smtClean="0"/>
              <a:t>slides</a:t>
            </a:r>
            <a:r>
              <a:rPr lang="fr-FR" i="1" dirty="0" smtClean="0"/>
              <a:t> suivants . Ils peuvent avoir une ou deux expressions.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	La boucle </a:t>
            </a:r>
            <a:r>
              <a:rPr lang="en-US" b="1" i="1" dirty="0" smtClean="0"/>
              <a:t>for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posséder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trois</a:t>
            </a:r>
            <a:r>
              <a:rPr lang="en-US" i="1" dirty="0" smtClean="0"/>
              <a:t> expressions :</a:t>
            </a:r>
          </a:p>
          <a:p>
            <a:pPr>
              <a:buNone/>
            </a:pPr>
            <a:r>
              <a:rPr lang="fr-FR" i="1" dirty="0" smtClean="0"/>
              <a:t>	un seule élément correspond au  </a:t>
            </a:r>
            <a:r>
              <a:rPr lang="fr-FR" b="1" i="1" dirty="0" err="1" smtClean="0"/>
              <a:t>while</a:t>
            </a:r>
            <a:r>
              <a:rPr lang="fr-FR" b="1" i="1" dirty="0" smtClean="0"/>
              <a:t> </a:t>
            </a:r>
            <a:r>
              <a:rPr lang="fr-FR" i="1" dirty="0" smtClean="0"/>
              <a:t>du C: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a {}</a:t>
            </a:r>
          </a:p>
          <a:p>
            <a:pPr>
              <a:buNone/>
            </a:pPr>
            <a:r>
              <a:rPr lang="fr-FR" i="1" dirty="0" smtClean="0"/>
              <a:t>	trois </a:t>
            </a:r>
            <a:r>
              <a:rPr lang="fr-FR" i="1" dirty="0" err="1" smtClean="0"/>
              <a:t>élements</a:t>
            </a:r>
            <a:r>
              <a:rPr lang="fr-FR" i="1" dirty="0" smtClean="0"/>
              <a:t> correspond au </a:t>
            </a:r>
            <a:r>
              <a:rPr lang="fr-FR" b="1" i="1" dirty="0" smtClean="0"/>
              <a:t>for</a:t>
            </a:r>
            <a:r>
              <a:rPr lang="fr-FR" i="1" dirty="0" smtClean="0"/>
              <a:t> du C 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a;b;c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aucune</a:t>
            </a:r>
            <a:r>
              <a:rPr lang="en-US" i="1" dirty="0" smtClean="0"/>
              <a:t> de </a:t>
            </a:r>
            <a:r>
              <a:rPr lang="en-US" i="1" dirty="0" err="1" smtClean="0"/>
              <a:t>ces</a:t>
            </a:r>
            <a:r>
              <a:rPr lang="en-US" i="1" dirty="0" smtClean="0"/>
              <a:t> </a:t>
            </a:r>
            <a:r>
              <a:rPr lang="en-US" i="1" dirty="0" err="1" smtClean="0"/>
              <a:t>formes</a:t>
            </a:r>
            <a:r>
              <a:rPr lang="en-US" i="1" dirty="0" smtClean="0"/>
              <a:t>, un </a:t>
            </a:r>
            <a:r>
              <a:rPr lang="en-US" i="1" dirty="0" err="1" smtClean="0"/>
              <a:t>élement</a:t>
            </a:r>
            <a:r>
              <a:rPr lang="en-US" i="1" dirty="0" smtClean="0"/>
              <a:t> ne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vide.</a:t>
            </a:r>
            <a:endParaRPr lang="fr-F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	La </a:t>
            </a:r>
            <a:r>
              <a:rPr lang="en-US" i="1" dirty="0" err="1" smtClean="0"/>
              <a:t>forme</a:t>
            </a:r>
            <a:r>
              <a:rPr lang="en-US" i="1" dirty="0" smtClean="0"/>
              <a:t> de base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familière</a:t>
            </a:r>
            <a:r>
              <a:rPr lang="en-US" i="1" dirty="0" smtClean="0"/>
              <a:t>, Basic form is familiar :</a:t>
            </a:r>
          </a:p>
          <a:p>
            <a:pPr lvl="2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if x &lt; 5 { 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less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() }</a:t>
            </a:r>
          </a:p>
          <a:p>
            <a:pPr lvl="2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if x &lt; 5 { less() } else if x == 5 { equal()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L’initialisation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</a:t>
            </a:r>
            <a:r>
              <a:rPr lang="en-US" i="1" dirty="0" err="1" smtClean="0"/>
              <a:t>déclaration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autorisée</a:t>
            </a:r>
            <a:r>
              <a:rPr lang="en-US" i="1" dirty="0" smtClean="0"/>
              <a:t> ; </a:t>
            </a:r>
            <a:r>
              <a:rPr lang="en-US" i="1" dirty="0" err="1" smtClean="0"/>
              <a:t>requiert</a:t>
            </a:r>
            <a:r>
              <a:rPr lang="en-US" i="1" dirty="0" smtClean="0"/>
              <a:t> un point virgule.</a:t>
            </a:r>
          </a:p>
          <a:p>
            <a:pPr lvl="2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if v := f(); v &lt; 10 {</a:t>
            </a:r>
          </a:p>
          <a:p>
            <a:pPr lvl="2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("%d less than 10\n", v)</a:t>
            </a:r>
          </a:p>
          <a:p>
            <a:pPr lvl="2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2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("%d not less than 10\n", v)</a:t>
            </a:r>
          </a:p>
          <a:p>
            <a:pPr lvl="2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i="1" dirty="0" smtClean="0"/>
              <a:t>	Utile avec des fonctions à </a:t>
            </a:r>
            <a:r>
              <a:rPr lang="fr-FR" i="1" dirty="0" err="1" smtClean="0"/>
              <a:t>multivariables</a:t>
            </a:r>
            <a:r>
              <a:rPr lang="fr-FR" i="1" dirty="0" smtClean="0"/>
              <a:t> :</a:t>
            </a:r>
          </a:p>
          <a:p>
            <a:pPr>
              <a:buNone/>
            </a:pPr>
            <a:r>
              <a:rPr lang="fr-FR" dirty="0" smtClean="0"/>
              <a:t>		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if n,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fd.Write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err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!= </a:t>
            </a:r>
            <a:r>
              <a:rPr lang="fr-FR" sz="2900" dirty="0" err="1" smtClean="0">
                <a:latin typeface="Courier New" pitchFamily="49" charset="0"/>
                <a:cs typeface="Courier New" pitchFamily="49" charset="0"/>
              </a:rPr>
              <a:t>nil</a:t>
            </a:r>
            <a:r>
              <a:rPr lang="fr-FR" sz="2900" dirty="0" smtClean="0">
                <a:latin typeface="Courier New" pitchFamily="49" charset="0"/>
                <a:cs typeface="Courier New" pitchFamily="49" charset="0"/>
              </a:rPr>
              <a:t> { ... }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	Des conditions </a:t>
            </a:r>
            <a:r>
              <a:rPr lang="en-US" i="1" dirty="0" err="1" smtClean="0"/>
              <a:t>manquantes</a:t>
            </a:r>
            <a:r>
              <a:rPr lang="en-US" i="1" dirty="0" smtClean="0"/>
              <a:t> </a:t>
            </a:r>
            <a:r>
              <a:rPr lang="en-US" i="1" dirty="0" err="1" smtClean="0"/>
              <a:t>signifient</a:t>
            </a:r>
            <a:r>
              <a:rPr lang="en-US" i="1" dirty="0" smtClean="0"/>
              <a:t>   </a:t>
            </a:r>
            <a:r>
              <a:rPr lang="en-US" b="1" i="1" dirty="0" smtClean="0"/>
              <a:t>true</a:t>
            </a:r>
            <a:r>
              <a:rPr lang="en-US" i="1" dirty="0" smtClean="0"/>
              <a:t>, </a:t>
            </a:r>
            <a:r>
              <a:rPr lang="en-US" i="1" dirty="0" err="1" smtClean="0"/>
              <a:t>ce</a:t>
            </a:r>
            <a:r>
              <a:rPr lang="en-US" i="1" dirty="0" smtClean="0"/>
              <a:t> qui </a:t>
            </a:r>
            <a:r>
              <a:rPr lang="en-US" i="1" dirty="0" err="1" smtClean="0"/>
              <a:t>n’est</a:t>
            </a:r>
            <a:r>
              <a:rPr lang="en-US" i="1" dirty="0" smtClean="0"/>
              <a:t> pas </a:t>
            </a:r>
            <a:r>
              <a:rPr lang="en-US" i="1" dirty="0" err="1" smtClean="0"/>
              <a:t>très</a:t>
            </a:r>
            <a:r>
              <a:rPr lang="en-US" i="1" dirty="0" smtClean="0"/>
              <a:t> utile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ce</a:t>
            </a:r>
            <a:r>
              <a:rPr lang="en-US" i="1" dirty="0" smtClean="0"/>
              <a:t> </a:t>
            </a:r>
            <a:r>
              <a:rPr lang="en-US" i="1" dirty="0" err="1" smtClean="0"/>
              <a:t>contexte</a:t>
            </a:r>
            <a:r>
              <a:rPr lang="en-US" i="1" dirty="0" smtClean="0"/>
              <a:t> </a:t>
            </a:r>
            <a:r>
              <a:rPr lang="en-US" i="1" dirty="0" err="1" smtClean="0"/>
              <a:t>mais</a:t>
            </a:r>
            <a:r>
              <a:rPr lang="en-US" i="1" dirty="0" smtClean="0"/>
              <a:t> utile </a:t>
            </a:r>
            <a:r>
              <a:rPr lang="en-US" i="1" dirty="0" err="1" smtClean="0"/>
              <a:t>dans</a:t>
            </a:r>
            <a:r>
              <a:rPr lang="en-US" i="1" dirty="0" smtClean="0"/>
              <a:t> les </a:t>
            </a:r>
            <a:r>
              <a:rPr lang="en-US" b="1" i="1" dirty="0" smtClean="0"/>
              <a:t>for</a:t>
            </a:r>
            <a:r>
              <a:rPr lang="en-US" i="1" dirty="0" smtClean="0"/>
              <a:t> et </a:t>
            </a:r>
            <a:r>
              <a:rPr lang="en-US" b="1" i="1" dirty="0" smtClean="0"/>
              <a:t>switch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i="1" dirty="0" smtClean="0"/>
              <a:t>La forme de base est familière :</a:t>
            </a:r>
          </a:p>
          <a:p>
            <a:pPr>
              <a:buNone/>
            </a:pPr>
            <a:r>
              <a:rPr lang="nn-NO" dirty="0" smtClean="0"/>
              <a:t>	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for i := 0; i &lt; 10; i++ { ... }</a:t>
            </a:r>
          </a:p>
          <a:p>
            <a:pPr>
              <a:buNone/>
            </a:pPr>
            <a:endParaRPr lang="nn-NO" dirty="0" smtClean="0"/>
          </a:p>
          <a:p>
            <a:pPr>
              <a:buNone/>
            </a:pPr>
            <a:r>
              <a:rPr lang="fr-FR" i="1" dirty="0" smtClean="0"/>
              <a:t>La condition manquante signifie </a:t>
            </a:r>
            <a:r>
              <a:rPr lang="fr-FR" i="1" dirty="0" err="1" smtClean="0"/>
              <a:t>true</a:t>
            </a:r>
            <a:r>
              <a:rPr lang="fr-FR" i="1" dirty="0" smtClean="0"/>
              <a:t> 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for ;;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("looping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forever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") 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éliminer</a:t>
            </a:r>
            <a:r>
              <a:rPr lang="en-US" i="1" dirty="0" smtClean="0"/>
              <a:t> les points virgule </a:t>
            </a:r>
            <a:r>
              <a:rPr lang="en-US" i="1" dirty="0" err="1" smtClean="0"/>
              <a:t>également</a:t>
            </a:r>
            <a:r>
              <a:rPr lang="en-US" i="1" dirty="0" smtClean="0"/>
              <a:t>:</a:t>
            </a:r>
          </a:p>
          <a:p>
            <a:pPr>
              <a:buNone/>
            </a:pPr>
            <a:r>
              <a:rPr lang="fr-FR" dirty="0" smtClean="0"/>
              <a:t>	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for {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("Mine! ") 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i="1" dirty="0" smtClean="0"/>
              <a:t>Ne pas oublier les affectations multi-variables :</a:t>
            </a:r>
          </a:p>
          <a:p>
            <a:pPr>
              <a:buNone/>
            </a:pPr>
            <a:r>
              <a:rPr lang="nn-NO" dirty="0" smtClean="0"/>
              <a:t>	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for i,j := 0,N; i &lt; j; i,j = i+1,j-1 {...}</a:t>
            </a:r>
          </a:p>
          <a:p>
            <a:pPr>
              <a:buNone/>
            </a:pPr>
            <a:endParaRPr lang="nn-NO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Aperçu du cours d’aujourd’hui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 smtClean="0"/>
              <a:t>Motivations</a:t>
            </a:r>
            <a:endParaRPr lang="fr-FR" i="1" dirty="0"/>
          </a:p>
          <a:p>
            <a:r>
              <a:rPr lang="fr-FR" i="1" dirty="0" smtClean="0"/>
              <a:t>Les bases</a:t>
            </a:r>
            <a:endParaRPr lang="fr-FR" i="1" dirty="0"/>
          </a:p>
          <a:p>
            <a:pPr lvl="1"/>
            <a:r>
              <a:rPr lang="en-US" i="1" dirty="0" smtClean="0"/>
              <a:t>Du simple et du </a:t>
            </a:r>
            <a:r>
              <a:rPr lang="en-US" i="1" dirty="0" err="1" smtClean="0"/>
              <a:t>familier</a:t>
            </a:r>
            <a:endParaRPr lang="en-US" i="1" dirty="0"/>
          </a:p>
          <a:p>
            <a:r>
              <a:rPr lang="fr-FR" i="1" dirty="0" smtClean="0"/>
              <a:t>Les « packages » et la construction d’un programme</a:t>
            </a:r>
            <a:endParaRPr lang="fr-F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Switch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b="1" i="1" dirty="0" err="1" smtClean="0"/>
              <a:t>switchs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globalement</a:t>
            </a:r>
            <a:r>
              <a:rPr lang="en-US" i="1" dirty="0" smtClean="0"/>
              <a:t> </a:t>
            </a:r>
            <a:r>
              <a:rPr lang="en-US" i="1" dirty="0" err="1" smtClean="0"/>
              <a:t>similaires</a:t>
            </a:r>
            <a:r>
              <a:rPr lang="en-US" i="1" dirty="0" smtClean="0"/>
              <a:t> à </a:t>
            </a:r>
            <a:r>
              <a:rPr lang="en-US" i="1" dirty="0" err="1" smtClean="0"/>
              <a:t>ceux</a:t>
            </a:r>
            <a:r>
              <a:rPr lang="en-US" i="1" dirty="0" smtClean="0"/>
              <a:t> du C.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Mais</a:t>
            </a:r>
            <a:r>
              <a:rPr lang="en-US" i="1" dirty="0" smtClean="0"/>
              <a:t> 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existe</a:t>
            </a:r>
            <a:r>
              <a:rPr lang="en-US" i="1" dirty="0" smtClean="0"/>
              <a:t> des </a:t>
            </a:r>
            <a:r>
              <a:rPr lang="en-US" i="1" dirty="0" err="1" smtClean="0"/>
              <a:t>différences</a:t>
            </a:r>
            <a:r>
              <a:rPr lang="en-US" i="1" dirty="0" smtClean="0"/>
              <a:t> </a:t>
            </a:r>
            <a:r>
              <a:rPr lang="en-US" i="1" dirty="0" err="1" smtClean="0"/>
              <a:t>syntaxiques</a:t>
            </a:r>
            <a:r>
              <a:rPr lang="en-US" i="1" dirty="0" smtClean="0"/>
              <a:t> et </a:t>
            </a:r>
            <a:r>
              <a:rPr lang="en-US" i="1" dirty="0" err="1" smtClean="0"/>
              <a:t>sémantiques</a:t>
            </a:r>
            <a:r>
              <a:rPr lang="en-US" i="1" dirty="0" smtClean="0"/>
              <a:t> :</a:t>
            </a:r>
            <a:r>
              <a:rPr lang="fr-FR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- les expressions </a:t>
            </a:r>
            <a:r>
              <a:rPr lang="en-US" i="1" dirty="0" err="1" smtClean="0"/>
              <a:t>n’ont</a:t>
            </a:r>
            <a:r>
              <a:rPr lang="en-US" i="1" dirty="0" smtClean="0"/>
              <a:t> pas </a:t>
            </a:r>
            <a:r>
              <a:rPr lang="en-US" i="1" dirty="0" err="1" smtClean="0"/>
              <a:t>besoin</a:t>
            </a:r>
            <a:r>
              <a:rPr lang="en-US" i="1" dirty="0" smtClean="0"/>
              <a:t> d’être </a:t>
            </a:r>
            <a:r>
              <a:rPr lang="en-US" i="1" dirty="0" err="1" smtClean="0"/>
              <a:t>constantes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bien</a:t>
            </a:r>
            <a:r>
              <a:rPr lang="en-US" i="1" dirty="0" smtClean="0"/>
              <a:t> </a:t>
            </a:r>
            <a:r>
              <a:rPr lang="en-US" i="1" dirty="0" err="1" smtClean="0"/>
              <a:t>entières</a:t>
            </a:r>
            <a:endParaRPr lang="en-US" i="1" dirty="0" smtClean="0"/>
          </a:p>
          <a:p>
            <a:pPr>
              <a:buNone/>
            </a:pPr>
            <a:r>
              <a:rPr lang="fr-FR" i="1" dirty="0" smtClean="0"/>
              <a:t>- pas d’échappement automatique</a:t>
            </a:r>
          </a:p>
          <a:p>
            <a:pPr>
              <a:buNone/>
            </a:pPr>
            <a:r>
              <a:rPr lang="en-US" i="1" dirty="0" smtClean="0"/>
              <a:t>- à la place, la </a:t>
            </a:r>
            <a:r>
              <a:rPr lang="en-US" i="1" dirty="0" err="1" smtClean="0"/>
              <a:t>dernière</a:t>
            </a:r>
            <a:r>
              <a:rPr lang="en-US" i="1" dirty="0" smtClean="0"/>
              <a:t> </a:t>
            </a:r>
            <a:r>
              <a:rPr lang="en-US" i="1" dirty="0" err="1" smtClean="0"/>
              <a:t>déclaration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fallthrough</a:t>
            </a:r>
            <a:endParaRPr lang="en-US" b="1" i="1" dirty="0" smtClean="0"/>
          </a:p>
          <a:p>
            <a:pPr>
              <a:buNone/>
            </a:pPr>
            <a:r>
              <a:rPr lang="en-US" i="1" dirty="0" smtClean="0"/>
              <a:t>- les </a:t>
            </a:r>
            <a:r>
              <a:rPr lang="en-US" i="1" dirty="0" err="1" smtClean="0"/>
              <a:t>cas</a:t>
            </a:r>
            <a:r>
              <a:rPr lang="en-US" i="1" dirty="0" smtClean="0"/>
              <a:t> multiples </a:t>
            </a: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séparés</a:t>
            </a:r>
            <a:r>
              <a:rPr lang="en-US" i="1" dirty="0" smtClean="0"/>
              <a:t> par des virgules</a:t>
            </a:r>
          </a:p>
          <a:p>
            <a:pPr>
              <a:buFontTx/>
              <a:buChar char="-"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count%7 {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case 4,5,6: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case 3: a *= v;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fallthrough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case 2: a *= v;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fallthrough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case 1: a *= v;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fallthrough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case 0: return a*v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fr-FR" dirty="0" smtClean="0"/>
              <a:t>Switch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i="1" dirty="0" smtClean="0"/>
              <a:t>Les </a:t>
            </a:r>
            <a:r>
              <a:rPr lang="en-US" sz="2000" i="1" dirty="0" err="1" smtClean="0"/>
              <a:t>switchs</a:t>
            </a:r>
            <a:r>
              <a:rPr lang="en-US" sz="2000" i="1" dirty="0" smtClean="0"/>
              <a:t> en Go </a:t>
            </a:r>
            <a:r>
              <a:rPr lang="en-US" sz="2000" i="1" dirty="0" err="1" smtClean="0"/>
              <a:t>sont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bien</a:t>
            </a:r>
            <a:r>
              <a:rPr lang="en-US" sz="2000" i="1" dirty="0" smtClean="0"/>
              <a:t> plus </a:t>
            </a:r>
            <a:r>
              <a:rPr lang="en-US" sz="2000" i="1" dirty="0" err="1" smtClean="0"/>
              <a:t>performants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qu’en</a:t>
            </a:r>
            <a:r>
              <a:rPr lang="en-US" sz="2000" i="1" dirty="0" smtClean="0"/>
              <a:t> C. La </a:t>
            </a:r>
            <a:r>
              <a:rPr lang="en-US" sz="2000" i="1" dirty="0" err="1" smtClean="0"/>
              <a:t>forme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familière</a:t>
            </a:r>
            <a:r>
              <a:rPr lang="en-US" sz="2000" i="1" dirty="0" smtClean="0"/>
              <a:t> :</a:t>
            </a:r>
          </a:p>
          <a:p>
            <a:pPr lvl="1">
              <a:buNone/>
            </a:pPr>
            <a:r>
              <a:rPr lang="fr-FR" sz="1600" dirty="0" err="1" smtClean="0"/>
              <a:t>switch</a:t>
            </a:r>
            <a:r>
              <a:rPr lang="fr-FR" sz="1600" dirty="0" smtClean="0"/>
              <a:t> a {</a:t>
            </a:r>
          </a:p>
          <a:p>
            <a:pPr lvl="1">
              <a:buNone/>
            </a:pPr>
            <a:r>
              <a:rPr lang="fr-FR" sz="1600" dirty="0" smtClean="0"/>
              <a:t>	case 0: </a:t>
            </a:r>
            <a:r>
              <a:rPr lang="fr-FR" sz="1600" dirty="0" err="1" smtClean="0"/>
              <a:t>fmt.Printf</a:t>
            </a:r>
            <a:r>
              <a:rPr lang="fr-FR" sz="1600" dirty="0" smtClean="0"/>
              <a:t>("0")</a:t>
            </a:r>
          </a:p>
          <a:p>
            <a:pPr lvl="1">
              <a:buNone/>
            </a:pPr>
            <a:r>
              <a:rPr lang="fr-FR" sz="1600" dirty="0" smtClean="0"/>
              <a:t>	default: </a:t>
            </a:r>
            <a:r>
              <a:rPr lang="fr-FR" sz="1600" dirty="0" err="1" smtClean="0"/>
              <a:t>fmt.Printf</a:t>
            </a:r>
            <a:r>
              <a:rPr lang="fr-FR" sz="1600" dirty="0" smtClean="0"/>
              <a:t>("non-</a:t>
            </a:r>
            <a:r>
              <a:rPr lang="fr-FR" sz="1600" dirty="0" err="1" smtClean="0"/>
              <a:t>zero</a:t>
            </a:r>
            <a:r>
              <a:rPr lang="fr-FR" sz="1600" dirty="0" smtClean="0"/>
              <a:t>")</a:t>
            </a:r>
          </a:p>
          <a:p>
            <a:pPr lvl="1">
              <a:buNone/>
            </a:pPr>
            <a:r>
              <a:rPr lang="fr-FR" sz="1600" dirty="0" smtClean="0"/>
              <a:t>}</a:t>
            </a:r>
            <a:br>
              <a:rPr lang="fr-FR" sz="1600" dirty="0" smtClean="0"/>
            </a:br>
            <a:endParaRPr lang="fr-FR" sz="2000" dirty="0" smtClean="0"/>
          </a:p>
          <a:p>
            <a:pPr>
              <a:buNone/>
            </a:pPr>
            <a:r>
              <a:rPr lang="en-US" sz="2000" i="1" dirty="0" smtClean="0"/>
              <a:t>Les expressions </a:t>
            </a:r>
            <a:r>
              <a:rPr lang="en-US" sz="2000" i="1" dirty="0" err="1" smtClean="0"/>
              <a:t>peuvent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être</a:t>
            </a:r>
            <a:r>
              <a:rPr lang="en-US" sz="2000" i="1" dirty="0" smtClean="0"/>
              <a:t> de </a:t>
            </a:r>
            <a:r>
              <a:rPr lang="en-US" sz="2000" i="1" dirty="0" err="1" smtClean="0"/>
              <a:t>n’importe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quel</a:t>
            </a:r>
            <a:r>
              <a:rPr lang="en-US" sz="2000" i="1" dirty="0" smtClean="0"/>
              <a:t> type et </a:t>
            </a:r>
            <a:r>
              <a:rPr lang="en-US" sz="2000" i="1" dirty="0" err="1" smtClean="0"/>
              <a:t>une</a:t>
            </a:r>
            <a:r>
              <a:rPr lang="en-US" sz="2000" i="1" dirty="0" smtClean="0"/>
              <a:t> expression </a:t>
            </a:r>
            <a:r>
              <a:rPr lang="en-US" sz="2000" i="1" dirty="0" err="1" smtClean="0"/>
              <a:t>manquante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signifie</a:t>
            </a:r>
            <a:r>
              <a:rPr lang="en-US" sz="2000" i="1" dirty="0" smtClean="0"/>
              <a:t> true. </a:t>
            </a:r>
            <a:r>
              <a:rPr lang="en-US" sz="2000" i="1" dirty="0" err="1" smtClean="0"/>
              <a:t>Résultat</a:t>
            </a:r>
            <a:r>
              <a:rPr lang="en-US" sz="2000" i="1" dirty="0" smtClean="0"/>
              <a:t> : la </a:t>
            </a:r>
            <a:r>
              <a:rPr lang="en-US" sz="2000" i="1" dirty="0" err="1" smtClean="0"/>
              <a:t>chaîne</a:t>
            </a:r>
            <a:r>
              <a:rPr lang="en-US" sz="2000" i="1" dirty="0" smtClean="0"/>
              <a:t> if-else avec un switch </a:t>
            </a:r>
            <a:r>
              <a:rPr lang="en-US" sz="2000" i="1" dirty="0" err="1" smtClean="0"/>
              <a:t>donne</a:t>
            </a:r>
            <a:r>
              <a:rPr lang="en-US" sz="2000" i="1" dirty="0" smtClean="0"/>
              <a:t> :</a:t>
            </a:r>
          </a:p>
          <a:p>
            <a:pPr lvl="1">
              <a:buNone/>
            </a:pPr>
            <a:r>
              <a:rPr lang="fr-FR" sz="1600" dirty="0" smtClean="0"/>
              <a:t>a, b := x[i], y[j]</a:t>
            </a:r>
          </a:p>
          <a:p>
            <a:pPr lvl="1">
              <a:buNone/>
            </a:pPr>
            <a:r>
              <a:rPr lang="fr-FR" sz="1600" dirty="0" err="1" smtClean="0"/>
              <a:t>switch</a:t>
            </a:r>
            <a:r>
              <a:rPr lang="fr-FR" sz="1600" dirty="0" smtClean="0"/>
              <a:t> {</a:t>
            </a:r>
          </a:p>
          <a:p>
            <a:pPr lvl="1">
              <a:buNone/>
            </a:pPr>
            <a:r>
              <a:rPr lang="en-US" sz="1600" dirty="0" smtClean="0"/>
              <a:t>	case a &lt; b: return -1</a:t>
            </a:r>
          </a:p>
          <a:p>
            <a:pPr lvl="1">
              <a:buNone/>
            </a:pPr>
            <a:r>
              <a:rPr lang="en-US" sz="1600" dirty="0" smtClean="0"/>
              <a:t>	case a == b: return 0</a:t>
            </a:r>
          </a:p>
          <a:p>
            <a:pPr lvl="1">
              <a:buNone/>
            </a:pPr>
            <a:r>
              <a:rPr lang="en-US" sz="1600" dirty="0" smtClean="0"/>
              <a:t>	case a &gt; b: return 1</a:t>
            </a:r>
          </a:p>
          <a:p>
            <a:pPr lvl="1">
              <a:buNone/>
            </a:pPr>
            <a:r>
              <a:rPr lang="fr-FR" sz="1600" dirty="0" smtClean="0"/>
              <a:t>}</a:t>
            </a:r>
          </a:p>
          <a:p>
            <a:pPr>
              <a:buNone/>
            </a:pPr>
            <a:r>
              <a:rPr lang="fr-FR" sz="2000" i="1" dirty="0" smtClean="0"/>
              <a:t>or</a:t>
            </a:r>
          </a:p>
          <a:p>
            <a:pPr lvl="1">
              <a:buNone/>
            </a:pPr>
            <a:r>
              <a:rPr lang="en-US" sz="1600" dirty="0" smtClean="0"/>
              <a:t>switch a, b := x[</a:t>
            </a:r>
            <a:r>
              <a:rPr lang="en-US" sz="1600" dirty="0" err="1" smtClean="0"/>
              <a:t>i</a:t>
            </a:r>
            <a:r>
              <a:rPr lang="en-US" sz="1600" dirty="0" smtClean="0"/>
              <a:t>], y[j]; { ... }</a:t>
            </a:r>
            <a:endParaRPr lang="fr-FR" sz="1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Break, continue, </a:t>
            </a:r>
            <a:r>
              <a:rPr lang="fr-FR" dirty="0" err="1" smtClean="0"/>
              <a:t>etc</a:t>
            </a:r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déclarations</a:t>
            </a:r>
            <a:r>
              <a:rPr lang="en-US" i="1" dirty="0" smtClean="0"/>
              <a:t> break et continue </a:t>
            </a:r>
            <a:r>
              <a:rPr lang="en-US" i="1" dirty="0" err="1" smtClean="0"/>
              <a:t>fonctionnent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en C.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On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également</a:t>
            </a:r>
            <a:r>
              <a:rPr lang="en-US" i="1" dirty="0" smtClean="0"/>
              <a:t> </a:t>
            </a:r>
            <a:r>
              <a:rPr lang="en-US" i="1" dirty="0" err="1" smtClean="0"/>
              <a:t>spécifier</a:t>
            </a:r>
            <a:r>
              <a:rPr lang="en-US" i="1" dirty="0" smtClean="0"/>
              <a:t> un label pour </a:t>
            </a:r>
            <a:r>
              <a:rPr lang="en-US" i="1" dirty="0" err="1" smtClean="0"/>
              <a:t>sortir</a:t>
            </a:r>
            <a:r>
              <a:rPr lang="en-US" i="1" dirty="0" smtClean="0"/>
              <a:t> de la structure de </a:t>
            </a:r>
            <a:r>
              <a:rPr lang="en-US" i="1" dirty="0" err="1" smtClean="0"/>
              <a:t>contrôle</a:t>
            </a:r>
            <a:r>
              <a:rPr lang="en-US" i="1" dirty="0" smtClean="0"/>
              <a:t> :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Loop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: for i := 0; i &lt; 10; i++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f(i)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case 0, 1, 2: break Loop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g(i)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Oui</a:t>
            </a:r>
            <a:r>
              <a:rPr lang="en-US" i="1" dirty="0" smtClean="0"/>
              <a:t> Ken (Thomson), </a:t>
            </a:r>
            <a:r>
              <a:rPr lang="en-US" i="1" dirty="0" err="1" smtClean="0"/>
              <a:t>il</a:t>
            </a:r>
            <a:r>
              <a:rPr lang="en-US" i="1" dirty="0" smtClean="0"/>
              <a:t> y a un </a:t>
            </a:r>
            <a:r>
              <a:rPr lang="en-US" b="1" i="1" dirty="0" err="1" smtClean="0"/>
              <a:t>goto</a:t>
            </a:r>
            <a:r>
              <a:rPr lang="en-US" i="1" dirty="0" smtClean="0"/>
              <a:t>!</a:t>
            </a:r>
            <a:endParaRPr lang="fr-F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	Les </a:t>
            </a:r>
            <a:r>
              <a:rPr lang="en-US" i="1" dirty="0" err="1" smtClean="0"/>
              <a:t>fonctions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introduites</a:t>
            </a:r>
            <a:r>
              <a:rPr lang="en-US" i="1" dirty="0" smtClean="0"/>
              <a:t> par le mot clef  </a:t>
            </a:r>
            <a:r>
              <a:rPr lang="en-US" b="1" i="1" dirty="0" err="1" smtClean="0"/>
              <a:t>func</a:t>
            </a:r>
            <a:r>
              <a:rPr lang="en-US" i="1" dirty="0" smtClean="0"/>
              <a:t>.</a:t>
            </a:r>
          </a:p>
          <a:p>
            <a:pPr>
              <a:buNone/>
            </a:pPr>
            <a:r>
              <a:rPr lang="en-US" i="1" dirty="0" smtClean="0"/>
              <a:t>	Le type de retour, </a:t>
            </a:r>
            <a:r>
              <a:rPr lang="en-US" i="1" dirty="0" err="1" smtClean="0"/>
              <a:t>s’il</a:t>
            </a:r>
            <a:r>
              <a:rPr lang="en-US" i="1" dirty="0" smtClean="0"/>
              <a:t> y en a, </a:t>
            </a:r>
            <a:r>
              <a:rPr lang="en-US" i="1" dirty="0" err="1" smtClean="0"/>
              <a:t>vient</a:t>
            </a:r>
            <a:r>
              <a:rPr lang="en-US" i="1" dirty="0" smtClean="0"/>
              <a:t> après les </a:t>
            </a:r>
            <a:r>
              <a:rPr lang="en-US" i="1" dirty="0" err="1" smtClean="0"/>
              <a:t>paramètres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la </a:t>
            </a:r>
            <a:r>
              <a:rPr lang="en-US" i="1" dirty="0" err="1" smtClean="0"/>
              <a:t>déclaration</a:t>
            </a:r>
            <a:r>
              <a:rPr lang="en-US" i="1" dirty="0" smtClean="0"/>
              <a:t>. Le </a:t>
            </a:r>
            <a:r>
              <a:rPr lang="en-US" b="1" i="1" dirty="0" smtClean="0"/>
              <a:t>return</a:t>
            </a:r>
            <a:r>
              <a:rPr lang="en-US" i="1" dirty="0" smtClean="0"/>
              <a:t> se </a:t>
            </a:r>
            <a:r>
              <a:rPr lang="en-US" i="1" dirty="0" err="1" smtClean="0"/>
              <a:t>comporte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l’attendez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square(f float64) float64 { return f*f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retourner</a:t>
            </a:r>
            <a:r>
              <a:rPr lang="en-US" i="1" dirty="0" smtClean="0"/>
              <a:t> des </a:t>
            </a:r>
            <a:r>
              <a:rPr lang="en-US" i="1" dirty="0" err="1" smtClean="0"/>
              <a:t>valeurs</a:t>
            </a:r>
            <a:r>
              <a:rPr lang="en-US" i="1" dirty="0" smtClean="0"/>
              <a:t> multiples. Si </a:t>
            </a:r>
            <a:r>
              <a:rPr lang="en-US" i="1" dirty="0" err="1" smtClean="0"/>
              <a:t>c’est</a:t>
            </a:r>
            <a:r>
              <a:rPr lang="en-US" i="1" dirty="0" smtClean="0"/>
              <a:t> le </a:t>
            </a:r>
            <a:r>
              <a:rPr lang="en-US" i="1" dirty="0" err="1" smtClean="0"/>
              <a:t>cas</a:t>
            </a:r>
            <a:r>
              <a:rPr lang="en-US" i="1" dirty="0" smtClean="0"/>
              <a:t>, les types de retour </a:t>
            </a:r>
            <a:r>
              <a:rPr lang="en-US" i="1" dirty="0" err="1" smtClean="0"/>
              <a:t>sont</a:t>
            </a:r>
            <a:r>
              <a:rPr lang="en-US" i="1" dirty="0" smtClean="0"/>
              <a:t> entre </a:t>
            </a:r>
            <a:r>
              <a:rPr lang="en-US" i="1" dirty="0" err="1" smtClean="0"/>
              <a:t>parenthèses</a:t>
            </a:r>
            <a:r>
              <a:rPr lang="en-US" i="1" dirty="0" smtClean="0"/>
              <a:t>.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MySqrt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 float64) 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(float64, 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f &gt;= 0 {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(f), true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0, false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L’identificateur </a:t>
            </a:r>
            <a:r>
              <a:rPr lang="fr-FR" dirty="0" err="1" smtClean="0"/>
              <a:t>blank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i="1" dirty="0" err="1" smtClean="0"/>
              <a:t>Qu’arrive</a:t>
            </a:r>
            <a:r>
              <a:rPr lang="en-US" i="1" dirty="0" smtClean="0"/>
              <a:t>-t-</a:t>
            </a:r>
            <a:r>
              <a:rPr lang="en-US" i="1" dirty="0" err="1" smtClean="0"/>
              <a:t>il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souciez</a:t>
            </a:r>
            <a:r>
              <a:rPr lang="en-US" i="1" dirty="0" smtClean="0"/>
              <a:t> </a:t>
            </a:r>
            <a:r>
              <a:rPr lang="en-US" i="1" dirty="0" err="1" smtClean="0"/>
              <a:t>seulement</a:t>
            </a:r>
            <a:r>
              <a:rPr lang="en-US" i="1" dirty="0" smtClean="0"/>
              <a:t> de la première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retournée</a:t>
            </a:r>
            <a:r>
              <a:rPr lang="en-US" i="1" dirty="0" smtClean="0"/>
              <a:t> </a:t>
            </a:r>
            <a:r>
              <a:rPr lang="en-US" b="1" i="1" dirty="0" err="1" smtClean="0"/>
              <a:t>MySqrt</a:t>
            </a:r>
            <a:r>
              <a:rPr lang="en-US" i="1" dirty="0" smtClean="0"/>
              <a:t>? </a:t>
            </a:r>
            <a:r>
              <a:rPr lang="en-US" i="1" dirty="0" err="1" smtClean="0"/>
              <a:t>Toujours</a:t>
            </a:r>
            <a:r>
              <a:rPr lang="en-US" i="1" dirty="0" smtClean="0"/>
              <a:t> </a:t>
            </a:r>
            <a:r>
              <a:rPr lang="en-US" i="1" dirty="0" err="1" smtClean="0"/>
              <a:t>besoin</a:t>
            </a:r>
            <a:r>
              <a:rPr lang="en-US" i="1" dirty="0" smtClean="0"/>
              <a:t> de </a:t>
            </a:r>
            <a:r>
              <a:rPr lang="en-US" i="1" dirty="0" err="1" smtClean="0"/>
              <a:t>prendre</a:t>
            </a:r>
            <a:r>
              <a:rPr lang="en-US" i="1" dirty="0" smtClean="0"/>
              <a:t> en </a:t>
            </a:r>
            <a:r>
              <a:rPr lang="en-US" i="1" dirty="0" err="1" smtClean="0"/>
              <a:t>compte</a:t>
            </a:r>
            <a:r>
              <a:rPr lang="en-US" i="1" dirty="0" smtClean="0"/>
              <a:t> la </a:t>
            </a:r>
            <a:r>
              <a:rPr lang="en-US" i="1" dirty="0" err="1" smtClean="0"/>
              <a:t>seconde</a:t>
            </a:r>
            <a:r>
              <a:rPr lang="en-US" i="1" dirty="0" smtClean="0"/>
              <a:t> </a:t>
            </a:r>
            <a:r>
              <a:rPr lang="en-US" i="1" dirty="0" err="1" smtClean="0"/>
              <a:t>valeur</a:t>
            </a:r>
            <a:r>
              <a:rPr lang="en-US" i="1" dirty="0" smtClean="0"/>
              <a:t>?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Solution: </a:t>
            </a:r>
            <a:r>
              <a:rPr lang="en-US" i="1" dirty="0" err="1" smtClean="0"/>
              <a:t>l’identificateur</a:t>
            </a:r>
            <a:r>
              <a:rPr lang="en-US" i="1" dirty="0" smtClean="0"/>
              <a:t> blank, _ (underscore).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// Ne pas se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soucier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de la 2ème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valeur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booléenne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renvoyée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par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MySqrt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lvl="1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val, _ = 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MySqrt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avec résultats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i="1" dirty="0" smtClean="0"/>
              <a:t>Les </a:t>
            </a:r>
            <a:r>
              <a:rPr lang="en-US" sz="2400" i="1" dirty="0" err="1" smtClean="0"/>
              <a:t>paramètres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résultat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sont</a:t>
            </a:r>
            <a:r>
              <a:rPr lang="en-US" sz="2400" i="1" dirty="0" smtClean="0"/>
              <a:t> des variables </a:t>
            </a:r>
            <a:r>
              <a:rPr lang="en-US" sz="2400" i="1" dirty="0" err="1" smtClean="0"/>
              <a:t>concrêtes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que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vous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pouvez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utiliser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vous</a:t>
            </a:r>
            <a:r>
              <a:rPr lang="en-US" sz="2400" i="1" dirty="0" smtClean="0"/>
              <a:t> les </a:t>
            </a:r>
            <a:r>
              <a:rPr lang="en-US" sz="2400" i="1" dirty="0" err="1" smtClean="0"/>
              <a:t>nommez</a:t>
            </a:r>
            <a:r>
              <a:rPr lang="en-US" sz="2400" i="1" dirty="0" smtClean="0"/>
              <a:t> : </a:t>
            </a:r>
          </a:p>
          <a:p>
            <a:pPr lvl="1"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MySqrt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(f float64) (v float64, ok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if f &gt;= 0 { </a:t>
            </a:r>
            <a:r>
              <a:rPr lang="en-US" sz="1800" b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(f)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v,ok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= 0,false }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v,ok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r>
              <a:rPr lang="en-US" sz="2400" i="1" dirty="0" smtClean="0"/>
              <a:t>Les variables </a:t>
            </a:r>
            <a:r>
              <a:rPr lang="en-US" sz="2400" i="1" dirty="0" err="1" smtClean="0"/>
              <a:t>résultat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sont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initialisées</a:t>
            </a:r>
            <a:r>
              <a:rPr lang="en-US" sz="2400" i="1" dirty="0" smtClean="0"/>
              <a:t> à </a:t>
            </a:r>
            <a:r>
              <a:rPr lang="en-US" sz="2400" i="1" dirty="0" err="1" smtClean="0"/>
              <a:t>zéro</a:t>
            </a:r>
            <a:r>
              <a:rPr lang="en-US" sz="2400" i="1" dirty="0" smtClean="0"/>
              <a:t> (0,</a:t>
            </a:r>
            <a:r>
              <a:rPr lang="en-US" sz="2400" dirty="0" smtClean="0"/>
              <a:t>0.0</a:t>
            </a:r>
            <a:r>
              <a:rPr lang="en-US" sz="2400" i="1" dirty="0" smtClean="0"/>
              <a:t>, false, etc. </a:t>
            </a:r>
            <a:r>
              <a:rPr lang="en-US" sz="2400" i="1" dirty="0" err="1" smtClean="0"/>
              <a:t>selon</a:t>
            </a:r>
            <a:r>
              <a:rPr lang="en-US" sz="2400" i="1" dirty="0" smtClean="0"/>
              <a:t> le type) :</a:t>
            </a:r>
          </a:p>
          <a:p>
            <a:pPr lvl="1">
              <a:buNone/>
            </a:pP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MySqrt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(f float64) (v float64, ok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if f &gt;= 0 {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v,ok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(f), true }</a:t>
            </a: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v,ok</a:t>
            </a:r>
            <a:endParaRPr lang="fr-FR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retour vide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Finallement</a:t>
            </a:r>
            <a:r>
              <a:rPr lang="en-US" i="1" dirty="0" smtClean="0"/>
              <a:t>, un retour sans expression </a:t>
            </a:r>
            <a:r>
              <a:rPr lang="en-US" i="1" dirty="0" err="1" smtClean="0"/>
              <a:t>retourne</a:t>
            </a:r>
            <a:r>
              <a:rPr lang="en-US" i="1" dirty="0" smtClean="0"/>
              <a:t> les </a:t>
            </a:r>
            <a:r>
              <a:rPr lang="en-US" i="1" dirty="0" err="1" smtClean="0"/>
              <a:t>valeurs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existantes</a:t>
            </a:r>
            <a:r>
              <a:rPr lang="en-US" i="1" dirty="0" smtClean="0"/>
              <a:t> des variables de retour.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Deux</a:t>
            </a:r>
            <a:r>
              <a:rPr lang="en-US" i="1" dirty="0" smtClean="0"/>
              <a:t> versions de plus de </a:t>
            </a:r>
            <a:r>
              <a:rPr lang="en-US" i="1" dirty="0" err="1" smtClean="0"/>
              <a:t>MySqrt</a:t>
            </a:r>
            <a:r>
              <a:rPr lang="en-US" i="1" dirty="0" smtClean="0"/>
              <a:t> </a:t>
            </a:r>
            <a:r>
              <a:rPr lang="fr-FR" i="1" dirty="0" smtClean="0"/>
              <a:t>: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MySqrt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 float64) (v float64, ok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f &gt;= 0 {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v,ok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(f), true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// must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explicit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MySqrt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 float64) (v float64, ok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f &lt; 0 { return } // error case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(f),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true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Quid au sujet du zéro?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err="1" smtClean="0"/>
              <a:t>Toute</a:t>
            </a:r>
            <a:r>
              <a:rPr lang="en-US" i="1" dirty="0" smtClean="0"/>
              <a:t> la </a:t>
            </a:r>
            <a:r>
              <a:rPr lang="en-US" i="1" dirty="0" err="1" smtClean="0"/>
              <a:t>mémoire</a:t>
            </a:r>
            <a:r>
              <a:rPr lang="en-US" i="1" dirty="0" smtClean="0"/>
              <a:t> en Go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initialisée</a:t>
            </a:r>
            <a:r>
              <a:rPr lang="en-US" i="1" dirty="0" smtClean="0"/>
              <a:t>. </a:t>
            </a:r>
            <a:r>
              <a:rPr lang="en-US" i="1" dirty="0" err="1" smtClean="0"/>
              <a:t>Toutes</a:t>
            </a:r>
            <a:r>
              <a:rPr lang="en-US" i="1" dirty="0" smtClean="0"/>
              <a:t> les variables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initialisées</a:t>
            </a:r>
            <a:r>
              <a:rPr lang="en-US" i="1" dirty="0" smtClean="0"/>
              <a:t> au moment de </a:t>
            </a:r>
            <a:r>
              <a:rPr lang="en-US" i="1" dirty="0" err="1" smtClean="0"/>
              <a:t>l’exécution</a:t>
            </a:r>
            <a:r>
              <a:rPr lang="en-US" i="1" dirty="0" smtClean="0"/>
              <a:t> de </a:t>
            </a:r>
            <a:r>
              <a:rPr lang="en-US" i="1" dirty="0" err="1" smtClean="0"/>
              <a:t>leur</a:t>
            </a:r>
            <a:r>
              <a:rPr lang="en-US" i="1" dirty="0" smtClean="0"/>
              <a:t> </a:t>
            </a:r>
            <a:r>
              <a:rPr lang="en-US" i="1" dirty="0" err="1" smtClean="0"/>
              <a:t>déclaration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smtClean="0"/>
              <a:t>Sans </a:t>
            </a:r>
            <a:r>
              <a:rPr lang="en-US" i="1" dirty="0" err="1" smtClean="0"/>
              <a:t>une</a:t>
            </a:r>
            <a:r>
              <a:rPr lang="en-US" i="1" dirty="0" smtClean="0"/>
              <a:t> expression </a:t>
            </a:r>
            <a:r>
              <a:rPr lang="en-US" i="1" dirty="0" err="1" smtClean="0"/>
              <a:t>d’initialisation</a:t>
            </a:r>
            <a:r>
              <a:rPr lang="en-US" i="1" dirty="0" smtClean="0"/>
              <a:t>, la </a:t>
            </a:r>
            <a:r>
              <a:rPr lang="en-US" i="1" dirty="0" err="1" smtClean="0"/>
              <a:t>valeur</a:t>
            </a:r>
            <a:r>
              <a:rPr lang="en-US" i="1" dirty="0" smtClean="0"/>
              <a:t> “</a:t>
            </a:r>
            <a:r>
              <a:rPr lang="en-US" i="1" dirty="0" err="1" smtClean="0"/>
              <a:t>zéro</a:t>
            </a:r>
            <a:r>
              <a:rPr lang="en-US" i="1" dirty="0" smtClean="0"/>
              <a:t>” du type </a:t>
            </a:r>
            <a:r>
              <a:rPr lang="en-US" i="1" dirty="0" err="1" smtClean="0"/>
              <a:t>concerné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utilisée</a:t>
            </a:r>
            <a:r>
              <a:rPr lang="en-US" i="1" dirty="0" smtClean="0"/>
              <a:t>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La boucle</a:t>
            </a: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for i := 0; i &lt; 5; i++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var v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("%d ", v)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v = 5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i="1" dirty="0" err="1" smtClean="0"/>
              <a:t>affichera</a:t>
            </a:r>
            <a:r>
              <a:rPr lang="en-US" i="1" dirty="0" smtClean="0"/>
              <a:t>   0 0 0 0 0.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valeur</a:t>
            </a:r>
            <a:r>
              <a:rPr lang="en-US" i="1" dirty="0" smtClean="0"/>
              <a:t> </a:t>
            </a:r>
            <a:r>
              <a:rPr lang="en-US" i="1" dirty="0" err="1" smtClean="0"/>
              <a:t>zéro</a:t>
            </a:r>
            <a:r>
              <a:rPr lang="en-US" i="1" dirty="0" smtClean="0"/>
              <a:t> </a:t>
            </a:r>
            <a:r>
              <a:rPr lang="en-US" i="1" dirty="0" err="1" smtClean="0"/>
              <a:t>dépend</a:t>
            </a:r>
            <a:r>
              <a:rPr lang="en-US" i="1" dirty="0" smtClean="0"/>
              <a:t> du type : numeric 0; </a:t>
            </a:r>
            <a:r>
              <a:rPr lang="en-US" i="1" dirty="0" err="1" smtClean="0"/>
              <a:t>boolean</a:t>
            </a:r>
            <a:r>
              <a:rPr lang="en-US" i="1" dirty="0" smtClean="0"/>
              <a:t> false; empty string</a:t>
            </a:r>
          </a:p>
          <a:p>
            <a:pPr>
              <a:buNone/>
            </a:pPr>
            <a:r>
              <a:rPr lang="en-US" i="1" dirty="0" smtClean="0"/>
              <a:t> ""; nil pointer, </a:t>
            </a:r>
            <a:r>
              <a:rPr lang="fr-FR" i="1" dirty="0" err="1" smtClean="0"/>
              <a:t>map</a:t>
            </a:r>
            <a:r>
              <a:rPr lang="fr-FR" i="1" dirty="0" smtClean="0"/>
              <a:t>, slice, </a:t>
            </a:r>
            <a:r>
              <a:rPr lang="fr-FR" i="1" dirty="0" err="1" smtClean="0"/>
              <a:t>channel</a:t>
            </a:r>
            <a:r>
              <a:rPr lang="fr-FR" i="1" dirty="0" smtClean="0"/>
              <a:t>; </a:t>
            </a:r>
            <a:r>
              <a:rPr lang="fr-FR" i="1" dirty="0" err="1" smtClean="0"/>
              <a:t>zeroed</a:t>
            </a:r>
            <a:r>
              <a:rPr lang="fr-FR" i="1" dirty="0" smtClean="0"/>
              <a:t> </a:t>
            </a:r>
            <a:r>
              <a:rPr lang="fr-FR" i="1" dirty="0" err="1" smtClean="0"/>
              <a:t>struct</a:t>
            </a:r>
            <a:r>
              <a:rPr lang="fr-FR" i="1" dirty="0" smtClean="0"/>
              <a:t>, etc.</a:t>
            </a:r>
            <a:endParaRPr lang="fr-F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L’instruction</a:t>
            </a:r>
            <a:r>
              <a:rPr lang="en-US" i="1" dirty="0" smtClean="0"/>
              <a:t>  </a:t>
            </a:r>
            <a:r>
              <a:rPr lang="en-US" b="1" i="1" dirty="0" smtClean="0"/>
              <a:t>defer</a:t>
            </a:r>
            <a:r>
              <a:rPr lang="en-US" i="1" dirty="0" smtClean="0"/>
              <a:t> </a:t>
            </a:r>
            <a:r>
              <a:rPr lang="en-US" i="1" dirty="0" err="1" smtClean="0"/>
              <a:t>exécute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 (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méthode</a:t>
            </a:r>
            <a:r>
              <a:rPr lang="en-US" i="1" dirty="0" smtClean="0"/>
              <a:t>) </a:t>
            </a:r>
            <a:r>
              <a:rPr lang="en-US" i="1" dirty="0" err="1" smtClean="0"/>
              <a:t>quand</a:t>
            </a:r>
            <a:r>
              <a:rPr lang="en-US" i="1" dirty="0" smtClean="0"/>
              <a:t> la </a:t>
            </a:r>
          </a:p>
          <a:p>
            <a:pPr>
              <a:buNone/>
            </a:pPr>
            <a:r>
              <a:rPr lang="en-US" i="1" dirty="0" err="1" smtClean="0"/>
              <a:t>fonction</a:t>
            </a:r>
            <a:r>
              <a:rPr lang="en-US" i="1" dirty="0" smtClean="0"/>
              <a:t> </a:t>
            </a:r>
            <a:r>
              <a:rPr lang="en-US" i="1" dirty="0" err="1" smtClean="0"/>
              <a:t>appelante</a:t>
            </a:r>
            <a:r>
              <a:rPr lang="en-US" i="1" dirty="0" smtClean="0"/>
              <a:t> se </a:t>
            </a:r>
            <a:r>
              <a:rPr lang="en-US" i="1" dirty="0" err="1" smtClean="0"/>
              <a:t>termine</a:t>
            </a:r>
            <a:r>
              <a:rPr lang="en-US" i="1" dirty="0" smtClean="0"/>
              <a:t>. Les arguments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évalués</a:t>
            </a:r>
            <a:r>
              <a:rPr lang="en-US" i="1" dirty="0" smtClean="0"/>
              <a:t> à </a:t>
            </a:r>
            <a:r>
              <a:rPr lang="en-US" i="1" dirty="0" err="1" smtClean="0"/>
              <a:t>l’endroit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où</a:t>
            </a:r>
            <a:r>
              <a:rPr lang="en-US" i="1" dirty="0" smtClean="0"/>
              <a:t> le defer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déclaré</a:t>
            </a:r>
            <a:r>
              <a:rPr lang="en-US" i="1" dirty="0" smtClean="0"/>
              <a:t> ; </a:t>
            </a:r>
            <a:r>
              <a:rPr lang="en-US" i="1" dirty="0" err="1" smtClean="0"/>
              <a:t>l’appel</a:t>
            </a:r>
            <a:r>
              <a:rPr lang="en-US" i="1" dirty="0" smtClean="0"/>
              <a:t> de </a:t>
            </a:r>
            <a:r>
              <a:rPr lang="en-US" i="1" dirty="0" err="1" smtClean="0"/>
              <a:t>fonction</a:t>
            </a:r>
            <a:r>
              <a:rPr lang="en-US" i="1" dirty="0" smtClean="0"/>
              <a:t> </a:t>
            </a:r>
            <a:r>
              <a:rPr lang="en-US" i="1" dirty="0" err="1" smtClean="0"/>
              <a:t>survient</a:t>
            </a:r>
            <a:r>
              <a:rPr lang="en-US" i="1" dirty="0" smtClean="0"/>
              <a:t> au retour de la </a:t>
            </a:r>
          </a:p>
          <a:p>
            <a:pPr>
              <a:buNone/>
            </a:pPr>
            <a:r>
              <a:rPr lang="en-US" i="1" dirty="0" err="1" smtClean="0"/>
              <a:t>fonction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data(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string) string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f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os.Open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f.Close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contents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io.ReadAll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contents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Utile pour </a:t>
            </a:r>
            <a:r>
              <a:rPr lang="en-US" i="1" dirty="0" err="1" smtClean="0"/>
              <a:t>fermer</a:t>
            </a:r>
            <a:r>
              <a:rPr lang="en-US" i="1" dirty="0" smtClean="0"/>
              <a:t> des </a:t>
            </a:r>
            <a:r>
              <a:rPr lang="en-US" i="1" dirty="0" err="1" smtClean="0"/>
              <a:t>descripteurs</a:t>
            </a:r>
            <a:r>
              <a:rPr lang="en-US" i="1" dirty="0" smtClean="0"/>
              <a:t> de </a:t>
            </a:r>
            <a:r>
              <a:rPr lang="en-US" i="1" dirty="0" err="1" smtClean="0"/>
              <a:t>fichier</a:t>
            </a:r>
            <a:r>
              <a:rPr lang="en-US" i="1" dirty="0" smtClean="0"/>
              <a:t>, </a:t>
            </a:r>
            <a:r>
              <a:rPr lang="en-US" i="1" dirty="0" err="1" smtClean="0"/>
              <a:t>délocker</a:t>
            </a:r>
            <a:r>
              <a:rPr lang="en-US" i="1" dirty="0" smtClean="0"/>
              <a:t> des </a:t>
            </a:r>
            <a:r>
              <a:rPr lang="en-US" i="1" dirty="0" err="1" smtClean="0"/>
              <a:t>mutex</a:t>
            </a:r>
            <a:r>
              <a:rPr lang="en-US" i="1" dirty="0" smtClean="0"/>
              <a:t>, … </a:t>
            </a:r>
            <a:endParaRPr lang="fr-F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Une invocation de fonction par </a:t>
            </a:r>
            <a:r>
              <a:rPr lang="fr-FR" b="1" dirty="0" err="1" smtClean="0"/>
              <a:t>defer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Chaque</a:t>
            </a:r>
            <a:r>
              <a:rPr lang="en-US" i="1" dirty="0" smtClean="0"/>
              <a:t>  defer qui </a:t>
            </a:r>
            <a:r>
              <a:rPr lang="en-US" i="1" dirty="0" err="1" smtClean="0"/>
              <a:t>s’exécute</a:t>
            </a:r>
            <a:r>
              <a:rPr lang="en-US" i="1" dirty="0" smtClean="0"/>
              <a:t> met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file un </a:t>
            </a:r>
            <a:r>
              <a:rPr lang="en-US" i="1" dirty="0" err="1" smtClean="0"/>
              <a:t>appel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fonction</a:t>
            </a:r>
            <a:r>
              <a:rPr lang="en-US" i="1" dirty="0" smtClean="0"/>
              <a:t> à </a:t>
            </a:r>
            <a:r>
              <a:rPr lang="en-US" i="1" dirty="0" err="1" smtClean="0"/>
              <a:t>exécuter</a:t>
            </a:r>
            <a:r>
              <a:rPr lang="en-US" i="1" dirty="0" smtClean="0"/>
              <a:t> </a:t>
            </a:r>
            <a:r>
              <a:rPr lang="en-US" i="1" dirty="0" err="1" smtClean="0"/>
              <a:t>ultérieurement</a:t>
            </a:r>
            <a:r>
              <a:rPr lang="en-US" i="1" dirty="0" smtClean="0"/>
              <a:t>,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l’ordre</a:t>
            </a:r>
            <a:r>
              <a:rPr lang="en-US" i="1" dirty="0" smtClean="0"/>
              <a:t> LIFO, </a:t>
            </a:r>
            <a:r>
              <a:rPr lang="en-US" i="1" dirty="0" err="1" smtClean="0"/>
              <a:t>ainsi</a:t>
            </a:r>
            <a:r>
              <a:rPr lang="en-US" i="1" dirty="0" smtClean="0"/>
              <a:t> 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f() {</a:t>
            </a: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	for i := 0; i &lt; 5; i++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("%d ", i)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affiche</a:t>
            </a:r>
            <a:r>
              <a:rPr lang="en-US" i="1" dirty="0" smtClean="0"/>
              <a:t>   4 3 2 1 0.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fermer</a:t>
            </a:r>
            <a:r>
              <a:rPr lang="en-US" i="1" dirty="0" smtClean="0"/>
              <a:t> </a:t>
            </a:r>
            <a:r>
              <a:rPr lang="en-US" i="1" dirty="0" err="1" smtClean="0"/>
              <a:t>tous</a:t>
            </a:r>
            <a:r>
              <a:rPr lang="en-US" i="1" dirty="0" smtClean="0"/>
              <a:t> les </a:t>
            </a:r>
            <a:r>
              <a:rPr lang="en-US" i="1" dirty="0" err="1" smtClean="0"/>
              <a:t>descripteurs</a:t>
            </a:r>
            <a:r>
              <a:rPr lang="en-US" i="1" dirty="0" smtClean="0"/>
              <a:t> de </a:t>
            </a:r>
            <a:r>
              <a:rPr lang="en-US" i="1" dirty="0" err="1" smtClean="0"/>
              <a:t>fichier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délocker</a:t>
            </a:r>
            <a:r>
              <a:rPr lang="en-US" i="1" dirty="0" smtClean="0"/>
              <a:t> </a:t>
            </a:r>
            <a:r>
              <a:rPr lang="en-US" i="1" dirty="0" err="1" smtClean="0"/>
              <a:t>tous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mutex</a:t>
            </a:r>
            <a:r>
              <a:rPr lang="en-US" i="1" dirty="0" smtClean="0"/>
              <a:t> à la fin de la </a:t>
            </a:r>
            <a:r>
              <a:rPr lang="en-US" i="1" dirty="0" err="1" smtClean="0"/>
              <a:t>fonction</a:t>
            </a:r>
            <a:r>
              <a:rPr lang="en-US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Motivations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Tracer avec un </a:t>
            </a:r>
            <a:r>
              <a:rPr lang="fr-FR" b="1" dirty="0" err="1" smtClean="0"/>
              <a:t>defer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trace(s string) {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entering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:", s) }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untrace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 string) 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("leaving:", s) }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a() {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trace("a")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untrace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("a")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("in a")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b() {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trace("b")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untrace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("b")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("in b")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a()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main() { b() }</a:t>
            </a:r>
          </a:p>
          <a:p>
            <a:pPr>
              <a:buNone/>
            </a:pP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i="1" dirty="0" err="1" smtClean="0">
                <a:latin typeface="+mj-lt"/>
                <a:cs typeface="Courier New" pitchFamily="49" charset="0"/>
              </a:rPr>
              <a:t>Mais</a:t>
            </a:r>
            <a:r>
              <a:rPr lang="en-US" sz="1600" i="1" dirty="0" smtClean="0">
                <a:latin typeface="+mj-lt"/>
                <a:cs typeface="Courier New" pitchFamily="49" charset="0"/>
              </a:rPr>
              <a:t> </a:t>
            </a:r>
            <a:r>
              <a:rPr lang="en-US" sz="1600" i="1" dirty="0" err="1" smtClean="0">
                <a:latin typeface="+mj-lt"/>
                <a:cs typeface="Courier New" pitchFamily="49" charset="0"/>
              </a:rPr>
              <a:t>vous</a:t>
            </a:r>
            <a:r>
              <a:rPr lang="en-US" sz="1600" i="1" dirty="0" smtClean="0">
                <a:latin typeface="+mj-lt"/>
                <a:cs typeface="Courier New" pitchFamily="49" charset="0"/>
              </a:rPr>
              <a:t> </a:t>
            </a:r>
            <a:r>
              <a:rPr lang="en-US" sz="1600" i="1" dirty="0" err="1" smtClean="0">
                <a:latin typeface="+mj-lt"/>
                <a:cs typeface="Courier New" pitchFamily="49" charset="0"/>
              </a:rPr>
              <a:t>pouvez</a:t>
            </a:r>
            <a:r>
              <a:rPr lang="en-US" sz="1600" i="1" dirty="0" smtClean="0">
                <a:latin typeface="+mj-lt"/>
                <a:cs typeface="Courier New" pitchFamily="49" charset="0"/>
              </a:rPr>
              <a:t> le faire plus </a:t>
            </a:r>
            <a:r>
              <a:rPr lang="en-US" sz="1600" i="1" dirty="0" err="1" smtClean="0">
                <a:latin typeface="+mj-lt"/>
                <a:cs typeface="Courier New" pitchFamily="49" charset="0"/>
              </a:rPr>
              <a:t>proprement</a:t>
            </a:r>
            <a:r>
              <a:rPr lang="en-US" sz="1600" i="1" dirty="0" smtClean="0">
                <a:latin typeface="+mj-lt"/>
                <a:cs typeface="Courier New" pitchFamily="49" charset="0"/>
              </a:rPr>
              <a:t>...</a:t>
            </a:r>
            <a:endParaRPr lang="fr-FR" sz="16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b="1" dirty="0" err="1" smtClean="0"/>
              <a:t>Args</a:t>
            </a:r>
            <a:r>
              <a:rPr lang="fr-FR" sz="3200" dirty="0" smtClean="0"/>
              <a:t> sont évalués maintenant, </a:t>
            </a:r>
            <a:r>
              <a:rPr lang="fr-FR" sz="3200" b="1" dirty="0" err="1" smtClean="0"/>
              <a:t>defer</a:t>
            </a:r>
            <a:r>
              <a:rPr lang="fr-FR" sz="3200" dirty="0" smtClean="0"/>
              <a:t> plus tard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trace(s string) string {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entering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:", s)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return s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un(s string) {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leaving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:", s)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a() {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un(trace("a"))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("in a")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b() {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un(trace("b"))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("in b")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a()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main() { b() 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litéraux</a:t>
            </a:r>
            <a:r>
              <a:rPr lang="fr-FR" dirty="0" smtClean="0"/>
              <a:t> fonction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err="1" smtClean="0"/>
              <a:t>Comme</a:t>
            </a:r>
            <a:r>
              <a:rPr lang="en-US" i="1" dirty="0" smtClean="0"/>
              <a:t> en C, les </a:t>
            </a:r>
            <a:r>
              <a:rPr lang="en-US" i="1" dirty="0" err="1" smtClean="0"/>
              <a:t>fonctions</a:t>
            </a:r>
            <a:r>
              <a:rPr lang="en-US" i="1" dirty="0" smtClean="0"/>
              <a:t> ne </a:t>
            </a:r>
            <a:r>
              <a:rPr lang="en-US" i="1" dirty="0" err="1" smtClean="0"/>
              <a:t>peuvent</a:t>
            </a:r>
            <a:r>
              <a:rPr lang="en-US" i="1" dirty="0" smtClean="0"/>
              <a:t> pas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déclarées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à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des </a:t>
            </a:r>
            <a:r>
              <a:rPr lang="en-US" i="1" dirty="0" err="1" smtClean="0"/>
              <a:t>fonctions</a:t>
            </a:r>
            <a:r>
              <a:rPr lang="en-US" i="1" dirty="0" smtClean="0"/>
              <a:t> – </a:t>
            </a:r>
            <a:r>
              <a:rPr lang="en-US" i="1" dirty="0" err="1" smtClean="0"/>
              <a:t>mais</a:t>
            </a:r>
            <a:r>
              <a:rPr lang="en-US" i="1" dirty="0" smtClean="0"/>
              <a:t> les </a:t>
            </a:r>
            <a:r>
              <a:rPr lang="en-US" i="1" dirty="0" err="1" smtClean="0"/>
              <a:t>litéraux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peuvent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affectés</a:t>
            </a:r>
            <a:r>
              <a:rPr lang="en-US" i="1" dirty="0" smtClean="0"/>
              <a:t> à des variables.</a:t>
            </a:r>
          </a:p>
          <a:p>
            <a:pPr lvl="1"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f() {</a:t>
            </a: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	for i := 0; i &lt; 10; i++ {</a:t>
            </a: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		g := func(i int) { fmt.Printf("%d",i) 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g(i)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Les </a:t>
            </a:r>
            <a:r>
              <a:rPr lang="fr-FR" sz="3600" dirty="0" err="1" smtClean="0"/>
              <a:t>litéraux</a:t>
            </a:r>
            <a:r>
              <a:rPr lang="fr-FR" sz="3600" dirty="0" smtClean="0"/>
              <a:t> fonction sont des « </a:t>
            </a:r>
            <a:r>
              <a:rPr lang="fr-FR" sz="3600" i="1" dirty="0" err="1" smtClean="0"/>
              <a:t>closures</a:t>
            </a:r>
            <a:r>
              <a:rPr lang="fr-FR" sz="3600" i="1" dirty="0" smtClean="0"/>
              <a:t> » </a:t>
            </a:r>
            <a:endParaRPr lang="fr-FR" sz="3600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litéraux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en fait des “closures”.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 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var x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(delta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x += delta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return x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f :=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adder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(f(1))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(f(20))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(f(300))</a:t>
            </a:r>
          </a:p>
          <a:p>
            <a:pPr>
              <a:buNone/>
            </a:pPr>
            <a:r>
              <a:rPr lang="en-US" i="1" dirty="0" err="1" smtClean="0"/>
              <a:t>affiche</a:t>
            </a:r>
            <a:r>
              <a:rPr lang="en-US" i="1" dirty="0" smtClean="0"/>
              <a:t> 1 21 321  - x </a:t>
            </a:r>
            <a:r>
              <a:rPr lang="en-US" i="1" dirty="0" err="1" smtClean="0"/>
              <a:t>s’accumulant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f(delta)</a:t>
            </a:r>
            <a:endParaRPr lang="fr-F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Construction d’un programme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Packages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Un </a:t>
            </a:r>
            <a:r>
              <a:rPr lang="en-US" i="1" dirty="0" err="1" smtClean="0"/>
              <a:t>programme</a:t>
            </a:r>
            <a:r>
              <a:rPr lang="en-US" i="1" dirty="0" smtClean="0"/>
              <a:t>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construit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un “package” qui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utiliser</a:t>
            </a:r>
            <a:r>
              <a:rPr lang="en-US" i="1" dirty="0" smtClean="0"/>
              <a:t> des </a:t>
            </a:r>
            <a:r>
              <a:rPr lang="en-US" i="1" dirty="0" err="1" smtClean="0"/>
              <a:t>facilités</a:t>
            </a:r>
            <a:r>
              <a:rPr lang="en-US" i="1" dirty="0" smtClean="0"/>
              <a:t> </a:t>
            </a:r>
            <a:r>
              <a:rPr lang="en-US" i="1" dirty="0" err="1" smtClean="0"/>
              <a:t>d’autres</a:t>
            </a:r>
            <a:r>
              <a:rPr lang="en-US" i="1" dirty="0" smtClean="0"/>
              <a:t> packages.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Un </a:t>
            </a:r>
            <a:r>
              <a:rPr lang="en-US" i="1" dirty="0" err="1" smtClean="0"/>
              <a:t>programme</a:t>
            </a:r>
            <a:r>
              <a:rPr lang="en-US" i="1" dirty="0" smtClean="0"/>
              <a:t> Go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créé</a:t>
            </a:r>
            <a:r>
              <a:rPr lang="en-US" i="1" dirty="0" smtClean="0"/>
              <a:t> par </a:t>
            </a:r>
            <a:r>
              <a:rPr lang="en-US" i="1" dirty="0" err="1" smtClean="0"/>
              <a:t>l’assemblage</a:t>
            </a:r>
            <a:r>
              <a:rPr lang="en-US" i="1" dirty="0" smtClean="0"/>
              <a:t> d’un ensemble de “packages”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Un package </a:t>
            </a:r>
            <a:r>
              <a:rPr lang="en-US" i="1" dirty="0" err="1" smtClean="0"/>
              <a:t>peut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construit</a:t>
            </a:r>
            <a:r>
              <a:rPr lang="en-US" i="1" dirty="0" smtClean="0"/>
              <a:t> à </a:t>
            </a:r>
            <a:r>
              <a:rPr lang="en-US" i="1" dirty="0" err="1" smtClean="0"/>
              <a:t>partir</a:t>
            </a:r>
            <a:r>
              <a:rPr lang="en-US" i="1" dirty="0" smtClean="0"/>
              <a:t> de </a:t>
            </a:r>
            <a:r>
              <a:rPr lang="en-US" i="1" dirty="0" err="1" smtClean="0"/>
              <a:t>plusieurs</a:t>
            </a:r>
            <a:r>
              <a:rPr lang="en-US" i="1" dirty="0" smtClean="0"/>
              <a:t> </a:t>
            </a:r>
            <a:r>
              <a:rPr lang="en-US" i="1" dirty="0" err="1" smtClean="0"/>
              <a:t>fichiers</a:t>
            </a:r>
            <a:r>
              <a:rPr lang="en-US" i="1" dirty="0" smtClean="0"/>
              <a:t> source.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noms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les packages </a:t>
            </a:r>
            <a:r>
              <a:rPr lang="en-US" i="1" dirty="0" err="1" smtClean="0"/>
              <a:t>importés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accédés</a:t>
            </a:r>
            <a:r>
              <a:rPr lang="en-US" i="1" dirty="0" smtClean="0"/>
              <a:t> via un </a:t>
            </a:r>
          </a:p>
          <a:p>
            <a:pPr>
              <a:buNone/>
            </a:pPr>
            <a:r>
              <a:rPr lang="en-US" i="1" dirty="0" smtClean="0"/>
              <a:t>“</a:t>
            </a:r>
            <a:r>
              <a:rPr lang="fr-FR" i="1" dirty="0" err="1" smtClean="0"/>
              <a:t>qualified</a:t>
            </a:r>
            <a:r>
              <a:rPr lang="fr-FR" i="1" dirty="0" smtClean="0"/>
              <a:t> identifier":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packagename.Itemname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d’un fichier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fr-FR" i="1" dirty="0" smtClean="0"/>
              <a:t>Chaque fichier source contient: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- </a:t>
            </a:r>
            <a:r>
              <a:rPr lang="en-US" i="1" dirty="0" err="1" smtClean="0"/>
              <a:t>Une</a:t>
            </a:r>
            <a:r>
              <a:rPr lang="en-US" i="1" dirty="0" smtClean="0"/>
              <a:t> clause package; </a:t>
            </a:r>
            <a:r>
              <a:rPr lang="en-US" i="1" dirty="0" err="1" smtClean="0"/>
              <a:t>ce</a:t>
            </a:r>
            <a:r>
              <a:rPr lang="en-US" i="1" dirty="0" smtClean="0"/>
              <a:t> nom </a:t>
            </a:r>
            <a:r>
              <a:rPr lang="en-US" i="1" dirty="0" err="1" smtClean="0"/>
              <a:t>est</a:t>
            </a:r>
            <a:r>
              <a:rPr lang="en-US" i="1" dirty="0" smtClean="0"/>
              <a:t> le nom par </a:t>
            </a:r>
            <a:r>
              <a:rPr lang="en-US" i="1" dirty="0" err="1" smtClean="0"/>
              <a:t>défaut</a:t>
            </a:r>
            <a:r>
              <a:rPr lang="en-US" i="1" dirty="0" smtClean="0"/>
              <a:t> </a:t>
            </a:r>
            <a:r>
              <a:rPr lang="en-US" i="1" dirty="0" err="1" smtClean="0"/>
              <a:t>utilisé</a:t>
            </a:r>
            <a:r>
              <a:rPr lang="en-US" i="1" dirty="0" smtClean="0"/>
              <a:t> par les packages qui </a:t>
            </a:r>
            <a:r>
              <a:rPr lang="en-US" i="1" dirty="0" err="1" smtClean="0"/>
              <a:t>importent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- Un ensemble </a:t>
            </a:r>
            <a:r>
              <a:rPr lang="en-US" i="1" dirty="0" err="1" smtClean="0"/>
              <a:t>optionnel</a:t>
            </a:r>
            <a:r>
              <a:rPr lang="en-US" i="1" dirty="0" smtClean="0"/>
              <a:t> de </a:t>
            </a:r>
            <a:r>
              <a:rPr lang="en-US" i="1" dirty="0" err="1" smtClean="0"/>
              <a:t>déclarations</a:t>
            </a:r>
            <a:r>
              <a:rPr lang="en-US" i="1" dirty="0" smtClean="0"/>
              <a:t> </a:t>
            </a:r>
            <a:r>
              <a:rPr lang="en-US" i="1" dirty="0" err="1" smtClean="0"/>
              <a:t>d’import</a:t>
            </a:r>
            <a:r>
              <a:rPr lang="en-US" i="1" dirty="0" smtClean="0"/>
              <a:t>  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// use default name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// use the name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myFmt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- </a:t>
            </a:r>
            <a:r>
              <a:rPr lang="fr-FR" i="1" dirty="0" smtClean="0"/>
              <a:t>Des </a:t>
            </a:r>
            <a:r>
              <a:rPr lang="fr-FR" i="1" dirty="0" err="1" smtClean="0"/>
              <a:t>declarations</a:t>
            </a:r>
            <a:r>
              <a:rPr lang="fr-FR" i="1" dirty="0" smtClean="0"/>
              <a:t> </a:t>
            </a:r>
            <a:r>
              <a:rPr lang="en-US" i="1" dirty="0" err="1" smtClean="0"/>
              <a:t>zéro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plus </a:t>
            </a:r>
            <a:r>
              <a:rPr lang="en-US" i="1" dirty="0" err="1" smtClean="0"/>
              <a:t>globales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"package-level“</a:t>
            </a:r>
            <a:r>
              <a:rPr lang="fr-FR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package simple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package main //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fichier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fait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partie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du package 		 // “main”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import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 //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fichier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utilise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le package 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n-NO" sz="2000" dirty="0" smtClean="0">
                <a:latin typeface="Courier New" pitchFamily="49" charset="0"/>
                <a:cs typeface="Courier New" pitchFamily="49" charset="0"/>
              </a:rPr>
              <a:t>const hello = "Hello, Bonjour\n”</a:t>
            </a:r>
          </a:p>
          <a:p>
            <a:pPr>
              <a:buNone/>
            </a:pPr>
            <a:endParaRPr lang="nn-NO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(hello)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 et </a:t>
            </a:r>
            <a:r>
              <a:rPr lang="fr-FR" dirty="0" err="1" smtClean="0"/>
              <a:t>main.main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err="1" smtClean="0"/>
              <a:t>Chaque</a:t>
            </a:r>
            <a:r>
              <a:rPr lang="en-US" i="1" dirty="0" smtClean="0"/>
              <a:t> </a:t>
            </a:r>
            <a:r>
              <a:rPr lang="en-US" i="1" dirty="0" err="1" smtClean="0"/>
              <a:t>programme</a:t>
            </a:r>
            <a:r>
              <a:rPr lang="en-US" i="1" dirty="0" smtClean="0"/>
              <a:t> Go </a:t>
            </a:r>
            <a:r>
              <a:rPr lang="en-US" i="1" dirty="0" err="1" smtClean="0"/>
              <a:t>contient</a:t>
            </a:r>
            <a:r>
              <a:rPr lang="en-US" i="1" dirty="0" smtClean="0"/>
              <a:t> un package </a:t>
            </a:r>
            <a:r>
              <a:rPr lang="en-US" i="1" dirty="0" err="1" smtClean="0"/>
              <a:t>appelé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main </a:t>
            </a:r>
            <a:r>
              <a:rPr lang="en-US" i="1" dirty="0" smtClean="0">
                <a:cs typeface="Courier New" pitchFamily="49" charset="0"/>
              </a:rPr>
              <a:t>et </a:t>
            </a:r>
            <a:r>
              <a:rPr lang="en-US" i="1" dirty="0" err="1" smtClean="0">
                <a:cs typeface="Courier New" pitchFamily="49" charset="0"/>
              </a:rPr>
              <a:t>sa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fonction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associée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i="1" dirty="0" err="1" smtClean="0"/>
              <a:t>tout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en </a:t>
            </a:r>
            <a:r>
              <a:rPr lang="fr-FR" i="1" dirty="0" smtClean="0"/>
              <a:t> C, C++ </a:t>
            </a:r>
            <a:r>
              <a:rPr lang="fr-FR" i="1" dirty="0" err="1" smtClean="0"/>
              <a:t>ets</a:t>
            </a:r>
            <a:r>
              <a:rPr lang="fr-FR" i="1" dirty="0" smtClean="0"/>
              <a:t> la fonction de démarrage du </a:t>
            </a:r>
          </a:p>
          <a:p>
            <a:pPr>
              <a:buNone/>
            </a:pPr>
            <a:r>
              <a:rPr lang="fr-FR" i="1" dirty="0" smtClean="0"/>
              <a:t>programme.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fonction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main.main</a:t>
            </a:r>
            <a:r>
              <a:rPr lang="en-US" i="1" dirty="0" smtClean="0"/>
              <a:t> ne </a:t>
            </a:r>
            <a:r>
              <a:rPr lang="en-US" i="1" dirty="0" err="1" smtClean="0"/>
              <a:t>prends</a:t>
            </a:r>
            <a:r>
              <a:rPr lang="en-US" i="1" dirty="0" smtClean="0"/>
              <a:t> pas </a:t>
            </a:r>
            <a:r>
              <a:rPr lang="en-US" i="1" dirty="0" err="1" smtClean="0"/>
              <a:t>d’argument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et ne </a:t>
            </a:r>
            <a:r>
              <a:rPr lang="en-US" i="1" dirty="0" err="1" smtClean="0"/>
              <a:t>retourne</a:t>
            </a:r>
            <a:r>
              <a:rPr lang="en-US" i="1" dirty="0" smtClean="0"/>
              <a:t> pas de </a:t>
            </a:r>
            <a:r>
              <a:rPr lang="en-US" i="1" dirty="0" err="1" smtClean="0"/>
              <a:t>valeur</a:t>
            </a:r>
            <a:r>
              <a:rPr lang="en-US" i="1" dirty="0" smtClean="0"/>
              <a:t>. Le </a:t>
            </a:r>
            <a:r>
              <a:rPr lang="en-US" i="1" dirty="0" err="1" smtClean="0"/>
              <a:t>programme</a:t>
            </a:r>
            <a:r>
              <a:rPr lang="en-US" i="1" dirty="0" smtClean="0"/>
              <a:t> sort </a:t>
            </a:r>
          </a:p>
          <a:p>
            <a:pPr>
              <a:buNone/>
            </a:pPr>
            <a:r>
              <a:rPr lang="en-US" i="1" dirty="0" err="1" smtClean="0"/>
              <a:t>immédiatement</a:t>
            </a:r>
            <a:r>
              <a:rPr lang="en-US" i="1" dirty="0" smtClean="0"/>
              <a:t> et avec </a:t>
            </a:r>
            <a:r>
              <a:rPr lang="en-US" i="1" dirty="0" err="1" smtClean="0"/>
              <a:t>succès</a:t>
            </a:r>
            <a:r>
              <a:rPr lang="en-US" i="1" dirty="0" smtClean="0"/>
              <a:t> </a:t>
            </a:r>
            <a:r>
              <a:rPr lang="en-US" i="1" dirty="0" err="1" smtClean="0"/>
              <a:t>quand</a:t>
            </a:r>
            <a:r>
              <a:rPr lang="en-US" i="1" dirty="0" smtClean="0"/>
              <a:t>   </a:t>
            </a:r>
          </a:p>
          <a:p>
            <a:pPr>
              <a:buNone/>
            </a:pP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main.main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cs typeface="Courier New" pitchFamily="49" charset="0"/>
              </a:rPr>
              <a:t>se </a:t>
            </a:r>
            <a:r>
              <a:rPr lang="en-US" i="1" dirty="0" err="1" smtClean="0">
                <a:cs typeface="Courier New" pitchFamily="49" charset="0"/>
              </a:rPr>
              <a:t>termine</a:t>
            </a:r>
            <a:r>
              <a:rPr lang="fr-FR" i="1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package </a:t>
            </a:r>
            <a:r>
              <a:rPr lang="fr-FR" i="1" dirty="0" smtClean="0"/>
              <a:t>OS</a:t>
            </a:r>
            <a:endParaRPr lang="fr-FR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 package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i="1" dirty="0" smtClean="0"/>
              <a:t> </a:t>
            </a:r>
            <a:r>
              <a:rPr lang="en-US" i="1" dirty="0" err="1" smtClean="0"/>
              <a:t>fournit</a:t>
            </a:r>
            <a:r>
              <a:rPr lang="en-US" i="1" dirty="0" smtClean="0"/>
              <a:t>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Exit</a:t>
            </a:r>
            <a:r>
              <a:rPr lang="en-US" i="1" dirty="0" smtClean="0"/>
              <a:t> et les </a:t>
            </a:r>
            <a:r>
              <a:rPr lang="en-US" i="1" dirty="0" err="1" smtClean="0"/>
              <a:t>accès</a:t>
            </a:r>
            <a:r>
              <a:rPr lang="en-US" i="1" dirty="0" smtClean="0"/>
              <a:t> aux entrées/sorties </a:t>
            </a:r>
            <a:r>
              <a:rPr lang="en-US" i="1" dirty="0" err="1" smtClean="0"/>
              <a:t>fichier</a:t>
            </a:r>
            <a:r>
              <a:rPr lang="en-US" i="1" dirty="0" smtClean="0"/>
              <a:t>, </a:t>
            </a:r>
            <a:r>
              <a:rPr lang="en-US" i="1" dirty="0" err="1" smtClean="0"/>
              <a:t>lignes</a:t>
            </a:r>
            <a:r>
              <a:rPr lang="en-US" i="1" dirty="0" smtClean="0"/>
              <a:t> de </a:t>
            </a:r>
            <a:r>
              <a:rPr lang="en-US" i="1" dirty="0" err="1" smtClean="0"/>
              <a:t>commande</a:t>
            </a:r>
            <a:r>
              <a:rPr lang="en-US" i="1" dirty="0" smtClean="0"/>
              <a:t>, etc… </a:t>
            </a:r>
            <a:r>
              <a:rPr lang="fr-FR" i="1" dirty="0" smtClean="0"/>
              <a:t> 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// Une version de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echo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package main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import (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2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"os"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os.Args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) &lt; 2 { // length of argument slice</a:t>
            </a: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os.Exit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lvl="1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2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for i := 1; i &lt; 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600" dirty="0" err="1" smtClean="0">
                <a:latin typeface="Courier New" pitchFamily="49" charset="0"/>
                <a:cs typeface="Courier New" pitchFamily="49" charset="0"/>
              </a:rPr>
              <a:t>os.Args</a:t>
            </a: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); i++ {</a:t>
            </a:r>
          </a:p>
          <a:p>
            <a:pPr lvl="2">
              <a:buNone/>
            </a:pP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		fmt.Printf("arg %d: %s\n", i, os.Args[i])</a:t>
            </a:r>
          </a:p>
          <a:p>
            <a:pPr lvl="2">
              <a:buNone/>
            </a:pPr>
            <a:r>
              <a:rPr lang="fr-FR" sz="2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 // fin ==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os.Exit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(0)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un nouveau langage?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Dans</a:t>
            </a:r>
            <a:r>
              <a:rPr lang="en-US" i="1" dirty="0" smtClean="0"/>
              <a:t> le monde qui </a:t>
            </a:r>
            <a:r>
              <a:rPr lang="en-US" i="1" dirty="0" err="1" smtClean="0"/>
              <a:t>est</a:t>
            </a:r>
            <a:r>
              <a:rPr lang="en-US" i="1" dirty="0" smtClean="0"/>
              <a:t> le </a:t>
            </a:r>
            <a:r>
              <a:rPr lang="en-US" i="1" dirty="0" err="1" smtClean="0"/>
              <a:t>nôtre</a:t>
            </a:r>
            <a:r>
              <a:rPr lang="en-US" i="1" dirty="0" smtClean="0"/>
              <a:t> , les </a:t>
            </a:r>
            <a:r>
              <a:rPr lang="en-US" i="1" dirty="0" err="1" smtClean="0"/>
              <a:t>langages</a:t>
            </a:r>
            <a:r>
              <a:rPr lang="en-US" i="1" dirty="0" smtClean="0"/>
              <a:t> </a:t>
            </a:r>
            <a:r>
              <a:rPr lang="en-US" i="1" dirty="0" err="1" smtClean="0"/>
              <a:t>actuels</a:t>
            </a:r>
            <a:r>
              <a:rPr lang="en-US" i="1" dirty="0" smtClean="0"/>
              <a:t> ne nous </a:t>
            </a:r>
            <a:r>
              <a:rPr lang="en-US" i="1" dirty="0" err="1" smtClean="0"/>
              <a:t>aident</a:t>
            </a:r>
            <a:r>
              <a:rPr lang="en-US" i="1" dirty="0" smtClean="0"/>
              <a:t> pas </a:t>
            </a:r>
            <a:r>
              <a:rPr lang="en-US" i="1" dirty="0" err="1" smtClean="0"/>
              <a:t>suffisamment</a:t>
            </a:r>
            <a:r>
              <a:rPr lang="en-US" i="1" dirty="0" smtClean="0"/>
              <a:t> :</a:t>
            </a:r>
            <a:endParaRPr lang="en-US" i="1" dirty="0"/>
          </a:p>
          <a:p>
            <a:pPr lvl="1"/>
            <a:r>
              <a:rPr lang="en-US" sz="2400" i="1" dirty="0" smtClean="0"/>
              <a:t>Les </a:t>
            </a:r>
            <a:r>
              <a:rPr lang="en-US" sz="2400" i="1" dirty="0" err="1" smtClean="0"/>
              <a:t>ordinateurs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sont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rapides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mais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développer</a:t>
            </a:r>
            <a:r>
              <a:rPr lang="en-US" sz="2400" i="1" dirty="0" smtClean="0"/>
              <a:t> un  </a:t>
            </a:r>
            <a:r>
              <a:rPr lang="en-US" sz="2400" i="1" dirty="0" err="1" smtClean="0"/>
              <a:t>logiciel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est</a:t>
            </a:r>
            <a:r>
              <a:rPr lang="en-US" sz="2400" i="1" dirty="0" smtClean="0"/>
              <a:t> lent</a:t>
            </a:r>
            <a:endParaRPr lang="en-US" sz="2400" i="1" dirty="0"/>
          </a:p>
          <a:p>
            <a:pPr lvl="1"/>
            <a:r>
              <a:rPr lang="en-US" sz="2400" i="1" dirty="0" err="1" smtClean="0"/>
              <a:t>Une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analyse</a:t>
            </a:r>
            <a:r>
              <a:rPr lang="en-US" sz="2400" i="1" dirty="0" smtClean="0"/>
              <a:t> de </a:t>
            </a:r>
            <a:r>
              <a:rPr lang="en-US" sz="2400" i="1" dirty="0" err="1" smtClean="0"/>
              <a:t>dépendance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est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nécessaire</a:t>
            </a:r>
            <a:r>
              <a:rPr lang="en-US" sz="2400" i="1" dirty="0" smtClean="0"/>
              <a:t> pour la </a:t>
            </a:r>
            <a:r>
              <a:rPr lang="en-US" sz="2400" i="1" dirty="0" err="1" smtClean="0"/>
              <a:t>rapidité</a:t>
            </a:r>
            <a:r>
              <a:rPr lang="en-US" sz="2400" i="1" dirty="0" smtClean="0"/>
              <a:t> et la </a:t>
            </a:r>
            <a:r>
              <a:rPr lang="en-US" sz="2400" i="1" dirty="0" err="1" smtClean="0"/>
              <a:t>sûreté</a:t>
            </a:r>
            <a:r>
              <a:rPr lang="en-US" sz="2400" i="1" dirty="0" smtClean="0"/>
              <a:t> de </a:t>
            </a:r>
            <a:r>
              <a:rPr lang="en-US" sz="2400" i="1" dirty="0" err="1" smtClean="0"/>
              <a:t>fonctionnement</a:t>
            </a:r>
            <a:r>
              <a:rPr lang="en-US" sz="2400" i="1" dirty="0" smtClean="0"/>
              <a:t>  </a:t>
            </a:r>
            <a:endParaRPr lang="en-US" sz="2400" i="1" dirty="0"/>
          </a:p>
          <a:p>
            <a:pPr lvl="1"/>
            <a:r>
              <a:rPr lang="en-US" sz="2400" i="1" dirty="0" err="1" smtClean="0"/>
              <a:t>Typage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trop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verbeux</a:t>
            </a:r>
            <a:r>
              <a:rPr lang="en-US" sz="2400" i="1" dirty="0" smtClean="0"/>
              <a:t>  </a:t>
            </a:r>
            <a:endParaRPr lang="en-US" sz="2400" i="1" dirty="0"/>
          </a:p>
          <a:p>
            <a:pPr lvl="1"/>
            <a:r>
              <a:rPr lang="en-US" sz="2400" i="1" dirty="0" smtClean="0"/>
              <a:t>Le </a:t>
            </a:r>
            <a:r>
              <a:rPr lang="en-US" sz="2400" i="1" dirty="0" err="1" smtClean="0"/>
              <a:t>ramasse-miettes</a:t>
            </a:r>
            <a:r>
              <a:rPr lang="en-US" sz="2400" i="1" dirty="0" smtClean="0"/>
              <a:t> et la concurrence </a:t>
            </a:r>
            <a:r>
              <a:rPr lang="en-US" sz="2400" i="1" dirty="0" err="1" smtClean="0"/>
              <a:t>sont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trop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pauvrement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pris</a:t>
            </a:r>
            <a:r>
              <a:rPr lang="en-US" sz="2400" i="1" dirty="0" smtClean="0"/>
              <a:t> en charge  </a:t>
            </a:r>
            <a:endParaRPr lang="en-US" sz="2400" i="1" dirty="0"/>
          </a:p>
          <a:p>
            <a:pPr lvl="1"/>
            <a:r>
              <a:rPr lang="en-US" sz="2400" i="1" dirty="0" smtClean="0"/>
              <a:t>Les multi-</a:t>
            </a:r>
            <a:r>
              <a:rPr lang="en-US" sz="2400" i="1" dirty="0" err="1" smtClean="0"/>
              <a:t>coeurs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sont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considérés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comme</a:t>
            </a:r>
            <a:r>
              <a:rPr lang="en-US" sz="2400" i="1" dirty="0" smtClean="0"/>
              <a:t> des sources d </a:t>
            </a:r>
            <a:r>
              <a:rPr lang="en-US" sz="2400" i="1" dirty="0" err="1" smtClean="0"/>
              <a:t>eproblème</a:t>
            </a:r>
            <a:r>
              <a:rPr lang="en-US" sz="2400" i="1" dirty="0" smtClean="0"/>
              <a:t> et non des </a:t>
            </a:r>
            <a:r>
              <a:rPr lang="en-US" sz="2400" i="1" dirty="0" err="1" smtClean="0"/>
              <a:t>opportunités</a:t>
            </a:r>
            <a:r>
              <a:rPr lang="en-US" sz="2400" i="1" dirty="0" smtClean="0"/>
              <a:t> </a:t>
            </a:r>
            <a:endParaRPr lang="fr-FR" sz="24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Visibilité globale et package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A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d’un package, </a:t>
            </a:r>
            <a:r>
              <a:rPr lang="en-US" i="1" dirty="0" err="1" smtClean="0"/>
              <a:t>toutes</a:t>
            </a:r>
            <a:r>
              <a:rPr lang="en-US" i="1" dirty="0" smtClean="0"/>
              <a:t> les variables, </a:t>
            </a:r>
            <a:r>
              <a:rPr lang="en-US" i="1" dirty="0" err="1" smtClean="0"/>
              <a:t>fonctions</a:t>
            </a:r>
            <a:r>
              <a:rPr lang="en-US" i="1" dirty="0" smtClean="0"/>
              <a:t>, types et </a:t>
            </a:r>
          </a:p>
          <a:p>
            <a:pPr>
              <a:buNone/>
            </a:pPr>
            <a:r>
              <a:rPr lang="en-US" i="1" dirty="0" err="1" smtClean="0"/>
              <a:t>constantes</a:t>
            </a:r>
            <a:r>
              <a:rPr lang="en-US" i="1" dirty="0" smtClean="0"/>
              <a:t> </a:t>
            </a:r>
            <a:r>
              <a:rPr lang="en-US" i="1" dirty="0" err="1" smtClean="0"/>
              <a:t>globales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visibles</a:t>
            </a:r>
            <a:r>
              <a:rPr lang="en-US" i="1" dirty="0" smtClean="0"/>
              <a:t> de </a:t>
            </a:r>
            <a:r>
              <a:rPr lang="en-US" i="1" dirty="0" err="1" smtClean="0"/>
              <a:t>tous</a:t>
            </a:r>
            <a:r>
              <a:rPr lang="en-US" i="1" dirty="0" smtClean="0"/>
              <a:t> les </a:t>
            </a:r>
            <a:r>
              <a:rPr lang="en-US" i="1" dirty="0" err="1" smtClean="0"/>
              <a:t>fichiers</a:t>
            </a:r>
            <a:r>
              <a:rPr lang="en-US" i="1" dirty="0" smtClean="0"/>
              <a:t> source du package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Pour les clients (importers) du package, les </a:t>
            </a:r>
            <a:r>
              <a:rPr lang="en-US" i="1" dirty="0" err="1" smtClean="0"/>
              <a:t>noms</a:t>
            </a:r>
            <a:r>
              <a:rPr lang="en-US" i="1" dirty="0" smtClean="0"/>
              <a:t> </a:t>
            </a:r>
            <a:r>
              <a:rPr lang="en-US" i="1" dirty="0" err="1" smtClean="0"/>
              <a:t>doivent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en </a:t>
            </a:r>
          </a:p>
          <a:p>
            <a:pPr>
              <a:buNone/>
            </a:pPr>
            <a:r>
              <a:rPr lang="en-US" i="1" dirty="0" smtClean="0"/>
              <a:t>majuscule pour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visibles</a:t>
            </a:r>
            <a:r>
              <a:rPr lang="en-US" i="1" dirty="0" smtClean="0"/>
              <a:t> :  : variables, </a:t>
            </a:r>
            <a:r>
              <a:rPr lang="fr-FR" i="1" dirty="0" smtClean="0"/>
              <a:t>fonctions, types, </a:t>
            </a:r>
          </a:p>
          <a:p>
            <a:pPr>
              <a:buNone/>
            </a:pPr>
            <a:r>
              <a:rPr lang="fr-FR" i="1" dirty="0" smtClean="0"/>
              <a:t>constantes, plus les méthodes ainsi que les champs de structure pour </a:t>
            </a:r>
          </a:p>
          <a:p>
            <a:pPr>
              <a:buNone/>
            </a:pPr>
            <a:r>
              <a:rPr lang="fr-FR" i="1" dirty="0" smtClean="0"/>
              <a:t>les variables et les types globaux. </a:t>
            </a:r>
            <a:r>
              <a:rPr lang="en-US" i="1" dirty="0" smtClean="0"/>
              <a:t>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const hello = "you smell" 	 //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visibilité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package</a:t>
            </a: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const Hello = "you smell nice" //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visibilité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globale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const _Bye = "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stinko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!" 	 	 // _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n’est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pas majuscule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i="1" dirty="0" err="1" smtClean="0"/>
              <a:t>Très</a:t>
            </a:r>
            <a:r>
              <a:rPr lang="en-US" i="1" dirty="0" smtClean="0"/>
              <a:t> </a:t>
            </a:r>
            <a:r>
              <a:rPr lang="en-US" i="1" dirty="0" err="1" smtClean="0"/>
              <a:t>différent</a:t>
            </a:r>
            <a:r>
              <a:rPr lang="en-US" i="1" dirty="0" smtClean="0"/>
              <a:t> du C/C++ : pas </a:t>
            </a:r>
            <a:r>
              <a:rPr lang="en-US" i="1" dirty="0" err="1" smtClean="0"/>
              <a:t>d’extern</a:t>
            </a:r>
            <a:r>
              <a:rPr lang="en-US" i="1" dirty="0" smtClean="0"/>
              <a:t>, </a:t>
            </a:r>
            <a:r>
              <a:rPr lang="en-US" i="1" dirty="0" err="1" smtClean="0"/>
              <a:t>ni</a:t>
            </a:r>
            <a:r>
              <a:rPr lang="en-US" i="1" dirty="0" smtClean="0"/>
              <a:t> static, </a:t>
            </a:r>
            <a:r>
              <a:rPr lang="en-US" i="1" dirty="0" err="1" smtClean="0"/>
              <a:t>ni</a:t>
            </a:r>
            <a:r>
              <a:rPr lang="en-US" i="1" dirty="0" smtClean="0"/>
              <a:t> private, </a:t>
            </a:r>
            <a:r>
              <a:rPr lang="en-US" i="1" dirty="0" err="1" smtClean="0"/>
              <a:t>ni</a:t>
            </a:r>
            <a:r>
              <a:rPr lang="en-US" i="1" dirty="0" smtClean="0"/>
              <a:t> public.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Initialisation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err="1" smtClean="0"/>
              <a:t>Deux</a:t>
            </a:r>
            <a:r>
              <a:rPr lang="en-US" i="1" dirty="0" smtClean="0"/>
              <a:t> </a:t>
            </a:r>
            <a:r>
              <a:rPr lang="en-US" i="1" dirty="0" err="1" smtClean="0"/>
              <a:t>façons</a:t>
            </a:r>
            <a:r>
              <a:rPr lang="en-US" i="1" dirty="0" smtClean="0"/>
              <a:t> </a:t>
            </a:r>
            <a:r>
              <a:rPr lang="en-US" i="1" dirty="0" err="1" smtClean="0"/>
              <a:t>d’initialiser</a:t>
            </a:r>
            <a:r>
              <a:rPr lang="en-US" i="1" dirty="0" smtClean="0"/>
              <a:t> les variables </a:t>
            </a:r>
            <a:r>
              <a:rPr lang="en-US" i="1" dirty="0" err="1" smtClean="0"/>
              <a:t>globales</a:t>
            </a:r>
            <a:r>
              <a:rPr lang="en-US" i="1" dirty="0" smtClean="0"/>
              <a:t> </a:t>
            </a:r>
            <a:r>
              <a:rPr lang="en-US" i="1" dirty="0" err="1" smtClean="0"/>
              <a:t>avant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l’exécution</a:t>
            </a:r>
            <a:r>
              <a:rPr lang="en-US" i="1" dirty="0" smtClean="0"/>
              <a:t> de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main.main</a:t>
            </a:r>
            <a:r>
              <a:rPr lang="en-US" i="1" dirty="0" smtClean="0"/>
              <a:t> :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1)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déclaration</a:t>
            </a:r>
            <a:r>
              <a:rPr lang="en-US" i="1" dirty="0" smtClean="0"/>
              <a:t> </a:t>
            </a:r>
            <a:r>
              <a:rPr lang="en-US" i="1" dirty="0" err="1" smtClean="0"/>
              <a:t>globale</a:t>
            </a:r>
            <a:r>
              <a:rPr lang="en-US" i="1" dirty="0" smtClean="0"/>
              <a:t> avec un </a:t>
            </a:r>
            <a:r>
              <a:rPr lang="en-US" i="1" dirty="0" err="1" smtClean="0"/>
              <a:t>initialiseur</a:t>
            </a:r>
            <a:r>
              <a:rPr lang="en-US" i="1" dirty="0" smtClean="0"/>
              <a:t>  </a:t>
            </a:r>
          </a:p>
          <a:p>
            <a:pPr>
              <a:buNone/>
            </a:pPr>
            <a:r>
              <a:rPr lang="en-US" i="1" dirty="0" smtClean="0"/>
              <a:t>2) A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</a:t>
            </a:r>
            <a:r>
              <a:rPr lang="en-US" i="1" dirty="0" err="1" smtClean="0"/>
              <a:t>d’une</a:t>
            </a:r>
            <a:r>
              <a:rPr lang="en-US" i="1" dirty="0" smtClean="0"/>
              <a:t> </a:t>
            </a:r>
            <a:r>
              <a:rPr lang="en-US" i="1" dirty="0" err="1" smtClean="0"/>
              <a:t>fonction</a:t>
            </a:r>
            <a:r>
              <a:rPr lang="en-US" i="1" dirty="0" smtClean="0"/>
              <a:t> init()  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dépendence</a:t>
            </a:r>
            <a:r>
              <a:rPr lang="en-US" i="1" dirty="0" smtClean="0"/>
              <a:t> des packages </a:t>
            </a:r>
            <a:r>
              <a:rPr lang="en-US" i="1" dirty="0" err="1" smtClean="0"/>
              <a:t>garantit</a:t>
            </a:r>
            <a:r>
              <a:rPr lang="en-US" i="1" dirty="0" smtClean="0"/>
              <a:t> un </a:t>
            </a:r>
            <a:r>
              <a:rPr lang="en-US" i="1" dirty="0" err="1" smtClean="0"/>
              <a:t>ordre</a:t>
            </a:r>
            <a:r>
              <a:rPr lang="en-US" i="1" dirty="0" smtClean="0"/>
              <a:t> </a:t>
            </a:r>
            <a:r>
              <a:rPr lang="en-US" i="1" dirty="0" err="1" smtClean="0"/>
              <a:t>d’excution</a:t>
            </a:r>
            <a:r>
              <a:rPr lang="en-US" i="1" dirty="0" smtClean="0"/>
              <a:t> </a:t>
            </a:r>
            <a:r>
              <a:rPr lang="en-US" i="1" dirty="0" err="1" smtClean="0"/>
              <a:t>correcte</a:t>
            </a:r>
            <a:r>
              <a:rPr lang="en-US" i="1" dirty="0" smtClean="0"/>
              <a:t>. 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fr-FR" i="1" dirty="0" smtClean="0"/>
              <a:t>L’initialisation est toujours une seule tâche.  </a:t>
            </a:r>
            <a:endParaRPr lang="fr-FR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d’initialisation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68760"/>
            <a:ext cx="8363272" cy="50405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transcendental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import "math"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var Pi float64</a:t>
            </a:r>
          </a:p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Pi = 4*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math.Atan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(1) //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computes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Pi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================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package main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import (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transcendental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var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twoPi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= 2*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transcendental.Pi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//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decl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calcule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twoPi</a:t>
            </a:r>
            <a:endParaRPr lang="fr-F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("2*Pi = %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g\n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600" dirty="0" err="1" smtClean="0">
                <a:latin typeface="Courier New" pitchFamily="49" charset="0"/>
                <a:cs typeface="Courier New" pitchFamily="49" charset="0"/>
              </a:rPr>
              <a:t>twoPi</a:t>
            </a: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fr-FR" sz="1600" dirty="0" smtClean="0">
                <a:latin typeface="Courier New" pitchFamily="49" charset="0"/>
                <a:cs typeface="Courier New" pitchFamily="49" charset="0"/>
              </a:rPr>
              <a:t>================</a:t>
            </a:r>
          </a:p>
          <a:p>
            <a:pPr>
              <a:buNone/>
            </a:pPr>
            <a:r>
              <a:rPr lang="fr-FR" sz="1600" i="1" dirty="0" smtClean="0">
                <a:latin typeface="Courier New" pitchFamily="49" charset="0"/>
                <a:cs typeface="Courier New" pitchFamily="49" charset="0"/>
              </a:rPr>
              <a:t>Output: 2*Pi = 6.283185307179586</a:t>
            </a:r>
            <a:endParaRPr lang="fr-FR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La construction des package et programme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Pour </a:t>
            </a:r>
            <a:r>
              <a:rPr lang="en-US" i="1" dirty="0" err="1" smtClean="0"/>
              <a:t>construire</a:t>
            </a:r>
            <a:r>
              <a:rPr lang="en-US" i="1" dirty="0" smtClean="0"/>
              <a:t> un </a:t>
            </a:r>
            <a:r>
              <a:rPr lang="en-US" i="1" dirty="0" err="1" smtClean="0"/>
              <a:t>programme</a:t>
            </a:r>
            <a:r>
              <a:rPr lang="en-US" i="1" dirty="0" smtClean="0"/>
              <a:t>, les packages et les </a:t>
            </a:r>
            <a:r>
              <a:rPr lang="en-US" i="1" dirty="0" err="1" smtClean="0"/>
              <a:t>fichiers</a:t>
            </a:r>
            <a:r>
              <a:rPr lang="en-US" i="1" dirty="0" smtClean="0"/>
              <a:t> à </a:t>
            </a:r>
            <a:r>
              <a:rPr lang="en-US" i="1" dirty="0" err="1" smtClean="0"/>
              <a:t>l’intérieurs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ceux-ci</a:t>
            </a:r>
            <a:r>
              <a:rPr lang="en-US" i="1" dirty="0" smtClean="0"/>
              <a:t>, </a:t>
            </a:r>
            <a:r>
              <a:rPr lang="en-US" i="1" dirty="0" err="1" smtClean="0"/>
              <a:t>doivent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compilés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l’ordre</a:t>
            </a:r>
            <a:r>
              <a:rPr lang="en-US" i="1" dirty="0" smtClean="0"/>
              <a:t> correct. Les </a:t>
            </a:r>
            <a:r>
              <a:rPr lang="en-US" i="1" dirty="0" err="1" smtClean="0"/>
              <a:t>dépendances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smtClean="0"/>
              <a:t>package </a:t>
            </a:r>
            <a:r>
              <a:rPr lang="en-US" i="1" dirty="0" err="1" smtClean="0"/>
              <a:t>déterminent</a:t>
            </a:r>
            <a:r>
              <a:rPr lang="en-US" i="1" dirty="0" smtClean="0"/>
              <a:t> </a:t>
            </a:r>
            <a:r>
              <a:rPr lang="en-US" i="1" dirty="0" err="1" smtClean="0"/>
              <a:t>l’ordre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</a:t>
            </a:r>
            <a:r>
              <a:rPr lang="en-US" i="1" dirty="0" err="1" smtClean="0"/>
              <a:t>lequel</a:t>
            </a:r>
            <a:r>
              <a:rPr lang="en-US" i="1" dirty="0" smtClean="0"/>
              <a:t> les packages à </a:t>
            </a:r>
            <a:r>
              <a:rPr lang="en-US" i="1" dirty="0" err="1" smtClean="0"/>
              <a:t>construire</a:t>
            </a:r>
            <a:r>
              <a:rPr lang="en-US" i="1" dirty="0" smtClean="0"/>
              <a:t>. 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A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d’un package, les </a:t>
            </a:r>
            <a:r>
              <a:rPr lang="en-US" i="1" dirty="0" err="1" smtClean="0"/>
              <a:t>fichiers</a:t>
            </a:r>
            <a:r>
              <a:rPr lang="en-US" i="1" dirty="0" smtClean="0"/>
              <a:t> source </a:t>
            </a:r>
            <a:r>
              <a:rPr lang="en-US" i="1" dirty="0" err="1" smtClean="0"/>
              <a:t>doivent</a:t>
            </a:r>
            <a:r>
              <a:rPr lang="en-US" i="1" dirty="0" smtClean="0"/>
              <a:t> </a:t>
            </a:r>
            <a:r>
              <a:rPr lang="en-US" i="1" dirty="0" err="1" smtClean="0"/>
              <a:t>être</a:t>
            </a:r>
            <a:r>
              <a:rPr lang="en-US" i="1" dirty="0" smtClean="0"/>
              <a:t> </a:t>
            </a:r>
            <a:r>
              <a:rPr lang="en-US" i="1" dirty="0" err="1" smtClean="0"/>
              <a:t>tous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err="1" smtClean="0"/>
              <a:t>compilés</a:t>
            </a:r>
            <a:r>
              <a:rPr lang="en-US" i="1" dirty="0" smtClean="0"/>
              <a:t> ensemble. Le package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compilé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unité</a:t>
            </a:r>
            <a:r>
              <a:rPr lang="en-US" i="1" dirty="0" smtClean="0"/>
              <a:t>,</a:t>
            </a:r>
          </a:p>
          <a:p>
            <a:pPr>
              <a:buNone/>
            </a:pPr>
            <a:r>
              <a:rPr lang="en-US" i="1" dirty="0" smtClean="0"/>
              <a:t> et de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  <a:r>
              <a:rPr lang="en-US" i="1" dirty="0" err="1" smtClean="0"/>
              <a:t>conventionelle</a:t>
            </a:r>
            <a:r>
              <a:rPr lang="en-US" i="1" dirty="0" smtClean="0"/>
              <a:t> </a:t>
            </a:r>
            <a:r>
              <a:rPr lang="en-US" i="1" dirty="0" err="1" smtClean="0"/>
              <a:t>chaque</a:t>
            </a:r>
            <a:r>
              <a:rPr lang="en-US" i="1" dirty="0" smtClean="0"/>
              <a:t> </a:t>
            </a:r>
            <a:r>
              <a:rPr lang="en-US" i="1" dirty="0" err="1" smtClean="0"/>
              <a:t>répertoire</a:t>
            </a:r>
            <a:r>
              <a:rPr lang="en-US" i="1" dirty="0" smtClean="0"/>
              <a:t> </a:t>
            </a:r>
            <a:r>
              <a:rPr lang="en-US" i="1" dirty="0" err="1" smtClean="0"/>
              <a:t>contient</a:t>
            </a:r>
            <a:r>
              <a:rPr lang="en-US" i="1" dirty="0" smtClean="0"/>
              <a:t> un </a:t>
            </a:r>
          </a:p>
          <a:p>
            <a:pPr>
              <a:buNone/>
            </a:pPr>
            <a:r>
              <a:rPr lang="en-US" i="1" dirty="0" smtClean="0"/>
              <a:t>package. En ignorant les tests ,</a:t>
            </a:r>
            <a:r>
              <a:rPr lang="fr-FR" i="1" dirty="0" smtClean="0"/>
              <a:t> </a:t>
            </a:r>
          </a:p>
          <a:p>
            <a:pPr>
              <a:buNone/>
            </a:pPr>
            <a:endParaRPr lang="fr-FR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mypackage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6g *.go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Habituellement</a:t>
            </a:r>
            <a:r>
              <a:rPr lang="en-US" i="1" dirty="0" smtClean="0"/>
              <a:t>, nous </a:t>
            </a:r>
            <a:r>
              <a:rPr lang="en-US" i="1" dirty="0" err="1" smtClean="0"/>
              <a:t>utilisons</a:t>
            </a:r>
            <a:r>
              <a:rPr lang="en-US" i="1" dirty="0" smtClean="0"/>
              <a:t> make ; des </a:t>
            </a:r>
            <a:r>
              <a:rPr lang="en-US" i="1" dirty="0" err="1" smtClean="0"/>
              <a:t>outils</a:t>
            </a:r>
            <a:r>
              <a:rPr lang="en-US" i="1" dirty="0" smtClean="0"/>
              <a:t> </a:t>
            </a:r>
            <a:r>
              <a:rPr lang="en-US" i="1" dirty="0" err="1" smtClean="0"/>
              <a:t>spécifiques</a:t>
            </a:r>
            <a:r>
              <a:rPr lang="en-US" i="1" dirty="0" smtClean="0"/>
              <a:t> à Go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smtClean="0"/>
              <a:t>en </a:t>
            </a:r>
            <a:r>
              <a:rPr lang="en-US" i="1" dirty="0" err="1" smtClean="0"/>
              <a:t>cours</a:t>
            </a:r>
            <a:r>
              <a:rPr lang="en-US" i="1" dirty="0" smtClean="0"/>
              <a:t> de </a:t>
            </a:r>
            <a:r>
              <a:rPr lang="en-US" i="1" dirty="0" err="1" smtClean="0"/>
              <a:t>préparation</a:t>
            </a:r>
            <a:r>
              <a:rPr lang="en-US" i="1" dirty="0" smtClean="0"/>
              <a:t>.  </a:t>
            </a:r>
            <a:endParaRPr lang="fr-FR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Construire le package « </a:t>
            </a:r>
            <a:r>
              <a:rPr lang="fr-FR" dirty="0" err="1" smtClean="0"/>
              <a:t>fmt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pwd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Users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/r/go/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pkg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Makefile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fmt_test.go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format.go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print.go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# ...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# écrit à la main mais trivial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Makefile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_go_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.6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_obj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fmt_test.go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format.go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print.go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# ...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clean;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make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Les </a:t>
            </a:r>
            <a:r>
              <a:rPr lang="en-US" i="1" dirty="0" err="1" smtClean="0"/>
              <a:t>objets</a:t>
            </a:r>
            <a:r>
              <a:rPr lang="en-US" i="1" dirty="0" smtClean="0"/>
              <a:t> </a:t>
            </a:r>
            <a:r>
              <a:rPr lang="en-US" i="1" dirty="0" err="1" smtClean="0"/>
              <a:t>sont</a:t>
            </a:r>
            <a:r>
              <a:rPr lang="en-US" i="1" dirty="0" smtClean="0"/>
              <a:t> </a:t>
            </a:r>
            <a:r>
              <a:rPr lang="en-US" i="1" dirty="0" err="1" smtClean="0"/>
              <a:t>placés</a:t>
            </a:r>
            <a:r>
              <a:rPr lang="en-US" i="1" dirty="0" smtClean="0"/>
              <a:t> </a:t>
            </a:r>
            <a:r>
              <a:rPr lang="en-US" i="1" dirty="0" err="1" smtClean="0"/>
              <a:t>dans</a:t>
            </a:r>
            <a:r>
              <a:rPr lang="en-US" i="1" dirty="0" smtClean="0"/>
              <a:t> le </a:t>
            </a:r>
            <a:r>
              <a:rPr lang="en-US" i="1" dirty="0" err="1" smtClean="0"/>
              <a:t>sous-répertoire</a:t>
            </a:r>
            <a:r>
              <a:rPr lang="en-US" i="1" dirty="0" smtClean="0"/>
              <a:t> _obj.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Les </a:t>
            </a:r>
            <a:r>
              <a:rPr lang="en-US" dirty="0" err="1" smtClean="0"/>
              <a:t>makefiles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écrits</a:t>
            </a:r>
            <a:r>
              <a:rPr lang="en-US" dirty="0" smtClean="0"/>
              <a:t> en </a:t>
            </a:r>
            <a:r>
              <a:rPr lang="en-US" dirty="0" err="1" smtClean="0"/>
              <a:t>utilisant</a:t>
            </a:r>
            <a:r>
              <a:rPr lang="en-US" dirty="0" smtClean="0"/>
              <a:t> des </a:t>
            </a:r>
            <a:r>
              <a:rPr lang="en-US" i="1" dirty="0" smtClean="0"/>
              <a:t>“helpers” </a:t>
            </a:r>
            <a:r>
              <a:rPr lang="en-US" i="1" dirty="0" err="1" smtClean="0"/>
              <a:t>appelés</a:t>
            </a:r>
            <a:r>
              <a:rPr lang="en-US" i="1" dirty="0" smtClean="0"/>
              <a:t>  Make.pkg, etc… </a:t>
            </a:r>
          </a:p>
          <a:p>
            <a:pPr>
              <a:buNone/>
            </a:pPr>
            <a:r>
              <a:rPr lang="en-US" i="1" dirty="0" err="1" smtClean="0"/>
              <a:t>voir</a:t>
            </a:r>
            <a:r>
              <a:rPr lang="en-US" i="1" dirty="0" smtClean="0"/>
              <a:t> les sources. </a:t>
            </a:r>
            <a:r>
              <a:rPr lang="fr-FR" i="1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/>
              <a:t>Pour tester un package, </a:t>
            </a:r>
            <a:r>
              <a:rPr lang="en-US" i="1" dirty="0" err="1" smtClean="0"/>
              <a:t>écrire</a:t>
            </a:r>
            <a:r>
              <a:rPr lang="en-US" i="1" dirty="0" smtClean="0"/>
              <a:t> un ensemble de </a:t>
            </a:r>
            <a:r>
              <a:rPr lang="en-US" i="1" dirty="0" err="1" smtClean="0"/>
              <a:t>fichiers</a:t>
            </a:r>
            <a:r>
              <a:rPr lang="en-US" i="1" dirty="0" smtClean="0"/>
              <a:t> sources Go </a:t>
            </a:r>
          </a:p>
          <a:p>
            <a:pPr>
              <a:buNone/>
            </a:pPr>
            <a:r>
              <a:rPr lang="en-US" i="1" dirty="0" err="1" smtClean="0"/>
              <a:t>appartenant</a:t>
            </a:r>
            <a:r>
              <a:rPr lang="en-US" i="1" dirty="0" smtClean="0"/>
              <a:t> au </a:t>
            </a:r>
            <a:r>
              <a:rPr lang="en-US" i="1" dirty="0" err="1" smtClean="0"/>
              <a:t>même</a:t>
            </a:r>
            <a:r>
              <a:rPr lang="en-US" i="1" dirty="0" smtClean="0"/>
              <a:t> package ; </a:t>
            </a:r>
            <a:r>
              <a:rPr lang="en-US" i="1" dirty="0" err="1" smtClean="0"/>
              <a:t>donner</a:t>
            </a:r>
            <a:r>
              <a:rPr lang="en-US" i="1" dirty="0" smtClean="0"/>
              <a:t> les </a:t>
            </a:r>
            <a:r>
              <a:rPr lang="en-US" i="1" dirty="0" err="1" smtClean="0"/>
              <a:t>noms</a:t>
            </a:r>
            <a:r>
              <a:rPr lang="en-US" i="1" dirty="0" smtClean="0"/>
              <a:t> des </a:t>
            </a:r>
            <a:r>
              <a:rPr lang="en-US" i="1" dirty="0" err="1" smtClean="0"/>
              <a:t>fichiers</a:t>
            </a:r>
            <a:r>
              <a:rPr lang="en-US" i="1" dirty="0" smtClean="0"/>
              <a:t> de la </a:t>
            </a:r>
          </a:p>
          <a:p>
            <a:pPr>
              <a:buNone/>
            </a:pPr>
            <a:r>
              <a:rPr lang="en-US" i="1" dirty="0" err="1" smtClean="0"/>
              <a:t>forme</a:t>
            </a:r>
            <a:r>
              <a:rPr lang="en-US" i="1" dirty="0" smtClean="0"/>
              <a:t> : </a:t>
            </a:r>
            <a:r>
              <a:rPr lang="fr-FR" i="1" dirty="0" smtClean="0"/>
              <a:t> </a:t>
            </a:r>
          </a:p>
          <a:p>
            <a:pPr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	*</a:t>
            </a: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_test.go</a:t>
            </a:r>
            <a:r>
              <a:rPr lang="fr-FR" i="1" dirty="0" smtClean="0"/>
              <a:t>.</a:t>
            </a:r>
          </a:p>
          <a:p>
            <a:pPr>
              <a:buNone/>
            </a:pPr>
            <a:endParaRPr lang="fr-FR" i="1" dirty="0" smtClean="0"/>
          </a:p>
          <a:p>
            <a:pPr>
              <a:buNone/>
            </a:pPr>
            <a:r>
              <a:rPr lang="en-US" i="1" dirty="0" smtClean="0"/>
              <a:t>A </a:t>
            </a:r>
            <a:r>
              <a:rPr lang="en-US" i="1" dirty="0" err="1" smtClean="0"/>
              <a:t>l’intérieur</a:t>
            </a:r>
            <a:r>
              <a:rPr lang="en-US" i="1" dirty="0" smtClean="0"/>
              <a:t> de </a:t>
            </a:r>
            <a:r>
              <a:rPr lang="en-US" i="1" dirty="0" err="1" smtClean="0"/>
              <a:t>ces</a:t>
            </a:r>
            <a:r>
              <a:rPr lang="en-US" i="1" dirty="0" smtClean="0"/>
              <a:t> </a:t>
            </a:r>
            <a:r>
              <a:rPr lang="en-US" i="1" dirty="0" err="1" smtClean="0"/>
              <a:t>fichiers</a:t>
            </a:r>
            <a:r>
              <a:rPr lang="en-US" i="1" dirty="0" smtClean="0"/>
              <a:t>, les </a:t>
            </a:r>
            <a:r>
              <a:rPr lang="en-US" i="1" dirty="0" err="1" smtClean="0"/>
              <a:t>fonctions</a:t>
            </a:r>
            <a:r>
              <a:rPr lang="en-US" i="1" dirty="0" smtClean="0"/>
              <a:t> </a:t>
            </a:r>
            <a:r>
              <a:rPr lang="en-US" i="1" dirty="0" err="1" smtClean="0"/>
              <a:t>globales</a:t>
            </a:r>
            <a:r>
              <a:rPr lang="en-US" i="1" dirty="0" smtClean="0"/>
              <a:t> avec des </a:t>
            </a:r>
            <a:r>
              <a:rPr lang="en-US" i="1" dirty="0" err="1" smtClean="0"/>
              <a:t>noms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commençant</a:t>
            </a:r>
            <a:r>
              <a:rPr lang="en-US" i="1" dirty="0" smtClean="0"/>
              <a:t> par 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Test[^a-z]</a:t>
            </a:r>
            <a:r>
              <a:rPr lang="en-US" i="1" dirty="0" err="1" smtClean="0">
                <a:cs typeface="Courier New" pitchFamily="49" charset="0"/>
              </a:rPr>
              <a:t>seront</a:t>
            </a:r>
            <a:r>
              <a:rPr lang="en-US" i="1" dirty="0" smtClean="0">
                <a:cs typeface="Courier New" pitchFamily="49" charset="0"/>
              </a:rPr>
              <a:t> </a:t>
            </a:r>
            <a:r>
              <a:rPr lang="en-US" i="1" dirty="0" err="1" smtClean="0">
                <a:cs typeface="Courier New" pitchFamily="49" charset="0"/>
              </a:rPr>
              <a:t>exécutées</a:t>
            </a:r>
            <a:r>
              <a:rPr lang="en-US" i="1" dirty="0" smtClean="0">
                <a:cs typeface="Courier New" pitchFamily="49" charset="0"/>
              </a:rPr>
              <a:t> par </a:t>
            </a:r>
            <a:r>
              <a:rPr lang="en-US" i="1" dirty="0" err="1" smtClean="0">
                <a:cs typeface="Courier New" pitchFamily="49" charset="0"/>
              </a:rPr>
              <a:t>l’outil</a:t>
            </a:r>
            <a:r>
              <a:rPr lang="en-US" i="1" dirty="0" smtClean="0"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i="1" dirty="0" smtClean="0">
                <a:cs typeface="Courier New" pitchFamily="49" charset="0"/>
              </a:rPr>
              <a:t>de test </a:t>
            </a:r>
            <a:r>
              <a:rPr lang="en-US" i="1" dirty="0" smtClean="0"/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gotest</a:t>
            </a:r>
            <a:r>
              <a:rPr lang="en-US" i="1" dirty="0" smtClean="0"/>
              <a:t>. </a:t>
            </a:r>
            <a:r>
              <a:rPr lang="en-US" i="1" dirty="0" err="1" smtClean="0"/>
              <a:t>Ces</a:t>
            </a:r>
            <a:r>
              <a:rPr lang="en-US" i="1" dirty="0" smtClean="0"/>
              <a:t> </a:t>
            </a:r>
            <a:r>
              <a:rPr lang="en-US" i="1" dirty="0" err="1" smtClean="0"/>
              <a:t>fonctions</a:t>
            </a:r>
            <a:r>
              <a:rPr lang="en-US" i="1" dirty="0" smtClean="0"/>
              <a:t> </a:t>
            </a:r>
            <a:r>
              <a:rPr lang="en-US" i="1" dirty="0" err="1" smtClean="0"/>
              <a:t>doivent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signature </a:t>
            </a:r>
            <a:r>
              <a:rPr lang="en-US" i="1" dirty="0" err="1" smtClean="0"/>
              <a:t>équivalente</a:t>
            </a:r>
            <a:r>
              <a:rPr lang="en-US" i="1" dirty="0" smtClean="0"/>
              <a:t> à  </a:t>
            </a:r>
          </a:p>
          <a:p>
            <a:pPr>
              <a:buNone/>
            </a:pPr>
            <a:endParaRPr lang="en-US" i="1" dirty="0" smtClean="0"/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TestXxx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(t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testing.T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smtClean="0"/>
              <a:t>Le package testing </a:t>
            </a:r>
            <a:r>
              <a:rPr lang="en-US" i="1" dirty="0" err="1" smtClean="0"/>
              <a:t>fournit</a:t>
            </a:r>
            <a:r>
              <a:rPr lang="en-US" i="1" dirty="0" smtClean="0"/>
              <a:t> le support pour le log, le </a:t>
            </a:r>
            <a:r>
              <a:rPr lang="fr-FR" i="1" dirty="0" err="1" smtClean="0"/>
              <a:t>benchmarking</a:t>
            </a:r>
            <a:r>
              <a:rPr lang="fr-FR" i="1" dirty="0" smtClean="0"/>
              <a:t>, </a:t>
            </a:r>
          </a:p>
          <a:p>
            <a:pPr>
              <a:buNone/>
            </a:pPr>
            <a:r>
              <a:rPr lang="fr-FR" i="1" dirty="0" smtClean="0"/>
              <a:t>et le </a:t>
            </a:r>
            <a:r>
              <a:rPr lang="fr-FR" i="1" dirty="0" err="1" smtClean="0"/>
              <a:t>reporting</a:t>
            </a:r>
            <a:r>
              <a:rPr lang="fr-FR" i="1" dirty="0" smtClean="0"/>
              <a:t> d’erreur.  </a:t>
            </a:r>
            <a:endParaRPr lang="fr-FR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exemple de 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fr-FR" sz="4000" i="1" dirty="0" err="1" smtClean="0"/>
              <a:t>Interesting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pieces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from</a:t>
            </a:r>
            <a:r>
              <a:rPr lang="fr-FR" sz="4000" i="1" dirty="0" smtClean="0"/>
              <a:t> </a:t>
            </a:r>
            <a:r>
              <a:rPr lang="fr-FR" sz="4000" i="1" dirty="0" err="1" smtClean="0"/>
              <a:t>fmt_test.go</a:t>
            </a:r>
            <a:r>
              <a:rPr lang="fr-FR" sz="4000" i="1" dirty="0" smtClean="0"/>
              <a:t>:</a:t>
            </a:r>
          </a:p>
          <a:p>
            <a:endParaRPr lang="fr-FR" sz="4000" i="1" dirty="0" smtClean="0"/>
          </a:p>
          <a:p>
            <a:pPr lvl="1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// package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est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, pas main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import (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testing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TestFlagParser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(t *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testing.T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var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flagprinter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flagPrinter</a:t>
            </a:r>
            <a:endParaRPr lang="fr-FR" sz="4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for i := 0; i &lt;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flagtests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); i++ {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	tt :=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flagtests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[i]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	s := 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Sprintf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(tt.in, &amp;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flagprinter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	if s != tt.out { </a:t>
            </a:r>
            <a:endParaRPr lang="en-US" sz="4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t.Errorf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Sprintf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(%q, &amp;</a:t>
            </a:r>
            <a:r>
              <a:rPr lang="fr-FR" sz="4000" dirty="0" err="1" smtClean="0">
                <a:latin typeface="Courier New" pitchFamily="49" charset="0"/>
                <a:cs typeface="Courier New" pitchFamily="49" charset="0"/>
              </a:rPr>
              <a:t>flagprinter</a:t>
            </a: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) =&gt; %q,"</a:t>
            </a:r>
          </a:p>
          <a:p>
            <a:pPr lvl="1">
              <a:buNone/>
            </a:pP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			+ " want %q",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tt.in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, s, </a:t>
            </a:r>
            <a:r>
              <a:rPr lang="en-US" sz="4000" dirty="0" err="1" smtClean="0">
                <a:latin typeface="Courier New" pitchFamily="49" charset="0"/>
                <a:cs typeface="Courier New" pitchFamily="49" charset="0"/>
              </a:rPr>
              <a:t>tt.out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lvl="1">
              <a:buNone/>
            </a:pPr>
            <a:r>
              <a:rPr lang="fr-FR" sz="4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sz="3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sz="3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 : </a:t>
            </a:r>
            <a:r>
              <a:rPr lang="fr-FR" dirty="0" err="1" smtClean="0"/>
              <a:t>gotest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Makefile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fmt.a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fmt_test.go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format.go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print.go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# ...</a:t>
            </a: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gotest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# par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defaut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fait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tous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les  *_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test.go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PASS</a:t>
            </a:r>
          </a:p>
          <a:p>
            <a:pPr lvl="1">
              <a:buNone/>
            </a:pP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wally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=%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gotest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-v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fmt_test.go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=== RUN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fmt.TestFlagParser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--- PASS: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fmt.TestFlagParser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(0.00 seconds)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=== RUN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fmt.TestArrayPrinter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--- PASS: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fmt.TestArrayPrinter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(0.00 seconds)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=== RUN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fmt.TestFmtInterface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--- PASS: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fmt.TestFmtInterface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(0.00 seconds)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=== RUN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fmt.TestStructPrinter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--- PASS: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fmt.TestStructPrinter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(0.00 seconds)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=== RUN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fmt.TestSprintf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--- PASS: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fmt.TestSprintf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(0.00 seconds) # plus un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peu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plus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PASS</a:t>
            </a:r>
          </a:p>
          <a:p>
            <a:pPr lvl="1"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%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exemple de benchmark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Benchmarks ont une signature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BenchmarkXxxx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(b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testing.B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Et on boucle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sur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b.N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; le package testing fait le </a:t>
            </a:r>
          </a:p>
          <a:p>
            <a:pPr>
              <a:buNone/>
            </a:pP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reste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.</a:t>
            </a:r>
          </a:p>
          <a:p>
            <a:pPr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Ci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dessous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un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exemple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de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fichier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fmt_test.go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//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pas main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import (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testing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BenchmarkSprintfInt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(b *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testing.B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	for i := 0; i &lt; b.N; i++ {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Sprintf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("%d", 5)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Benchmarking</a:t>
            </a:r>
            <a:r>
              <a:rPr lang="fr-FR" dirty="0" smtClean="0"/>
              <a:t> : </a:t>
            </a:r>
            <a:r>
              <a:rPr lang="fr-FR" dirty="0" err="1" smtClean="0"/>
              <a:t>gotest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gotest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-bench="." # expression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régulière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fmt_test.BenchmarkSprintfEmpty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5000000 310 ns/op</a:t>
            </a:r>
          </a:p>
          <a:p>
            <a:pPr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fmt_test.BenchmarkSprintfString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2000000 774 ns/op</a:t>
            </a:r>
          </a:p>
          <a:p>
            <a:pPr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fmt_test.BenchmarkSprintfInt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    5000000 663 ns/op</a:t>
            </a:r>
          </a:p>
          <a:p>
            <a:pPr>
              <a:buNone/>
            </a:pP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fmt_test.BenchmarkSprintfIntInt</a:t>
            </a:r>
            <a:r>
              <a:rPr lang="fr-FR" sz="2000" smtClean="0">
                <a:latin typeface="Courier New" pitchFamily="49" charset="0"/>
                <a:cs typeface="Courier New" pitchFamily="49" charset="0"/>
              </a:rPr>
              <a:t>  2000000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969 ns/op</a:t>
            </a: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%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 positiver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i="1" dirty="0" smtClean="0"/>
              <a:t>	Notre but </a:t>
            </a:r>
            <a:r>
              <a:rPr lang="en-US" i="1" dirty="0" err="1" smtClean="0"/>
              <a:t>est</a:t>
            </a:r>
            <a:r>
              <a:rPr lang="en-US" i="1" dirty="0" smtClean="0"/>
              <a:t> </a:t>
            </a:r>
            <a:r>
              <a:rPr lang="en-US" i="1" dirty="0" err="1" smtClean="0"/>
              <a:t>rendre</a:t>
            </a:r>
            <a:r>
              <a:rPr lang="en-US" i="1" dirty="0" smtClean="0"/>
              <a:t> la </a:t>
            </a:r>
            <a:r>
              <a:rPr lang="en-US" i="1" dirty="0" err="1" smtClean="0"/>
              <a:t>programmation</a:t>
            </a:r>
            <a:r>
              <a:rPr lang="en-US" i="1" dirty="0" smtClean="0"/>
              <a:t> de nouveau fun</a:t>
            </a:r>
            <a:endParaRPr lang="en-US" i="1" dirty="0"/>
          </a:p>
          <a:p>
            <a:pPr lvl="1"/>
            <a:r>
              <a:rPr lang="en-US" i="1" dirty="0" smtClean="0"/>
              <a:t>Le feeling d’un </a:t>
            </a:r>
            <a:r>
              <a:rPr lang="en-US" i="1" dirty="0" err="1" smtClean="0"/>
              <a:t>langage</a:t>
            </a:r>
            <a:r>
              <a:rPr lang="en-US" i="1" dirty="0" smtClean="0"/>
              <a:t> d’un </a:t>
            </a:r>
            <a:r>
              <a:rPr lang="en-US" i="1" dirty="0" err="1" smtClean="0"/>
              <a:t>dynamique</a:t>
            </a:r>
            <a:r>
              <a:rPr lang="en-US" i="1" dirty="0" smtClean="0"/>
              <a:t> avec la </a:t>
            </a:r>
            <a:r>
              <a:rPr lang="en-US" i="1" dirty="0" err="1" smtClean="0"/>
              <a:t>sûreté</a:t>
            </a:r>
            <a:r>
              <a:rPr lang="en-US" i="1" dirty="0" smtClean="0"/>
              <a:t> de </a:t>
            </a:r>
            <a:r>
              <a:rPr lang="en-US" i="1" dirty="0" err="1" smtClean="0"/>
              <a:t>fonctionnement</a:t>
            </a:r>
            <a:r>
              <a:rPr lang="en-US" i="1" dirty="0" smtClean="0"/>
              <a:t> d’un </a:t>
            </a:r>
            <a:r>
              <a:rPr lang="en-US" i="1" dirty="0" err="1" smtClean="0"/>
              <a:t>système</a:t>
            </a:r>
            <a:r>
              <a:rPr lang="en-US" i="1" dirty="0" smtClean="0"/>
              <a:t> </a:t>
            </a:r>
            <a:r>
              <a:rPr lang="en-US" i="1" dirty="0" err="1" smtClean="0"/>
              <a:t>typé</a:t>
            </a:r>
            <a:r>
              <a:rPr lang="en-US" i="1" dirty="0" smtClean="0"/>
              <a:t> </a:t>
            </a:r>
            <a:r>
              <a:rPr lang="en-US" i="1" dirty="0" err="1" smtClean="0"/>
              <a:t>statiquement</a:t>
            </a:r>
            <a:r>
              <a:rPr lang="en-US" i="1" dirty="0" smtClean="0"/>
              <a:t> </a:t>
            </a:r>
            <a:r>
              <a:rPr lang="fr-FR" i="1" dirty="0" smtClean="0"/>
              <a:t> </a:t>
            </a:r>
            <a:endParaRPr lang="fr-FR" i="1" dirty="0"/>
          </a:p>
          <a:p>
            <a:pPr lvl="1"/>
            <a:r>
              <a:rPr lang="en-US" i="1" dirty="0" smtClean="0"/>
              <a:t>Compiler en </a:t>
            </a:r>
            <a:r>
              <a:rPr lang="en-US" i="1" dirty="0" err="1" smtClean="0"/>
              <a:t>langage</a:t>
            </a:r>
            <a:r>
              <a:rPr lang="en-US" i="1" dirty="0" smtClean="0"/>
              <a:t> machine pour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exécution</a:t>
            </a:r>
            <a:r>
              <a:rPr lang="en-US" i="1" dirty="0" smtClean="0"/>
              <a:t> </a:t>
            </a:r>
            <a:r>
              <a:rPr lang="en-US" i="1" dirty="0" err="1" smtClean="0"/>
              <a:t>rapide</a:t>
            </a:r>
            <a:r>
              <a:rPr lang="en-US" i="1" dirty="0" smtClean="0"/>
              <a:t>  </a:t>
            </a:r>
            <a:endParaRPr lang="en-US" i="1" dirty="0"/>
          </a:p>
          <a:p>
            <a:pPr lvl="1"/>
            <a:r>
              <a:rPr lang="en-US" i="1" dirty="0" smtClean="0"/>
              <a:t>Run-time temps </a:t>
            </a:r>
            <a:r>
              <a:rPr lang="en-US" i="1" dirty="0" err="1" smtClean="0"/>
              <a:t>réel</a:t>
            </a:r>
            <a:r>
              <a:rPr lang="en-US" i="1" dirty="0" smtClean="0"/>
              <a:t> qui </a:t>
            </a:r>
            <a:r>
              <a:rPr lang="en-US" i="1" dirty="0" err="1" smtClean="0"/>
              <a:t>supporte</a:t>
            </a:r>
            <a:r>
              <a:rPr lang="en-US" i="1" dirty="0" smtClean="0"/>
              <a:t> un </a:t>
            </a:r>
            <a:r>
              <a:rPr lang="en-US" i="1" dirty="0" err="1" smtClean="0"/>
              <a:t>ramasse-miettes</a:t>
            </a:r>
            <a:r>
              <a:rPr lang="en-US" i="1" dirty="0" smtClean="0"/>
              <a:t> et la concurrence</a:t>
            </a:r>
            <a:endParaRPr lang="en-US" i="1" dirty="0"/>
          </a:p>
          <a:p>
            <a:pPr lvl="1"/>
            <a:r>
              <a:rPr lang="fr-FR" i="1" dirty="0" smtClean="0"/>
              <a:t>Léger, système de type flexible</a:t>
            </a:r>
          </a:p>
          <a:p>
            <a:pPr lvl="1"/>
            <a:r>
              <a:rPr lang="en-US" i="1" dirty="0" err="1" smtClean="0"/>
              <a:t>Possède</a:t>
            </a:r>
            <a:r>
              <a:rPr lang="en-US" i="1" dirty="0" smtClean="0"/>
              <a:t> des </a:t>
            </a:r>
            <a:r>
              <a:rPr lang="en-US" i="1" dirty="0" err="1" smtClean="0"/>
              <a:t>méthodes</a:t>
            </a:r>
            <a:r>
              <a:rPr lang="en-US" i="1" dirty="0" smtClean="0"/>
              <a:t> </a:t>
            </a:r>
            <a:r>
              <a:rPr lang="en-US" i="1" dirty="0" err="1" smtClean="0"/>
              <a:t>comme</a:t>
            </a:r>
            <a:r>
              <a:rPr lang="en-US" i="1" dirty="0" smtClean="0"/>
              <a:t> un </a:t>
            </a:r>
            <a:r>
              <a:rPr lang="en-US" i="1" dirty="0" err="1" smtClean="0"/>
              <a:t>langage</a:t>
            </a:r>
            <a:r>
              <a:rPr lang="en-US" i="1" dirty="0" smtClean="0"/>
              <a:t> objet </a:t>
            </a:r>
            <a:r>
              <a:rPr lang="en-US" i="1" dirty="0" err="1" smtClean="0"/>
              <a:t>mais</a:t>
            </a:r>
            <a:r>
              <a:rPr lang="en-US" i="1" dirty="0" smtClean="0"/>
              <a:t> pas de </a:t>
            </a:r>
            <a:r>
              <a:rPr lang="en-US" i="1" dirty="0" err="1" smtClean="0"/>
              <a:t>manière</a:t>
            </a:r>
            <a:r>
              <a:rPr lang="en-US" i="1" dirty="0" smtClean="0"/>
              <a:t> </a:t>
            </a:r>
            <a:r>
              <a:rPr lang="en-US" i="1" dirty="0" err="1" smtClean="0"/>
              <a:t>conventionnelle</a:t>
            </a:r>
            <a:endParaRPr lang="fr-FR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Bibliothèques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fr-FR" sz="2000" dirty="0" smtClean="0"/>
              <a:t>Les bibliothèques sont juste des packages.</a:t>
            </a:r>
          </a:p>
          <a:p>
            <a:r>
              <a:rPr lang="fr-FR" sz="2000" dirty="0" smtClean="0"/>
              <a:t>L’ensemble des bibliothèques est modeste mais croissant.</a:t>
            </a:r>
          </a:p>
          <a:p>
            <a:r>
              <a:rPr lang="fr-FR" sz="2000" dirty="0" smtClean="0"/>
              <a:t>Des exemples: </a:t>
            </a:r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683568" y="2564904"/>
          <a:ext cx="7416825" cy="366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369588">
                <a:tc>
                  <a:txBody>
                    <a:bodyPr/>
                    <a:lstStyle/>
                    <a:p>
                      <a:r>
                        <a:rPr lang="fr-FR" dirty="0" smtClean="0"/>
                        <a:t>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Exemples</a:t>
                      </a:r>
                      <a:endParaRPr lang="fr-FR" dirty="0"/>
                    </a:p>
                  </a:txBody>
                  <a:tcPr/>
                </a:tc>
              </a:tr>
              <a:tr h="34069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fmt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I/O formatées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Printf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Scanf</a:t>
                      </a:r>
                      <a:endParaRPr lang="fr-FR" dirty="0"/>
                    </a:p>
                  </a:txBody>
                  <a:tcPr/>
                </a:tc>
              </a:tr>
              <a:tr h="340696">
                <a:tc>
                  <a:txBody>
                    <a:bodyPr/>
                    <a:lstStyle/>
                    <a:p>
                      <a:r>
                        <a:rPr lang="fr-FR" dirty="0" smtClean="0"/>
                        <a:t>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Interface</a:t>
                      </a:r>
                      <a:r>
                        <a:rPr lang="fr-FR" baseline="0" dirty="0" smtClean="0"/>
                        <a:t> OS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Open, </a:t>
                      </a:r>
                      <a:r>
                        <a:rPr lang="fr-FR" dirty="0" err="1" smtClean="0"/>
                        <a:t>read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Write</a:t>
                      </a:r>
                      <a:endParaRPr lang="fr-FR" dirty="0"/>
                    </a:p>
                  </a:txBody>
                  <a:tcPr/>
                </a:tc>
              </a:tr>
              <a:tr h="34069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strconv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Nombres&lt;-&gt; chaines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Atoi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Atof</a:t>
                      </a:r>
                      <a:r>
                        <a:rPr lang="fr-FR" dirty="0" smtClean="0"/>
                        <a:t>,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Itoa</a:t>
                      </a:r>
                      <a:endParaRPr lang="fr-FR" dirty="0"/>
                    </a:p>
                  </a:txBody>
                  <a:tcPr/>
                </a:tc>
              </a:tr>
              <a:tr h="340696">
                <a:tc>
                  <a:txBody>
                    <a:bodyPr/>
                    <a:lstStyle/>
                    <a:p>
                      <a:r>
                        <a:rPr lang="fr-FR" dirty="0" smtClean="0"/>
                        <a:t>Io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I/O</a:t>
                      </a:r>
                      <a:r>
                        <a:rPr lang="fr-FR" baseline="0" dirty="0" smtClean="0"/>
                        <a:t> génériques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Copy, Pipe</a:t>
                      </a:r>
                      <a:endParaRPr lang="fr-FR" dirty="0"/>
                    </a:p>
                  </a:txBody>
                  <a:tcPr/>
                </a:tc>
              </a:tr>
              <a:tr h="340696">
                <a:tc>
                  <a:txBody>
                    <a:bodyPr/>
                    <a:lstStyle/>
                    <a:p>
                      <a:r>
                        <a:rPr lang="fr-FR" dirty="0" smtClean="0"/>
                        <a:t>Flag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Flags: --help </a:t>
                      </a:r>
                      <a:r>
                        <a:rPr lang="fr-FR" dirty="0" err="1" smtClean="0"/>
                        <a:t>etc</a:t>
                      </a:r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Bool</a:t>
                      </a:r>
                      <a:r>
                        <a:rPr lang="fr-FR" dirty="0" smtClean="0"/>
                        <a:t>, String</a:t>
                      </a:r>
                      <a:endParaRPr lang="fr-FR" dirty="0"/>
                    </a:p>
                  </a:txBody>
                  <a:tcPr/>
                </a:tc>
              </a:tr>
              <a:tr h="340696">
                <a:tc>
                  <a:txBody>
                    <a:bodyPr/>
                    <a:lstStyle/>
                    <a:p>
                      <a:r>
                        <a:rPr lang="fr-FR" dirty="0" smtClean="0"/>
                        <a:t>Log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Log des évènements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Logger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Printf</a:t>
                      </a:r>
                      <a:endParaRPr lang="fr-FR" dirty="0"/>
                    </a:p>
                  </a:txBody>
                  <a:tcPr/>
                </a:tc>
              </a:tr>
              <a:tr h="34069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Regexp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Expressions régulières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Compile, Match</a:t>
                      </a:r>
                      <a:endParaRPr lang="fr-FR" dirty="0"/>
                    </a:p>
                  </a:txBody>
                  <a:tcPr/>
                </a:tc>
              </a:tr>
              <a:tr h="340696">
                <a:tc>
                  <a:txBody>
                    <a:bodyPr/>
                    <a:lstStyle/>
                    <a:p>
                      <a:r>
                        <a:rPr lang="fr-FR" dirty="0" smtClean="0"/>
                        <a:t>Template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HTML, </a:t>
                      </a:r>
                      <a:r>
                        <a:rPr lang="fr-FR" dirty="0" err="1" smtClean="0"/>
                        <a:t>etc</a:t>
                      </a:r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Parse</a:t>
                      </a:r>
                      <a:r>
                        <a:rPr lang="fr-FR" dirty="0" smtClean="0"/>
                        <a:t>, </a:t>
                      </a:r>
                      <a:r>
                        <a:rPr lang="fr-FR" dirty="0" err="1" smtClean="0"/>
                        <a:t>Execute</a:t>
                      </a:r>
                      <a:endParaRPr lang="fr-FR" dirty="0"/>
                    </a:p>
                  </a:txBody>
                  <a:tcPr/>
                </a:tc>
              </a:tr>
              <a:tr h="340696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Bytes</a:t>
                      </a:r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Tableaux d’octets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Compare, Buffer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peut plus au sujet de </a:t>
            </a:r>
            <a:r>
              <a:rPr lang="fr-FR" dirty="0" err="1" smtClean="0"/>
              <a:t>fmt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i="1" dirty="0" smtClean="0"/>
              <a:t>Le package </a:t>
            </a:r>
            <a:r>
              <a:rPr lang="en-US" i="1" dirty="0" err="1" smtClean="0"/>
              <a:t>fmt</a:t>
            </a:r>
            <a:r>
              <a:rPr lang="en-US" i="1" dirty="0" smtClean="0"/>
              <a:t> </a:t>
            </a:r>
            <a:r>
              <a:rPr lang="en-US" i="1" dirty="0" err="1" smtClean="0"/>
              <a:t>contient</a:t>
            </a:r>
            <a:r>
              <a:rPr lang="en-US" i="1" dirty="0" smtClean="0"/>
              <a:t> des </a:t>
            </a:r>
            <a:r>
              <a:rPr lang="en-US" i="1" dirty="0" err="1" smtClean="0"/>
              <a:t>noms</a:t>
            </a:r>
            <a:r>
              <a:rPr lang="en-US" i="1" dirty="0" smtClean="0"/>
              <a:t> </a:t>
            </a:r>
            <a:r>
              <a:rPr lang="en-US" i="1" dirty="0" err="1" smtClean="0"/>
              <a:t>familiers</a:t>
            </a:r>
            <a:r>
              <a:rPr lang="en-US" i="1" dirty="0" smtClean="0"/>
              <a:t> en avec la </a:t>
            </a:r>
            <a:r>
              <a:rPr lang="en-US" i="1" dirty="0" err="1" smtClean="0"/>
              <a:t>poremière</a:t>
            </a:r>
            <a:r>
              <a:rPr lang="en-US" i="1" dirty="0" smtClean="0"/>
              <a:t> </a:t>
            </a:r>
            <a:r>
              <a:rPr lang="en-US" i="1" dirty="0" err="1" smtClean="0"/>
              <a:t>lettre</a:t>
            </a:r>
            <a:r>
              <a:rPr lang="en-US" i="1" dirty="0" smtClean="0"/>
              <a:t> en majuscule:</a:t>
            </a:r>
            <a:endParaRPr lang="en-US" i="1" dirty="0" smtClean="0"/>
          </a:p>
          <a:p>
            <a:pPr lvl="1">
              <a:buNone/>
            </a:pP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affiche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sur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la sortie standard  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i="1" dirty="0" err="1" smtClean="0">
                <a:latin typeface="Courier New" pitchFamily="49" charset="0"/>
                <a:cs typeface="Courier New" pitchFamily="49" charset="0"/>
              </a:rPr>
              <a:t>Sprintf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– retourne une chaine de caractères</a:t>
            </a: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–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écrit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sur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os.Stderr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etc.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demain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Mais aussi </a:t>
            </a:r>
            <a:endParaRPr lang="fr-FR" i="1" dirty="0" smtClean="0"/>
          </a:p>
          <a:p>
            <a:pPr lvl="1">
              <a:buNone/>
            </a:pPr>
            <a:r>
              <a:rPr lang="nn-NO" i="1" dirty="0" smtClean="0">
                <a:latin typeface="Courier New" pitchFamily="49" charset="0"/>
                <a:cs typeface="Courier New" pitchFamily="49" charset="0"/>
              </a:rPr>
              <a:t>Print, Sprint, Fprint </a:t>
            </a:r>
            <a:r>
              <a:rPr lang="nn-NO" i="1" dirty="0" smtClean="0">
                <a:latin typeface="Courier New" pitchFamily="49" charset="0"/>
                <a:cs typeface="Courier New" pitchFamily="49" charset="0"/>
              </a:rPr>
              <a:t>– pas de formatage</a:t>
            </a:r>
            <a:endParaRPr lang="nn-NO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nn-NO" i="1" dirty="0" smtClean="0">
                <a:latin typeface="Courier New" pitchFamily="49" charset="0"/>
                <a:cs typeface="Courier New" pitchFamily="49" charset="0"/>
              </a:rPr>
              <a:t>Println, Sprintln, Fprintln </a:t>
            </a:r>
            <a:r>
              <a:rPr lang="nn-NO" i="1" dirty="0" smtClean="0">
                <a:latin typeface="Courier New" pitchFamily="49" charset="0"/>
                <a:cs typeface="Courier New" pitchFamily="49" charset="0"/>
              </a:rPr>
              <a:t>– pas de formatage, ajoute des espaces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final \</a:t>
            </a: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1">
              <a:buNone/>
            </a:pPr>
            <a:endParaRPr lang="fr-FR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fmt.Printf("%d %d %g\n", 1, 2, 3.5)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(1, " ", 2, " ", 3.5, "\n")</a:t>
            </a:r>
          </a:p>
          <a:p>
            <a:pPr lvl="1">
              <a:buNone/>
            </a:pP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(1, 2, 3.5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i="1" dirty="0" err="1" smtClean="0"/>
              <a:t>Chacune</a:t>
            </a:r>
            <a:r>
              <a:rPr lang="en-US" i="1" dirty="0" smtClean="0"/>
              <a:t> </a:t>
            </a:r>
            <a:r>
              <a:rPr lang="en-US" i="1" dirty="0" err="1" smtClean="0"/>
              <a:t>produit</a:t>
            </a:r>
            <a:r>
              <a:rPr lang="en-US" i="1" dirty="0" smtClean="0"/>
              <a:t> le </a:t>
            </a:r>
            <a:r>
              <a:rPr lang="en-US" i="1" dirty="0" err="1" smtClean="0"/>
              <a:t>même</a:t>
            </a:r>
            <a:r>
              <a:rPr lang="en-US" i="1" dirty="0" smtClean="0"/>
              <a:t> </a:t>
            </a:r>
            <a:r>
              <a:rPr lang="en-US" i="1" dirty="0" err="1" smtClean="0"/>
              <a:t>résultat</a:t>
            </a:r>
            <a:r>
              <a:rPr lang="en-US" i="1" dirty="0" smtClean="0"/>
              <a:t> : </a:t>
            </a:r>
            <a:r>
              <a:rPr lang="en-US" i="1" dirty="0" smtClean="0"/>
              <a:t>"1 2 3.5\n"</a:t>
            </a:r>
            <a:endParaRPr lang="fr-FR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Bibliothèque </a:t>
            </a:r>
            <a:r>
              <a:rPr lang="fr-FR" b="1" dirty="0" smtClean="0"/>
              <a:t>documentation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i="1" dirty="0" smtClean="0"/>
              <a:t>Le code source contient des commentaires. </a:t>
            </a:r>
            <a:endParaRPr lang="fr-FR" i="1" dirty="0" smtClean="0"/>
          </a:p>
          <a:p>
            <a:pPr>
              <a:buNone/>
            </a:pPr>
            <a:r>
              <a:rPr lang="en-US" i="1" dirty="0" smtClean="0"/>
              <a:t>La </a:t>
            </a:r>
            <a:r>
              <a:rPr lang="en-US" i="1" dirty="0" err="1" smtClean="0"/>
              <a:t>ligne</a:t>
            </a:r>
            <a:r>
              <a:rPr lang="en-US" i="1" dirty="0" smtClean="0"/>
              <a:t> de </a:t>
            </a:r>
            <a:r>
              <a:rPr lang="en-US" i="1" dirty="0" err="1" smtClean="0"/>
              <a:t>commande</a:t>
            </a:r>
            <a:r>
              <a:rPr lang="en-US" i="1" dirty="0" smtClean="0"/>
              <a:t> </a:t>
            </a:r>
            <a:r>
              <a:rPr lang="en-US" i="1" dirty="0" err="1" smtClean="0"/>
              <a:t>ou</a:t>
            </a:r>
            <a:r>
              <a:rPr lang="en-US" i="1" dirty="0" smtClean="0"/>
              <a:t> </a:t>
            </a:r>
            <a:r>
              <a:rPr lang="en-US" i="1" dirty="0" err="1" smtClean="0"/>
              <a:t>l’outil</a:t>
            </a:r>
            <a:r>
              <a:rPr lang="en-US" i="1" dirty="0" smtClean="0"/>
              <a:t> web </a:t>
            </a:r>
            <a:r>
              <a:rPr lang="en-US" i="1" dirty="0" err="1" smtClean="0"/>
              <a:t>extrait</a:t>
            </a:r>
            <a:r>
              <a:rPr lang="en-US" i="1" dirty="0" smtClean="0"/>
              <a:t> </a:t>
            </a:r>
            <a:r>
              <a:rPr lang="en-US" i="1" dirty="0" err="1" smtClean="0"/>
              <a:t>ces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commentaires</a:t>
            </a:r>
            <a:r>
              <a:rPr lang="en-US" i="1" dirty="0" smtClean="0"/>
              <a:t> :</a:t>
            </a:r>
            <a:endParaRPr lang="en-US" i="1" dirty="0" smtClean="0"/>
          </a:p>
          <a:p>
            <a:pPr lvl="1">
              <a:buNone/>
            </a:pPr>
            <a:r>
              <a:rPr lang="fr-FR" i="1" dirty="0" smtClean="0">
                <a:latin typeface="Courier New" pitchFamily="49" charset="0"/>
                <a:cs typeface="Courier New" pitchFamily="49" charset="0"/>
              </a:rPr>
              <a:t>Link: </a:t>
            </a:r>
            <a:r>
              <a:rPr lang="fr-FR" dirty="0" smtClean="0">
                <a:latin typeface="Courier New" pitchFamily="49" charset="0"/>
                <a:cs typeface="Courier New" pitchFamily="49" charset="0"/>
                <a:hlinkClick r:id="rId2"/>
              </a:rPr>
              <a:t>http</a:t>
            </a:r>
            <a:r>
              <a:rPr lang="fr-FR" dirty="0" smtClean="0">
                <a:latin typeface="Courier New" pitchFamily="49" charset="0"/>
                <a:cs typeface="Courier New" pitchFamily="49" charset="0"/>
                <a:hlinkClick r:id="rId2"/>
              </a:rPr>
              <a:t>://golang.org/pkg</a:t>
            </a:r>
            <a:r>
              <a:rPr lang="fr-FR" dirty="0" smtClean="0">
                <a:latin typeface="Courier New" pitchFamily="49" charset="0"/>
                <a:cs typeface="Courier New" pitchFamily="49" charset="0"/>
                <a:hlinkClick r:id="rId2"/>
              </a:rPr>
              <a:t>/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i="1" dirty="0" smtClean="0"/>
              <a:t>Command:</a:t>
            </a: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godoc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godoc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Printf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7" y="1677194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 : 1</a:t>
            </a:r>
            <a:r>
              <a:rPr lang="fr-FR" baseline="30000" dirty="0" smtClean="0"/>
              <a:t>er</a:t>
            </a:r>
            <a:r>
              <a:rPr lang="fr-FR" dirty="0" smtClean="0"/>
              <a:t> jour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err="1" smtClean="0"/>
              <a:t>Initialiser</a:t>
            </a:r>
            <a:r>
              <a:rPr lang="en-US" i="1" dirty="0" smtClean="0"/>
              <a:t> </a:t>
            </a:r>
            <a:r>
              <a:rPr lang="en-US" i="1" dirty="0" err="1" smtClean="0"/>
              <a:t>l’environnement</a:t>
            </a:r>
            <a:r>
              <a:rPr lang="en-US" i="1" dirty="0" smtClean="0"/>
              <a:t>  </a:t>
            </a:r>
            <a:r>
              <a:rPr lang="en-US" i="1" dirty="0" smtClean="0"/>
              <a:t>- </a:t>
            </a:r>
            <a:r>
              <a:rPr lang="en-US" i="1" dirty="0" err="1" smtClean="0"/>
              <a:t>voir</a:t>
            </a:r>
            <a:endParaRPr lang="en-US" i="1" dirty="0" smtClean="0"/>
          </a:p>
          <a:p>
            <a:pPr lvl="1">
              <a:buNone/>
            </a:pPr>
            <a:r>
              <a:rPr lang="fr-FR" dirty="0" smtClean="0">
                <a:latin typeface="Courier New" pitchFamily="49" charset="0"/>
                <a:cs typeface="Courier New" pitchFamily="49" charset="0"/>
                <a:hlinkClick r:id="rId2"/>
              </a:rPr>
              <a:t>http://</a:t>
            </a:r>
            <a:r>
              <a:rPr lang="fr-FR" dirty="0" smtClean="0">
                <a:latin typeface="Courier New" pitchFamily="49" charset="0"/>
                <a:cs typeface="Courier New" pitchFamily="49" charset="0"/>
                <a:hlinkClick r:id="rId2"/>
              </a:rPr>
              <a:t>golang.org/doc/install.html</a:t>
            </a:r>
            <a:endParaRPr lang="fr-F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en-US" i="1" dirty="0" err="1" smtClean="0"/>
              <a:t>Vous</a:t>
            </a:r>
            <a:r>
              <a:rPr lang="en-US" i="1" dirty="0" smtClean="0"/>
              <a:t> </a:t>
            </a:r>
            <a:r>
              <a:rPr lang="en-US" i="1" dirty="0" err="1" smtClean="0"/>
              <a:t>connaissez</a:t>
            </a:r>
            <a:r>
              <a:rPr lang="en-US" i="1" dirty="0" smtClean="0"/>
              <a:t> </a:t>
            </a:r>
            <a:r>
              <a:rPr lang="en-US" i="1" dirty="0" err="1" smtClean="0"/>
              <a:t>tous</a:t>
            </a:r>
            <a:r>
              <a:rPr lang="en-US" i="1" dirty="0" smtClean="0"/>
              <a:t> les suites de </a:t>
            </a:r>
            <a:r>
              <a:rPr lang="en-US" i="1" dirty="0" err="1" smtClean="0"/>
              <a:t>fibonacci</a:t>
            </a:r>
            <a:r>
              <a:rPr lang="en-US" i="1" dirty="0" smtClean="0"/>
              <a:t>.</a:t>
            </a: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Ecrire</a:t>
            </a:r>
            <a:r>
              <a:rPr lang="en-US" i="1" dirty="0" smtClean="0"/>
              <a:t> un package pour les </a:t>
            </a:r>
            <a:r>
              <a:rPr lang="en-US" i="1" dirty="0" err="1" smtClean="0"/>
              <a:t>implémenter</a:t>
            </a:r>
            <a:r>
              <a:rPr lang="en-US" i="1" dirty="0" smtClean="0"/>
              <a:t>. Il </a:t>
            </a:r>
            <a:r>
              <a:rPr lang="en-US" i="1" dirty="0" err="1" smtClean="0"/>
              <a:t>devrait</a:t>
            </a:r>
            <a:r>
              <a:rPr lang="en-US" i="1" dirty="0" smtClean="0"/>
              <a:t> y </a:t>
            </a:r>
            <a:r>
              <a:rPr lang="en-US" i="1" dirty="0" err="1" smtClean="0"/>
              <a:t>avoir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</a:p>
          <a:p>
            <a:pPr>
              <a:buNone/>
            </a:pPr>
            <a:r>
              <a:rPr lang="en-US" i="1" dirty="0" err="1" smtClean="0"/>
              <a:t>fonction</a:t>
            </a:r>
            <a:r>
              <a:rPr lang="en-US" i="1" dirty="0" smtClean="0"/>
              <a:t> pour </a:t>
            </a:r>
            <a:r>
              <a:rPr lang="en-US" i="1" dirty="0" err="1" smtClean="0"/>
              <a:t>récupérer</a:t>
            </a:r>
            <a:r>
              <a:rPr lang="en-US" i="1" dirty="0" smtClean="0"/>
              <a:t> la </a:t>
            </a:r>
            <a:r>
              <a:rPr lang="en-US" i="1" dirty="0" err="1" smtClean="0"/>
              <a:t>valeur</a:t>
            </a:r>
            <a:r>
              <a:rPr lang="en-US" i="1" dirty="0" smtClean="0"/>
              <a:t> (</a:t>
            </a:r>
            <a:r>
              <a:rPr lang="en-US" i="1" dirty="0" err="1" smtClean="0"/>
              <a:t>vous</a:t>
            </a:r>
            <a:r>
              <a:rPr lang="en-US" i="1" dirty="0" smtClean="0"/>
              <a:t> ne </a:t>
            </a:r>
            <a:r>
              <a:rPr lang="en-US" i="1" dirty="0" err="1" smtClean="0"/>
              <a:t>connsaissez</a:t>
            </a:r>
            <a:r>
              <a:rPr lang="en-US" i="1" dirty="0" smtClean="0"/>
              <a:t> pas  encore les </a:t>
            </a:r>
          </a:p>
          <a:p>
            <a:pPr>
              <a:buNone/>
            </a:pPr>
            <a:r>
              <a:rPr lang="en-US" i="1" dirty="0" err="1" smtClean="0"/>
              <a:t>struct</a:t>
            </a:r>
            <a:r>
              <a:rPr lang="en-US" i="1" dirty="0" smtClean="0"/>
              <a:t> ; </a:t>
            </a:r>
            <a:r>
              <a:rPr lang="en-US" i="1" dirty="0" err="1" smtClean="0"/>
              <a:t>pouvez</a:t>
            </a:r>
            <a:r>
              <a:rPr lang="en-US" i="1" dirty="0" smtClean="0"/>
              <a:t> </a:t>
            </a:r>
            <a:r>
              <a:rPr lang="en-US" i="1" dirty="0" err="1" smtClean="0"/>
              <a:t>trouver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façon</a:t>
            </a:r>
            <a:r>
              <a:rPr lang="en-US" i="1" dirty="0" smtClean="0"/>
              <a:t> de </a:t>
            </a:r>
            <a:r>
              <a:rPr lang="en-US" i="1" dirty="0" err="1" smtClean="0"/>
              <a:t>sauver</a:t>
            </a:r>
            <a:r>
              <a:rPr lang="en-US" i="1" dirty="0" smtClean="0"/>
              <a:t> </a:t>
            </a:r>
            <a:r>
              <a:rPr lang="en-US" i="1" dirty="0" err="1" smtClean="0"/>
              <a:t>l’état</a:t>
            </a:r>
            <a:r>
              <a:rPr lang="en-US" i="1" dirty="0" smtClean="0"/>
              <a:t> sans les </a:t>
            </a:r>
            <a:r>
              <a:rPr lang="en-US" i="1" dirty="0" err="1" smtClean="0"/>
              <a:t>globales</a:t>
            </a:r>
            <a:r>
              <a:rPr lang="en-US" i="1" dirty="0" smtClean="0"/>
              <a:t>?) </a:t>
            </a:r>
          </a:p>
          <a:p>
            <a:pPr>
              <a:buNone/>
            </a:pPr>
            <a:r>
              <a:rPr lang="en-US" i="1" dirty="0" err="1" smtClean="0"/>
              <a:t>Mais</a:t>
            </a:r>
            <a:r>
              <a:rPr lang="en-US" i="1" dirty="0" smtClean="0"/>
              <a:t> à la place de </a:t>
            </a:r>
            <a:r>
              <a:rPr lang="en-US" i="1" dirty="0" err="1" smtClean="0"/>
              <a:t>l’addition</a:t>
            </a:r>
            <a:r>
              <a:rPr lang="en-US" i="1" dirty="0" smtClean="0"/>
              <a:t>, faire </a:t>
            </a:r>
            <a:r>
              <a:rPr lang="en-US" i="1" dirty="0" err="1" smtClean="0"/>
              <a:t>une</a:t>
            </a:r>
            <a:r>
              <a:rPr lang="en-US" i="1" dirty="0" smtClean="0"/>
              <a:t> </a:t>
            </a:r>
            <a:r>
              <a:rPr lang="en-US" i="1" dirty="0" err="1" smtClean="0"/>
              <a:t>opération</a:t>
            </a:r>
            <a:r>
              <a:rPr lang="en-US" i="1" dirty="0" smtClean="0"/>
              <a:t> </a:t>
            </a:r>
            <a:r>
              <a:rPr lang="en-US" i="1" dirty="0" err="1" smtClean="0"/>
              <a:t>fournie</a:t>
            </a:r>
            <a:r>
              <a:rPr lang="en-US" i="1" dirty="0" smtClean="0"/>
              <a:t> </a:t>
            </a:r>
            <a:r>
              <a:rPr lang="en-US" i="1" dirty="0" err="1" smtClean="0"/>
              <a:t>sous</a:t>
            </a:r>
            <a:r>
              <a:rPr lang="en-US" i="1" dirty="0" smtClean="0"/>
              <a:t> </a:t>
            </a:r>
            <a:r>
              <a:rPr lang="en-US" i="1" dirty="0" err="1" smtClean="0"/>
              <a:t>forme</a:t>
            </a:r>
            <a:r>
              <a:rPr lang="en-US" i="1" dirty="0" smtClean="0"/>
              <a:t> de </a:t>
            </a:r>
          </a:p>
          <a:p>
            <a:pPr>
              <a:buNone/>
            </a:pPr>
            <a:r>
              <a:rPr lang="en-US" i="1" dirty="0" err="1" smtClean="0"/>
              <a:t>fonction</a:t>
            </a:r>
            <a:r>
              <a:rPr lang="en-US" i="1" dirty="0" smtClean="0"/>
              <a:t> par </a:t>
            </a:r>
            <a:r>
              <a:rPr lang="en-US" i="1" dirty="0" err="1" smtClean="0"/>
              <a:t>l’utilisateur</a:t>
            </a:r>
            <a:r>
              <a:rPr lang="en-US" i="1" dirty="0" smtClean="0"/>
              <a:t>.  </a:t>
            </a:r>
            <a:r>
              <a:rPr lang="en-US" i="1" dirty="0" err="1" smtClean="0"/>
              <a:t>Entiers</a:t>
            </a:r>
            <a:r>
              <a:rPr lang="en-US" i="1" dirty="0" smtClean="0"/>
              <a:t>, </a:t>
            </a:r>
            <a:r>
              <a:rPr lang="en-US" i="1" dirty="0" err="1" smtClean="0"/>
              <a:t>Flottants</a:t>
            </a:r>
            <a:r>
              <a:rPr lang="en-US" i="1" dirty="0" smtClean="0"/>
              <a:t>? </a:t>
            </a:r>
            <a:r>
              <a:rPr lang="en-US" i="1" dirty="0" err="1" smtClean="0"/>
              <a:t>Chaines</a:t>
            </a:r>
            <a:r>
              <a:rPr lang="en-US" i="1" dirty="0" smtClean="0"/>
              <a:t> de </a:t>
            </a:r>
            <a:r>
              <a:rPr lang="en-US" i="1" dirty="0" err="1" smtClean="0"/>
              <a:t>caractères</a:t>
            </a:r>
            <a:r>
              <a:rPr lang="en-US" i="1" dirty="0" smtClean="0"/>
              <a:t>? </a:t>
            </a:r>
          </a:p>
          <a:p>
            <a:pPr>
              <a:buNone/>
            </a:pPr>
            <a:r>
              <a:rPr lang="en-US" i="1" dirty="0" err="1" smtClean="0"/>
              <a:t>C’est</a:t>
            </a:r>
            <a:r>
              <a:rPr lang="en-US" i="1" dirty="0" smtClean="0"/>
              <a:t> à </a:t>
            </a:r>
            <a:r>
              <a:rPr lang="en-US" i="1" dirty="0" err="1" smtClean="0"/>
              <a:t>votre</a:t>
            </a:r>
            <a:r>
              <a:rPr lang="en-US" i="1" dirty="0" smtClean="0"/>
              <a:t> </a:t>
            </a:r>
            <a:r>
              <a:rPr lang="en-US" i="1" dirty="0" err="1" smtClean="0"/>
              <a:t>convenance</a:t>
            </a:r>
            <a:r>
              <a:rPr lang="en-US" i="1" dirty="0" smtClean="0"/>
              <a:t>!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err="1" smtClean="0"/>
              <a:t>Ecrire</a:t>
            </a:r>
            <a:r>
              <a:rPr lang="en-US" i="1" dirty="0" smtClean="0"/>
              <a:t> </a:t>
            </a:r>
            <a:r>
              <a:rPr lang="en-US" i="1" dirty="0" err="1" smtClean="0"/>
              <a:t>une</a:t>
            </a:r>
            <a:r>
              <a:rPr lang="en-US" i="1" dirty="0" smtClean="0"/>
              <a:t> petit test </a:t>
            </a:r>
            <a:r>
              <a:rPr lang="en-US" i="1" dirty="0" err="1" smtClean="0"/>
              <a:t>gotest</a:t>
            </a:r>
            <a:r>
              <a:rPr lang="en-US" i="1" dirty="0" smtClean="0"/>
              <a:t> pour </a:t>
            </a:r>
            <a:r>
              <a:rPr lang="en-US" i="1" dirty="0" err="1" smtClean="0"/>
              <a:t>votre</a:t>
            </a:r>
            <a:r>
              <a:rPr lang="en-US" i="1" dirty="0" smtClean="0"/>
              <a:t> package.  </a:t>
            </a:r>
            <a:endParaRPr lang="fr-FR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 leçon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i="1" dirty="0" smtClean="0"/>
              <a:t>Les types composite  </a:t>
            </a:r>
            <a:endParaRPr lang="fr-FR" i="1" dirty="0" smtClean="0"/>
          </a:p>
          <a:p>
            <a:r>
              <a:rPr lang="fr-FR" i="1" dirty="0" smtClean="0"/>
              <a:t>Les méthodes</a:t>
            </a:r>
            <a:endParaRPr lang="fr-FR" i="1" dirty="0" smtClean="0"/>
          </a:p>
          <a:p>
            <a:r>
              <a:rPr lang="fr-FR" i="1" dirty="0" smtClean="0"/>
              <a:t>Les interfaces </a:t>
            </a:r>
            <a:endParaRPr lang="fr-FR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demain!</a:t>
            </a:r>
            <a:endParaRPr lang="fr-FR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7" y="1677194"/>
            <a:ext cx="7667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Pour plus </a:t>
            </a:r>
            <a:r>
              <a:rPr lang="en-US" i="1" dirty="0" err="1" smtClean="0"/>
              <a:t>d’information</a:t>
            </a:r>
            <a:r>
              <a:rPr lang="en-US" i="1" dirty="0" smtClean="0"/>
              <a:t>, </a:t>
            </a:r>
            <a:r>
              <a:rPr lang="en-US" i="1" dirty="0" err="1" smtClean="0"/>
              <a:t>voir</a:t>
            </a:r>
            <a:r>
              <a:rPr lang="en-US" i="1" dirty="0" smtClean="0"/>
              <a:t> la documentation </a:t>
            </a:r>
            <a:r>
              <a:rPr lang="en-US" i="1" dirty="0" err="1" smtClean="0"/>
              <a:t>sur</a:t>
            </a:r>
            <a:r>
              <a:rPr lang="en-US" i="1" dirty="0" smtClean="0"/>
              <a:t> le site :</a:t>
            </a:r>
            <a:endParaRPr lang="en-US" i="1" dirty="0"/>
          </a:p>
          <a:p>
            <a:pPr lvl="1"/>
            <a:r>
              <a:rPr lang="fr-FR" dirty="0">
                <a:hlinkClick r:id="rId2"/>
              </a:rPr>
              <a:t>http://golang.org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endParaRPr lang="fr-FR" dirty="0"/>
          </a:p>
          <a:p>
            <a:pPr>
              <a:buNone/>
            </a:pPr>
            <a:r>
              <a:rPr lang="fr-FR" i="1" dirty="0" smtClean="0"/>
              <a:t>Inclus:</a:t>
            </a:r>
            <a:endParaRPr lang="fr-FR" i="1" dirty="0"/>
          </a:p>
          <a:p>
            <a:pPr lvl="1"/>
            <a:r>
              <a:rPr lang="fr-FR" i="1" dirty="0" smtClean="0"/>
              <a:t>Spécification du langage  </a:t>
            </a:r>
            <a:endParaRPr lang="fr-FR" i="1" dirty="0"/>
          </a:p>
          <a:p>
            <a:pPr lvl="1"/>
            <a:r>
              <a:rPr lang="fr-FR" i="1" dirty="0" smtClean="0"/>
              <a:t>tutoriel</a:t>
            </a:r>
            <a:endParaRPr lang="fr-FR" i="1" dirty="0"/>
          </a:p>
          <a:p>
            <a:pPr lvl="1"/>
            <a:r>
              <a:rPr lang="fr-FR" i="1" dirty="0" smtClean="0"/>
              <a:t>« Effective Go » </a:t>
            </a:r>
          </a:p>
          <a:p>
            <a:pPr lvl="1"/>
            <a:r>
              <a:rPr lang="fr-FR" i="1" dirty="0" smtClean="0"/>
              <a:t> documentation des bibliothèques de code  </a:t>
            </a:r>
            <a:endParaRPr lang="fr-FR" i="1" dirty="0"/>
          </a:p>
          <a:p>
            <a:pPr lvl="1"/>
            <a:r>
              <a:rPr lang="fr-FR" i="1" dirty="0" smtClean="0"/>
              <a:t>Démarrage et « how-to» s</a:t>
            </a:r>
            <a:endParaRPr lang="fr-FR" i="1" dirty="0"/>
          </a:p>
          <a:p>
            <a:pPr lvl="1"/>
            <a:r>
              <a:rPr lang="fr-FR" i="1" dirty="0" err="1" smtClean="0"/>
              <a:t>FAQs</a:t>
            </a:r>
            <a:endParaRPr lang="fr-FR" i="1" dirty="0"/>
          </a:p>
          <a:p>
            <a:pPr lvl="1"/>
            <a:r>
              <a:rPr lang="en-US" i="1" dirty="0" err="1" smtClean="0"/>
              <a:t>Bac</a:t>
            </a:r>
            <a:r>
              <a:rPr lang="en-US" i="1" dirty="0" smtClean="0"/>
              <a:t> à sable (</a:t>
            </a:r>
            <a:r>
              <a:rPr lang="en-US" i="1" dirty="0" err="1" smtClean="0"/>
              <a:t>exécuter</a:t>
            </a:r>
            <a:r>
              <a:rPr lang="en-US" i="1" dirty="0" smtClean="0"/>
              <a:t>  </a:t>
            </a:r>
            <a:r>
              <a:rPr lang="en-US" i="1" dirty="0"/>
              <a:t>Go </a:t>
            </a:r>
            <a:r>
              <a:rPr lang="en-US" i="1" dirty="0" smtClean="0"/>
              <a:t>à </a:t>
            </a:r>
            <a:r>
              <a:rPr lang="en-US" i="1" dirty="0" err="1" smtClean="0"/>
              <a:t>partir</a:t>
            </a:r>
            <a:r>
              <a:rPr lang="en-US" i="1" dirty="0" smtClean="0"/>
              <a:t> d’un </a:t>
            </a:r>
            <a:r>
              <a:rPr lang="en-US" i="1" dirty="0" err="1" smtClean="0"/>
              <a:t>navigateur</a:t>
            </a:r>
            <a:r>
              <a:rPr lang="en-US" i="1" dirty="0" smtClean="0"/>
              <a:t>)</a:t>
            </a:r>
            <a:endParaRPr lang="en-US" i="1" dirty="0"/>
          </a:p>
          <a:p>
            <a:pPr lvl="1"/>
            <a:r>
              <a:rPr lang="fr-FR" i="1" dirty="0" err="1" smtClean="0"/>
              <a:t>Etc</a:t>
            </a:r>
            <a:r>
              <a:rPr lang="fr-FR" i="1" dirty="0" smtClean="0"/>
              <a:t>…</a:t>
            </a:r>
            <a:endParaRPr lang="fr-FR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Status</a:t>
            </a:r>
            <a:r>
              <a:rPr lang="fr-FR" dirty="0" smtClean="0"/>
              <a:t> : compilateurs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fr-FR" i="1" dirty="0" err="1"/>
              <a:t>gc</a:t>
            </a:r>
            <a:r>
              <a:rPr lang="fr-FR" i="1" dirty="0"/>
              <a:t> (Ken Thompson), </a:t>
            </a:r>
            <a:r>
              <a:rPr lang="fr-FR" i="1" dirty="0" err="1"/>
              <a:t>a.k.a</a:t>
            </a:r>
            <a:r>
              <a:rPr lang="fr-FR" i="1" dirty="0"/>
              <a:t>. 6g, 8g, 5g</a:t>
            </a:r>
          </a:p>
          <a:p>
            <a:pPr lvl="1"/>
            <a:r>
              <a:rPr lang="en-US" i="1" dirty="0" err="1" smtClean="0"/>
              <a:t>Dérivé</a:t>
            </a:r>
            <a:r>
              <a:rPr lang="en-US" i="1" dirty="0" smtClean="0"/>
              <a:t> du </a:t>
            </a:r>
            <a:r>
              <a:rPr lang="en-US" i="1" dirty="0" err="1" smtClean="0"/>
              <a:t>modèle</a:t>
            </a:r>
            <a:r>
              <a:rPr lang="en-US" i="1" dirty="0" smtClean="0"/>
              <a:t> de compilation de Plan9</a:t>
            </a:r>
            <a:endParaRPr lang="en-US" i="1" dirty="0"/>
          </a:p>
          <a:p>
            <a:pPr lvl="1"/>
            <a:r>
              <a:rPr lang="en-US" i="1" dirty="0" err="1" smtClean="0"/>
              <a:t>Génère</a:t>
            </a:r>
            <a:r>
              <a:rPr lang="en-US" i="1" dirty="0" smtClean="0"/>
              <a:t> du code OK </a:t>
            </a:r>
            <a:r>
              <a:rPr lang="en-US" i="1" dirty="0" err="1" smtClean="0"/>
              <a:t>très</a:t>
            </a:r>
            <a:r>
              <a:rPr lang="en-US" i="1" dirty="0" smtClean="0"/>
              <a:t> </a:t>
            </a:r>
            <a:r>
              <a:rPr lang="en-US" i="1" dirty="0" err="1" smtClean="0"/>
              <a:t>rapidement</a:t>
            </a:r>
            <a:r>
              <a:rPr lang="en-US" i="1" dirty="0" smtClean="0"/>
              <a:t>  </a:t>
            </a:r>
            <a:endParaRPr lang="en-US" i="1" dirty="0"/>
          </a:p>
          <a:p>
            <a:pPr lvl="1"/>
            <a:r>
              <a:rPr lang="fr-FR" i="1" dirty="0" smtClean="0"/>
              <a:t>Pas directement </a:t>
            </a:r>
            <a:r>
              <a:rPr lang="fr-FR" i="1" dirty="0" err="1" smtClean="0"/>
              <a:t>linkable</a:t>
            </a:r>
            <a:r>
              <a:rPr lang="fr-FR" i="1" dirty="0" smtClean="0"/>
              <a:t> avec </a:t>
            </a:r>
            <a:r>
              <a:rPr lang="fr-FR" i="1" dirty="0" err="1" smtClean="0"/>
              <a:t>gcc</a:t>
            </a:r>
            <a:r>
              <a:rPr lang="fr-FR" i="1" dirty="0" smtClean="0"/>
              <a:t>  </a:t>
            </a:r>
          </a:p>
          <a:p>
            <a:pPr lvl="1"/>
            <a:endParaRPr lang="fr-FR" i="1" dirty="0"/>
          </a:p>
          <a:p>
            <a:pPr>
              <a:buNone/>
            </a:pPr>
            <a:r>
              <a:rPr lang="fr-FR" i="1" dirty="0" err="1"/>
              <a:t>gccgo</a:t>
            </a:r>
            <a:r>
              <a:rPr lang="fr-FR" i="1" dirty="0"/>
              <a:t> (Ian Taylor)</a:t>
            </a:r>
          </a:p>
          <a:p>
            <a:pPr lvl="1"/>
            <a:r>
              <a:rPr lang="fr-FR" i="1" dirty="0" smtClean="0"/>
              <a:t>Architecture plus </a:t>
            </a:r>
            <a:r>
              <a:rPr lang="fr-FR" i="1" dirty="0" err="1" smtClean="0"/>
              <a:t>familère</a:t>
            </a:r>
            <a:r>
              <a:rPr lang="fr-FR" i="1" dirty="0" smtClean="0"/>
              <a:t> </a:t>
            </a:r>
            <a:endParaRPr lang="fr-FR" i="1" dirty="0"/>
          </a:p>
          <a:p>
            <a:pPr lvl="1"/>
            <a:r>
              <a:rPr lang="en-US" i="1" dirty="0" err="1" smtClean="0"/>
              <a:t>Gén</a:t>
            </a:r>
            <a:r>
              <a:rPr lang="en-US" i="1" dirty="0" smtClean="0"/>
              <a:t>-re un bon code </a:t>
            </a:r>
            <a:r>
              <a:rPr lang="en-US" i="1" dirty="0" err="1" smtClean="0"/>
              <a:t>mais</a:t>
            </a:r>
            <a:r>
              <a:rPr lang="en-US" i="1" dirty="0" smtClean="0"/>
              <a:t> pas </a:t>
            </a:r>
            <a:r>
              <a:rPr lang="en-US" i="1" dirty="0" err="1" smtClean="0"/>
              <a:t>aussi</a:t>
            </a:r>
            <a:r>
              <a:rPr lang="en-US" i="1" dirty="0" smtClean="0"/>
              <a:t> </a:t>
            </a:r>
            <a:r>
              <a:rPr lang="en-US" i="1" dirty="0" err="1" smtClean="0"/>
              <a:t>rapide</a:t>
            </a:r>
            <a:r>
              <a:rPr lang="en-US" i="1" dirty="0" smtClean="0"/>
              <a:t>  </a:t>
            </a:r>
            <a:endParaRPr lang="en-US" i="1" dirty="0"/>
          </a:p>
          <a:p>
            <a:pPr lvl="1"/>
            <a:r>
              <a:rPr lang="fr-FR" i="1" dirty="0" err="1" smtClean="0"/>
              <a:t>Linkable</a:t>
            </a:r>
            <a:r>
              <a:rPr lang="fr-FR" i="1" dirty="0" smtClean="0"/>
              <a:t> avec </a:t>
            </a:r>
            <a:r>
              <a:rPr lang="fr-FR" i="1" dirty="0" err="1" smtClean="0"/>
              <a:t>gcc</a:t>
            </a:r>
            <a:endParaRPr lang="fr-FR" i="1" dirty="0" smtClean="0"/>
          </a:p>
          <a:p>
            <a:pPr lvl="1">
              <a:buNone/>
            </a:pPr>
            <a:endParaRPr lang="fr-FR" i="1" dirty="0"/>
          </a:p>
          <a:p>
            <a:pPr>
              <a:buNone/>
            </a:pPr>
            <a:r>
              <a:rPr lang="en-US" i="1" dirty="0" err="1" smtClean="0"/>
              <a:t>Disponible</a:t>
            </a:r>
            <a:r>
              <a:rPr lang="en-US" i="1" dirty="0" smtClean="0"/>
              <a:t> pour les architectures  32-bit, 64-bits </a:t>
            </a:r>
            <a:r>
              <a:rPr lang="en-US" i="1" dirty="0"/>
              <a:t>x86 (amd64,</a:t>
            </a:r>
          </a:p>
          <a:p>
            <a:pPr>
              <a:buNone/>
            </a:pPr>
            <a:r>
              <a:rPr lang="fr-FR" i="1" dirty="0"/>
              <a:t>x86-64) </a:t>
            </a:r>
            <a:r>
              <a:rPr lang="fr-FR" i="1" dirty="0" smtClean="0"/>
              <a:t>et ARM.</a:t>
            </a:r>
          </a:p>
          <a:p>
            <a:pPr>
              <a:buNone/>
            </a:pPr>
            <a:endParaRPr lang="fr-FR" i="1" dirty="0"/>
          </a:p>
          <a:p>
            <a:pPr>
              <a:buNone/>
            </a:pPr>
            <a:r>
              <a:rPr lang="fr-FR" i="1" dirty="0" smtClean="0"/>
              <a:t>Ramasse-miettes, concurrence, etc.., implémentés.</a:t>
            </a:r>
            <a:endParaRPr lang="fr-FR" i="1" dirty="0"/>
          </a:p>
          <a:p>
            <a:pPr>
              <a:buNone/>
            </a:pPr>
            <a:r>
              <a:rPr lang="fr-FR" i="1" dirty="0" smtClean="0"/>
              <a:t>Bibliothèques de bonne qualité et améliorées.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3489</Words>
  <Application>Microsoft Office PowerPoint</Application>
  <PresentationFormat>Affichage à l'écran (4:3)</PresentationFormat>
  <Paragraphs>925</Paragraphs>
  <Slides>76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76</vt:i4>
      </vt:variant>
    </vt:vector>
  </HeadingPairs>
  <TitlesOfParts>
    <vt:vector size="77" baseType="lpstr">
      <vt:lpstr>Thème Office</vt:lpstr>
      <vt:lpstr>Le langage  Go   1ère partie</vt:lpstr>
      <vt:lpstr>Qui?</vt:lpstr>
      <vt:lpstr>Plan du cours</vt:lpstr>
      <vt:lpstr>Aperçu du cours d’aujourd’hui</vt:lpstr>
      <vt:lpstr>Motivations</vt:lpstr>
      <vt:lpstr>Pourquoi un nouveau langage?</vt:lpstr>
      <vt:lpstr>Pour positiver</vt:lpstr>
      <vt:lpstr>Ressources </vt:lpstr>
      <vt:lpstr>Status : compilateurs</vt:lpstr>
      <vt:lpstr>Les bases</vt:lpstr>
      <vt:lpstr>Codons</vt:lpstr>
      <vt:lpstr>Bases du langage</vt:lpstr>
      <vt:lpstr>Structure lexicale</vt:lpstr>
      <vt:lpstr>Litéraux</vt:lpstr>
      <vt:lpstr>Aperçu de la syntaxe</vt:lpstr>
      <vt:lpstr>Point virgule</vt:lpstr>
      <vt:lpstr>Les types numériques</vt:lpstr>
      <vt:lpstr>Bool</vt:lpstr>
      <vt:lpstr>String</vt:lpstr>
      <vt:lpstr>Expressions </vt:lpstr>
      <vt:lpstr>Expressions Go vs. Expressions C</vt:lpstr>
      <vt:lpstr>Exemples</vt:lpstr>
      <vt:lpstr>Conversions numériques</vt:lpstr>
      <vt:lpstr>Constantes</vt:lpstr>
      <vt:lpstr>Expressions constantes</vt:lpstr>
      <vt:lpstr>Conséquence des nombre idéaux</vt:lpstr>
      <vt:lpstr>Déclarations</vt:lpstr>
      <vt:lpstr>Var</vt:lpstr>
      <vt:lpstr>Var distribué</vt:lpstr>
      <vt:lpstr>La « déclaration courte » := </vt:lpstr>
      <vt:lpstr>Les constantes </vt:lpstr>
      <vt:lpstr>Iota</vt:lpstr>
      <vt:lpstr>Types</vt:lpstr>
      <vt:lpstr>New</vt:lpstr>
      <vt:lpstr>Affectations</vt:lpstr>
      <vt:lpstr>Les structures de contrôles </vt:lpstr>
      <vt:lpstr>Forme des structures de contrôle</vt:lpstr>
      <vt:lpstr>If</vt:lpstr>
      <vt:lpstr>For</vt:lpstr>
      <vt:lpstr>Switch</vt:lpstr>
      <vt:lpstr>Switch (2)</vt:lpstr>
      <vt:lpstr>Break, continue, etc…</vt:lpstr>
      <vt:lpstr>Fonctions</vt:lpstr>
      <vt:lpstr>L’identificateur blank</vt:lpstr>
      <vt:lpstr>Fonctions avec résultats variables</vt:lpstr>
      <vt:lpstr>Le retour vide</vt:lpstr>
      <vt:lpstr>Quid au sujet du zéro?</vt:lpstr>
      <vt:lpstr>Defer</vt:lpstr>
      <vt:lpstr>Une invocation de fonction par defer</vt:lpstr>
      <vt:lpstr>Tracer avec un defer</vt:lpstr>
      <vt:lpstr>Args sont évalués maintenant, defer plus tard</vt:lpstr>
      <vt:lpstr>Les litéraux fonction</vt:lpstr>
      <vt:lpstr>Les litéraux fonction sont des « closures » </vt:lpstr>
      <vt:lpstr>Construction d’un programme</vt:lpstr>
      <vt:lpstr>Packages</vt:lpstr>
      <vt:lpstr>Structure d’un fichier source</vt:lpstr>
      <vt:lpstr>Un package simple fichier</vt:lpstr>
      <vt:lpstr>Main et main.main</vt:lpstr>
      <vt:lpstr>Le package OS</vt:lpstr>
      <vt:lpstr>Visibilité globale et package</vt:lpstr>
      <vt:lpstr>Initialisation</vt:lpstr>
      <vt:lpstr>Example d’initialisation</vt:lpstr>
      <vt:lpstr>La construction des package et programme</vt:lpstr>
      <vt:lpstr>Construire le package « fmt »</vt:lpstr>
      <vt:lpstr>Tests</vt:lpstr>
      <vt:lpstr>Un exemple de test</vt:lpstr>
      <vt:lpstr>Test : gotest</vt:lpstr>
      <vt:lpstr>Un exemple de benchmark</vt:lpstr>
      <vt:lpstr>Benchmarking : gotest</vt:lpstr>
      <vt:lpstr>Bibliothèques de code</vt:lpstr>
      <vt:lpstr>Un peut plus au sujet de fmt</vt:lpstr>
      <vt:lpstr>Bibliothèque documentation</vt:lpstr>
      <vt:lpstr>Exercices</vt:lpstr>
      <vt:lpstr>Exercices : 1er jour</vt:lpstr>
      <vt:lpstr>Prochaine leçon</vt:lpstr>
      <vt:lpstr>A demain!</vt:lpstr>
    </vt:vector>
  </TitlesOfParts>
  <Company>VisioDyn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 Programming Language</dc:title>
  <dc:creator>Xavier MEHAUT</dc:creator>
  <cp:lastModifiedBy>Xavier MEHAUT</cp:lastModifiedBy>
  <cp:revision>196</cp:revision>
  <dcterms:created xsi:type="dcterms:W3CDTF">2011-08-31T13:11:29Z</dcterms:created>
  <dcterms:modified xsi:type="dcterms:W3CDTF">2011-09-05T14:47:49Z</dcterms:modified>
</cp:coreProperties>
</file>