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0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336" r:id="rId79"/>
    <p:sldId id="337" r:id="rId80"/>
    <p:sldId id="338" r:id="rId81"/>
    <p:sldId id="339" r:id="rId82"/>
    <p:sldId id="340" r:id="rId83"/>
    <p:sldId id="341" r:id="rId84"/>
    <p:sldId id="342" r:id="rId85"/>
    <p:sldId id="343" r:id="rId86"/>
    <p:sldId id="344" r:id="rId8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0" autoAdjust="0"/>
    <p:restoredTop sz="94660"/>
  </p:normalViewPr>
  <p:slideViewPr>
    <p:cSldViewPr>
      <p:cViewPr varScale="1">
        <p:scale>
          <a:sx n="91" d="100"/>
          <a:sy n="91" d="100"/>
        </p:scale>
        <p:origin x="-96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09/09/2011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09/09/2011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09/09/2011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09/09/2011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6380687"/>
            <a:ext cx="1381695" cy="47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09/09/2011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09/09/2011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09/09/2011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09/09/2011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09/09/2011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09/09/2011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09/09/2011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70BB7-586E-4F6C-B9C1-511BA36308DC}" type="datetimeFigureOut">
              <a:rPr lang="fr-FR" smtClean="0"/>
              <a:pPr/>
              <a:t>09/09/2011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xavier.mehaut%20@gmail.com" TargetMode="External"/><Relationship Id="rId2" Type="http://schemas.openxmlformats.org/officeDocument/2006/relationships/hyperlink" Target="mailto:r@google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836712"/>
            <a:ext cx="7772400" cy="2808312"/>
          </a:xfrm>
        </p:spPr>
        <p:txBody>
          <a:bodyPr>
            <a:normAutofit/>
          </a:bodyPr>
          <a:lstStyle/>
          <a:p>
            <a:r>
              <a:rPr lang="fr-FR" dirty="0" smtClean="0"/>
              <a:t>Le langage  Go 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sz="2800" dirty="0" smtClean="0"/>
              <a:t>2ème partie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03648" y="4149080"/>
            <a:ext cx="6400800" cy="1752600"/>
          </a:xfrm>
        </p:spPr>
        <p:txBody>
          <a:bodyPr>
            <a:normAutofit fontScale="47500" lnSpcReduction="20000"/>
          </a:bodyPr>
          <a:lstStyle/>
          <a:p>
            <a:r>
              <a:rPr lang="fr-FR" i="1" dirty="0"/>
              <a:t>Rob Pike</a:t>
            </a:r>
          </a:p>
          <a:p>
            <a:r>
              <a:rPr lang="fr-FR" dirty="0" smtClean="0">
                <a:hlinkClick r:id="rId2"/>
              </a:rPr>
              <a:t>r@google.com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Traduction en français, adaptation  </a:t>
            </a:r>
            <a:br>
              <a:rPr lang="fr-FR" dirty="0" smtClean="0"/>
            </a:br>
            <a:r>
              <a:rPr lang="fr-FR" dirty="0" err="1" smtClean="0">
                <a:hlinkClick r:id="rId3"/>
              </a:rPr>
              <a:t>xavier.mehaut</a:t>
            </a:r>
            <a:r>
              <a:rPr lang="fr-FR" dirty="0" smtClean="0">
                <a:hlinkClick r:id="rId3"/>
              </a:rPr>
              <a:t> @</a:t>
            </a:r>
            <a:r>
              <a:rPr lang="fr-FR" dirty="0" err="1" smtClean="0">
                <a:hlinkClick r:id="rId3"/>
              </a:rPr>
              <a:t>gmail.com</a:t>
            </a:r>
            <a:endParaRPr lang="fr-FR" dirty="0" smtClean="0"/>
          </a:p>
          <a:p>
            <a:endParaRPr lang="fr-FR" dirty="0"/>
          </a:p>
          <a:p>
            <a:r>
              <a:rPr lang="fr-FR" i="1" dirty="0" smtClean="0"/>
              <a:t>(Version de Juin </a:t>
            </a:r>
            <a:r>
              <a:rPr lang="fr-FR" i="1" dirty="0"/>
              <a:t>2011)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slices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err="1" smtClean="0"/>
              <a:t>Une</a:t>
            </a:r>
            <a:r>
              <a:rPr lang="en-US" i="1" dirty="0" smtClean="0"/>
              <a:t> tranche (slice)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référence</a:t>
            </a:r>
            <a:r>
              <a:rPr lang="en-US" i="1" dirty="0" smtClean="0"/>
              <a:t> </a:t>
            </a:r>
            <a:r>
              <a:rPr lang="en-US" i="1" dirty="0" err="1" smtClean="0"/>
              <a:t>vers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section </a:t>
            </a:r>
            <a:r>
              <a:rPr lang="en-US" i="1" dirty="0" err="1" smtClean="0"/>
              <a:t>d’une</a:t>
            </a:r>
            <a:r>
              <a:rPr lang="en-US" i="1" dirty="0" smtClean="0"/>
              <a:t> tableau. </a:t>
            </a:r>
          </a:p>
          <a:p>
            <a:pPr>
              <a:buNone/>
            </a:pPr>
            <a:r>
              <a:rPr lang="en-US" i="1" dirty="0" smtClean="0"/>
              <a:t>Les slices </a:t>
            </a: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  <a:r>
              <a:rPr lang="en-US" i="1" dirty="0" err="1" smtClean="0"/>
              <a:t>habituellement</a:t>
            </a:r>
            <a:r>
              <a:rPr lang="en-US" i="1" dirty="0" smtClean="0"/>
              <a:t> plus </a:t>
            </a:r>
            <a:r>
              <a:rPr lang="en-US" i="1" dirty="0" err="1" smtClean="0"/>
              <a:t>utilisées</a:t>
            </a:r>
            <a:r>
              <a:rPr lang="en-US" i="1" dirty="0" smtClean="0"/>
              <a:t> </a:t>
            </a:r>
            <a:r>
              <a:rPr lang="en-US" i="1" dirty="0" err="1" smtClean="0"/>
              <a:t>que</a:t>
            </a:r>
            <a:r>
              <a:rPr lang="en-US" i="1" dirty="0" smtClean="0"/>
              <a:t> des tableaux </a:t>
            </a:r>
            <a:r>
              <a:rPr lang="en-US" i="1" dirty="0" err="1" smtClean="0"/>
              <a:t>pleins</a:t>
            </a:r>
            <a:r>
              <a:rPr lang="en-US" i="1" dirty="0" smtClean="0"/>
              <a:t>. </a:t>
            </a:r>
          </a:p>
          <a:p>
            <a:pPr>
              <a:buNone/>
            </a:pPr>
            <a:r>
              <a:rPr lang="en-US" i="1" dirty="0" err="1" smtClean="0"/>
              <a:t>Une</a:t>
            </a:r>
            <a:r>
              <a:rPr lang="en-US" i="1" dirty="0" smtClean="0"/>
              <a:t> slice ne </a:t>
            </a:r>
            <a:r>
              <a:rPr lang="en-US" i="1" dirty="0" err="1" smtClean="0"/>
              <a:t>coute</a:t>
            </a:r>
            <a:r>
              <a:rPr lang="en-US" i="1" dirty="0" smtClean="0"/>
              <a:t> pas grand chose en place et performance  (plus à </a:t>
            </a:r>
          </a:p>
          <a:p>
            <a:pPr>
              <a:buNone/>
            </a:pPr>
            <a:r>
              <a:rPr lang="en-US" i="1" dirty="0" err="1" smtClean="0"/>
              <a:t>venir</a:t>
            </a:r>
            <a:r>
              <a:rPr lang="en-US" i="1" dirty="0" smtClean="0"/>
              <a:t>).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Un type slice </a:t>
            </a:r>
            <a:r>
              <a:rPr lang="en-US" i="1" dirty="0" err="1" smtClean="0"/>
              <a:t>ressemble</a:t>
            </a:r>
            <a:r>
              <a:rPr lang="en-US" i="1" dirty="0" smtClean="0"/>
              <a:t> à un type tableau sans la </a:t>
            </a:r>
            <a:r>
              <a:rPr lang="en-US" i="1" dirty="0" err="1" smtClean="0"/>
              <a:t>taille</a:t>
            </a:r>
            <a:r>
              <a:rPr lang="en-US" i="1" dirty="0" smtClean="0"/>
              <a:t> :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a []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smtClean="0"/>
              <a:t>La </a:t>
            </a:r>
            <a:r>
              <a:rPr lang="en-US" i="1" dirty="0" err="1" smtClean="0"/>
              <a:t>fonction</a:t>
            </a:r>
            <a:r>
              <a:rPr lang="en-US" i="1" dirty="0" smtClean="0"/>
              <a:t> native  </a:t>
            </a:r>
            <a:r>
              <a:rPr lang="en-US" i="1" dirty="0" err="1" smtClean="0"/>
              <a:t>len</a:t>
            </a:r>
            <a:r>
              <a:rPr lang="en-US" i="1" dirty="0" smtClean="0"/>
              <a:t>(a) </a:t>
            </a:r>
            <a:r>
              <a:rPr lang="en-US" i="1" dirty="0" err="1" smtClean="0"/>
              <a:t>retourne</a:t>
            </a:r>
            <a:r>
              <a:rPr lang="en-US" i="1" dirty="0" smtClean="0"/>
              <a:t> le </a:t>
            </a:r>
            <a:r>
              <a:rPr lang="en-US" i="1" dirty="0" err="1" smtClean="0"/>
              <a:t>nombre</a:t>
            </a:r>
            <a:r>
              <a:rPr lang="en-US" i="1" dirty="0" smtClean="0"/>
              <a:t> </a:t>
            </a:r>
            <a:r>
              <a:rPr lang="en-US" i="1" dirty="0" err="1" smtClean="0"/>
              <a:t>d’éléments</a:t>
            </a:r>
            <a:r>
              <a:rPr lang="en-US" i="1" dirty="0" smtClean="0"/>
              <a:t> de la tranche. 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On </a:t>
            </a:r>
            <a:r>
              <a:rPr lang="en-US" i="1" dirty="0" err="1" smtClean="0"/>
              <a:t>crée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slice en </a:t>
            </a:r>
            <a:r>
              <a:rPr lang="en-US" i="1" dirty="0" err="1" smtClean="0"/>
              <a:t>tranchant</a:t>
            </a:r>
            <a:r>
              <a:rPr lang="en-US" i="1" dirty="0" smtClean="0"/>
              <a:t> un tableau </a:t>
            </a:r>
            <a:r>
              <a:rPr lang="en-US" i="1" dirty="0" err="1" smtClean="0"/>
              <a:t>ou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autre</a:t>
            </a:r>
            <a:r>
              <a:rPr lang="en-US" i="1" dirty="0" smtClean="0"/>
              <a:t> slice :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[7:9]</a:t>
            </a:r>
          </a:p>
          <a:p>
            <a:pPr>
              <a:buNone/>
            </a:pPr>
            <a:r>
              <a:rPr lang="en-US" i="1" dirty="0" smtClean="0"/>
              <a:t>Les index </a:t>
            </a:r>
            <a:r>
              <a:rPr lang="en-US" i="1" dirty="0" err="1" smtClean="0"/>
              <a:t>valides</a:t>
            </a:r>
            <a:r>
              <a:rPr lang="en-US" i="1" dirty="0" smtClean="0"/>
              <a:t> de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i="1" dirty="0" smtClean="0"/>
              <a:t>  </a:t>
            </a:r>
            <a:r>
              <a:rPr lang="en-US" i="1" dirty="0" err="1" smtClean="0"/>
              <a:t>seront</a:t>
            </a:r>
            <a:r>
              <a:rPr lang="en-US" i="1" dirty="0" smtClean="0"/>
              <a:t> </a:t>
            </a:r>
            <a:r>
              <a:rPr lang="en-US" i="1" dirty="0" err="1" smtClean="0"/>
              <a:t>alors</a:t>
            </a:r>
            <a:r>
              <a:rPr lang="en-US" i="1" dirty="0" smtClean="0"/>
              <a:t>  0 et 1;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(a)==2</a:t>
            </a:r>
            <a:r>
              <a:rPr lang="en-US" i="1" dirty="0" smtClean="0"/>
              <a:t>.</a:t>
            </a:r>
            <a:endParaRPr lang="fr-F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Raccourcis pour les slices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i="1" dirty="0" err="1" smtClean="0"/>
              <a:t>Quand</a:t>
            </a:r>
            <a:r>
              <a:rPr lang="en-US" i="1" dirty="0" smtClean="0"/>
              <a:t> on </a:t>
            </a:r>
            <a:r>
              <a:rPr lang="en-US" i="1" dirty="0" err="1" smtClean="0"/>
              <a:t>crée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slice, le premier index </a:t>
            </a:r>
            <a:r>
              <a:rPr lang="en-US" i="1" dirty="0" err="1" smtClean="0"/>
              <a:t>est</a:t>
            </a:r>
            <a:r>
              <a:rPr lang="en-US" i="1" dirty="0" smtClean="0"/>
              <a:t> par </a:t>
            </a:r>
          </a:p>
          <a:p>
            <a:pPr>
              <a:buNone/>
            </a:pPr>
            <a:r>
              <a:rPr lang="en-US" i="1" dirty="0" err="1" smtClean="0"/>
              <a:t>défaut</a:t>
            </a:r>
            <a:r>
              <a:rPr lang="en-US" i="1" dirty="0" smtClean="0"/>
              <a:t> à 0 :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ar[:n]</a:t>
            </a:r>
            <a:r>
              <a:rPr lang="pt-BR" dirty="0" smtClean="0"/>
              <a:t> signifie </a:t>
            </a:r>
            <a:r>
              <a:rPr lang="pt-BR" i="1" dirty="0" smtClean="0"/>
              <a:t> </a:t>
            </a:r>
            <a:r>
              <a:rPr lang="pt-BR" i="1" dirty="0" smtClean="0">
                <a:latin typeface="Courier New" pitchFamily="49" charset="0"/>
                <a:cs typeface="Courier New" pitchFamily="49" charset="0"/>
              </a:rPr>
              <a:t>ar[0:n]</a:t>
            </a:r>
            <a:r>
              <a:rPr lang="pt-BR" i="1" dirty="0" smtClean="0"/>
              <a:t>.</a:t>
            </a:r>
          </a:p>
          <a:p>
            <a:pPr>
              <a:buNone/>
            </a:pPr>
            <a:endParaRPr lang="pt-BR" i="1" dirty="0" smtClean="0"/>
          </a:p>
          <a:p>
            <a:pPr>
              <a:buNone/>
            </a:pPr>
            <a:r>
              <a:rPr lang="en-US" i="1" dirty="0" smtClean="0"/>
              <a:t>Le second index </a:t>
            </a:r>
            <a:r>
              <a:rPr lang="en-US" i="1" dirty="0" err="1" smtClean="0"/>
              <a:t>est</a:t>
            </a:r>
            <a:r>
              <a:rPr lang="en-US" i="1" dirty="0" smtClean="0"/>
              <a:t> par </a:t>
            </a:r>
            <a:r>
              <a:rPr lang="en-US" i="1" dirty="0" err="1" smtClean="0"/>
              <a:t>défaut</a:t>
            </a:r>
            <a:r>
              <a:rPr lang="en-US" i="1" dirty="0" smtClean="0"/>
              <a:t>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(array/slice)</a:t>
            </a:r>
            <a:r>
              <a:rPr lang="en-US" i="1" dirty="0" smtClean="0"/>
              <a:t>: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ar[n:] </a:t>
            </a:r>
            <a:r>
              <a:rPr lang="pt-BR" i="1" dirty="0" smtClean="0"/>
              <a:t>signifie </a:t>
            </a:r>
            <a:r>
              <a:rPr lang="pt-BR" i="1" dirty="0" smtClean="0">
                <a:latin typeface="Courier New" pitchFamily="49" charset="0"/>
                <a:cs typeface="Courier New" pitchFamily="49" charset="0"/>
              </a:rPr>
              <a:t>ar[n:len(ar)]</a:t>
            </a:r>
            <a:r>
              <a:rPr lang="pt-BR" i="1" dirty="0" smtClean="0"/>
              <a:t>.</a:t>
            </a:r>
          </a:p>
          <a:p>
            <a:pPr>
              <a:buNone/>
            </a:pPr>
            <a:endParaRPr lang="pt-BR" i="1" dirty="0" smtClean="0"/>
          </a:p>
          <a:p>
            <a:pPr>
              <a:buNone/>
            </a:pPr>
            <a:r>
              <a:rPr lang="en-US" i="1" dirty="0" err="1" smtClean="0"/>
              <a:t>Enfin</a:t>
            </a:r>
            <a:r>
              <a:rPr lang="en-US" i="1" dirty="0" smtClean="0"/>
              <a:t> pour </a:t>
            </a:r>
            <a:r>
              <a:rPr lang="en-US" i="1" dirty="0" err="1" smtClean="0"/>
              <a:t>créer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slice d’un tableau :</a:t>
            </a:r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[:] </a:t>
            </a:r>
            <a:r>
              <a:rPr lang="fr-FR" i="1" dirty="0" smtClean="0"/>
              <a:t>signifie 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ar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[0: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ar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)].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slice référence un tableau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 </a:t>
            </a:r>
            <a:r>
              <a:rPr lang="fr-FR" i="1" dirty="0" err="1" smtClean="0"/>
              <a:t>Conceptually</a:t>
            </a:r>
            <a:r>
              <a:rPr lang="fr-FR" i="1" dirty="0" smtClean="0"/>
              <a:t>: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type Slice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base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elemType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pointeur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le 0ème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élément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	 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d’éléments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dans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la slice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cap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	  // num.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d’éléments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disponibles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fr-FR" i="1" dirty="0" err="1" smtClean="0"/>
              <a:t>Array</a:t>
            </a:r>
            <a:r>
              <a:rPr lang="fr-FR" i="1" dirty="0" smtClean="0"/>
              <a:t>:</a:t>
            </a:r>
            <a:endParaRPr lang="en-US" dirty="0" smtClean="0"/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:   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i="1" dirty="0" smtClean="0"/>
              <a:t>Slice:</a:t>
            </a:r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a=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[7:9]:</a:t>
            </a:r>
            <a:endParaRPr lang="fr-FR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1835696" y="4149080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2699792" y="5157192"/>
          <a:ext cx="3744416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688"/>
                <a:gridCol w="991170"/>
                <a:gridCol w="1321558"/>
              </a:tblGrid>
              <a:tr h="432048">
                <a:tc>
                  <a:txBody>
                    <a:bodyPr/>
                    <a:lstStyle/>
                    <a:p>
                      <a:r>
                        <a:rPr lang="fr-FR" dirty="0" smtClean="0"/>
                        <a:t>base=&amp;</a:t>
                      </a:r>
                      <a:r>
                        <a:rPr lang="fr-FR" dirty="0" err="1" smtClean="0"/>
                        <a:t>ar</a:t>
                      </a:r>
                      <a:r>
                        <a:rPr lang="fr-FR" dirty="0" smtClean="0"/>
                        <a:t>[7]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len</a:t>
                      </a:r>
                      <a:r>
                        <a:rPr lang="fr-FR" dirty="0" smtClean="0"/>
                        <a:t>=2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cap=4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Connecteur droit avec flèche 6"/>
          <p:cNvCxnSpPr/>
          <p:nvPr/>
        </p:nvCxnSpPr>
        <p:spPr>
          <a:xfrm flipV="1">
            <a:off x="3203848" y="4509120"/>
            <a:ext cx="273630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Construire une slice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i="1" dirty="0" smtClean="0"/>
              <a:t>Les </a:t>
            </a:r>
            <a:r>
              <a:rPr lang="en-US" i="1" dirty="0" err="1" smtClean="0"/>
              <a:t>litéraux</a:t>
            </a:r>
            <a:r>
              <a:rPr lang="en-US" i="1" dirty="0" smtClean="0"/>
              <a:t> slice </a:t>
            </a:r>
            <a:r>
              <a:rPr lang="en-US" i="1" dirty="0" err="1" smtClean="0"/>
              <a:t>ressemblent</a:t>
            </a:r>
            <a:r>
              <a:rPr lang="en-US" i="1" dirty="0" smtClean="0"/>
              <a:t> à des </a:t>
            </a:r>
            <a:r>
              <a:rPr lang="en-US" i="1" dirty="0" err="1" smtClean="0"/>
              <a:t>litéraux</a:t>
            </a:r>
            <a:r>
              <a:rPr lang="en-US" i="1" dirty="0" smtClean="0"/>
              <a:t> tableau sans la </a:t>
            </a:r>
            <a:r>
              <a:rPr lang="en-US" i="1" dirty="0" err="1" smtClean="0"/>
              <a:t>taille</a:t>
            </a:r>
            <a:r>
              <a:rPr lang="en-US" i="1" dirty="0" smtClean="0"/>
              <a:t> :</a:t>
            </a:r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slice = []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{1,2,3,4,5}</a:t>
            </a:r>
          </a:p>
          <a:p>
            <a:pPr>
              <a:buNone/>
            </a:pPr>
            <a:r>
              <a:rPr lang="en-US" i="1" dirty="0" err="1" smtClean="0"/>
              <a:t>Ce</a:t>
            </a:r>
            <a:r>
              <a:rPr lang="en-US" i="1" dirty="0" smtClean="0"/>
              <a:t> qui se </a:t>
            </a:r>
            <a:r>
              <a:rPr lang="en-US" i="1" dirty="0" err="1" smtClean="0"/>
              <a:t>passe</a:t>
            </a:r>
            <a:r>
              <a:rPr lang="en-US" i="1" dirty="0" smtClean="0"/>
              <a:t>, </a:t>
            </a:r>
            <a:r>
              <a:rPr lang="en-US" i="1" dirty="0" err="1" smtClean="0"/>
              <a:t>c’est</a:t>
            </a:r>
            <a:r>
              <a:rPr lang="en-US" i="1" dirty="0" smtClean="0"/>
              <a:t> la </a:t>
            </a:r>
            <a:r>
              <a:rPr lang="en-US" i="1" dirty="0" err="1" smtClean="0"/>
              <a:t>création</a:t>
            </a:r>
            <a:r>
              <a:rPr lang="en-US" i="1" dirty="0" smtClean="0"/>
              <a:t> d’un tableau de </a:t>
            </a:r>
            <a:r>
              <a:rPr lang="en-US" i="1" dirty="0" err="1" smtClean="0"/>
              <a:t>longueur</a:t>
            </a:r>
            <a:r>
              <a:rPr lang="en-US" i="1" dirty="0" smtClean="0"/>
              <a:t> 5 </a:t>
            </a:r>
            <a:r>
              <a:rPr lang="en-US" i="1" dirty="0" err="1" smtClean="0"/>
              <a:t>suivie</a:t>
            </a:r>
            <a:r>
              <a:rPr lang="en-US" i="1" dirty="0" smtClean="0"/>
              <a:t> de la </a:t>
            </a:r>
            <a:r>
              <a:rPr lang="en-US" i="1" dirty="0" err="1" smtClean="0"/>
              <a:t>création</a:t>
            </a:r>
            <a:r>
              <a:rPr lang="en-US" i="1" dirty="0" smtClean="0"/>
              <a:t> </a:t>
            </a:r>
            <a:r>
              <a:rPr lang="en-US" i="1" dirty="0" err="1" smtClean="0"/>
              <a:t>d’une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smtClean="0"/>
              <a:t>slice qui y fait </a:t>
            </a:r>
            <a:r>
              <a:rPr lang="en-US" i="1" dirty="0" err="1" smtClean="0"/>
              <a:t>référence</a:t>
            </a:r>
            <a:r>
              <a:rPr lang="en-US" i="1" dirty="0" smtClean="0"/>
              <a:t>.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Nous </a:t>
            </a:r>
            <a:r>
              <a:rPr lang="en-US" i="1" dirty="0" err="1" smtClean="0"/>
              <a:t>pouvons</a:t>
            </a:r>
            <a:r>
              <a:rPr lang="en-US" i="1" dirty="0" smtClean="0"/>
              <a:t> </a:t>
            </a:r>
            <a:r>
              <a:rPr lang="en-US" i="1" dirty="0" err="1" smtClean="0"/>
              <a:t>également</a:t>
            </a:r>
            <a:r>
              <a:rPr lang="en-US" i="1" dirty="0" smtClean="0"/>
              <a:t> </a:t>
            </a:r>
            <a:r>
              <a:rPr lang="en-US" i="1" dirty="0" err="1" smtClean="0"/>
              <a:t>allouer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slice (et le tableau </a:t>
            </a:r>
            <a:r>
              <a:rPr lang="en-US" i="1" dirty="0" err="1" smtClean="0"/>
              <a:t>sous-jacent</a:t>
            </a:r>
            <a:r>
              <a:rPr lang="en-US" i="1" dirty="0" smtClean="0"/>
              <a:t>) avec la </a:t>
            </a:r>
          </a:p>
          <a:p>
            <a:pPr>
              <a:buNone/>
            </a:pPr>
            <a:r>
              <a:rPr lang="en-US" i="1" dirty="0" err="1" smtClean="0"/>
              <a:t>fonction</a:t>
            </a:r>
            <a:r>
              <a:rPr lang="en-US" i="1" dirty="0" smtClean="0"/>
              <a:t> native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en-US" i="1" dirty="0" smtClean="0"/>
              <a:t> :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s100 = make([]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100) // slice: 100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err="1" smtClean="0"/>
              <a:t>Pourquoi</a:t>
            </a:r>
            <a:r>
              <a:rPr lang="en-US" i="1" dirty="0" smtClean="0"/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en-US" i="1" dirty="0" smtClean="0"/>
              <a:t> et pas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i="1" dirty="0" smtClean="0"/>
              <a:t>?  </a:t>
            </a:r>
            <a:r>
              <a:rPr lang="en-US" i="1" dirty="0" err="1" smtClean="0"/>
              <a:t>Parce</a:t>
            </a:r>
            <a:r>
              <a:rPr lang="en-US" i="1" dirty="0" smtClean="0"/>
              <a:t> nous </a:t>
            </a:r>
            <a:r>
              <a:rPr lang="en-US" i="1" dirty="0" err="1" smtClean="0"/>
              <a:t>avons</a:t>
            </a:r>
            <a:r>
              <a:rPr lang="en-US" i="1" dirty="0" smtClean="0"/>
              <a:t> </a:t>
            </a:r>
            <a:r>
              <a:rPr lang="en-US" i="1" dirty="0" err="1" smtClean="0"/>
              <a:t>besoin</a:t>
            </a:r>
            <a:r>
              <a:rPr lang="en-US" i="1" dirty="0" smtClean="0"/>
              <a:t> de </a:t>
            </a:r>
            <a:r>
              <a:rPr lang="en-US" i="1" dirty="0" err="1" smtClean="0"/>
              <a:t>fabriquer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slice et </a:t>
            </a:r>
          </a:p>
          <a:p>
            <a:pPr>
              <a:buNone/>
            </a:pPr>
            <a:r>
              <a:rPr lang="en-US" i="1" dirty="0" smtClean="0"/>
              <a:t>pas </a:t>
            </a:r>
            <a:r>
              <a:rPr lang="en-US" i="1" dirty="0" err="1" smtClean="0"/>
              <a:t>seulement</a:t>
            </a:r>
            <a:r>
              <a:rPr lang="en-US" i="1" dirty="0" smtClean="0"/>
              <a:t> </a:t>
            </a:r>
            <a:r>
              <a:rPr lang="en-US" i="1" dirty="0" err="1" smtClean="0"/>
              <a:t>d’allouer</a:t>
            </a:r>
            <a:r>
              <a:rPr lang="en-US" i="1" dirty="0" smtClean="0"/>
              <a:t> de la </a:t>
            </a:r>
            <a:r>
              <a:rPr lang="en-US" i="1" dirty="0" err="1" smtClean="0"/>
              <a:t>mémoire</a:t>
            </a:r>
            <a:r>
              <a:rPr lang="en-US" i="1" dirty="0" smtClean="0"/>
              <a:t>. </a:t>
            </a:r>
            <a:r>
              <a:rPr lang="en-US" i="1" dirty="0" err="1" smtClean="0"/>
              <a:t>Notez</a:t>
            </a:r>
            <a:r>
              <a:rPr lang="en-US" i="1" dirty="0" smtClean="0"/>
              <a:t> </a:t>
            </a:r>
            <a:r>
              <a:rPr lang="en-US" i="1" dirty="0" err="1" smtClean="0"/>
              <a:t>que</a:t>
            </a:r>
            <a:r>
              <a:rPr lang="en-US" i="1" dirty="0" smtClean="0"/>
              <a:t> 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make([]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, 10)</a:t>
            </a:r>
            <a:r>
              <a:rPr lang="en-US" i="1" dirty="0" smtClean="0"/>
              <a:t> </a:t>
            </a:r>
            <a:r>
              <a:rPr lang="en-US" i="1" dirty="0" err="1" smtClean="0"/>
              <a:t>retourne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[]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i="1" dirty="0" smtClean="0"/>
              <a:t> </a:t>
            </a:r>
            <a:r>
              <a:rPr lang="en-US" i="1" dirty="0" err="1" smtClean="0"/>
              <a:t>tandis</a:t>
            </a:r>
            <a:r>
              <a:rPr lang="en-US" i="1" dirty="0" smtClean="0"/>
              <a:t> </a:t>
            </a:r>
            <a:r>
              <a:rPr lang="en-US" i="1" dirty="0" err="1" smtClean="0"/>
              <a:t>que</a:t>
            </a:r>
            <a:r>
              <a:rPr lang="en-US" i="1" dirty="0" smtClean="0"/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new([]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i="1" dirty="0" err="1" smtClean="0"/>
              <a:t>retourne</a:t>
            </a:r>
            <a:r>
              <a:rPr lang="en-US" i="1" dirty="0" smtClean="0"/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*[]int</a:t>
            </a:r>
            <a:r>
              <a:rPr lang="en-US" i="1" dirty="0" smtClean="0"/>
              <a:t>.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Utilisez</a:t>
            </a:r>
            <a:r>
              <a:rPr lang="en-US" i="1" dirty="0" smtClean="0"/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en-US" i="1" dirty="0" smtClean="0"/>
              <a:t> pour </a:t>
            </a:r>
            <a:r>
              <a:rPr lang="en-US" i="1" dirty="0" err="1" smtClean="0"/>
              <a:t>créer</a:t>
            </a:r>
            <a:r>
              <a:rPr lang="en-US" i="1" dirty="0" smtClean="0"/>
              <a:t> des slices, des maps, et des channels (plus </a:t>
            </a:r>
            <a:r>
              <a:rPr lang="en-US" i="1" dirty="0" err="1" smtClean="0"/>
              <a:t>tard</a:t>
            </a:r>
            <a:r>
              <a:rPr lang="en-US" i="1" dirty="0" smtClean="0"/>
              <a:t> </a:t>
            </a:r>
            <a:r>
              <a:rPr lang="en-US" i="1" dirty="0" err="1" smtClean="0"/>
              <a:t>dans</a:t>
            </a:r>
            <a:r>
              <a:rPr lang="en-US" i="1" dirty="0" smtClean="0"/>
              <a:t> le </a:t>
            </a:r>
            <a:r>
              <a:rPr lang="en-US" i="1" dirty="0" err="1" smtClean="0"/>
              <a:t>cours</a:t>
            </a:r>
            <a:r>
              <a:rPr lang="en-US" i="1" dirty="0" smtClean="0"/>
              <a:t>)</a:t>
            </a:r>
            <a:endParaRPr lang="fr-F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capacité d’une slice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i="1" dirty="0" err="1" smtClean="0"/>
              <a:t>Une</a:t>
            </a:r>
            <a:r>
              <a:rPr lang="en-US" i="1" dirty="0" smtClean="0"/>
              <a:t> slice fait </a:t>
            </a:r>
            <a:r>
              <a:rPr lang="en-US" i="1" dirty="0" err="1" smtClean="0"/>
              <a:t>référence</a:t>
            </a:r>
            <a:r>
              <a:rPr lang="en-US" i="1" dirty="0" smtClean="0"/>
              <a:t> à un tableau </a:t>
            </a:r>
            <a:r>
              <a:rPr lang="en-US" i="1" dirty="0" err="1" smtClean="0"/>
              <a:t>sous-jacent</a:t>
            </a:r>
            <a:r>
              <a:rPr lang="en-US" i="1" dirty="0" smtClean="0"/>
              <a:t>,  </a:t>
            </a:r>
            <a:r>
              <a:rPr lang="en-US" i="1" dirty="0" err="1" smtClean="0"/>
              <a:t>ainsi</a:t>
            </a:r>
            <a:r>
              <a:rPr lang="en-US" i="1" dirty="0" smtClean="0"/>
              <a:t> </a:t>
            </a:r>
            <a:r>
              <a:rPr lang="en-US" i="1" dirty="0" err="1" smtClean="0"/>
              <a:t>il</a:t>
            </a:r>
            <a:r>
              <a:rPr lang="en-US" i="1" dirty="0" smtClean="0"/>
              <a:t> </a:t>
            </a:r>
            <a:r>
              <a:rPr lang="en-US" i="1" dirty="0" err="1" smtClean="0"/>
              <a:t>peut</a:t>
            </a:r>
            <a:r>
              <a:rPr lang="en-US" i="1" dirty="0" smtClean="0"/>
              <a:t> y </a:t>
            </a:r>
            <a:r>
              <a:rPr lang="en-US" i="1" dirty="0" err="1" smtClean="0"/>
              <a:t>avoir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smtClean="0"/>
              <a:t>des </a:t>
            </a:r>
            <a:r>
              <a:rPr lang="en-US" i="1" dirty="0" err="1" smtClean="0"/>
              <a:t>éléments</a:t>
            </a:r>
            <a:r>
              <a:rPr lang="en-US" i="1" dirty="0" smtClean="0"/>
              <a:t> à </a:t>
            </a:r>
            <a:r>
              <a:rPr lang="en-US" i="1" dirty="0" err="1" smtClean="0"/>
              <a:t>l’exprémité</a:t>
            </a:r>
            <a:r>
              <a:rPr lang="en-US" i="1" dirty="0" smtClean="0"/>
              <a:t> de la slice qui </a:t>
            </a: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  <a:r>
              <a:rPr lang="en-US" i="1" dirty="0" err="1" smtClean="0"/>
              <a:t>présents</a:t>
            </a:r>
            <a:r>
              <a:rPr lang="en-US" i="1" dirty="0" smtClean="0"/>
              <a:t> </a:t>
            </a:r>
            <a:r>
              <a:rPr lang="en-US" i="1" dirty="0" err="1" smtClean="0"/>
              <a:t>dans</a:t>
            </a:r>
            <a:r>
              <a:rPr lang="en-US" i="1" dirty="0" smtClean="0"/>
              <a:t> le </a:t>
            </a:r>
            <a:r>
              <a:rPr lang="fr-FR" i="1" dirty="0" smtClean="0"/>
              <a:t> tableau.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en-US" i="1" dirty="0" smtClean="0"/>
              <a:t>La </a:t>
            </a:r>
            <a:r>
              <a:rPr lang="en-US" i="1" dirty="0" err="1" smtClean="0"/>
              <a:t>fonction</a:t>
            </a:r>
            <a:r>
              <a:rPr lang="en-US" i="1" dirty="0" smtClean="0"/>
              <a:t> native 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cap</a:t>
            </a:r>
            <a:r>
              <a:rPr lang="en-US" i="1" dirty="0" smtClean="0"/>
              <a:t> (capacity) </a:t>
            </a:r>
            <a:r>
              <a:rPr lang="en-US" i="1" dirty="0" err="1" smtClean="0"/>
              <a:t>indique</a:t>
            </a:r>
            <a:r>
              <a:rPr lang="en-US" i="1" dirty="0" smtClean="0"/>
              <a:t> </a:t>
            </a:r>
            <a:r>
              <a:rPr lang="en-US" i="1" dirty="0" err="1" smtClean="0"/>
              <a:t>jusqu’à</a:t>
            </a:r>
            <a:r>
              <a:rPr lang="en-US" i="1" dirty="0" smtClean="0"/>
              <a:t> </a:t>
            </a:r>
            <a:r>
              <a:rPr lang="en-US" i="1" dirty="0" err="1" smtClean="0"/>
              <a:t>quelle</a:t>
            </a:r>
            <a:r>
              <a:rPr lang="en-US" i="1" dirty="0" smtClean="0"/>
              <a:t> </a:t>
            </a:r>
            <a:r>
              <a:rPr lang="en-US" i="1" dirty="0" err="1" smtClean="0"/>
              <a:t>taille</a:t>
            </a:r>
            <a:r>
              <a:rPr lang="en-US" i="1" dirty="0" smtClean="0"/>
              <a:t> la slice</a:t>
            </a:r>
          </a:p>
          <a:p>
            <a:pPr>
              <a:buNone/>
            </a:pPr>
            <a:r>
              <a:rPr lang="en-US" i="1" dirty="0" err="1" smtClean="0"/>
              <a:t>pourrait</a:t>
            </a:r>
            <a:r>
              <a:rPr lang="en-US" i="1" dirty="0" smtClean="0"/>
              <a:t> encore </a:t>
            </a:r>
            <a:r>
              <a:rPr lang="en-US" i="1" dirty="0" err="1" smtClean="0"/>
              <a:t>grossir</a:t>
            </a:r>
            <a:r>
              <a:rPr lang="en-US" i="1" dirty="0" smtClean="0"/>
              <a:t> </a:t>
            </a:r>
            <a:r>
              <a:rPr lang="en-US" i="1" dirty="0" err="1" smtClean="0"/>
              <a:t>s’il</a:t>
            </a:r>
            <a:r>
              <a:rPr lang="en-US" i="1" dirty="0" smtClean="0"/>
              <a:t> le </a:t>
            </a:r>
            <a:r>
              <a:rPr lang="en-US" i="1" dirty="0" err="1" smtClean="0"/>
              <a:t>fallait</a:t>
            </a:r>
            <a:r>
              <a:rPr lang="en-US" i="1" dirty="0" smtClean="0"/>
              <a:t>. 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Après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= [10]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{0,1,2,3,4,5,6,7,8,9}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a 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[5:7] // référence vers le sous-tableau{5,6}</a:t>
            </a: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  <a:r>
              <a:rPr lang="en-US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2 et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cap(a)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5. On </a:t>
            </a:r>
            <a:r>
              <a:rPr lang="en-US" i="1" dirty="0" err="1" smtClean="0"/>
              <a:t>peut</a:t>
            </a:r>
            <a:r>
              <a:rPr lang="en-US" i="1" dirty="0" smtClean="0"/>
              <a:t> "</a:t>
            </a:r>
            <a:r>
              <a:rPr lang="en-US" i="1" dirty="0" err="1" smtClean="0"/>
              <a:t>reslicer</a:t>
            </a:r>
            <a:r>
              <a:rPr lang="en-US" i="1" dirty="0" smtClean="0"/>
              <a:t>":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a = a[0:4] // référence vers le sous-tableau {5,6,7,8}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  <a:r>
              <a:rPr lang="en-US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désormais</a:t>
            </a:r>
            <a:r>
              <a:rPr lang="en-US" i="1" dirty="0" smtClean="0"/>
              <a:t>  4 </a:t>
            </a:r>
            <a:r>
              <a:rPr lang="en-US" i="1" dirty="0" err="1" smtClean="0"/>
              <a:t>mais</a:t>
            </a:r>
            <a:r>
              <a:rPr lang="en-US" i="1" dirty="0" smtClean="0"/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cap(a)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toujours</a:t>
            </a:r>
            <a:r>
              <a:rPr lang="en-US" i="1" dirty="0" smtClean="0"/>
              <a:t> 5.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Retailler une slice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i="1" dirty="0" smtClean="0"/>
              <a:t>Les slices </a:t>
            </a:r>
            <a:r>
              <a:rPr lang="en-US" i="1" dirty="0" err="1" smtClean="0"/>
              <a:t>peuvent</a:t>
            </a:r>
            <a:r>
              <a:rPr lang="en-US" i="1" dirty="0" smtClean="0"/>
              <a:t> </a:t>
            </a:r>
            <a:r>
              <a:rPr lang="en-US" i="1" dirty="0" err="1" smtClean="0"/>
              <a:t>être</a:t>
            </a:r>
            <a:r>
              <a:rPr lang="en-US" i="1" dirty="0" smtClean="0"/>
              <a:t> </a:t>
            </a:r>
            <a:r>
              <a:rPr lang="en-US" i="1" dirty="0" err="1" smtClean="0"/>
              <a:t>utilisées</a:t>
            </a:r>
            <a:r>
              <a:rPr lang="en-US" i="1" dirty="0" smtClean="0"/>
              <a:t> pour faire </a:t>
            </a:r>
            <a:r>
              <a:rPr lang="en-US" i="1" dirty="0" err="1" smtClean="0"/>
              <a:t>grossir</a:t>
            </a:r>
            <a:r>
              <a:rPr lang="en-US" i="1" dirty="0" smtClean="0"/>
              <a:t> un tableau.  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nb-NO" dirty="0" smtClean="0"/>
              <a:t>	</a:t>
            </a:r>
            <a:r>
              <a:rPr lang="nb-NO" dirty="0" smtClean="0">
                <a:latin typeface="Courier New" pitchFamily="49" charset="0"/>
                <a:cs typeface="Courier New" pitchFamily="49" charset="0"/>
              </a:rPr>
              <a:t>var sl = make([]int, 0, 100) // len 0, cap 100</a:t>
            </a:r>
          </a:p>
          <a:p>
            <a:pPr>
              <a:buNone/>
            </a:pPr>
            <a:endParaRPr lang="nb-NO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nb-NO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appendToSlice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(i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sl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[]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[]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if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sl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== cap(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sl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{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(...) 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n :=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sl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[0:n+1]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étend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d’une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longueur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de 1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sl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[n] = i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sl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fr-FR" dirty="0" smtClean="0"/>
          </a:p>
          <a:p>
            <a:pPr>
              <a:buNone/>
            </a:pPr>
            <a:r>
              <a:rPr lang="en-US" i="1" dirty="0" err="1" smtClean="0"/>
              <a:t>Ainsi</a:t>
            </a:r>
            <a:r>
              <a:rPr lang="en-US" i="1" dirty="0" smtClean="0"/>
              <a:t>  la </a:t>
            </a:r>
            <a:r>
              <a:rPr lang="en-US" i="1" dirty="0" err="1" smtClean="0"/>
              <a:t>longueur</a:t>
            </a:r>
            <a:r>
              <a:rPr lang="en-US" i="1" dirty="0" smtClean="0"/>
              <a:t> de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sl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toujours</a:t>
            </a:r>
            <a:r>
              <a:rPr lang="en-US" i="1" dirty="0" smtClean="0"/>
              <a:t> le </a:t>
            </a:r>
            <a:r>
              <a:rPr lang="en-US" i="1" dirty="0" err="1" smtClean="0"/>
              <a:t>nombre</a:t>
            </a:r>
            <a:r>
              <a:rPr lang="en-US" i="1" dirty="0" smtClean="0"/>
              <a:t> </a:t>
            </a:r>
            <a:r>
              <a:rPr lang="en-US" i="1" dirty="0" err="1" smtClean="0"/>
              <a:t>d’éléments</a:t>
            </a:r>
            <a:r>
              <a:rPr lang="en-US" i="1" dirty="0" smtClean="0"/>
              <a:t> </a:t>
            </a:r>
            <a:r>
              <a:rPr lang="en-US" i="1" dirty="0" err="1" smtClean="0"/>
              <a:t>mais</a:t>
            </a:r>
            <a:r>
              <a:rPr lang="en-US" i="1" dirty="0" smtClean="0"/>
              <a:t> </a:t>
            </a:r>
            <a:r>
              <a:rPr lang="en-US" i="1" dirty="0" err="1" smtClean="0"/>
              <a:t>il</a:t>
            </a:r>
            <a:r>
              <a:rPr lang="en-US" i="1" dirty="0" smtClean="0"/>
              <a:t> </a:t>
            </a:r>
            <a:r>
              <a:rPr lang="en-US" i="1" dirty="0" err="1" smtClean="0"/>
              <a:t>grossit</a:t>
            </a:r>
            <a:r>
              <a:rPr lang="en-US" i="1" dirty="0" smtClean="0"/>
              <a:t> avec </a:t>
            </a:r>
          </a:p>
          <a:p>
            <a:pPr>
              <a:buNone/>
            </a:pPr>
            <a:r>
              <a:rPr lang="en-US" i="1" dirty="0" smtClean="0"/>
              <a:t>le </a:t>
            </a:r>
            <a:r>
              <a:rPr lang="en-US" i="1" dirty="0" err="1" smtClean="0"/>
              <a:t>besoin</a:t>
            </a:r>
            <a:r>
              <a:rPr lang="en-US" i="1" dirty="0" smtClean="0"/>
              <a:t>. </a:t>
            </a:r>
            <a:r>
              <a:rPr lang="en-US" i="1" dirty="0" err="1" smtClean="0"/>
              <a:t>Ce</a:t>
            </a:r>
            <a:r>
              <a:rPr lang="en-US" i="1" dirty="0" smtClean="0"/>
              <a:t> style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léger</a:t>
            </a:r>
            <a:r>
              <a:rPr lang="en-US" i="1" dirty="0" smtClean="0"/>
              <a:t> et </a:t>
            </a:r>
            <a:r>
              <a:rPr lang="en-US" i="1" dirty="0" err="1" smtClean="0"/>
              <a:t>propre</a:t>
            </a:r>
            <a:r>
              <a:rPr lang="en-US" i="1" dirty="0" smtClean="0"/>
              <a:t> à Go. </a:t>
            </a:r>
            <a:r>
              <a:rPr lang="fr-FR" i="1" dirty="0" smtClean="0"/>
              <a:t> </a:t>
            </a:r>
            <a:endParaRPr lang="fr-F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slices sont légères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i="1" dirty="0" err="1" smtClean="0"/>
              <a:t>Sentez</a:t>
            </a:r>
            <a:r>
              <a:rPr lang="en-US" i="1" dirty="0" smtClean="0"/>
              <a:t> </a:t>
            </a:r>
            <a:r>
              <a:rPr lang="en-US" i="1" dirty="0" err="1" smtClean="0"/>
              <a:t>vous</a:t>
            </a:r>
            <a:r>
              <a:rPr lang="en-US" i="1" dirty="0" smtClean="0"/>
              <a:t> </a:t>
            </a:r>
            <a:r>
              <a:rPr lang="en-US" i="1" dirty="0" err="1" smtClean="0"/>
              <a:t>libres</a:t>
            </a:r>
            <a:r>
              <a:rPr lang="en-US" i="1" dirty="0" smtClean="0"/>
              <a:t> </a:t>
            </a:r>
            <a:r>
              <a:rPr lang="en-US" i="1" dirty="0" err="1" smtClean="0"/>
              <a:t>d’allouer</a:t>
            </a:r>
            <a:r>
              <a:rPr lang="en-US" i="1" dirty="0" smtClean="0"/>
              <a:t> et de </a:t>
            </a:r>
            <a:r>
              <a:rPr lang="en-US" i="1" dirty="0" err="1" smtClean="0"/>
              <a:t>retailler</a:t>
            </a:r>
            <a:r>
              <a:rPr lang="en-US" i="1" dirty="0" smtClean="0"/>
              <a:t> des slices </a:t>
            </a:r>
            <a:r>
              <a:rPr lang="en-US" i="1" dirty="0" err="1" smtClean="0"/>
              <a:t>comme</a:t>
            </a:r>
            <a:r>
              <a:rPr lang="en-US" i="1" dirty="0" smtClean="0"/>
              <a:t> </a:t>
            </a:r>
            <a:r>
              <a:rPr lang="en-US" i="1" dirty="0" err="1" smtClean="0"/>
              <a:t>vous</a:t>
            </a:r>
            <a:r>
              <a:rPr lang="en-US" i="1" dirty="0" smtClean="0"/>
              <a:t> </a:t>
            </a:r>
            <a:r>
              <a:rPr lang="en-US" i="1" dirty="0" err="1" smtClean="0"/>
              <a:t>l’entendez</a:t>
            </a:r>
            <a:r>
              <a:rPr lang="en-US" i="1" dirty="0" smtClean="0"/>
              <a:t>. </a:t>
            </a:r>
          </a:p>
          <a:p>
            <a:pPr>
              <a:buNone/>
            </a:pPr>
            <a:r>
              <a:rPr lang="en-US" i="1" dirty="0" err="1" smtClean="0"/>
              <a:t>Elles</a:t>
            </a:r>
            <a:r>
              <a:rPr lang="en-US" i="1" dirty="0" smtClean="0"/>
              <a:t> </a:t>
            </a: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  <a:r>
              <a:rPr lang="en-US" i="1" dirty="0" err="1" smtClean="0"/>
              <a:t>légères</a:t>
            </a:r>
            <a:r>
              <a:rPr lang="en-US" i="1" dirty="0" smtClean="0"/>
              <a:t>; pas de </a:t>
            </a:r>
            <a:r>
              <a:rPr lang="en-US" i="1" dirty="0" err="1" smtClean="0"/>
              <a:t>besoin</a:t>
            </a:r>
            <a:r>
              <a:rPr lang="en-US" i="1" dirty="0" smtClean="0"/>
              <a:t> </a:t>
            </a:r>
            <a:r>
              <a:rPr lang="en-US" i="1" dirty="0" err="1" smtClean="0"/>
              <a:t>d’allocation</a:t>
            </a:r>
            <a:r>
              <a:rPr lang="en-US" i="1" dirty="0" smtClean="0"/>
              <a:t>. </a:t>
            </a:r>
            <a:r>
              <a:rPr lang="en-US" i="1" dirty="0" err="1" smtClean="0"/>
              <a:t>Souvenez-vous</a:t>
            </a:r>
            <a:r>
              <a:rPr lang="en-US" i="1" dirty="0" smtClean="0"/>
              <a:t> </a:t>
            </a:r>
            <a:r>
              <a:rPr lang="en-US" i="1" dirty="0" err="1" smtClean="0"/>
              <a:t>que</a:t>
            </a:r>
            <a:r>
              <a:rPr lang="en-US" i="1" dirty="0" smtClean="0"/>
              <a:t> </a:t>
            </a:r>
            <a:r>
              <a:rPr lang="en-US" i="1" dirty="0" err="1" smtClean="0"/>
              <a:t>ce</a:t>
            </a:r>
            <a:r>
              <a:rPr lang="en-US" i="1" dirty="0" smtClean="0"/>
              <a:t> </a:t>
            </a:r>
            <a:r>
              <a:rPr lang="en-US" i="1" dirty="0" err="1" smtClean="0"/>
              <a:t>sont</a:t>
            </a:r>
            <a:r>
              <a:rPr lang="en-US" i="1" dirty="0" smtClean="0"/>
              <a:t> des </a:t>
            </a:r>
          </a:p>
          <a:p>
            <a:pPr>
              <a:buNone/>
            </a:pPr>
            <a:r>
              <a:rPr lang="en-US" i="1" dirty="0" err="1" smtClean="0"/>
              <a:t>références</a:t>
            </a:r>
            <a:r>
              <a:rPr lang="en-US" i="1" dirty="0" smtClean="0"/>
              <a:t>, </a:t>
            </a:r>
            <a:r>
              <a:rPr lang="en-US" i="1" dirty="0" err="1" smtClean="0"/>
              <a:t>ainsi</a:t>
            </a:r>
            <a:r>
              <a:rPr lang="en-US" i="1" dirty="0" smtClean="0"/>
              <a:t> le </a:t>
            </a:r>
            <a:r>
              <a:rPr lang="en-US" i="1" dirty="0" err="1" smtClean="0"/>
              <a:t>stockage</a:t>
            </a:r>
            <a:r>
              <a:rPr lang="en-US" i="1" dirty="0" smtClean="0"/>
              <a:t> </a:t>
            </a:r>
            <a:r>
              <a:rPr lang="en-US" i="1" dirty="0" err="1" smtClean="0"/>
              <a:t>sous-jacent</a:t>
            </a:r>
            <a:r>
              <a:rPr lang="en-US" i="1" dirty="0" smtClean="0"/>
              <a:t> </a:t>
            </a:r>
            <a:r>
              <a:rPr lang="en-US" i="1" dirty="0" err="1" smtClean="0"/>
              <a:t>peut</a:t>
            </a:r>
            <a:r>
              <a:rPr lang="en-US" i="1" dirty="0" smtClean="0"/>
              <a:t> </a:t>
            </a:r>
            <a:r>
              <a:rPr lang="en-US" i="1" dirty="0" err="1" smtClean="0"/>
              <a:t>être</a:t>
            </a:r>
            <a:r>
              <a:rPr lang="en-US" i="1" dirty="0" smtClean="0"/>
              <a:t> </a:t>
            </a:r>
            <a:r>
              <a:rPr lang="en-US" i="1" dirty="0" err="1" smtClean="0"/>
              <a:t>modifié</a:t>
            </a:r>
            <a:r>
              <a:rPr lang="en-US" i="1" dirty="0" smtClean="0"/>
              <a:t>. </a:t>
            </a:r>
            <a:endParaRPr lang="fr-FR" i="1" dirty="0" smtClean="0"/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en-US" i="1" dirty="0" smtClean="0"/>
              <a:t>Par </a:t>
            </a:r>
            <a:r>
              <a:rPr lang="en-US" i="1" dirty="0" err="1" smtClean="0"/>
              <a:t>exemple</a:t>
            </a:r>
            <a:r>
              <a:rPr lang="en-US" i="1" dirty="0" smtClean="0"/>
              <a:t>, les I/O </a:t>
            </a:r>
            <a:r>
              <a:rPr lang="en-US" i="1" dirty="0" err="1" smtClean="0"/>
              <a:t>utilisent</a:t>
            </a:r>
            <a:r>
              <a:rPr lang="en-US" i="1" dirty="0" smtClean="0"/>
              <a:t> des slices, pas des </a:t>
            </a:r>
            <a:r>
              <a:rPr lang="en-US" i="1" dirty="0" err="1" smtClean="0"/>
              <a:t>compteurs</a:t>
            </a:r>
            <a:r>
              <a:rPr lang="en-US" i="1" dirty="0" smtClean="0"/>
              <a:t>:</a:t>
            </a:r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Read(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b []byte)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buffer [100]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byte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nn-NO" dirty="0" smtClean="0">
                <a:latin typeface="Courier New" pitchFamily="49" charset="0"/>
                <a:cs typeface="Courier New" pitchFamily="49" charset="0"/>
              </a:rPr>
              <a:t>for i := 0; i &lt; 100; i++ {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remplit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le buffer un octet à la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fois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Read(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buffer[i:i+1]) // pas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d’allocation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ici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fr-FR" i="1" dirty="0" smtClean="0"/>
              <a:t>Scinder un  buffer: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header, data := buf[:n], buf[n:]</a:t>
            </a:r>
          </a:p>
          <a:p>
            <a:pPr>
              <a:buNone/>
            </a:pP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smtClean="0"/>
              <a:t>Les </a:t>
            </a:r>
            <a:r>
              <a:rPr lang="en-US" i="1" dirty="0" err="1" smtClean="0"/>
              <a:t>chaînes</a:t>
            </a:r>
            <a:r>
              <a:rPr lang="en-US" i="1" dirty="0" smtClean="0"/>
              <a:t> de </a:t>
            </a:r>
            <a:r>
              <a:rPr lang="en-US" i="1" dirty="0" err="1" smtClean="0"/>
              <a:t>caractères</a:t>
            </a:r>
            <a:r>
              <a:rPr lang="en-US" i="1" dirty="0" smtClean="0"/>
              <a:t> </a:t>
            </a:r>
            <a:r>
              <a:rPr lang="en-US" i="1" dirty="0" err="1" smtClean="0"/>
              <a:t>peuvent</a:t>
            </a:r>
            <a:r>
              <a:rPr lang="en-US" i="1" dirty="0" smtClean="0"/>
              <a:t> </a:t>
            </a:r>
            <a:r>
              <a:rPr lang="en-US" i="1" dirty="0" err="1" smtClean="0"/>
              <a:t>être</a:t>
            </a:r>
            <a:r>
              <a:rPr lang="en-US" i="1" dirty="0" smtClean="0"/>
              <a:t> </a:t>
            </a:r>
            <a:r>
              <a:rPr lang="en-US" i="1" dirty="0" err="1" smtClean="0"/>
              <a:t>slicées</a:t>
            </a:r>
            <a:r>
              <a:rPr lang="en-US" i="1" dirty="0" smtClean="0"/>
              <a:t> </a:t>
            </a:r>
            <a:r>
              <a:rPr lang="en-US" i="1" dirty="0" err="1" smtClean="0"/>
              <a:t>également</a:t>
            </a:r>
            <a:r>
              <a:rPr lang="en-US" i="1" dirty="0" smtClean="0"/>
              <a:t> avec la </a:t>
            </a:r>
            <a:r>
              <a:rPr lang="en-US" i="1" dirty="0" err="1" smtClean="0"/>
              <a:t>même</a:t>
            </a:r>
            <a:r>
              <a:rPr lang="en-US" i="1" dirty="0" smtClean="0"/>
              <a:t> </a:t>
            </a:r>
            <a:r>
              <a:rPr lang="en-US" i="1" dirty="0" err="1" smtClean="0"/>
              <a:t>efficacité</a:t>
            </a:r>
            <a:r>
              <a:rPr lang="en-US" i="1" dirty="0" smtClean="0"/>
              <a:t>. </a:t>
            </a:r>
            <a:endParaRPr lang="fr-F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dictionnaires (</a:t>
            </a:r>
            <a:r>
              <a:rPr lang="fr-FR" dirty="0" err="1" smtClean="0"/>
              <a:t>maps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72816"/>
            <a:ext cx="766762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dictionnaires (</a:t>
            </a:r>
            <a:r>
              <a:rPr lang="fr-FR" dirty="0" err="1" smtClean="0"/>
              <a:t>Map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i="1" dirty="0" smtClean="0"/>
              <a:t>Les </a:t>
            </a:r>
            <a:r>
              <a:rPr lang="en-US" i="1" dirty="0" err="1" smtClean="0"/>
              <a:t>dictionnaires</a:t>
            </a:r>
            <a:r>
              <a:rPr lang="en-US" i="1" dirty="0" smtClean="0"/>
              <a:t> </a:t>
            </a:r>
            <a:r>
              <a:rPr lang="en-US" i="1" dirty="0" err="1" smtClean="0"/>
              <a:t>sont</a:t>
            </a:r>
            <a:r>
              <a:rPr lang="en-US" i="1" dirty="0" smtClean="0"/>
              <a:t> un </a:t>
            </a:r>
            <a:r>
              <a:rPr lang="en-US" i="1" dirty="0" err="1" smtClean="0"/>
              <a:t>autre</a:t>
            </a:r>
            <a:r>
              <a:rPr lang="en-US" i="1" dirty="0" smtClean="0"/>
              <a:t> type de </a:t>
            </a:r>
            <a:r>
              <a:rPr lang="en-US" i="1" dirty="0" err="1" smtClean="0"/>
              <a:t>référence</a:t>
            </a:r>
            <a:r>
              <a:rPr lang="en-US" i="1" dirty="0" smtClean="0"/>
              <a:t>. </a:t>
            </a:r>
            <a:r>
              <a:rPr lang="en-US" i="1" dirty="0" err="1" smtClean="0"/>
              <a:t>Ils</a:t>
            </a:r>
            <a:r>
              <a:rPr lang="en-US" i="1" dirty="0" smtClean="0"/>
              <a:t> </a:t>
            </a: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  <a:r>
              <a:rPr lang="en-US" i="1" dirty="0" err="1" smtClean="0"/>
              <a:t>déclarés</a:t>
            </a:r>
            <a:r>
              <a:rPr lang="en-US" i="1" dirty="0" smtClean="0"/>
              <a:t> de la </a:t>
            </a:r>
            <a:r>
              <a:rPr lang="en-US" i="1" dirty="0" err="1" smtClean="0"/>
              <a:t>façon</a:t>
            </a:r>
            <a:r>
              <a:rPr lang="en-US" i="1" dirty="0" smtClean="0"/>
              <a:t> </a:t>
            </a:r>
            <a:r>
              <a:rPr lang="en-US" i="1" dirty="0" err="1" smtClean="0"/>
              <a:t>suivante</a:t>
            </a:r>
            <a:r>
              <a:rPr lang="en-US" i="1" dirty="0" smtClean="0"/>
              <a:t> :</a:t>
            </a:r>
            <a:r>
              <a:rPr lang="fr-FR" i="1" dirty="0" smtClean="0"/>
              <a:t> 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var m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[string]float64</a:t>
            </a:r>
          </a:p>
          <a:p>
            <a:pPr>
              <a:buNone/>
            </a:pPr>
            <a:r>
              <a:rPr lang="en-US" i="1" dirty="0" err="1" smtClean="0"/>
              <a:t>Ceci</a:t>
            </a:r>
            <a:r>
              <a:rPr lang="en-US" i="1" dirty="0" smtClean="0"/>
              <a:t> </a:t>
            </a:r>
            <a:r>
              <a:rPr lang="en-US" i="1" dirty="0" err="1" smtClean="0"/>
              <a:t>déclare</a:t>
            </a:r>
            <a:r>
              <a:rPr lang="en-US" i="1" dirty="0" smtClean="0"/>
              <a:t> un </a:t>
            </a:r>
            <a:r>
              <a:rPr lang="en-US" i="1" dirty="0" err="1" smtClean="0"/>
              <a:t>dictionnaire</a:t>
            </a:r>
            <a:r>
              <a:rPr lang="en-US" i="1" dirty="0" smtClean="0"/>
              <a:t> </a:t>
            </a:r>
            <a:r>
              <a:rPr lang="en-US" i="1" dirty="0" err="1" smtClean="0"/>
              <a:t>indexé</a:t>
            </a:r>
            <a:r>
              <a:rPr lang="en-US" i="1" dirty="0" smtClean="0"/>
              <a:t> avec </a:t>
            </a:r>
            <a:r>
              <a:rPr lang="en-US" i="1" dirty="0" err="1" smtClean="0"/>
              <a:t>une</a:t>
            </a:r>
            <a:r>
              <a:rPr lang="en-US" i="1" dirty="0" smtClean="0"/>
              <a:t> clef de</a:t>
            </a:r>
          </a:p>
          <a:p>
            <a:pPr>
              <a:buNone/>
            </a:pPr>
            <a:r>
              <a:rPr lang="en-US" i="1" dirty="0" smtClean="0"/>
              <a:t> type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i="1" dirty="0" smtClean="0"/>
              <a:t> et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valeur</a:t>
            </a:r>
            <a:r>
              <a:rPr lang="en-US" i="1" dirty="0" smtClean="0"/>
              <a:t> de type 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float64</a:t>
            </a:r>
            <a:r>
              <a:rPr lang="en-US" i="1" dirty="0" smtClean="0"/>
              <a:t>.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C’est</a:t>
            </a:r>
            <a:r>
              <a:rPr lang="en-US" i="1" dirty="0" smtClean="0"/>
              <a:t> analogue à </a:t>
            </a:r>
            <a:r>
              <a:rPr lang="en-US" i="1" dirty="0" err="1" smtClean="0"/>
              <a:t>ce</a:t>
            </a:r>
            <a:r>
              <a:rPr lang="en-US" i="1" dirty="0" smtClean="0"/>
              <a:t> </a:t>
            </a:r>
            <a:r>
              <a:rPr lang="en-US" i="1" dirty="0" err="1" smtClean="0"/>
              <a:t>que</a:t>
            </a:r>
            <a:r>
              <a:rPr lang="en-US" i="1" dirty="0" smtClean="0"/>
              <a:t> </a:t>
            </a:r>
            <a:r>
              <a:rPr lang="en-US" i="1" dirty="0" err="1" smtClean="0"/>
              <a:t>l’on</a:t>
            </a:r>
            <a:r>
              <a:rPr lang="en-US" i="1" dirty="0" smtClean="0"/>
              <a:t> </a:t>
            </a:r>
            <a:r>
              <a:rPr lang="en-US" i="1" dirty="0" err="1" smtClean="0"/>
              <a:t>trouve</a:t>
            </a:r>
            <a:r>
              <a:rPr lang="en-US" i="1" dirty="0" smtClean="0"/>
              <a:t> en C++</a:t>
            </a:r>
          </a:p>
          <a:p>
            <a:pPr lvl="1">
              <a:buNone/>
            </a:pP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type *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string,float64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&gt; (note the *).</a:t>
            </a:r>
          </a:p>
          <a:p>
            <a:pPr lvl="1">
              <a:buNone/>
            </a:pPr>
            <a:endParaRPr lang="fr-FR" i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err="1" smtClean="0"/>
              <a:t>Etant</a:t>
            </a:r>
            <a:r>
              <a:rPr lang="en-US" i="1" dirty="0" smtClean="0"/>
              <a:t> </a:t>
            </a:r>
            <a:r>
              <a:rPr lang="en-US" i="1" dirty="0" err="1" smtClean="0"/>
              <a:t>donné</a:t>
            </a:r>
            <a:r>
              <a:rPr lang="en-US" i="1" dirty="0" smtClean="0"/>
              <a:t> un </a:t>
            </a:r>
            <a:r>
              <a:rPr lang="en-US" i="1" dirty="0" err="1" smtClean="0"/>
              <a:t>dictionnaire</a:t>
            </a:r>
            <a:r>
              <a:rPr lang="en-US" i="1" dirty="0" smtClean="0"/>
              <a:t> 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i="1" dirty="0" smtClean="0"/>
              <a:t>,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(m)</a:t>
            </a:r>
            <a:r>
              <a:rPr lang="en-US" i="1" dirty="0" smtClean="0"/>
              <a:t> </a:t>
            </a:r>
            <a:r>
              <a:rPr lang="en-US" i="1" dirty="0" err="1" smtClean="0"/>
              <a:t>retourne</a:t>
            </a:r>
            <a:r>
              <a:rPr lang="en-US" i="1" dirty="0" smtClean="0"/>
              <a:t> le</a:t>
            </a:r>
          </a:p>
          <a:p>
            <a:pPr>
              <a:buNone/>
            </a:pPr>
            <a:r>
              <a:rPr lang="en-US" i="1" dirty="0" smtClean="0"/>
              <a:t> </a:t>
            </a:r>
            <a:r>
              <a:rPr lang="en-US" i="1" dirty="0" err="1" smtClean="0"/>
              <a:t>nombre</a:t>
            </a:r>
            <a:r>
              <a:rPr lang="en-US" i="1" dirty="0" smtClean="0"/>
              <a:t> de clefs.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d’un dictionnaire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i="1" dirty="0" err="1" smtClean="0"/>
              <a:t>Comme</a:t>
            </a:r>
            <a:r>
              <a:rPr lang="en-US" i="1" dirty="0" smtClean="0"/>
              <a:t> avec </a:t>
            </a:r>
            <a:r>
              <a:rPr lang="en-US" i="1" dirty="0" err="1" smtClean="0"/>
              <a:t>une</a:t>
            </a:r>
            <a:r>
              <a:rPr lang="en-US" i="1" dirty="0" smtClean="0"/>
              <a:t> slice, </a:t>
            </a:r>
            <a:r>
              <a:rPr lang="en-US" i="1" dirty="0" err="1" smtClean="0"/>
              <a:t>une</a:t>
            </a:r>
            <a:r>
              <a:rPr lang="en-US" i="1" dirty="0" smtClean="0"/>
              <a:t> variable </a:t>
            </a:r>
            <a:r>
              <a:rPr lang="en-US" i="1" dirty="0" err="1" smtClean="0"/>
              <a:t>dictionnaire</a:t>
            </a:r>
            <a:r>
              <a:rPr lang="en-US" i="1" dirty="0" smtClean="0"/>
              <a:t> ne se </a:t>
            </a:r>
            <a:r>
              <a:rPr lang="en-US" i="1" dirty="0" err="1" smtClean="0"/>
              <a:t>réfère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smtClean="0"/>
              <a:t>à </a:t>
            </a:r>
            <a:r>
              <a:rPr lang="en-US" i="1" dirty="0" err="1" smtClean="0"/>
              <a:t>rien</a:t>
            </a:r>
            <a:r>
              <a:rPr lang="en-US" i="1" dirty="0" smtClean="0"/>
              <a:t>; </a:t>
            </a:r>
            <a:r>
              <a:rPr lang="en-US" i="1" dirty="0" err="1" smtClean="0"/>
              <a:t>vous</a:t>
            </a:r>
            <a:r>
              <a:rPr lang="en-US" i="1" dirty="0" smtClean="0"/>
              <a:t> </a:t>
            </a:r>
            <a:r>
              <a:rPr lang="en-US" i="1" dirty="0" err="1" smtClean="0"/>
              <a:t>devez</a:t>
            </a:r>
            <a:r>
              <a:rPr lang="en-US" i="1" dirty="0" smtClean="0"/>
              <a:t> </a:t>
            </a:r>
            <a:r>
              <a:rPr lang="en-US" i="1" dirty="0" err="1" smtClean="0"/>
              <a:t>mettre</a:t>
            </a:r>
            <a:r>
              <a:rPr lang="en-US" i="1" dirty="0" smtClean="0"/>
              <a:t> </a:t>
            </a:r>
            <a:r>
              <a:rPr lang="en-US" i="1" dirty="0" err="1" smtClean="0"/>
              <a:t>quelque</a:t>
            </a:r>
            <a:r>
              <a:rPr lang="en-US" i="1" dirty="0" smtClean="0"/>
              <a:t> chose dedans </a:t>
            </a:r>
            <a:r>
              <a:rPr lang="en-US" i="1" dirty="0" err="1" smtClean="0"/>
              <a:t>avant</a:t>
            </a:r>
            <a:r>
              <a:rPr lang="en-US" i="1" dirty="0" smtClean="0"/>
              <a:t> de </a:t>
            </a:r>
          </a:p>
          <a:p>
            <a:pPr>
              <a:buNone/>
            </a:pPr>
            <a:r>
              <a:rPr lang="en-US" i="1" dirty="0" err="1" smtClean="0"/>
              <a:t>l’utiliser</a:t>
            </a:r>
            <a:r>
              <a:rPr lang="en-US" i="1" dirty="0" smtClean="0"/>
              <a:t>. 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fr-FR" i="1" dirty="0" smtClean="0"/>
              <a:t>Trois façons de le faire : </a:t>
            </a:r>
          </a:p>
          <a:p>
            <a:pPr>
              <a:buNone/>
            </a:pPr>
            <a:r>
              <a:rPr lang="en-US" i="1" dirty="0" smtClean="0"/>
              <a:t>1) </a:t>
            </a:r>
            <a:r>
              <a:rPr lang="en-US" i="1" dirty="0" err="1" smtClean="0"/>
              <a:t>Litéral</a:t>
            </a:r>
            <a:r>
              <a:rPr lang="en-US" i="1" dirty="0" smtClean="0"/>
              <a:t>: </a:t>
            </a:r>
            <a:r>
              <a:rPr lang="en-US" i="1" dirty="0" err="1" smtClean="0"/>
              <a:t>liste</a:t>
            </a:r>
            <a:r>
              <a:rPr lang="en-US" i="1" dirty="0" smtClean="0"/>
              <a:t> de </a:t>
            </a:r>
            <a:r>
              <a:rPr lang="en-US" i="1" dirty="0" err="1" smtClean="0"/>
              <a:t>clef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i="1" dirty="0" err="1" smtClean="0"/>
              <a:t>valeur</a:t>
            </a:r>
            <a:endParaRPr lang="en-US" i="1" dirty="0" smtClean="0"/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m 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[string]float64{"1":1, "pi":3.1415}</a:t>
            </a:r>
          </a:p>
          <a:p>
            <a:pPr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i="1" dirty="0" smtClean="0"/>
              <a:t>2) Création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 = make(map[string]float64) //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pas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new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i="1" dirty="0" smtClean="0"/>
              <a:t>3) Affectation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m1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[string]float64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m1 = m // m1 and m now refer to same map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 de la journée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fr-FR" i="1" dirty="0" smtClean="0"/>
              <a:t>Exercices</a:t>
            </a:r>
          </a:p>
          <a:p>
            <a:pPr>
              <a:buNone/>
            </a:pPr>
            <a:r>
              <a:rPr lang="fr-FR" i="1" dirty="0" smtClean="0"/>
              <a:t>	des questions?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fr-FR" i="1" dirty="0" smtClean="0"/>
              <a:t>Types composite</a:t>
            </a:r>
          </a:p>
          <a:p>
            <a:pPr>
              <a:buNone/>
            </a:pPr>
            <a:r>
              <a:rPr lang="fr-FR" i="1" dirty="0" smtClean="0"/>
              <a:t>	structures, </a:t>
            </a:r>
            <a:r>
              <a:rPr lang="fr-FR" i="1" dirty="0" err="1" smtClean="0"/>
              <a:t>arrays</a:t>
            </a:r>
            <a:r>
              <a:rPr lang="fr-FR" i="1" dirty="0" smtClean="0"/>
              <a:t>, slices, </a:t>
            </a:r>
            <a:r>
              <a:rPr lang="fr-FR" i="1" dirty="0" err="1" smtClean="0"/>
              <a:t>maps</a:t>
            </a:r>
            <a:endParaRPr lang="fr-FR" i="1" dirty="0" smtClean="0"/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fr-FR" i="1" dirty="0" smtClean="0"/>
              <a:t>Méthodes</a:t>
            </a:r>
          </a:p>
          <a:p>
            <a:pPr>
              <a:buNone/>
            </a:pPr>
            <a:r>
              <a:rPr lang="en-US" i="1" dirty="0" smtClean="0"/>
              <a:t>	they're not just for </a:t>
            </a:r>
            <a:r>
              <a:rPr lang="en-US" i="1" dirty="0" err="1" smtClean="0"/>
              <a:t>structs</a:t>
            </a:r>
            <a:r>
              <a:rPr lang="en-US" i="1" dirty="0" smtClean="0"/>
              <a:t> any more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fr-FR" i="1" dirty="0" smtClean="0"/>
              <a:t>Interfaces</a:t>
            </a:r>
            <a:endParaRPr lang="fr-F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Indexation d’un dictionnaire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i="1" dirty="0" smtClean="0"/>
              <a:t>(Les </a:t>
            </a:r>
            <a:r>
              <a:rPr lang="en-US" i="1" dirty="0" err="1" smtClean="0"/>
              <a:t>prochains</a:t>
            </a:r>
            <a:r>
              <a:rPr lang="en-US" i="1" dirty="0" smtClean="0"/>
              <a:t> </a:t>
            </a:r>
            <a:r>
              <a:rPr lang="en-US" i="1" dirty="0" err="1" smtClean="0"/>
              <a:t>exemples</a:t>
            </a:r>
            <a:r>
              <a:rPr lang="en-US" i="1" dirty="0" smtClean="0"/>
              <a:t> </a:t>
            </a:r>
            <a:r>
              <a:rPr lang="en-US" i="1" dirty="0" err="1" smtClean="0"/>
              <a:t>utilisent</a:t>
            </a:r>
            <a:r>
              <a:rPr lang="en-US" i="1" dirty="0" smtClean="0"/>
              <a:t> </a:t>
            </a:r>
            <a:r>
              <a:rPr lang="en-US" i="1" dirty="0" err="1" smtClean="0"/>
              <a:t>tous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m 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[string]float64{"1":1, "pi":3.1415}</a:t>
            </a:r>
          </a:p>
          <a:p>
            <a:pPr>
              <a:buNone/>
            </a:pPr>
            <a:r>
              <a:rPr lang="fr-FR" i="1" dirty="0" smtClean="0"/>
              <a:t>)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Accède</a:t>
            </a:r>
            <a:r>
              <a:rPr lang="en-US" i="1" dirty="0" smtClean="0"/>
              <a:t>  à un </a:t>
            </a:r>
            <a:r>
              <a:rPr lang="en-US" i="1" dirty="0" err="1" smtClean="0"/>
              <a:t>élément</a:t>
            </a:r>
            <a:r>
              <a:rPr lang="en-US" i="1" dirty="0" smtClean="0"/>
              <a:t> </a:t>
            </a:r>
            <a:r>
              <a:rPr lang="en-US" i="1" dirty="0" err="1" smtClean="0"/>
              <a:t>comme</a:t>
            </a:r>
            <a:r>
              <a:rPr lang="en-US" i="1" dirty="0" smtClean="0"/>
              <a:t> à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valeur</a:t>
            </a:r>
            <a:r>
              <a:rPr lang="en-US" i="1" dirty="0" smtClean="0"/>
              <a:t>; </a:t>
            </a:r>
            <a:r>
              <a:rPr lang="en-US" i="1" dirty="0" err="1" smtClean="0"/>
              <a:t>si</a:t>
            </a:r>
            <a:r>
              <a:rPr lang="en-US" i="1" dirty="0" smtClean="0"/>
              <a:t> pas </a:t>
            </a:r>
            <a:r>
              <a:rPr lang="en-US" i="1" dirty="0" err="1" smtClean="0"/>
              <a:t>présente</a:t>
            </a:r>
            <a:r>
              <a:rPr lang="en-US" i="1" dirty="0" smtClean="0"/>
              <a:t>, </a:t>
            </a:r>
            <a:r>
              <a:rPr lang="en-US" i="1" dirty="0" err="1" smtClean="0"/>
              <a:t>renvoie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valeur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zéro</a:t>
            </a:r>
            <a:r>
              <a:rPr lang="en-US" i="1" dirty="0" smtClean="0"/>
              <a:t> :</a:t>
            </a:r>
          </a:p>
          <a:p>
            <a:pPr>
              <a:buNone/>
            </a:pPr>
            <a:endParaRPr lang="en-US" i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one := m["1"]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zero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:= m["pas présent"] // mets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zero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à 0.0.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en-US" i="1" dirty="0" err="1" smtClean="0"/>
              <a:t>Stocke</a:t>
            </a:r>
            <a:r>
              <a:rPr lang="en-US" i="1" dirty="0" smtClean="0"/>
              <a:t> un </a:t>
            </a:r>
            <a:r>
              <a:rPr lang="en-US" i="1" dirty="0" err="1" smtClean="0"/>
              <a:t>élément</a:t>
            </a:r>
            <a:r>
              <a:rPr lang="en-US" i="1" dirty="0" smtClean="0"/>
              <a:t>  :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m["2"] = 2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m["2"] = 3 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de l’existence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i="1" dirty="0" smtClean="0"/>
              <a:t>Pour tester </a:t>
            </a:r>
            <a:r>
              <a:rPr lang="en-US" i="1" dirty="0" err="1" smtClean="0"/>
              <a:t>si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clef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pésente</a:t>
            </a:r>
            <a:r>
              <a:rPr lang="en-US" i="1" dirty="0" smtClean="0"/>
              <a:t> </a:t>
            </a:r>
            <a:r>
              <a:rPr lang="en-US" i="1" dirty="0" err="1" smtClean="0"/>
              <a:t>dans</a:t>
            </a:r>
            <a:r>
              <a:rPr lang="en-US" i="1" dirty="0" smtClean="0"/>
              <a:t> un </a:t>
            </a:r>
            <a:r>
              <a:rPr lang="en-US" i="1" dirty="0" err="1" smtClean="0"/>
              <a:t>dictionnaire</a:t>
            </a:r>
            <a:r>
              <a:rPr lang="en-US" i="1" dirty="0" smtClean="0"/>
              <a:t>, nous </a:t>
            </a:r>
            <a:r>
              <a:rPr lang="en-US" i="1" dirty="0" err="1" smtClean="0"/>
              <a:t>pouvons</a:t>
            </a:r>
            <a:r>
              <a:rPr lang="en-US" i="1" dirty="0" smtClean="0"/>
              <a:t> </a:t>
            </a:r>
            <a:r>
              <a:rPr lang="en-US" i="1" dirty="0" err="1" smtClean="0"/>
              <a:t>utiliser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smtClean="0"/>
              <a:t>affectation multiple, la </a:t>
            </a:r>
            <a:r>
              <a:rPr lang="en-US" i="1" dirty="0" err="1" smtClean="0"/>
              <a:t>forme</a:t>
            </a:r>
            <a:r>
              <a:rPr lang="en-US" i="1" dirty="0" smtClean="0"/>
              <a:t> “virgule ok(comma ok)” :</a:t>
            </a:r>
          </a:p>
          <a:p>
            <a:pPr>
              <a:buNone/>
            </a:pPr>
            <a:endParaRPr lang="en-US" i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3300" dirty="0" smtClean="0">
                <a:latin typeface="Courier New" pitchFamily="49" charset="0"/>
                <a:cs typeface="Courier New" pitchFamily="49" charset="0"/>
              </a:rPr>
              <a:t>m = </a:t>
            </a:r>
            <a:r>
              <a:rPr lang="fr-FR" sz="3300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sz="3300" dirty="0" smtClean="0">
                <a:latin typeface="Courier New" pitchFamily="49" charset="0"/>
                <a:cs typeface="Courier New" pitchFamily="49" charset="0"/>
              </a:rPr>
              <a:t>[string]float64{"1":1, "pi":3.1415}</a:t>
            </a:r>
          </a:p>
          <a:p>
            <a:pPr lvl="1">
              <a:buNone/>
            </a:pPr>
            <a:r>
              <a:rPr lang="fr-FR" sz="3300" dirty="0" smtClean="0">
                <a:latin typeface="Courier New" pitchFamily="49" charset="0"/>
                <a:cs typeface="Courier New" pitchFamily="49" charset="0"/>
              </a:rPr>
              <a:t>var value float64</a:t>
            </a:r>
          </a:p>
          <a:p>
            <a:pPr lvl="1">
              <a:buNone/>
            </a:pPr>
            <a:r>
              <a:rPr lang="fr-FR" sz="3300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fr-FR" sz="3300" dirty="0" err="1" smtClean="0">
                <a:latin typeface="Courier New" pitchFamily="49" charset="0"/>
                <a:cs typeface="Courier New" pitchFamily="49" charset="0"/>
              </a:rPr>
              <a:t>present</a:t>
            </a:r>
            <a:r>
              <a:rPr lang="fr-FR" sz="3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3300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fr-FR" sz="33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3300" dirty="0" smtClean="0">
                <a:latin typeface="Courier New" pitchFamily="49" charset="0"/>
                <a:cs typeface="Courier New" pitchFamily="49" charset="0"/>
              </a:rPr>
              <a:t>value, </a:t>
            </a:r>
            <a:r>
              <a:rPr lang="fr-FR" sz="3300" dirty="0" err="1" smtClean="0">
                <a:latin typeface="Courier New" pitchFamily="49" charset="0"/>
                <a:cs typeface="Courier New" pitchFamily="49" charset="0"/>
              </a:rPr>
              <a:t>present</a:t>
            </a:r>
            <a:r>
              <a:rPr lang="fr-FR" sz="3300" dirty="0" smtClean="0">
                <a:latin typeface="Courier New" pitchFamily="49" charset="0"/>
                <a:cs typeface="Courier New" pitchFamily="49" charset="0"/>
              </a:rPr>
              <a:t> = m[x]</a:t>
            </a:r>
          </a:p>
          <a:p>
            <a:pPr lvl="1">
              <a:buNone/>
            </a:pPr>
            <a:endParaRPr lang="fr-FR" dirty="0" smtClean="0"/>
          </a:p>
          <a:p>
            <a:pPr>
              <a:buNone/>
            </a:pPr>
            <a:r>
              <a:rPr lang="fr-FR" i="1" dirty="0" smtClean="0"/>
              <a:t>or idiomatiquement </a:t>
            </a:r>
          </a:p>
          <a:p>
            <a:pPr>
              <a:buNone/>
            </a:pPr>
            <a:endParaRPr lang="fr-FR" i="1" dirty="0" smtClean="0"/>
          </a:p>
          <a:p>
            <a:pPr lvl="1">
              <a:buNone/>
            </a:pPr>
            <a:r>
              <a:rPr lang="en-US" sz="3300" dirty="0" smtClean="0">
                <a:latin typeface="Courier New" pitchFamily="49" charset="0"/>
                <a:cs typeface="Courier New" pitchFamily="49" charset="0"/>
              </a:rPr>
              <a:t>value, ok := m[x] // la </a:t>
            </a:r>
            <a:r>
              <a:rPr lang="en-US" sz="3300" dirty="0" err="1" smtClean="0">
                <a:latin typeface="Courier New" pitchFamily="49" charset="0"/>
                <a:cs typeface="Courier New" pitchFamily="49" charset="0"/>
              </a:rPr>
              <a:t>forme</a:t>
            </a:r>
            <a:r>
              <a:rPr lang="en-US" sz="3300" dirty="0" smtClean="0">
                <a:latin typeface="Courier New" pitchFamily="49" charset="0"/>
                <a:cs typeface="Courier New" pitchFamily="49" charset="0"/>
              </a:rPr>
              <a:t> "comma ok"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r>
              <a:rPr lang="en-US" i="1" dirty="0" smtClean="0"/>
              <a:t>Si x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présent</a:t>
            </a:r>
            <a:r>
              <a:rPr lang="en-US" i="1" dirty="0" smtClean="0"/>
              <a:t> </a:t>
            </a:r>
            <a:r>
              <a:rPr lang="en-US" i="1" dirty="0" err="1" smtClean="0"/>
              <a:t>dans</a:t>
            </a:r>
            <a:r>
              <a:rPr lang="en-US" i="1" dirty="0" smtClean="0"/>
              <a:t> le </a:t>
            </a:r>
            <a:r>
              <a:rPr lang="en-US" i="1" dirty="0" err="1" smtClean="0"/>
              <a:t>dictionnaire</a:t>
            </a:r>
            <a:r>
              <a:rPr lang="en-US" i="1" dirty="0" smtClean="0"/>
              <a:t>, </a:t>
            </a:r>
            <a:r>
              <a:rPr lang="en-US" i="1" dirty="0" err="1" smtClean="0"/>
              <a:t>positionne</a:t>
            </a:r>
            <a:r>
              <a:rPr lang="en-US" i="1" dirty="0" smtClean="0"/>
              <a:t> le </a:t>
            </a:r>
            <a:r>
              <a:rPr lang="en-US" i="1" dirty="0" err="1" smtClean="0"/>
              <a:t>booléen</a:t>
            </a:r>
            <a:r>
              <a:rPr lang="en-US" i="1" dirty="0" smtClean="0"/>
              <a:t> à true et la </a:t>
            </a:r>
            <a:r>
              <a:rPr lang="en-US" i="1" dirty="0" err="1" smtClean="0"/>
              <a:t>valeur</a:t>
            </a:r>
            <a:r>
              <a:rPr lang="en-US" i="1" dirty="0" smtClean="0"/>
              <a:t> et </a:t>
            </a:r>
          </a:p>
          <a:p>
            <a:pPr>
              <a:buNone/>
            </a:pPr>
            <a:r>
              <a:rPr lang="en-US" i="1" dirty="0" err="1" smtClean="0"/>
              <a:t>récupère</a:t>
            </a:r>
            <a:r>
              <a:rPr lang="en-US" i="1" dirty="0" smtClean="0"/>
              <a:t> la </a:t>
            </a:r>
            <a:r>
              <a:rPr lang="en-US" i="1" dirty="0" err="1" smtClean="0"/>
              <a:t>valeur</a:t>
            </a:r>
            <a:r>
              <a:rPr lang="en-US" i="1" dirty="0" smtClean="0"/>
              <a:t> </a:t>
            </a:r>
            <a:r>
              <a:rPr lang="en-US" i="1" dirty="0" err="1" smtClean="0"/>
              <a:t>associé</a:t>
            </a:r>
            <a:r>
              <a:rPr lang="en-US" i="1" dirty="0" smtClean="0"/>
              <a:t> à la clef </a:t>
            </a:r>
            <a:r>
              <a:rPr lang="en-US" i="1" dirty="0" err="1" smtClean="0"/>
              <a:t>donnée</a:t>
            </a:r>
            <a:r>
              <a:rPr lang="en-US" i="1" dirty="0" smtClean="0"/>
              <a:t>. Si non, </a:t>
            </a:r>
            <a:r>
              <a:rPr lang="en-US" i="1" dirty="0" err="1" smtClean="0"/>
              <a:t>positionne</a:t>
            </a:r>
            <a:r>
              <a:rPr lang="en-US" i="1" dirty="0" smtClean="0"/>
              <a:t> le </a:t>
            </a:r>
            <a:r>
              <a:rPr lang="en-US" i="1" dirty="0" err="1" smtClean="0"/>
              <a:t>booléen</a:t>
            </a:r>
            <a:r>
              <a:rPr lang="en-US" i="1" dirty="0" smtClean="0"/>
              <a:t> à false et </a:t>
            </a:r>
          </a:p>
          <a:p>
            <a:pPr>
              <a:buNone/>
            </a:pPr>
            <a:r>
              <a:rPr lang="en-US" i="1" dirty="0" err="1" smtClean="0"/>
              <a:t>renvoie</a:t>
            </a:r>
            <a:r>
              <a:rPr lang="en-US" i="1" dirty="0" smtClean="0"/>
              <a:t> la </a:t>
            </a:r>
            <a:r>
              <a:rPr lang="en-US" i="1" dirty="0" err="1" smtClean="0"/>
              <a:t>valeur</a:t>
            </a:r>
            <a:r>
              <a:rPr lang="en-US" i="1" dirty="0" smtClean="0"/>
              <a:t> zero pour le type </a:t>
            </a:r>
            <a:r>
              <a:rPr lang="en-US" i="1" dirty="0" err="1" smtClean="0"/>
              <a:t>considéré</a:t>
            </a:r>
            <a:r>
              <a:rPr lang="en-US" i="1" dirty="0" smtClean="0"/>
              <a:t>. </a:t>
            </a:r>
            <a:r>
              <a:rPr lang="fr-FR" i="1" dirty="0" smtClean="0"/>
              <a:t> </a:t>
            </a:r>
            <a:endParaRPr lang="fr-F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Suppression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i="1" dirty="0" smtClean="0"/>
              <a:t>La	 suppression </a:t>
            </a:r>
            <a:r>
              <a:rPr lang="en-US" i="1" dirty="0" err="1" smtClean="0"/>
              <a:t>d’une</a:t>
            </a:r>
            <a:r>
              <a:rPr lang="en-US" i="1" dirty="0" smtClean="0"/>
              <a:t> entrée se fait de la </a:t>
            </a:r>
            <a:r>
              <a:rPr lang="en-US" i="1" dirty="0" err="1" smtClean="0"/>
              <a:t>manière</a:t>
            </a:r>
            <a:r>
              <a:rPr lang="en-US" i="1" dirty="0" smtClean="0"/>
              <a:t> </a:t>
            </a:r>
            <a:r>
              <a:rPr lang="en-US" i="1" dirty="0" err="1" smtClean="0"/>
              <a:t>suivante</a:t>
            </a:r>
            <a:r>
              <a:rPr lang="en-US" i="1" dirty="0" smtClean="0"/>
              <a:t> :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m 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[string]float64{"1":1.0, "pi":3.1415}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value float64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x string = f()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m[x] = v,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keep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smtClean="0"/>
              <a:t>Si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keep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true, </a:t>
            </a:r>
            <a:r>
              <a:rPr lang="en-US" i="1" dirty="0" err="1" smtClean="0"/>
              <a:t>l’affectation</a:t>
            </a:r>
            <a:r>
              <a:rPr lang="en-US" i="1" dirty="0" smtClean="0"/>
              <a:t> de v </a:t>
            </a:r>
            <a:r>
              <a:rPr lang="en-US" i="1" dirty="0" err="1" smtClean="0"/>
              <a:t>dans</a:t>
            </a:r>
            <a:r>
              <a:rPr lang="en-US" i="1" dirty="0" smtClean="0"/>
              <a:t> le </a:t>
            </a:r>
            <a:r>
              <a:rPr lang="en-US" i="1" dirty="0" err="1" smtClean="0"/>
              <a:t>dictionnaire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s’effectue</a:t>
            </a:r>
            <a:r>
              <a:rPr lang="en-US" i="1" dirty="0" smtClean="0"/>
              <a:t> </a:t>
            </a:r>
            <a:r>
              <a:rPr lang="en-US" i="1" dirty="0" err="1" smtClean="0"/>
              <a:t>bien</a:t>
            </a:r>
            <a:r>
              <a:rPr lang="en-US" i="1" dirty="0" smtClean="0"/>
              <a:t>; </a:t>
            </a:r>
            <a:r>
              <a:rPr lang="en-US" i="1" dirty="0" err="1" smtClean="0"/>
              <a:t>si</a:t>
            </a:r>
            <a:r>
              <a:rPr lang="en-US" i="1" dirty="0" smtClean="0"/>
              <a:t> keep </a:t>
            </a:r>
            <a:r>
              <a:rPr lang="en-US" i="1" dirty="0" err="1" smtClean="0"/>
              <a:t>est</a:t>
            </a:r>
            <a:r>
              <a:rPr lang="en-US" i="1" dirty="0" smtClean="0"/>
              <a:t> false, </a:t>
            </a:r>
            <a:r>
              <a:rPr lang="en-US" i="1" dirty="0" err="1" smtClean="0"/>
              <a:t>l’entrée</a:t>
            </a:r>
            <a:r>
              <a:rPr lang="en-US" i="1" dirty="0" smtClean="0"/>
              <a:t> du </a:t>
            </a:r>
            <a:r>
              <a:rPr lang="en-US" i="1" dirty="0" err="1" smtClean="0"/>
              <a:t>dictionnaire</a:t>
            </a:r>
            <a:r>
              <a:rPr lang="en-US" i="1" dirty="0" smtClean="0"/>
              <a:t> pour </a:t>
            </a:r>
          </a:p>
          <a:p>
            <a:pPr>
              <a:buNone/>
            </a:pPr>
            <a:r>
              <a:rPr lang="en-US" i="1" dirty="0" smtClean="0"/>
              <a:t>la clef x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supprimée</a:t>
            </a:r>
            <a:r>
              <a:rPr lang="en-US" i="1" dirty="0" smtClean="0"/>
              <a:t>.,</a:t>
            </a:r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m[x] = 0, false   // supprime l’entrée 				//  pour x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 et range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smtClean="0"/>
              <a:t>La boucle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i="1" dirty="0" smtClean="0"/>
              <a:t> </a:t>
            </a:r>
            <a:r>
              <a:rPr lang="en-US" i="1" dirty="0" err="1" smtClean="0"/>
              <a:t>possède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syntaxe</a:t>
            </a:r>
            <a:r>
              <a:rPr lang="en-US" i="1" dirty="0" smtClean="0"/>
              <a:t> </a:t>
            </a:r>
            <a:r>
              <a:rPr lang="en-US" i="1" dirty="0" err="1" smtClean="0"/>
              <a:t>spéciale</a:t>
            </a:r>
            <a:r>
              <a:rPr lang="en-US" i="1" dirty="0" smtClean="0"/>
              <a:t> </a:t>
            </a:r>
            <a:r>
              <a:rPr lang="en-US" i="1" dirty="0" err="1" smtClean="0"/>
              <a:t>dans</a:t>
            </a:r>
            <a:r>
              <a:rPr lang="en-US" i="1" dirty="0" smtClean="0"/>
              <a:t> le </a:t>
            </a:r>
            <a:r>
              <a:rPr lang="en-US" i="1" dirty="0" err="1" smtClean="0"/>
              <a:t>cas</a:t>
            </a:r>
            <a:r>
              <a:rPr lang="en-US" i="1" dirty="0" smtClean="0"/>
              <a:t> </a:t>
            </a:r>
            <a:r>
              <a:rPr lang="en-US" i="1" dirty="0" err="1" smtClean="0"/>
              <a:t>d’une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 </a:t>
            </a:r>
            <a:r>
              <a:rPr lang="en-US" i="1" dirty="0" err="1" smtClean="0"/>
              <a:t>itération</a:t>
            </a:r>
            <a:r>
              <a:rPr lang="en-US" i="1" dirty="0" smtClean="0"/>
              <a:t> </a:t>
            </a:r>
            <a:r>
              <a:rPr lang="en-US" i="1" dirty="0" err="1" smtClean="0"/>
              <a:t>sur</a:t>
            </a:r>
            <a:r>
              <a:rPr lang="en-US" i="1" dirty="0" smtClean="0"/>
              <a:t> un tableau, </a:t>
            </a:r>
            <a:r>
              <a:rPr lang="en-US" i="1" dirty="0" err="1" smtClean="0"/>
              <a:t>d’une</a:t>
            </a:r>
            <a:r>
              <a:rPr lang="en-US" i="1" dirty="0" smtClean="0"/>
              <a:t> slice  </a:t>
            </a:r>
            <a:r>
              <a:rPr lang="en-US" i="1" dirty="0" err="1" smtClean="0"/>
              <a:t>ou</a:t>
            </a:r>
            <a:r>
              <a:rPr lang="en-US" i="1" dirty="0" smtClean="0"/>
              <a:t> d’un </a:t>
            </a:r>
            <a:r>
              <a:rPr lang="en-US" i="1" dirty="0" err="1" smtClean="0"/>
              <a:t>dictionnaire</a:t>
            </a:r>
            <a:r>
              <a:rPr lang="en-US" i="1" dirty="0" smtClean="0"/>
              <a:t>: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m :=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[string]float64{"1":1.0, "pi":3.1415}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key, value := range m {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fmt.Printf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("key %s, value %g\n", key, value)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err="1" smtClean="0"/>
              <a:t>S’il</a:t>
            </a:r>
            <a:r>
              <a:rPr lang="en-US" i="1" dirty="0" smtClean="0"/>
              <a:t> </a:t>
            </a:r>
            <a:r>
              <a:rPr lang="en-US" i="1" dirty="0" err="1" smtClean="0"/>
              <a:t>n’y</a:t>
            </a:r>
            <a:r>
              <a:rPr lang="en-US" i="1" dirty="0" smtClean="0"/>
              <a:t> a </a:t>
            </a:r>
            <a:r>
              <a:rPr lang="en-US" i="1" dirty="0" err="1" smtClean="0"/>
              <a:t>qu’une</a:t>
            </a:r>
            <a:r>
              <a:rPr lang="en-US" i="1" dirty="0" smtClean="0"/>
              <a:t> </a:t>
            </a:r>
            <a:r>
              <a:rPr lang="en-US" i="1" dirty="0" err="1" smtClean="0"/>
              <a:t>seule</a:t>
            </a:r>
            <a:r>
              <a:rPr lang="en-US" i="1" dirty="0" smtClean="0"/>
              <a:t> variable, ne </a:t>
            </a:r>
            <a:r>
              <a:rPr lang="en-US" i="1" dirty="0" err="1" smtClean="0"/>
              <a:t>récupère</a:t>
            </a:r>
            <a:r>
              <a:rPr lang="en-US" i="1" dirty="0" smtClean="0"/>
              <a:t> </a:t>
            </a:r>
            <a:r>
              <a:rPr lang="en-US" i="1" dirty="0" err="1" smtClean="0"/>
              <a:t>que</a:t>
            </a:r>
            <a:r>
              <a:rPr lang="en-US" i="1" dirty="0" smtClean="0"/>
              <a:t> la clef :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= range m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fmt.Printf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%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s\n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Les variables </a:t>
            </a:r>
            <a:r>
              <a:rPr lang="en-US" i="1" dirty="0" err="1" smtClean="0"/>
              <a:t>peuvent</a:t>
            </a:r>
            <a:r>
              <a:rPr lang="en-US" i="1" dirty="0" smtClean="0"/>
              <a:t> </a:t>
            </a:r>
            <a:r>
              <a:rPr lang="en-US" i="1" dirty="0" err="1" smtClean="0"/>
              <a:t>être</a:t>
            </a:r>
            <a:r>
              <a:rPr lang="en-US" i="1" dirty="0" smtClean="0"/>
              <a:t> </a:t>
            </a:r>
            <a:r>
              <a:rPr lang="en-US" i="1" dirty="0" err="1" smtClean="0"/>
              <a:t>affectées</a:t>
            </a:r>
            <a:r>
              <a:rPr lang="en-US" i="1" dirty="0" smtClean="0"/>
              <a:t> </a:t>
            </a:r>
            <a:r>
              <a:rPr lang="en-US" i="1" dirty="0" err="1" smtClean="0"/>
              <a:t>ou</a:t>
            </a:r>
            <a:r>
              <a:rPr lang="en-US" i="1" dirty="0" smtClean="0"/>
              <a:t> </a:t>
            </a:r>
            <a:r>
              <a:rPr lang="en-US" i="1" dirty="0" err="1" smtClean="0"/>
              <a:t>déclarées</a:t>
            </a:r>
            <a:r>
              <a:rPr lang="en-US" i="1" dirty="0" smtClean="0"/>
              <a:t> en </a:t>
            </a:r>
            <a:r>
              <a:rPr lang="en-US" i="1" dirty="0" err="1" smtClean="0"/>
              <a:t>utilisant</a:t>
            </a:r>
            <a:r>
              <a:rPr lang="en-US" i="1" dirty="0" smtClean="0"/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:=</a:t>
            </a:r>
            <a:r>
              <a:rPr lang="en-US" i="1" dirty="0" smtClean="0"/>
              <a:t> .</a:t>
            </a:r>
          </a:p>
          <a:p>
            <a:pPr>
              <a:buNone/>
            </a:pPr>
            <a:r>
              <a:rPr lang="en-US" i="1" dirty="0" smtClean="0"/>
              <a:t>Pour les tableaux et les slices, </a:t>
            </a:r>
            <a:r>
              <a:rPr lang="en-US" i="1" dirty="0" err="1" smtClean="0"/>
              <a:t>renvoie</a:t>
            </a:r>
            <a:r>
              <a:rPr lang="en-US" i="1" dirty="0" smtClean="0"/>
              <a:t> </a:t>
            </a:r>
            <a:r>
              <a:rPr lang="en-US" i="1" dirty="0" err="1" smtClean="0"/>
              <a:t>l’index</a:t>
            </a:r>
            <a:r>
              <a:rPr lang="en-US" i="1" dirty="0" smtClean="0"/>
              <a:t> et la </a:t>
            </a:r>
            <a:r>
              <a:rPr lang="en-US" i="1" dirty="0" err="1" smtClean="0"/>
              <a:t>valeur</a:t>
            </a:r>
            <a:r>
              <a:rPr lang="en-US" i="1" dirty="0" smtClean="0"/>
              <a:t> .</a:t>
            </a:r>
            <a:endParaRPr lang="fr-F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Range sur une chaîne de caractères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i="1" dirty="0" smtClean="0"/>
              <a:t>Un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i="1" dirty="0" smtClean="0"/>
              <a:t> </a:t>
            </a:r>
            <a:r>
              <a:rPr lang="en-US" i="1" dirty="0" err="1" smtClean="0"/>
              <a:t>utilisant</a:t>
            </a:r>
            <a:r>
              <a:rPr lang="en-US" i="1" dirty="0" smtClean="0"/>
              <a:t> un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range</a:t>
            </a:r>
            <a:r>
              <a:rPr lang="en-US" i="1" dirty="0" smtClean="0"/>
              <a:t> </a:t>
            </a:r>
            <a:r>
              <a:rPr lang="en-US" i="1" dirty="0" err="1" smtClean="0"/>
              <a:t>sur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chaîne</a:t>
            </a:r>
            <a:r>
              <a:rPr lang="en-US" i="1" dirty="0" smtClean="0"/>
              <a:t> boucle </a:t>
            </a:r>
            <a:r>
              <a:rPr lang="en-US" i="1" dirty="0" err="1" smtClean="0"/>
              <a:t>sur</a:t>
            </a:r>
            <a:r>
              <a:rPr lang="en-US" i="1" dirty="0" smtClean="0"/>
              <a:t> les points code </a:t>
            </a:r>
          </a:p>
          <a:p>
            <a:pPr>
              <a:buNone/>
            </a:pPr>
            <a:r>
              <a:rPr lang="en-US" i="1" dirty="0" smtClean="0"/>
              <a:t>Unicode, non </a:t>
            </a:r>
            <a:r>
              <a:rPr lang="en-US" i="1" dirty="0" err="1" smtClean="0"/>
              <a:t>sur</a:t>
            </a:r>
            <a:r>
              <a:rPr lang="en-US" i="1" dirty="0" smtClean="0"/>
              <a:t> les octets. (</a:t>
            </a:r>
            <a:r>
              <a:rPr lang="en-US" i="1" dirty="0" err="1" smtClean="0"/>
              <a:t>Utiliser</a:t>
            </a:r>
            <a:r>
              <a:rPr lang="en-US" i="1" dirty="0" smtClean="0"/>
              <a:t> []byte pour les octets, </a:t>
            </a:r>
            <a:r>
              <a:rPr lang="en-US" i="1" dirty="0" err="1" smtClean="0"/>
              <a:t>ou</a:t>
            </a:r>
            <a:r>
              <a:rPr lang="en-US" i="1" dirty="0" smtClean="0"/>
              <a:t> </a:t>
            </a:r>
            <a:r>
              <a:rPr lang="en-US" i="1" dirty="0" err="1" smtClean="0"/>
              <a:t>utiliser</a:t>
            </a:r>
            <a:r>
              <a:rPr lang="en-US" i="1" dirty="0" smtClean="0"/>
              <a:t> le</a:t>
            </a:r>
          </a:p>
          <a:p>
            <a:pPr>
              <a:buNone/>
            </a:pPr>
            <a:r>
              <a:rPr lang="en-US" i="1" dirty="0" smtClean="0"/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i="1" dirty="0" smtClean="0"/>
              <a:t> standard). La </a:t>
            </a:r>
            <a:r>
              <a:rPr lang="en-US" i="1" dirty="0" err="1" smtClean="0"/>
              <a:t>chaîne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considérée</a:t>
            </a:r>
            <a:r>
              <a:rPr lang="en-US" i="1" dirty="0" smtClean="0"/>
              <a:t> </a:t>
            </a:r>
            <a:r>
              <a:rPr lang="en-US" i="1" dirty="0" err="1" smtClean="0"/>
              <a:t>devant</a:t>
            </a:r>
            <a:r>
              <a:rPr lang="en-US" i="1" dirty="0" smtClean="0"/>
              <a:t> </a:t>
            </a:r>
            <a:r>
              <a:rPr lang="en-US" i="1" dirty="0" err="1" smtClean="0"/>
              <a:t>contenir</a:t>
            </a:r>
            <a:r>
              <a:rPr lang="en-US" i="1" dirty="0" smtClean="0"/>
              <a:t> des </a:t>
            </a:r>
            <a:r>
              <a:rPr lang="en-US" i="1" dirty="0" err="1" smtClean="0"/>
              <a:t>caractères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smtClean="0"/>
              <a:t>en   UTF-8.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fr-FR" i="1" dirty="0" smtClean="0"/>
              <a:t>La boucle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s := "[\u00ff\u754c]"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c := range s {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fmt.Printf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("%d:%q ",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c) // %q for 'quoted'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fr-FR" i="1" dirty="0" smtClean="0"/>
              <a:t>affiche 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0:'[' 1:'ÿ' 3:'􀖄' 6:']‘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en-US" i="1" dirty="0" smtClean="0"/>
              <a:t>Si un UTF-8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erroné</a:t>
            </a:r>
            <a:r>
              <a:rPr lang="en-US" i="1" dirty="0" smtClean="0"/>
              <a:t>, le </a:t>
            </a:r>
            <a:r>
              <a:rPr lang="en-US" i="1" dirty="0" err="1" smtClean="0"/>
              <a:t>caractère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mis</a:t>
            </a:r>
            <a:r>
              <a:rPr lang="en-US" i="1" dirty="0" smtClean="0"/>
              <a:t> à  U+FFFD et </a:t>
            </a:r>
            <a:r>
              <a:rPr lang="en-US" i="1" dirty="0" err="1" smtClean="0"/>
              <a:t>l’index</a:t>
            </a:r>
            <a:r>
              <a:rPr lang="en-US" i="1" dirty="0" smtClean="0"/>
              <a:t> </a:t>
            </a:r>
            <a:r>
              <a:rPr lang="en-US" i="1" dirty="0" err="1" smtClean="0"/>
              <a:t>avance</a:t>
            </a:r>
            <a:r>
              <a:rPr lang="en-US" i="1" dirty="0" smtClean="0"/>
              <a:t> d’un </a:t>
            </a:r>
          </a:p>
          <a:p>
            <a:pPr>
              <a:buNone/>
            </a:pPr>
            <a:r>
              <a:rPr lang="en-US" i="1" dirty="0" err="1" smtClean="0"/>
              <a:t>seul</a:t>
            </a:r>
            <a:r>
              <a:rPr lang="en-US" i="1" dirty="0" smtClean="0"/>
              <a:t> octet.  </a:t>
            </a:r>
            <a:endParaRPr lang="fr-F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Structs</a:t>
            </a:r>
            <a:endParaRPr lang="fr-F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72816"/>
            <a:ext cx="766762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Structs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smtClean="0"/>
              <a:t>Les structures </a:t>
            </a:r>
            <a:r>
              <a:rPr lang="en-US" i="1" dirty="0" err="1" smtClean="0"/>
              <a:t>vont</a:t>
            </a:r>
            <a:r>
              <a:rPr lang="en-US" i="1" dirty="0" smtClean="0"/>
              <a:t> </a:t>
            </a:r>
            <a:r>
              <a:rPr lang="en-US" i="1" dirty="0" err="1" smtClean="0"/>
              <a:t>vous</a:t>
            </a:r>
            <a:r>
              <a:rPr lang="en-US" i="1" dirty="0" smtClean="0"/>
              <a:t> </a:t>
            </a:r>
            <a:r>
              <a:rPr lang="en-US" i="1" dirty="0" err="1" smtClean="0"/>
              <a:t>sembler</a:t>
            </a:r>
            <a:r>
              <a:rPr lang="en-US" i="1" dirty="0" smtClean="0"/>
              <a:t> </a:t>
            </a:r>
            <a:r>
              <a:rPr lang="en-US" i="1" dirty="0" err="1" smtClean="0"/>
              <a:t>familières</a:t>
            </a:r>
            <a:r>
              <a:rPr lang="en-US" i="1" dirty="0" smtClean="0"/>
              <a:t> : </a:t>
            </a:r>
            <a:r>
              <a:rPr lang="en-US" i="1" dirty="0" err="1" smtClean="0"/>
              <a:t>ce</a:t>
            </a:r>
            <a:r>
              <a:rPr lang="en-US" i="1" dirty="0" smtClean="0"/>
              <a:t> </a:t>
            </a:r>
            <a:r>
              <a:rPr lang="en-US" i="1" dirty="0" err="1" smtClean="0"/>
              <a:t>sont</a:t>
            </a:r>
            <a:r>
              <a:rPr lang="en-US" i="1" dirty="0" smtClean="0"/>
              <a:t> de simples </a:t>
            </a:r>
            <a:r>
              <a:rPr lang="en-US" i="1" dirty="0" err="1" smtClean="0"/>
              <a:t>déclarations</a:t>
            </a:r>
            <a:r>
              <a:rPr lang="en-US" i="1" dirty="0" smtClean="0"/>
              <a:t> de champs </a:t>
            </a:r>
            <a:r>
              <a:rPr lang="fr-FR" i="1" dirty="0" smtClean="0"/>
              <a:t>.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p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x, y float64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i="1" dirty="0" smtClean="0"/>
              <a:t>De manière plus commune: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type Point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x, y float64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p Point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smtClean="0"/>
              <a:t>Les </a:t>
            </a:r>
            <a:r>
              <a:rPr lang="en-US" i="1" dirty="0" err="1" smtClean="0"/>
              <a:t>structs</a:t>
            </a:r>
            <a:r>
              <a:rPr lang="en-US" i="1" dirty="0" smtClean="0"/>
              <a:t> </a:t>
            </a:r>
            <a:r>
              <a:rPr lang="en-US" i="1" dirty="0" err="1" smtClean="0"/>
              <a:t>permettent</a:t>
            </a:r>
            <a:r>
              <a:rPr lang="en-US" i="1" dirty="0" smtClean="0"/>
              <a:t> au </a:t>
            </a:r>
            <a:r>
              <a:rPr lang="en-US" i="1" dirty="0" err="1" smtClean="0"/>
              <a:t>programmeur</a:t>
            </a:r>
            <a:r>
              <a:rPr lang="en-US" i="1" dirty="0" smtClean="0"/>
              <a:t> de </a:t>
            </a:r>
            <a:r>
              <a:rPr lang="en-US" i="1" dirty="0" err="1" smtClean="0"/>
              <a:t>définir</a:t>
            </a:r>
            <a:r>
              <a:rPr lang="en-US" i="1" dirty="0" smtClean="0"/>
              <a:t> les </a:t>
            </a:r>
          </a:p>
          <a:p>
            <a:pPr>
              <a:buNone/>
            </a:pPr>
            <a:r>
              <a:rPr lang="en-US" i="1" dirty="0" err="1" smtClean="0"/>
              <a:t>bornes</a:t>
            </a:r>
            <a:r>
              <a:rPr lang="en-US" i="1" dirty="0" smtClean="0"/>
              <a:t> </a:t>
            </a:r>
            <a:r>
              <a:rPr lang="en-US" i="1" dirty="0" err="1" smtClean="0"/>
              <a:t>mémoire</a:t>
            </a:r>
            <a:r>
              <a:rPr lang="en-US" i="1" dirty="0" smtClean="0"/>
              <a:t>.</a:t>
            </a:r>
            <a:r>
              <a:rPr lang="fr-FR" i="1" dirty="0" smtClean="0"/>
              <a:t> </a:t>
            </a:r>
            <a:endParaRPr lang="fr-FR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err="1" smtClean="0"/>
              <a:t>structs</a:t>
            </a:r>
            <a:r>
              <a:rPr lang="fr-FR" dirty="0" smtClean="0"/>
              <a:t> sont des valeurs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i="1" dirty="0" smtClean="0"/>
              <a:t>Les </a:t>
            </a:r>
            <a:r>
              <a:rPr lang="en-US" i="1" dirty="0" err="1" smtClean="0"/>
              <a:t>structs</a:t>
            </a:r>
            <a:r>
              <a:rPr lang="en-US" i="1" dirty="0" smtClean="0"/>
              <a:t> </a:t>
            </a:r>
            <a:r>
              <a:rPr lang="en-US" i="1" dirty="0" err="1" smtClean="0"/>
              <a:t>sont</a:t>
            </a:r>
            <a:r>
              <a:rPr lang="en-US" i="1" dirty="0" smtClean="0"/>
              <a:t> des </a:t>
            </a:r>
            <a:r>
              <a:rPr lang="en-US" i="1" dirty="0" err="1" smtClean="0"/>
              <a:t>valeurs</a:t>
            </a:r>
            <a:r>
              <a:rPr lang="en-US" i="1" dirty="0" smtClean="0"/>
              <a:t> et new(</a:t>
            </a:r>
            <a:r>
              <a:rPr lang="en-US" i="1" dirty="0" err="1" smtClean="0"/>
              <a:t>StructType</a:t>
            </a:r>
            <a:r>
              <a:rPr lang="en-US" i="1" dirty="0" smtClean="0"/>
              <a:t>) </a:t>
            </a:r>
            <a:r>
              <a:rPr lang="en-US" i="1" dirty="0" err="1" smtClean="0"/>
              <a:t>retourne</a:t>
            </a:r>
            <a:r>
              <a:rPr lang="en-US" i="1" dirty="0" smtClean="0"/>
              <a:t> un </a:t>
            </a:r>
          </a:p>
          <a:p>
            <a:pPr>
              <a:buNone/>
            </a:pPr>
            <a:r>
              <a:rPr lang="en-US" i="1" dirty="0" err="1" smtClean="0"/>
              <a:t>pointeur</a:t>
            </a:r>
            <a:r>
              <a:rPr lang="en-US" i="1" dirty="0" smtClean="0"/>
              <a:t> </a:t>
            </a:r>
            <a:r>
              <a:rPr lang="en-US" i="1" dirty="0" err="1" smtClean="0"/>
              <a:t>sur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valeur</a:t>
            </a:r>
            <a:r>
              <a:rPr lang="en-US" i="1" dirty="0" smtClean="0"/>
              <a:t> </a:t>
            </a:r>
            <a:r>
              <a:rPr lang="en-US" i="1" dirty="0" err="1" smtClean="0"/>
              <a:t>zéro</a:t>
            </a:r>
            <a:r>
              <a:rPr lang="en-US" i="1" dirty="0" smtClean="0"/>
              <a:t> (memoire tout à </a:t>
            </a:r>
            <a:r>
              <a:rPr lang="en-US" i="1" dirty="0" err="1" smtClean="0"/>
              <a:t>zéro</a:t>
            </a:r>
            <a:r>
              <a:rPr lang="en-US" i="1" dirty="0" smtClean="0"/>
              <a:t>).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type Point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x, y float64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p Point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= 7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= 23.4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pp *Point = new(Point)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*pp = p</a:t>
            </a:r>
          </a:p>
          <a:p>
            <a:pPr lvl="1">
              <a:buNone/>
            </a:pPr>
            <a:r>
              <a:rPr lang="nn-NO" dirty="0" smtClean="0">
                <a:latin typeface="Courier New" pitchFamily="49" charset="0"/>
                <a:cs typeface="Courier New" pitchFamily="49" charset="0"/>
              </a:rPr>
              <a:t>pp.x = Pi // sucre syntaxique pour(*pp).x</a:t>
            </a:r>
          </a:p>
          <a:p>
            <a:pPr lvl="1">
              <a:buNone/>
            </a:pPr>
            <a:endParaRPr lang="nn-NO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smtClean="0"/>
              <a:t>Il </a:t>
            </a:r>
            <a:r>
              <a:rPr lang="en-US" i="1" dirty="0" err="1" smtClean="0"/>
              <a:t>n’existe</a:t>
            </a:r>
            <a:r>
              <a:rPr lang="en-US" i="1" dirty="0" smtClean="0"/>
              <a:t> pas de notation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i="1" dirty="0" smtClean="0"/>
              <a:t> pour les </a:t>
            </a:r>
            <a:r>
              <a:rPr lang="en-US" i="1" dirty="0" err="1" smtClean="0"/>
              <a:t>pointeurs</a:t>
            </a:r>
            <a:r>
              <a:rPr lang="en-US" i="1" dirty="0" smtClean="0"/>
              <a:t> </a:t>
            </a:r>
            <a:r>
              <a:rPr lang="en-US" i="1" dirty="0" err="1" smtClean="0"/>
              <a:t>sur</a:t>
            </a:r>
            <a:r>
              <a:rPr lang="en-US" i="1" dirty="0" smtClean="0"/>
              <a:t> structure. </a:t>
            </a:r>
          </a:p>
          <a:p>
            <a:pPr>
              <a:buNone/>
            </a:pPr>
            <a:r>
              <a:rPr lang="en-US" i="1" dirty="0" smtClean="0"/>
              <a:t>Go </a:t>
            </a:r>
            <a:r>
              <a:rPr lang="en-US" i="1" dirty="0" err="1" smtClean="0"/>
              <a:t>vous</a:t>
            </a:r>
            <a:r>
              <a:rPr lang="en-US" i="1" dirty="0" smtClean="0"/>
              <a:t> </a:t>
            </a:r>
            <a:r>
              <a:rPr lang="en-US" i="1" dirty="0" err="1" smtClean="0"/>
              <a:t>fournit</a:t>
            </a:r>
            <a:r>
              <a:rPr lang="en-US" i="1" dirty="0" smtClean="0"/>
              <a:t> </a:t>
            </a:r>
            <a:r>
              <a:rPr lang="en-US" i="1" dirty="0" err="1" smtClean="0"/>
              <a:t>l’indirection</a:t>
            </a:r>
            <a:r>
              <a:rPr lang="en-US" i="1" dirty="0" smtClean="0"/>
              <a:t> pour </a:t>
            </a:r>
            <a:r>
              <a:rPr lang="en-US" i="1" dirty="0" err="1" smtClean="0"/>
              <a:t>vous</a:t>
            </a:r>
            <a:r>
              <a:rPr lang="en-US" i="1" dirty="0" smtClean="0"/>
              <a:t>.  </a:t>
            </a:r>
            <a:endParaRPr lang="fr-F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Construction des </a:t>
            </a:r>
            <a:r>
              <a:rPr lang="fr-FR" dirty="0" err="1" smtClean="0"/>
              <a:t>structs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i="1" dirty="0" smtClean="0"/>
              <a:t>Les structures </a:t>
            </a:r>
            <a:r>
              <a:rPr lang="en-US" i="1" dirty="0" err="1" smtClean="0"/>
              <a:t>sont</a:t>
            </a:r>
            <a:r>
              <a:rPr lang="en-US" i="1" dirty="0" smtClean="0"/>
              <a:t> des </a:t>
            </a:r>
            <a:r>
              <a:rPr lang="en-US" i="1" dirty="0" err="1" smtClean="0"/>
              <a:t>valeurs</a:t>
            </a:r>
            <a:r>
              <a:rPr lang="en-US" i="1" dirty="0" smtClean="0"/>
              <a:t> </a:t>
            </a:r>
            <a:r>
              <a:rPr lang="en-US" i="1" dirty="0" err="1" smtClean="0"/>
              <a:t>ainsi</a:t>
            </a:r>
            <a:r>
              <a:rPr lang="en-US" i="1" dirty="0" smtClean="0"/>
              <a:t> </a:t>
            </a:r>
            <a:r>
              <a:rPr lang="en-US" i="1" dirty="0" err="1" smtClean="0"/>
              <a:t>vous</a:t>
            </a:r>
            <a:r>
              <a:rPr lang="en-US" i="1" dirty="0" smtClean="0"/>
              <a:t> </a:t>
            </a:r>
            <a:r>
              <a:rPr lang="en-US" i="1" dirty="0" err="1" smtClean="0"/>
              <a:t>pouvez</a:t>
            </a:r>
            <a:r>
              <a:rPr lang="en-US" i="1" dirty="0" smtClean="0"/>
              <a:t> en faire </a:t>
            </a:r>
            <a:r>
              <a:rPr lang="en-US" i="1" dirty="0" err="1" smtClean="0"/>
              <a:t>une</a:t>
            </a:r>
            <a:r>
              <a:rPr lang="en-US" i="1" dirty="0" smtClean="0"/>
              <a:t> “</a:t>
            </a:r>
            <a:r>
              <a:rPr lang="en-US" i="1" dirty="0" err="1" smtClean="0"/>
              <a:t>zérofiée</a:t>
            </a:r>
            <a:r>
              <a:rPr lang="en-US" i="1" dirty="0" smtClean="0"/>
              <a:t>”</a:t>
            </a:r>
          </a:p>
          <a:p>
            <a:pPr>
              <a:buNone/>
            </a:pPr>
            <a:r>
              <a:rPr lang="en-US" i="1" dirty="0" smtClean="0"/>
              <a:t> </a:t>
            </a:r>
            <a:r>
              <a:rPr lang="en-US" i="1" dirty="0" err="1" smtClean="0"/>
              <a:t>juste</a:t>
            </a:r>
            <a:r>
              <a:rPr lang="en-US" i="1" dirty="0" smtClean="0"/>
              <a:t> en la </a:t>
            </a:r>
            <a:r>
              <a:rPr lang="en-US" i="1" dirty="0" err="1" smtClean="0"/>
              <a:t>déclarant</a:t>
            </a:r>
            <a:r>
              <a:rPr lang="en-US" i="1" dirty="0" smtClean="0"/>
              <a:t>. </a:t>
            </a:r>
            <a:r>
              <a:rPr lang="fr-FR" i="1" dirty="0" smtClean="0"/>
              <a:t> </a:t>
            </a:r>
            <a:endParaRPr lang="en-US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p Point //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zeroed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value</a:t>
            </a:r>
            <a:endParaRPr lang="fr-FR" i="1" dirty="0" smtClean="0"/>
          </a:p>
          <a:p>
            <a:pPr>
              <a:buNone/>
            </a:pPr>
            <a:r>
              <a:rPr lang="en-US" i="1" dirty="0" err="1" smtClean="0"/>
              <a:t>Vous</a:t>
            </a:r>
            <a:r>
              <a:rPr lang="en-US" i="1" dirty="0" smtClean="0"/>
              <a:t> </a:t>
            </a:r>
            <a:r>
              <a:rPr lang="en-US" i="1" dirty="0" err="1" smtClean="0"/>
              <a:t>pouvez</a:t>
            </a:r>
            <a:r>
              <a:rPr lang="en-US" i="1" dirty="0" smtClean="0"/>
              <a:t> </a:t>
            </a:r>
            <a:r>
              <a:rPr lang="en-US" i="1" dirty="0" err="1" smtClean="0"/>
              <a:t>aussi</a:t>
            </a:r>
            <a:r>
              <a:rPr lang="en-US" i="1" dirty="0" smtClean="0"/>
              <a:t> en </a:t>
            </a:r>
            <a:r>
              <a:rPr lang="en-US" i="1" dirty="0" err="1" smtClean="0"/>
              <a:t>allouer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avec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i="1" dirty="0" smtClean="0"/>
              <a:t> .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pp := new(Point) // allocation idiomatique</a:t>
            </a:r>
          </a:p>
          <a:p>
            <a:pPr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smtClean="0"/>
              <a:t>Les </a:t>
            </a:r>
            <a:r>
              <a:rPr lang="en-US" i="1" dirty="0" err="1" smtClean="0"/>
              <a:t>litéraux</a:t>
            </a:r>
            <a:r>
              <a:rPr lang="en-US" i="1" dirty="0" smtClean="0"/>
              <a:t> </a:t>
            </a:r>
            <a:r>
              <a:rPr lang="en-US" i="1" dirty="0" err="1" smtClean="0"/>
              <a:t>struct</a:t>
            </a:r>
            <a:r>
              <a:rPr lang="en-US" i="1" dirty="0" smtClean="0"/>
              <a:t> </a:t>
            </a:r>
            <a:r>
              <a:rPr lang="en-US" i="1" dirty="0" err="1" smtClean="0"/>
              <a:t>ont</a:t>
            </a:r>
            <a:r>
              <a:rPr lang="en-US" i="1" dirty="0" smtClean="0"/>
              <a:t> la </a:t>
            </a:r>
            <a:r>
              <a:rPr lang="en-US" i="1" dirty="0" err="1" smtClean="0"/>
              <a:t>syntaxe</a:t>
            </a:r>
            <a:r>
              <a:rPr lang="en-US" i="1" dirty="0" smtClean="0"/>
              <a:t> </a:t>
            </a:r>
            <a:r>
              <a:rPr lang="en-US" i="1" dirty="0" err="1" smtClean="0"/>
              <a:t>attendue</a:t>
            </a:r>
            <a:r>
              <a:rPr lang="en-US" i="1" dirty="0" smtClean="0"/>
              <a:t>.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p = Point{7.2, 8.4}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p = Point{y:8.4, x:7.2}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pp = &amp;Point{7.2, 8.4} // idiomatique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pp = &amp;Point{}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également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idiomatique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== new(Point)</a:t>
            </a:r>
          </a:p>
          <a:p>
            <a:pPr lvl="1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err="1" smtClean="0"/>
              <a:t>Comme</a:t>
            </a:r>
            <a:r>
              <a:rPr lang="en-US" i="1" dirty="0" smtClean="0"/>
              <a:t> avec les tableaux, </a:t>
            </a:r>
            <a:r>
              <a:rPr lang="en-US" i="1" dirty="0" err="1" smtClean="0"/>
              <a:t>prendre</a:t>
            </a:r>
            <a:r>
              <a:rPr lang="en-US" i="1" dirty="0" smtClean="0"/>
              <a:t> </a:t>
            </a:r>
            <a:r>
              <a:rPr lang="en-US" i="1" dirty="0" err="1" smtClean="0"/>
              <a:t>l’adresse</a:t>
            </a:r>
            <a:r>
              <a:rPr lang="en-US" i="1" dirty="0" smtClean="0"/>
              <a:t> d’un </a:t>
            </a:r>
            <a:r>
              <a:rPr lang="en-US" i="1" dirty="0" err="1" smtClean="0"/>
              <a:t>litéral</a:t>
            </a:r>
            <a:r>
              <a:rPr lang="en-US" i="1" dirty="0" smtClean="0"/>
              <a:t> </a:t>
            </a:r>
            <a:r>
              <a:rPr lang="en-US" i="1" dirty="0" err="1" smtClean="0"/>
              <a:t>struct</a:t>
            </a:r>
            <a:r>
              <a:rPr lang="en-US" i="1" dirty="0" smtClean="0"/>
              <a:t> </a:t>
            </a:r>
            <a:r>
              <a:rPr lang="en-US" i="1" dirty="0" err="1" smtClean="0"/>
              <a:t>donne</a:t>
            </a:r>
            <a:r>
              <a:rPr lang="en-US" i="1" dirty="0" smtClean="0"/>
              <a:t> </a:t>
            </a:r>
            <a:r>
              <a:rPr lang="en-US" i="1" dirty="0" err="1" smtClean="0"/>
              <a:t>l’adresse</a:t>
            </a:r>
            <a:r>
              <a:rPr lang="en-US" i="1" dirty="0" smtClean="0"/>
              <a:t> </a:t>
            </a:r>
            <a:r>
              <a:rPr lang="en-US" i="1" dirty="0" err="1" smtClean="0"/>
              <a:t>d’une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valeur</a:t>
            </a:r>
            <a:r>
              <a:rPr lang="en-US" i="1" dirty="0" smtClean="0"/>
              <a:t> </a:t>
            </a:r>
            <a:r>
              <a:rPr lang="en-US" i="1" dirty="0" err="1" smtClean="0"/>
              <a:t>nouvellement</a:t>
            </a:r>
            <a:r>
              <a:rPr lang="en-US" i="1" dirty="0" smtClean="0"/>
              <a:t> </a:t>
            </a:r>
            <a:r>
              <a:rPr lang="en-US" i="1" dirty="0" err="1" smtClean="0"/>
              <a:t>créée</a:t>
            </a:r>
            <a:r>
              <a:rPr lang="en-US" i="1" dirty="0" smtClean="0"/>
              <a:t>. 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fr-FR" i="1" dirty="0" smtClean="0"/>
              <a:t>Ces exemples sont des constructeurs.</a:t>
            </a:r>
            <a:endParaRPr lang="fr-FR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Exportation des types et champs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i="1" dirty="0" smtClean="0"/>
              <a:t>Les champs (et </a:t>
            </a:r>
            <a:r>
              <a:rPr lang="en-US" i="1" dirty="0" err="1" smtClean="0"/>
              <a:t>méthodes</a:t>
            </a:r>
            <a:r>
              <a:rPr lang="en-US" i="1" dirty="0" smtClean="0"/>
              <a:t> à </a:t>
            </a:r>
            <a:r>
              <a:rPr lang="en-US" i="1" dirty="0" err="1" smtClean="0"/>
              <a:t>venir</a:t>
            </a:r>
            <a:r>
              <a:rPr lang="en-US" i="1" dirty="0" smtClean="0"/>
              <a:t>) </a:t>
            </a:r>
            <a:r>
              <a:rPr lang="en-US" i="1" dirty="0" err="1" smtClean="0"/>
              <a:t>d’une</a:t>
            </a:r>
            <a:r>
              <a:rPr lang="en-US" i="1" dirty="0" smtClean="0"/>
              <a:t> structure </a:t>
            </a:r>
            <a:r>
              <a:rPr lang="en-US" i="1" dirty="0" err="1" smtClean="0"/>
              <a:t>doivent</a:t>
            </a:r>
            <a:r>
              <a:rPr lang="en-US" i="1" dirty="0" smtClean="0"/>
              <a:t> commencer </a:t>
            </a:r>
          </a:p>
          <a:p>
            <a:pPr>
              <a:buNone/>
            </a:pPr>
            <a:r>
              <a:rPr lang="en-US" i="1" dirty="0" smtClean="0"/>
              <a:t>avec </a:t>
            </a:r>
            <a:r>
              <a:rPr lang="en-US" i="1" dirty="0" err="1" smtClean="0"/>
              <a:t>une</a:t>
            </a:r>
            <a:r>
              <a:rPr lang="en-US" i="1" dirty="0" smtClean="0"/>
              <a:t> majuscule pour </a:t>
            </a:r>
            <a:r>
              <a:rPr lang="en-US" i="1" dirty="0" err="1" smtClean="0"/>
              <a:t>être</a:t>
            </a:r>
            <a:r>
              <a:rPr lang="en-US" i="1" dirty="0" smtClean="0"/>
              <a:t> visible à </a:t>
            </a:r>
            <a:r>
              <a:rPr lang="en-US" i="1" dirty="0" err="1" smtClean="0"/>
              <a:t>l’extérieur</a:t>
            </a:r>
            <a:r>
              <a:rPr lang="en-US" i="1" dirty="0" smtClean="0"/>
              <a:t> du package</a:t>
            </a:r>
            <a:r>
              <a:rPr lang="fr-FR" i="1" dirty="0" smtClean="0"/>
              <a:t>.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fr-FR" i="1" dirty="0" smtClean="0"/>
              <a:t>Type et champs privés :</a:t>
            </a:r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type point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 x, y float64 }</a:t>
            </a:r>
          </a:p>
          <a:p>
            <a:pPr>
              <a:buNone/>
            </a:pPr>
            <a:r>
              <a:rPr lang="fr-FR" i="1" dirty="0" err="1" smtClean="0"/>
              <a:t>Typeet</a:t>
            </a:r>
            <a:r>
              <a:rPr lang="fr-FR" i="1" dirty="0" smtClean="0"/>
              <a:t> champs exportés :</a:t>
            </a:r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oint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 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X, 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float64 }</a:t>
            </a:r>
          </a:p>
          <a:p>
            <a:pPr>
              <a:buNone/>
            </a:pPr>
            <a:r>
              <a:rPr lang="en-US" i="1" dirty="0" smtClean="0"/>
              <a:t>Type </a:t>
            </a:r>
            <a:r>
              <a:rPr lang="en-US" i="1" dirty="0" err="1" smtClean="0"/>
              <a:t>exporté</a:t>
            </a:r>
            <a:r>
              <a:rPr lang="en-US" i="1" dirty="0" smtClean="0"/>
              <a:t> avec un mix des champs:</a:t>
            </a:r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oint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X, Y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float64 	// exporté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string 	// pas exporté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en-US" i="1" dirty="0" err="1" smtClean="0"/>
              <a:t>Vous</a:t>
            </a:r>
            <a:r>
              <a:rPr lang="en-US" i="1" dirty="0" smtClean="0"/>
              <a:t> </a:t>
            </a:r>
            <a:r>
              <a:rPr lang="en-US" i="1" dirty="0" err="1" smtClean="0"/>
              <a:t>pouvez</a:t>
            </a:r>
            <a:r>
              <a:rPr lang="en-US" i="1" dirty="0" smtClean="0"/>
              <a:t> </a:t>
            </a:r>
            <a:r>
              <a:rPr lang="en-US" i="1" dirty="0" err="1" smtClean="0"/>
              <a:t>même</a:t>
            </a:r>
            <a:r>
              <a:rPr lang="en-US" i="1" dirty="0" smtClean="0"/>
              <a:t> </a:t>
            </a:r>
            <a:r>
              <a:rPr lang="en-US" i="1" dirty="0" err="1" smtClean="0"/>
              <a:t>avoir</a:t>
            </a:r>
            <a:r>
              <a:rPr lang="en-US" i="1" dirty="0" smtClean="0"/>
              <a:t> un type </a:t>
            </a:r>
            <a:r>
              <a:rPr lang="en-US" i="1" dirty="0" err="1" smtClean="0"/>
              <a:t>privé</a:t>
            </a:r>
            <a:r>
              <a:rPr lang="en-US" i="1" dirty="0" smtClean="0"/>
              <a:t> avec des champs </a:t>
            </a:r>
            <a:r>
              <a:rPr lang="en-US" i="1" dirty="0" err="1" smtClean="0"/>
              <a:t>exportés</a:t>
            </a:r>
            <a:r>
              <a:rPr lang="en-US" i="1" dirty="0" smtClean="0"/>
              <a:t>. </a:t>
            </a:r>
          </a:p>
          <a:p>
            <a:pPr>
              <a:buNone/>
            </a:pPr>
            <a:r>
              <a:rPr lang="en-US" i="1" dirty="0" err="1" smtClean="0"/>
              <a:t>Exercice</a:t>
            </a:r>
            <a:r>
              <a:rPr lang="en-US" i="1" dirty="0" smtClean="0"/>
              <a:t> : </a:t>
            </a:r>
            <a:r>
              <a:rPr lang="en-US" i="1" dirty="0" err="1" smtClean="0"/>
              <a:t>quand</a:t>
            </a:r>
            <a:r>
              <a:rPr lang="en-US" i="1" dirty="0" smtClean="0"/>
              <a:t> </a:t>
            </a:r>
            <a:r>
              <a:rPr lang="en-US" i="1" dirty="0" err="1" smtClean="0"/>
              <a:t>est-ce</a:t>
            </a:r>
            <a:r>
              <a:rPr lang="en-US" i="1" dirty="0" smtClean="0"/>
              <a:t> utile? 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Des questions?</a:t>
            </a:r>
            <a:endParaRPr lang="fr-F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Champs anonymes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smtClean="0"/>
              <a:t>A </a:t>
            </a:r>
            <a:r>
              <a:rPr lang="en-US" i="1" dirty="0" err="1" smtClean="0"/>
              <a:t>l’intérieur</a:t>
            </a:r>
            <a:r>
              <a:rPr lang="en-US" i="1" dirty="0" smtClean="0"/>
              <a:t> </a:t>
            </a:r>
            <a:r>
              <a:rPr lang="en-US" i="1" dirty="0" err="1" smtClean="0"/>
              <a:t>d’une</a:t>
            </a:r>
            <a:r>
              <a:rPr lang="en-US" i="1" dirty="0" smtClean="0"/>
              <a:t> structure, </a:t>
            </a:r>
            <a:r>
              <a:rPr lang="en-US" i="1" dirty="0" err="1" smtClean="0"/>
              <a:t>vous</a:t>
            </a:r>
            <a:r>
              <a:rPr lang="en-US" i="1" dirty="0" smtClean="0"/>
              <a:t> </a:t>
            </a:r>
            <a:r>
              <a:rPr lang="en-US" i="1" dirty="0" err="1" smtClean="0"/>
              <a:t>pouvez</a:t>
            </a:r>
            <a:r>
              <a:rPr lang="en-US" i="1" dirty="0" smtClean="0"/>
              <a:t> </a:t>
            </a:r>
            <a:r>
              <a:rPr lang="en-US" i="1" dirty="0" err="1" smtClean="0"/>
              <a:t>déclarer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smtClean="0"/>
              <a:t>des champs, </a:t>
            </a:r>
            <a:r>
              <a:rPr lang="en-US" i="1" dirty="0" err="1" smtClean="0"/>
              <a:t>comme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autre</a:t>
            </a:r>
            <a:r>
              <a:rPr lang="en-US" i="1" dirty="0" smtClean="0"/>
              <a:t> structure, sans </a:t>
            </a:r>
            <a:r>
              <a:rPr lang="en-US" i="1" dirty="0" err="1" smtClean="0"/>
              <a:t>leur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donner</a:t>
            </a:r>
            <a:r>
              <a:rPr lang="en-US" i="1" dirty="0" smtClean="0"/>
              <a:t> un nom de champ.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C’est</a:t>
            </a:r>
            <a:r>
              <a:rPr lang="en-US" i="1" dirty="0" smtClean="0"/>
              <a:t> </a:t>
            </a:r>
            <a:r>
              <a:rPr lang="en-US" i="1" dirty="0" err="1" smtClean="0"/>
              <a:t>ce</a:t>
            </a:r>
            <a:r>
              <a:rPr lang="en-US" i="1" dirty="0" smtClean="0"/>
              <a:t> </a:t>
            </a:r>
            <a:r>
              <a:rPr lang="en-US" i="1" dirty="0" err="1" smtClean="0"/>
              <a:t>que</a:t>
            </a:r>
            <a:r>
              <a:rPr lang="en-US" i="1" dirty="0" smtClean="0"/>
              <a:t> </a:t>
            </a:r>
            <a:r>
              <a:rPr lang="en-US" i="1" dirty="0" err="1" smtClean="0"/>
              <a:t>l’on</a:t>
            </a:r>
            <a:r>
              <a:rPr lang="en-US" i="1" dirty="0" smtClean="0"/>
              <a:t> </a:t>
            </a:r>
            <a:r>
              <a:rPr lang="en-US" i="1" dirty="0" err="1" smtClean="0"/>
              <a:t>appelle</a:t>
            </a:r>
            <a:r>
              <a:rPr lang="en-US" i="1" dirty="0" smtClean="0"/>
              <a:t> des champs </a:t>
            </a:r>
            <a:r>
              <a:rPr lang="en-US" i="1" dirty="0" err="1" smtClean="0"/>
              <a:t>anonymes</a:t>
            </a:r>
            <a:r>
              <a:rPr lang="en-US" i="1" dirty="0" smtClean="0"/>
              <a:t> et </a:t>
            </a:r>
            <a:r>
              <a:rPr lang="en-US" i="1" dirty="0" err="1" smtClean="0"/>
              <a:t>ils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 se </a:t>
            </a:r>
            <a:r>
              <a:rPr lang="en-US" i="1" dirty="0" err="1" smtClean="0"/>
              <a:t>comportent</a:t>
            </a:r>
            <a:r>
              <a:rPr lang="en-US" i="1" dirty="0" smtClean="0"/>
              <a:t> </a:t>
            </a:r>
            <a:r>
              <a:rPr lang="en-US" i="1" dirty="0" err="1" smtClean="0"/>
              <a:t>comme</a:t>
            </a:r>
            <a:r>
              <a:rPr lang="en-US" i="1" dirty="0" smtClean="0"/>
              <a:t> </a:t>
            </a:r>
            <a:r>
              <a:rPr lang="en-US" i="1" dirty="0" err="1" smtClean="0"/>
              <a:t>si</a:t>
            </a:r>
            <a:r>
              <a:rPr lang="en-US" i="1" dirty="0" smtClean="0"/>
              <a:t> les </a:t>
            </a:r>
            <a:r>
              <a:rPr lang="en-US" i="1" dirty="0" err="1" smtClean="0"/>
              <a:t>stcuture</a:t>
            </a:r>
            <a:r>
              <a:rPr lang="en-US" i="1" dirty="0" smtClean="0"/>
              <a:t> interne </a:t>
            </a:r>
            <a:r>
              <a:rPr lang="en-US" i="1" dirty="0" err="1" smtClean="0"/>
              <a:t>était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simplement</a:t>
            </a:r>
            <a:r>
              <a:rPr lang="en-US" i="1" dirty="0" smtClean="0"/>
              <a:t> </a:t>
            </a:r>
            <a:r>
              <a:rPr lang="en-US" i="1" dirty="0" err="1" smtClean="0"/>
              <a:t>insérée</a:t>
            </a:r>
            <a:r>
              <a:rPr lang="en-US" i="1" dirty="0" smtClean="0"/>
              <a:t> </a:t>
            </a:r>
            <a:r>
              <a:rPr lang="en-US" i="1" dirty="0" err="1" smtClean="0"/>
              <a:t>ou</a:t>
            </a:r>
            <a:r>
              <a:rPr lang="en-US" i="1" dirty="0" smtClean="0"/>
              <a:t> “</a:t>
            </a:r>
            <a:r>
              <a:rPr lang="en-US" i="1" dirty="0" err="1" smtClean="0"/>
              <a:t>embarquée</a:t>
            </a:r>
            <a:r>
              <a:rPr lang="en-US" i="1" dirty="0" smtClean="0"/>
              <a:t>”  à </a:t>
            </a:r>
            <a:r>
              <a:rPr lang="en-US" i="1" dirty="0" err="1" smtClean="0"/>
              <a:t>l’extérieur</a:t>
            </a:r>
            <a:r>
              <a:rPr lang="fr-FR" i="1" dirty="0" smtClean="0"/>
              <a:t>.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en-US" i="1" dirty="0" err="1" smtClean="0"/>
              <a:t>Ce</a:t>
            </a:r>
            <a:r>
              <a:rPr lang="en-US" i="1" dirty="0" smtClean="0"/>
              <a:t> </a:t>
            </a:r>
            <a:r>
              <a:rPr lang="en-US" i="1" dirty="0" err="1" smtClean="0"/>
              <a:t>mécanisme</a:t>
            </a:r>
            <a:r>
              <a:rPr lang="en-US" i="1" dirty="0" smtClean="0"/>
              <a:t> simple </a:t>
            </a:r>
            <a:r>
              <a:rPr lang="en-US" i="1" dirty="0" err="1" smtClean="0"/>
              <a:t>fournit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façon</a:t>
            </a:r>
            <a:r>
              <a:rPr lang="en-US" i="1" dirty="0" smtClean="0"/>
              <a:t> de </a:t>
            </a:r>
            <a:r>
              <a:rPr lang="en-US" i="1" dirty="0" err="1" smtClean="0"/>
              <a:t>dériver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quelques</a:t>
            </a:r>
            <a:r>
              <a:rPr lang="en-US" i="1" dirty="0" smtClean="0"/>
              <a:t> </a:t>
            </a:r>
            <a:r>
              <a:rPr lang="en-US" i="1" dirty="0" err="1" smtClean="0"/>
              <a:t>uns</a:t>
            </a:r>
            <a:r>
              <a:rPr lang="en-US" i="1" dirty="0" smtClean="0"/>
              <a:t> </a:t>
            </a:r>
            <a:r>
              <a:rPr lang="en-US" i="1" dirty="0" err="1" smtClean="0"/>
              <a:t>ou</a:t>
            </a:r>
            <a:r>
              <a:rPr lang="en-US" i="1" dirty="0" smtClean="0"/>
              <a:t> la </a:t>
            </a:r>
            <a:r>
              <a:rPr lang="en-US" i="1" dirty="0" err="1" smtClean="0"/>
              <a:t>totalité</a:t>
            </a:r>
            <a:r>
              <a:rPr lang="en-US" i="1" dirty="0" smtClean="0"/>
              <a:t> de </a:t>
            </a:r>
            <a:r>
              <a:rPr lang="en-US" i="1" dirty="0" err="1" smtClean="0"/>
              <a:t>votre</a:t>
            </a:r>
            <a:r>
              <a:rPr lang="en-US" i="1" dirty="0" smtClean="0"/>
              <a:t> </a:t>
            </a:r>
            <a:r>
              <a:rPr lang="en-US" i="1" dirty="0" err="1" smtClean="0"/>
              <a:t>implémentation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 d’un </a:t>
            </a:r>
            <a:r>
              <a:rPr lang="en-US" i="1" dirty="0" err="1" smtClean="0"/>
              <a:t>autre</a:t>
            </a:r>
            <a:r>
              <a:rPr lang="en-US" i="1" dirty="0" smtClean="0"/>
              <a:t> type </a:t>
            </a:r>
            <a:r>
              <a:rPr lang="en-US" i="1" dirty="0" err="1" smtClean="0"/>
              <a:t>ou</a:t>
            </a:r>
            <a:r>
              <a:rPr lang="en-US" i="1" dirty="0" smtClean="0"/>
              <a:t> de types.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fr-FR" i="1" dirty="0" smtClean="0"/>
              <a:t>Un exemple à suivre pour illustrer le propos. </a:t>
            </a:r>
            <a:endParaRPr lang="fr-FR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champ </a:t>
            </a:r>
            <a:r>
              <a:rPr lang="fr-FR" dirty="0" err="1" smtClean="0"/>
              <a:t>struct</a:t>
            </a:r>
            <a:r>
              <a:rPr lang="fr-FR" dirty="0" smtClean="0"/>
              <a:t> anonyme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lvl="1">
              <a:buNone/>
            </a:pPr>
            <a:r>
              <a:rPr lang="fr-FR" sz="3400" dirty="0" smtClean="0">
                <a:latin typeface="Courier New" pitchFamily="49" charset="0"/>
                <a:cs typeface="Courier New" pitchFamily="49" charset="0"/>
              </a:rPr>
              <a:t>type A </a:t>
            </a:r>
            <a:r>
              <a:rPr lang="fr-FR" sz="34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sz="34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fr-FR" sz="3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3400" dirty="0" err="1" smtClean="0">
                <a:latin typeface="Courier New" pitchFamily="49" charset="0"/>
                <a:cs typeface="Courier New" pitchFamily="49" charset="0"/>
              </a:rPr>
              <a:t>ax</a:t>
            </a:r>
            <a:r>
              <a:rPr lang="fr-FR" sz="3400" dirty="0" smtClean="0">
                <a:latin typeface="Courier New" pitchFamily="49" charset="0"/>
                <a:cs typeface="Courier New" pitchFamily="49" charset="0"/>
              </a:rPr>
              <a:t>, ay </a:t>
            </a:r>
            <a:r>
              <a:rPr lang="fr-FR" sz="3400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fr-FR" sz="3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3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r>
              <a:rPr lang="fr-FR" sz="3400" dirty="0" smtClean="0">
                <a:latin typeface="Courier New" pitchFamily="49" charset="0"/>
                <a:cs typeface="Courier New" pitchFamily="49" charset="0"/>
              </a:rPr>
              <a:t>type B </a:t>
            </a:r>
            <a:r>
              <a:rPr lang="fr-FR" sz="34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sz="34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fr-FR" sz="3400" dirty="0" smtClean="0">
                <a:latin typeface="Courier New" pitchFamily="49" charset="0"/>
                <a:cs typeface="Courier New" pitchFamily="49" charset="0"/>
              </a:rPr>
              <a:t>	A</a:t>
            </a:r>
          </a:p>
          <a:p>
            <a:pPr lvl="1">
              <a:buNone/>
            </a:pPr>
            <a:r>
              <a:rPr lang="fr-FR" sz="3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3400" dirty="0" err="1" smtClean="0">
                <a:latin typeface="Courier New" pitchFamily="49" charset="0"/>
                <a:cs typeface="Courier New" pitchFamily="49" charset="0"/>
              </a:rPr>
              <a:t>bx</a:t>
            </a:r>
            <a:r>
              <a:rPr lang="fr-FR" sz="3400" dirty="0" smtClean="0">
                <a:latin typeface="Courier New" pitchFamily="49" charset="0"/>
                <a:cs typeface="Courier New" pitchFamily="49" charset="0"/>
              </a:rPr>
              <a:t>, by float64</a:t>
            </a:r>
          </a:p>
          <a:p>
            <a:pPr lvl="1">
              <a:buNone/>
            </a:pPr>
            <a:r>
              <a:rPr lang="fr-FR" sz="3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en-US" sz="2900" dirty="0" smtClean="0"/>
          </a:p>
          <a:p>
            <a:pPr>
              <a:buNone/>
            </a:pP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3400" dirty="0" smtClean="0"/>
              <a:t> </a:t>
            </a:r>
            <a:r>
              <a:rPr lang="en-US" sz="3400" dirty="0" err="1" smtClean="0"/>
              <a:t>agit</a:t>
            </a:r>
            <a:r>
              <a:rPr lang="en-US" sz="3400" dirty="0" smtClean="0"/>
              <a:t> </a:t>
            </a:r>
            <a:r>
              <a:rPr lang="en-US" sz="3400" dirty="0" err="1" smtClean="0"/>
              <a:t>comme</a:t>
            </a:r>
            <a:r>
              <a:rPr lang="en-US" sz="3400" dirty="0" smtClean="0"/>
              <a:t> </a:t>
            </a:r>
            <a:r>
              <a:rPr lang="en-US" sz="3400" dirty="0" err="1" smtClean="0"/>
              <a:t>si</a:t>
            </a:r>
            <a:r>
              <a:rPr lang="en-US" sz="3400" dirty="0" smtClean="0"/>
              <a:t> </a:t>
            </a:r>
            <a:r>
              <a:rPr lang="en-US" sz="3400" dirty="0" err="1" smtClean="0"/>
              <a:t>il</a:t>
            </a:r>
            <a:r>
              <a:rPr lang="en-US" sz="3400" dirty="0" smtClean="0"/>
              <a:t> </a:t>
            </a:r>
            <a:r>
              <a:rPr lang="en-US" sz="3400" dirty="0" err="1" smtClean="0"/>
              <a:t>possédait</a:t>
            </a:r>
            <a:r>
              <a:rPr lang="en-US" sz="3400" dirty="0" smtClean="0"/>
              <a:t> 4 champs</a:t>
            </a:r>
            <a:r>
              <a:rPr lang="en-US" sz="3400" i="1" dirty="0" smtClean="0">
                <a:latin typeface="Courier New" pitchFamily="49" charset="0"/>
                <a:cs typeface="Courier New" pitchFamily="49" charset="0"/>
              </a:rPr>
              <a:t>, ax, ay, </a:t>
            </a:r>
            <a:r>
              <a:rPr lang="en-US" sz="3400" i="1" dirty="0" err="1" smtClean="0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3400" i="1" dirty="0" smtClean="0"/>
              <a:t>, et </a:t>
            </a:r>
            <a:r>
              <a:rPr lang="en-US" sz="3400" i="1" dirty="0" smtClean="0">
                <a:latin typeface="Courier New" pitchFamily="49" charset="0"/>
                <a:cs typeface="Courier New" pitchFamily="49" charset="0"/>
              </a:rPr>
              <a:t>by</a:t>
            </a:r>
            <a:r>
              <a:rPr lang="en-US" sz="3400" i="1" dirty="0" smtClean="0"/>
              <a:t>. </a:t>
            </a:r>
            <a:r>
              <a:rPr lang="en-US" sz="3400" i="1" dirty="0" err="1" smtClean="0"/>
              <a:t>C’est</a:t>
            </a:r>
            <a:r>
              <a:rPr lang="en-US" sz="3400" i="1" dirty="0" smtClean="0"/>
              <a:t> </a:t>
            </a:r>
            <a:r>
              <a:rPr lang="en-US" sz="3400" i="1" dirty="0" err="1" smtClean="0"/>
              <a:t>presque</a:t>
            </a:r>
            <a:r>
              <a:rPr lang="en-US" sz="3400" i="1" dirty="0" smtClean="0"/>
              <a:t> </a:t>
            </a:r>
            <a:r>
              <a:rPr lang="en-US" sz="3400" i="1" dirty="0" err="1" smtClean="0"/>
              <a:t>comme</a:t>
            </a:r>
            <a:r>
              <a:rPr lang="en-US" sz="3400" i="1" dirty="0" smtClean="0"/>
              <a:t> </a:t>
            </a:r>
            <a:r>
              <a:rPr lang="en-US" sz="3400" i="1" dirty="0" err="1" smtClean="0"/>
              <a:t>si</a:t>
            </a:r>
            <a:r>
              <a:rPr lang="en-US" sz="3400" i="1" dirty="0" smtClean="0"/>
              <a:t>  </a:t>
            </a:r>
            <a:r>
              <a:rPr lang="en-US" sz="3400" i="1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3400" i="1" dirty="0" smtClean="0"/>
              <a:t> </a:t>
            </a:r>
            <a:r>
              <a:rPr lang="en-US" sz="3400" i="1" dirty="0" err="1" smtClean="0"/>
              <a:t>était</a:t>
            </a:r>
            <a:r>
              <a:rPr lang="en-US" sz="3400" i="1" dirty="0" smtClean="0"/>
              <a:t> </a:t>
            </a:r>
            <a:r>
              <a:rPr lang="en-US" sz="3400" i="1" dirty="0" smtClean="0">
                <a:latin typeface="Courier New" pitchFamily="49" charset="0"/>
                <a:cs typeface="Courier New" pitchFamily="49" charset="0"/>
              </a:rPr>
              <a:t>{ax, ay </a:t>
            </a:r>
            <a:r>
              <a:rPr lang="en-US" sz="3400" i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i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3400" i="1" dirty="0" err="1" smtClean="0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3400" i="1" dirty="0" smtClean="0">
                <a:latin typeface="Courier New" pitchFamily="49" charset="0"/>
                <a:cs typeface="Courier New" pitchFamily="49" charset="0"/>
              </a:rPr>
              <a:t>, by float64}.</a:t>
            </a:r>
          </a:p>
          <a:p>
            <a:pPr>
              <a:buNone/>
            </a:pPr>
            <a:endParaRPr lang="en-US" sz="3400" i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3400" i="1" dirty="0" err="1" smtClean="0"/>
              <a:t>Néanmoins</a:t>
            </a:r>
            <a:r>
              <a:rPr lang="en-US" sz="3400" i="1" dirty="0" smtClean="0"/>
              <a:t>, les </a:t>
            </a:r>
            <a:r>
              <a:rPr lang="en-US" sz="3400" i="1" dirty="0" err="1" smtClean="0"/>
              <a:t>litéraux</a:t>
            </a:r>
            <a:r>
              <a:rPr lang="en-US" sz="3400" i="1" dirty="0" smtClean="0"/>
              <a:t> </a:t>
            </a:r>
            <a:r>
              <a:rPr lang="en-US" sz="3400" i="1" dirty="0" err="1" smtClean="0"/>
              <a:t>comme</a:t>
            </a:r>
            <a:r>
              <a:rPr lang="en-US" sz="3400" i="1" dirty="0" smtClean="0"/>
              <a:t> B </a:t>
            </a:r>
            <a:r>
              <a:rPr lang="en-US" sz="3400" i="1" dirty="0" err="1" smtClean="0"/>
              <a:t>doivent</a:t>
            </a:r>
            <a:r>
              <a:rPr lang="en-US" sz="3400" i="1" dirty="0" smtClean="0"/>
              <a:t> </a:t>
            </a:r>
            <a:r>
              <a:rPr lang="en-US" sz="3400" i="1" dirty="0" err="1" smtClean="0"/>
              <a:t>être</a:t>
            </a:r>
            <a:r>
              <a:rPr lang="en-US" sz="3400" i="1" dirty="0" smtClean="0"/>
              <a:t> </a:t>
            </a:r>
            <a:r>
              <a:rPr lang="en-US" sz="3400" i="1" dirty="0" err="1" smtClean="0"/>
              <a:t>remplis</a:t>
            </a:r>
            <a:r>
              <a:rPr lang="en-US" sz="3400" i="1" dirty="0" smtClean="0"/>
              <a:t> </a:t>
            </a:r>
            <a:r>
              <a:rPr lang="en-US" sz="3400" i="1" dirty="0" err="1" smtClean="0"/>
              <a:t>dans</a:t>
            </a:r>
            <a:r>
              <a:rPr lang="en-US" sz="3400" i="1" dirty="0" smtClean="0"/>
              <a:t> le </a:t>
            </a:r>
            <a:r>
              <a:rPr lang="en-US" sz="3400" i="1" dirty="0" err="1" smtClean="0"/>
              <a:t>détail</a:t>
            </a:r>
            <a:r>
              <a:rPr lang="en-US" sz="3400" i="1" dirty="0" smtClean="0"/>
              <a:t>:</a:t>
            </a:r>
          </a:p>
          <a:p>
            <a:pPr lvl="1">
              <a:buNone/>
            </a:pPr>
            <a:endParaRPr lang="en-US" sz="2900" i="1" dirty="0" smtClean="0"/>
          </a:p>
          <a:p>
            <a:pPr lvl="1">
              <a:buNone/>
            </a:pPr>
            <a:r>
              <a:rPr lang="fr-FR" sz="3800" dirty="0" smtClean="0">
                <a:latin typeface="Courier New" pitchFamily="49" charset="0"/>
                <a:cs typeface="Courier New" pitchFamily="49" charset="0"/>
              </a:rPr>
              <a:t>b := B{A{1, 2}, 3.0, 4.0}</a:t>
            </a:r>
          </a:p>
          <a:p>
            <a:pPr lvl="1">
              <a:buNone/>
            </a:pPr>
            <a:r>
              <a:rPr lang="fr-FR" sz="3800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sz="3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3800" dirty="0" err="1" smtClean="0">
                <a:latin typeface="Courier New" pitchFamily="49" charset="0"/>
                <a:cs typeface="Courier New" pitchFamily="49" charset="0"/>
              </a:rPr>
              <a:t>b.ax</a:t>
            </a:r>
            <a:r>
              <a:rPr lang="fr-FR" sz="3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3800" dirty="0" err="1" smtClean="0">
                <a:latin typeface="Courier New" pitchFamily="49" charset="0"/>
                <a:cs typeface="Courier New" pitchFamily="49" charset="0"/>
              </a:rPr>
              <a:t>b.ay</a:t>
            </a:r>
            <a:r>
              <a:rPr lang="fr-FR" sz="3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3800" dirty="0" err="1" smtClean="0">
                <a:latin typeface="Courier New" pitchFamily="49" charset="0"/>
                <a:cs typeface="Courier New" pitchFamily="49" charset="0"/>
              </a:rPr>
              <a:t>b.bx</a:t>
            </a:r>
            <a:r>
              <a:rPr lang="fr-FR" sz="3800" dirty="0" smtClean="0">
                <a:latin typeface="Courier New" pitchFamily="49" charset="0"/>
                <a:cs typeface="Courier New" pitchFamily="49" charset="0"/>
              </a:rPr>
              <a:t>, b.by)</a:t>
            </a:r>
          </a:p>
          <a:p>
            <a:pPr>
              <a:buNone/>
            </a:pPr>
            <a:endParaRPr lang="fr-FR" sz="3400" i="1" dirty="0" smtClean="0"/>
          </a:p>
          <a:p>
            <a:pPr>
              <a:buNone/>
            </a:pPr>
            <a:r>
              <a:rPr lang="fr-FR" sz="3400" i="1" dirty="0" smtClean="0"/>
              <a:t>Affiche 1 2 3 4</a:t>
            </a:r>
          </a:p>
          <a:p>
            <a:pPr lvl="1"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 smtClean="0"/>
              <a:t>Les champs anonymes ont le type comme nom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err="1" smtClean="0"/>
              <a:t>Mais</a:t>
            </a:r>
            <a:r>
              <a:rPr lang="en-US" i="1" dirty="0" smtClean="0"/>
              <a:t> </a:t>
            </a:r>
            <a:r>
              <a:rPr lang="en-US" i="1" dirty="0" err="1" smtClean="0"/>
              <a:t>c’est</a:t>
            </a:r>
            <a:r>
              <a:rPr lang="en-US" i="1" dirty="0" smtClean="0"/>
              <a:t> plus riche </a:t>
            </a:r>
            <a:r>
              <a:rPr lang="en-US" i="1" dirty="0" err="1" smtClean="0"/>
              <a:t>qu’une</a:t>
            </a:r>
            <a:r>
              <a:rPr lang="en-US" i="1" dirty="0" smtClean="0"/>
              <a:t> simple interpolation de champs 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 </a:t>
            </a:r>
            <a:r>
              <a:rPr lang="en-US" i="1" dirty="0" err="1" smtClean="0"/>
              <a:t>aussi</a:t>
            </a:r>
            <a:r>
              <a:rPr lang="en-US" i="1" dirty="0" smtClean="0"/>
              <a:t> a un champ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i="1" dirty="0" smtClean="0"/>
              <a:t>. </a:t>
            </a:r>
          </a:p>
          <a:p>
            <a:pPr>
              <a:buNone/>
            </a:pPr>
            <a:r>
              <a:rPr lang="en-US" i="1" dirty="0" smtClean="0"/>
              <a:t>Le champ </a:t>
            </a:r>
            <a:r>
              <a:rPr lang="en-US" i="1" dirty="0" err="1" smtClean="0"/>
              <a:t>anonyme</a:t>
            </a:r>
            <a:r>
              <a:rPr lang="en-US" i="1" dirty="0" smtClean="0"/>
              <a:t> </a:t>
            </a:r>
            <a:r>
              <a:rPr lang="en-US" i="1" dirty="0" err="1" smtClean="0"/>
              <a:t>ressemble</a:t>
            </a:r>
            <a:r>
              <a:rPr lang="en-US" i="1" dirty="0" smtClean="0"/>
              <a:t> à un champ </a:t>
            </a:r>
            <a:r>
              <a:rPr lang="en-US" i="1" dirty="0" err="1" smtClean="0"/>
              <a:t>dont</a:t>
            </a:r>
            <a:r>
              <a:rPr lang="en-US" i="1" dirty="0" smtClean="0"/>
              <a:t> le nom </a:t>
            </a:r>
            <a:r>
              <a:rPr lang="en-US" i="1" dirty="0" err="1" smtClean="0"/>
              <a:t>est</a:t>
            </a:r>
            <a:r>
              <a:rPr lang="en-US" i="1" dirty="0" smtClean="0"/>
              <a:t> son type. 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b := B{A{ 1, 2}, 3.0, 4.0}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b.A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i="1" dirty="0" err="1" smtClean="0"/>
              <a:t>Affiche</a:t>
            </a:r>
            <a:r>
              <a:rPr lang="en-US" i="1" dirty="0" smtClean="0"/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{1 2}</a:t>
            </a:r>
            <a:r>
              <a:rPr lang="en-US" i="1" dirty="0" smtClean="0"/>
              <a:t>. 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Si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i="1" dirty="0" smtClean="0"/>
              <a:t> </a:t>
            </a:r>
            <a:r>
              <a:rPr lang="en-US" i="1" dirty="0" err="1" smtClean="0"/>
              <a:t>venait</a:t>
            </a:r>
            <a:r>
              <a:rPr lang="en-US" i="1" dirty="0" smtClean="0"/>
              <a:t> d’un </a:t>
            </a:r>
            <a:r>
              <a:rPr lang="en-US" i="1" dirty="0" err="1" smtClean="0"/>
              <a:t>autre</a:t>
            </a:r>
            <a:r>
              <a:rPr lang="en-US" i="1" dirty="0" smtClean="0"/>
              <a:t> package, le champ </a:t>
            </a:r>
            <a:r>
              <a:rPr lang="en-US" i="1" dirty="0" err="1" smtClean="0"/>
              <a:t>s’appelerait</a:t>
            </a:r>
            <a:r>
              <a:rPr lang="en-US" i="1" dirty="0" smtClean="0"/>
              <a:t> </a:t>
            </a:r>
            <a:r>
              <a:rPr lang="en-US" i="1" dirty="0" err="1" smtClean="0"/>
              <a:t>également</a:t>
            </a:r>
            <a:r>
              <a:rPr lang="en-US" i="1" dirty="0" smtClean="0"/>
              <a:t> A: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import "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pkg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type C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pkg.A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c := C {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pkg.A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{1, 2}}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c.A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// pas c.pkg.A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Champs anonymes de n’importe quel type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err="1" smtClean="0"/>
              <a:t>N’importe</a:t>
            </a:r>
            <a:r>
              <a:rPr lang="en-US" i="1" dirty="0" smtClean="0"/>
              <a:t> </a:t>
            </a:r>
            <a:r>
              <a:rPr lang="en-US" i="1" dirty="0" err="1" smtClean="0"/>
              <a:t>quel</a:t>
            </a:r>
            <a:r>
              <a:rPr lang="en-US" i="1" dirty="0" smtClean="0"/>
              <a:t> type </a:t>
            </a:r>
            <a:r>
              <a:rPr lang="en-US" i="1" dirty="0" err="1" smtClean="0"/>
              <a:t>nommé</a:t>
            </a:r>
            <a:r>
              <a:rPr lang="en-US" i="1" dirty="0" smtClean="0"/>
              <a:t>, </a:t>
            </a:r>
            <a:r>
              <a:rPr lang="en-US" i="1" dirty="0" err="1" smtClean="0"/>
              <a:t>ou</a:t>
            </a:r>
            <a:r>
              <a:rPr lang="en-US" i="1" dirty="0" smtClean="0"/>
              <a:t> pointer </a:t>
            </a:r>
            <a:r>
              <a:rPr lang="en-US" i="1" dirty="0" err="1" smtClean="0"/>
              <a:t>sur</a:t>
            </a:r>
            <a:r>
              <a:rPr lang="en-US" i="1" dirty="0" smtClean="0"/>
              <a:t> </a:t>
            </a:r>
            <a:r>
              <a:rPr lang="en-US" i="1" dirty="0" err="1" smtClean="0"/>
              <a:t>celui-ci</a:t>
            </a:r>
            <a:r>
              <a:rPr lang="en-US" i="1" dirty="0" smtClean="0"/>
              <a:t>, </a:t>
            </a:r>
            <a:r>
              <a:rPr lang="en-US" i="1" dirty="0" err="1" smtClean="0"/>
              <a:t>peut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être</a:t>
            </a:r>
            <a:r>
              <a:rPr lang="en-US" i="1" dirty="0" smtClean="0"/>
              <a:t> </a:t>
            </a:r>
            <a:r>
              <a:rPr lang="en-US" i="1" dirty="0" err="1" smtClean="0"/>
              <a:t>utilisé</a:t>
            </a:r>
            <a:r>
              <a:rPr lang="en-US" i="1" dirty="0" smtClean="0"/>
              <a:t> </a:t>
            </a:r>
            <a:r>
              <a:rPr lang="en-US" i="1" dirty="0" err="1" smtClean="0"/>
              <a:t>dans</a:t>
            </a:r>
            <a:r>
              <a:rPr lang="en-US" i="1" dirty="0" smtClean="0"/>
              <a:t> un type </a:t>
            </a:r>
            <a:r>
              <a:rPr lang="en-US" i="1" dirty="0" err="1" smtClean="0"/>
              <a:t>anonyme</a:t>
            </a:r>
            <a:r>
              <a:rPr lang="en-US" i="1" dirty="0" smtClean="0"/>
              <a:t> et </a:t>
            </a:r>
            <a:r>
              <a:rPr lang="en-US" i="1" dirty="0" err="1" smtClean="0"/>
              <a:t>peut</a:t>
            </a:r>
            <a:r>
              <a:rPr lang="en-US" i="1" dirty="0" smtClean="0"/>
              <a:t> </a:t>
            </a:r>
            <a:r>
              <a:rPr lang="en-US" i="1" dirty="0" err="1" smtClean="0"/>
              <a:t>apparaître</a:t>
            </a:r>
            <a:r>
              <a:rPr lang="en-US" i="1" dirty="0" smtClean="0"/>
              <a:t> à </a:t>
            </a:r>
          </a:p>
          <a:p>
            <a:pPr>
              <a:buNone/>
            </a:pPr>
            <a:r>
              <a:rPr lang="en-US" i="1" dirty="0" err="1" smtClean="0"/>
              <a:t>n’importe</a:t>
            </a:r>
            <a:r>
              <a:rPr lang="en-US" i="1" dirty="0" smtClean="0"/>
              <a:t> </a:t>
            </a:r>
            <a:r>
              <a:rPr lang="en-US" i="1" dirty="0" err="1" smtClean="0"/>
              <a:t>quel</a:t>
            </a:r>
            <a:r>
              <a:rPr lang="en-US" i="1" dirty="0" smtClean="0"/>
              <a:t> </a:t>
            </a:r>
            <a:r>
              <a:rPr lang="en-US" i="1" dirty="0" err="1" smtClean="0"/>
              <a:t>endroit</a:t>
            </a:r>
            <a:r>
              <a:rPr lang="en-US" i="1" dirty="0" smtClean="0"/>
              <a:t> de la structure.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type C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x float64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string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c := C{3.5, 7, "bonjour"}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c.x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c.int,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c.string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i="1" dirty="0" smtClean="0"/>
              <a:t>Affiche 3.5 7 bonjour</a:t>
            </a:r>
            <a:endParaRPr lang="fr-FR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Conflits et masquage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i="1" dirty="0" err="1" smtClean="0"/>
              <a:t>S’il</a:t>
            </a:r>
            <a:r>
              <a:rPr lang="en-US" i="1" dirty="0" smtClean="0"/>
              <a:t> </a:t>
            </a:r>
            <a:r>
              <a:rPr lang="en-US" i="1" dirty="0" err="1" smtClean="0"/>
              <a:t>existe</a:t>
            </a:r>
            <a:r>
              <a:rPr lang="en-US" i="1" dirty="0" smtClean="0"/>
              <a:t> </a:t>
            </a:r>
            <a:r>
              <a:rPr lang="en-US" i="1" dirty="0" err="1" smtClean="0"/>
              <a:t>deux</a:t>
            </a:r>
            <a:r>
              <a:rPr lang="en-US" i="1" dirty="0" smtClean="0"/>
              <a:t> champs avec les </a:t>
            </a:r>
            <a:r>
              <a:rPr lang="en-US" i="1" dirty="0" err="1" smtClean="0"/>
              <a:t>même</a:t>
            </a:r>
            <a:r>
              <a:rPr lang="en-US" i="1" dirty="0" smtClean="0"/>
              <a:t> </a:t>
            </a:r>
            <a:r>
              <a:rPr lang="en-US" i="1" dirty="0" err="1" smtClean="0"/>
              <a:t>noms</a:t>
            </a:r>
            <a:r>
              <a:rPr lang="en-US" i="1" dirty="0" smtClean="0"/>
              <a:t> (</a:t>
            </a:r>
            <a:r>
              <a:rPr lang="en-US" i="1" dirty="0" err="1" smtClean="0"/>
              <a:t>éventuellement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smtClean="0"/>
              <a:t>un nom de type </a:t>
            </a:r>
            <a:r>
              <a:rPr lang="en-US" i="1" dirty="0" err="1" smtClean="0"/>
              <a:t>dérivé</a:t>
            </a:r>
            <a:r>
              <a:rPr lang="en-US" i="1" dirty="0" smtClean="0"/>
              <a:t>), les </a:t>
            </a:r>
            <a:r>
              <a:rPr lang="en-US" i="1" dirty="0" err="1" smtClean="0"/>
              <a:t>règles</a:t>
            </a:r>
            <a:r>
              <a:rPr lang="en-US" i="1" dirty="0" smtClean="0"/>
              <a:t> </a:t>
            </a:r>
            <a:r>
              <a:rPr lang="en-US" i="1" dirty="0" err="1" smtClean="0"/>
              <a:t>suivantes</a:t>
            </a:r>
            <a:r>
              <a:rPr lang="en-US" i="1" dirty="0" smtClean="0"/>
              <a:t> </a:t>
            </a:r>
            <a:r>
              <a:rPr lang="en-US" i="1" dirty="0" err="1" smtClean="0"/>
              <a:t>s’appliquent</a:t>
            </a:r>
            <a:r>
              <a:rPr lang="en-US" i="1" dirty="0" smtClean="0"/>
              <a:t> : </a:t>
            </a:r>
          </a:p>
          <a:p>
            <a:pPr>
              <a:buNone/>
            </a:pPr>
            <a:endParaRPr lang="en-US" i="1" dirty="0" smtClean="0"/>
          </a:p>
          <a:p>
            <a:pPr marL="514350" indent="-514350">
              <a:buAutoNum type="arabicParenR"/>
            </a:pPr>
            <a:r>
              <a:rPr lang="fr-FR" i="1" dirty="0" smtClean="0"/>
              <a:t>Un champ externe masque un champs interne. Ceci fournit une façon de surcharger un champs ou une méthode.</a:t>
            </a:r>
          </a:p>
          <a:p>
            <a:pPr marL="514350" indent="-514350">
              <a:buAutoNum type="arabicParenR"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2) 	   Si le </a:t>
            </a:r>
            <a:r>
              <a:rPr lang="en-US" i="1" dirty="0" err="1" smtClean="0"/>
              <a:t>même</a:t>
            </a:r>
            <a:r>
              <a:rPr lang="en-US" i="1" dirty="0" smtClean="0"/>
              <a:t> nom </a:t>
            </a:r>
            <a:r>
              <a:rPr lang="en-US" i="1" dirty="0" err="1" smtClean="0"/>
              <a:t>apparait</a:t>
            </a:r>
            <a:r>
              <a:rPr lang="en-US" i="1" dirty="0" smtClean="0"/>
              <a:t> </a:t>
            </a:r>
            <a:r>
              <a:rPr lang="en-US" i="1" dirty="0" err="1" smtClean="0"/>
              <a:t>deux</a:t>
            </a:r>
            <a:r>
              <a:rPr lang="en-US" i="1" dirty="0" smtClean="0"/>
              <a:t> </a:t>
            </a:r>
            <a:r>
              <a:rPr lang="en-US" i="1" dirty="0" err="1" smtClean="0"/>
              <a:t>fois</a:t>
            </a:r>
            <a:r>
              <a:rPr lang="en-US" i="1" dirty="0" smtClean="0"/>
              <a:t> à un </a:t>
            </a:r>
            <a:r>
              <a:rPr lang="en-US" i="1" dirty="0" err="1" smtClean="0"/>
              <a:t>même</a:t>
            </a:r>
            <a:r>
              <a:rPr lang="en-US" i="1" dirty="0" smtClean="0"/>
              <a:t> </a:t>
            </a:r>
            <a:r>
              <a:rPr lang="en-US" i="1" dirty="0" err="1" smtClean="0"/>
              <a:t>niveau</a:t>
            </a:r>
            <a:r>
              <a:rPr lang="en-US" i="1" dirty="0" smtClean="0"/>
              <a:t>, </a:t>
            </a:r>
            <a:r>
              <a:rPr lang="en-US" i="1" dirty="0" err="1" smtClean="0"/>
              <a:t>c’est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erreur</a:t>
            </a:r>
            <a:r>
              <a:rPr lang="en-US" i="1" dirty="0" smtClean="0"/>
              <a:t> </a:t>
            </a:r>
            <a:r>
              <a:rPr lang="en-US" i="1" dirty="0" err="1" smtClean="0"/>
              <a:t>si</a:t>
            </a:r>
            <a:r>
              <a:rPr lang="en-US" i="1" dirty="0" smtClean="0"/>
              <a:t> le nom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utilisé</a:t>
            </a:r>
            <a:r>
              <a:rPr lang="en-US" i="1" dirty="0" smtClean="0"/>
              <a:t> par le </a:t>
            </a:r>
            <a:r>
              <a:rPr lang="en-US" i="1" dirty="0" err="1" smtClean="0"/>
              <a:t>programme</a:t>
            </a:r>
            <a:r>
              <a:rPr lang="en-US" i="1" dirty="0" smtClean="0"/>
              <a:t>. (</a:t>
            </a:r>
            <a:r>
              <a:rPr lang="en-US" i="1" dirty="0" err="1" smtClean="0"/>
              <a:t>si</a:t>
            </a:r>
            <a:r>
              <a:rPr lang="en-US" i="1" dirty="0" smtClean="0"/>
              <a:t> pas </a:t>
            </a:r>
            <a:r>
              <a:rPr lang="en-US" i="1" dirty="0" err="1" smtClean="0"/>
              <a:t>utilisé</a:t>
            </a:r>
            <a:r>
              <a:rPr lang="en-US" i="1" dirty="0" smtClean="0"/>
              <a:t>, pas de </a:t>
            </a:r>
            <a:r>
              <a:rPr lang="en-US" i="1" dirty="0" err="1" smtClean="0"/>
              <a:t>problème</a:t>
            </a:r>
            <a:r>
              <a:rPr lang="en-US" i="1" dirty="0" smtClean="0"/>
              <a:t>).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Pas de </a:t>
            </a:r>
            <a:r>
              <a:rPr lang="en-US" i="1" dirty="0" err="1" smtClean="0"/>
              <a:t>règles</a:t>
            </a:r>
            <a:r>
              <a:rPr lang="en-US" i="1" dirty="0" smtClean="0"/>
              <a:t> pour </a:t>
            </a:r>
            <a:r>
              <a:rPr lang="en-US" i="1" dirty="0" err="1" smtClean="0"/>
              <a:t>résoudre</a:t>
            </a:r>
            <a:r>
              <a:rPr lang="en-US" i="1" dirty="0" smtClean="0"/>
              <a:t> les </a:t>
            </a:r>
            <a:r>
              <a:rPr lang="en-US" i="1" dirty="0" err="1" smtClean="0"/>
              <a:t>ambiguïtés</a:t>
            </a:r>
            <a:r>
              <a:rPr lang="en-US" i="1" dirty="0" smtClean="0"/>
              <a:t>; </a:t>
            </a:r>
            <a:r>
              <a:rPr lang="en-US" i="1" dirty="0" err="1" smtClean="0"/>
              <a:t>doit</a:t>
            </a:r>
            <a:r>
              <a:rPr lang="en-US" i="1" dirty="0" smtClean="0"/>
              <a:t> </a:t>
            </a:r>
            <a:r>
              <a:rPr lang="en-US" i="1" dirty="0" err="1" smtClean="0"/>
              <a:t>être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corrigé</a:t>
            </a:r>
            <a:r>
              <a:rPr lang="en-US" i="1" dirty="0" smtClean="0"/>
              <a:t> par le </a:t>
            </a:r>
            <a:r>
              <a:rPr lang="en-US" i="1" dirty="0" err="1" smtClean="0"/>
              <a:t>programmeur</a:t>
            </a:r>
            <a:r>
              <a:rPr lang="en-US" i="1" dirty="0" smtClean="0"/>
              <a:t>.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Exemples de conflits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 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 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 B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 a, b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 C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 A; B 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c C</a:t>
            </a:r>
          </a:p>
          <a:p>
            <a:pPr>
              <a:buNone/>
            </a:pPr>
            <a:r>
              <a:rPr lang="en-US" i="1" dirty="0" err="1" smtClean="0"/>
              <a:t>Utiliser</a:t>
            </a:r>
            <a:r>
              <a:rPr lang="en-US" i="1" dirty="0" smtClean="0"/>
              <a:t>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c.a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erreur</a:t>
            </a:r>
            <a:r>
              <a:rPr lang="en-US" i="1" dirty="0" smtClean="0"/>
              <a:t>: </a:t>
            </a:r>
            <a:r>
              <a:rPr lang="en-US" i="1" dirty="0" err="1" smtClean="0"/>
              <a:t>est-ce</a:t>
            </a:r>
            <a:r>
              <a:rPr lang="en-US" i="1" dirty="0" smtClean="0"/>
              <a:t>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c.A.a</a:t>
            </a:r>
            <a:r>
              <a:rPr lang="en-US" i="1" dirty="0" smtClean="0"/>
              <a:t> </a:t>
            </a:r>
            <a:r>
              <a:rPr lang="en-US" i="1" dirty="0" err="1" smtClean="0"/>
              <a:t>ou</a:t>
            </a:r>
            <a:r>
              <a:rPr lang="en-US" i="1" dirty="0" smtClean="0"/>
              <a:t>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c.B.a</a:t>
            </a:r>
            <a:r>
              <a:rPr lang="en-US" i="1" dirty="0" smtClean="0"/>
              <a:t>?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 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 B; b float64 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d D</a:t>
            </a:r>
          </a:p>
          <a:p>
            <a:pPr>
              <a:buNone/>
            </a:pPr>
            <a:r>
              <a:rPr lang="en-US" i="1" dirty="0" err="1" smtClean="0"/>
              <a:t>Utiliser</a:t>
            </a:r>
            <a:r>
              <a:rPr lang="en-US" i="1" dirty="0" smtClean="0"/>
              <a:t>  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d.b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OK: </a:t>
            </a:r>
            <a:r>
              <a:rPr lang="en-US" i="1" dirty="0" err="1" smtClean="0"/>
              <a:t>il</a:t>
            </a:r>
            <a:r>
              <a:rPr lang="en-US" i="1" dirty="0" smtClean="0"/>
              <a:t> </a:t>
            </a:r>
            <a:r>
              <a:rPr lang="en-US" i="1" dirty="0" err="1" smtClean="0"/>
              <a:t>s’agit</a:t>
            </a:r>
            <a:r>
              <a:rPr lang="en-US" i="1" dirty="0" smtClean="0"/>
              <a:t> de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float64</a:t>
            </a:r>
            <a:r>
              <a:rPr lang="en-US" i="1" dirty="0" smtClean="0"/>
              <a:t>, et non de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d.B.b</a:t>
            </a:r>
            <a:endParaRPr lang="en-US" i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smtClean="0"/>
              <a:t>On </a:t>
            </a:r>
            <a:r>
              <a:rPr lang="en-US" i="1" dirty="0" err="1" smtClean="0"/>
              <a:t>peut</a:t>
            </a:r>
            <a:r>
              <a:rPr lang="en-US" i="1" dirty="0" smtClean="0"/>
              <a:t> </a:t>
            </a:r>
            <a:r>
              <a:rPr lang="en-US" i="1" dirty="0" err="1" smtClean="0"/>
              <a:t>accéder</a:t>
            </a:r>
            <a:r>
              <a:rPr lang="en-US" i="1" dirty="0" smtClean="0"/>
              <a:t> à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i="1" dirty="0" smtClean="0"/>
              <a:t> via  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D.B.b</a:t>
            </a:r>
            <a:r>
              <a:rPr lang="en-US" i="1" dirty="0" smtClean="0"/>
              <a:t>.</a:t>
            </a:r>
            <a:endParaRPr lang="fr-FR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Méthodes</a:t>
            </a:r>
            <a:endParaRPr lang="fr-F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72816"/>
            <a:ext cx="766762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Méthodes sur les structures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i="1" dirty="0" smtClean="0"/>
              <a:t>Go</a:t>
            </a:r>
            <a:r>
              <a:rPr lang="en-US" i="1" dirty="0" smtClean="0"/>
              <a:t> ne </a:t>
            </a:r>
            <a:r>
              <a:rPr lang="en-US" i="1" dirty="0" err="1" smtClean="0"/>
              <a:t>possède</a:t>
            </a:r>
            <a:r>
              <a:rPr lang="en-US" i="1" dirty="0" smtClean="0"/>
              <a:t> pas de classes, </a:t>
            </a:r>
            <a:r>
              <a:rPr lang="en-US" i="1" dirty="0" err="1" smtClean="0"/>
              <a:t>mais</a:t>
            </a:r>
            <a:r>
              <a:rPr lang="en-US" i="1" dirty="0" smtClean="0"/>
              <a:t> </a:t>
            </a:r>
            <a:r>
              <a:rPr lang="en-US" i="1" dirty="0" err="1" smtClean="0"/>
              <a:t>vous</a:t>
            </a:r>
            <a:r>
              <a:rPr lang="en-US" i="1" dirty="0" smtClean="0"/>
              <a:t> </a:t>
            </a:r>
            <a:r>
              <a:rPr lang="en-US" i="1" dirty="0" err="1" smtClean="0"/>
              <a:t>pouvez</a:t>
            </a:r>
            <a:r>
              <a:rPr lang="en-US" i="1" dirty="0" smtClean="0"/>
              <a:t> </a:t>
            </a:r>
            <a:r>
              <a:rPr lang="en-US" i="1" dirty="0" err="1" smtClean="0"/>
              <a:t>attacher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smtClean="0"/>
              <a:t>des </a:t>
            </a:r>
            <a:r>
              <a:rPr lang="en-US" i="1" dirty="0" err="1" smtClean="0"/>
              <a:t>méthodes</a:t>
            </a:r>
            <a:r>
              <a:rPr lang="en-US" i="1" dirty="0" smtClean="0"/>
              <a:t> à </a:t>
            </a:r>
            <a:r>
              <a:rPr lang="en-US" i="1" dirty="0" err="1" smtClean="0"/>
              <a:t>n’importe</a:t>
            </a:r>
            <a:r>
              <a:rPr lang="en-US" i="1" dirty="0" smtClean="0"/>
              <a:t> </a:t>
            </a:r>
            <a:r>
              <a:rPr lang="en-US" i="1" dirty="0" err="1" smtClean="0"/>
              <a:t>quel</a:t>
            </a:r>
            <a:r>
              <a:rPr lang="en-US" i="1" dirty="0" smtClean="0"/>
              <a:t> type. Les </a:t>
            </a:r>
            <a:r>
              <a:rPr lang="en-US" i="1" dirty="0" err="1" smtClean="0"/>
              <a:t>méthodes</a:t>
            </a:r>
            <a:r>
              <a:rPr lang="en-US" i="1" dirty="0" smtClean="0"/>
              <a:t> </a:t>
            </a: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déclarées</a:t>
            </a:r>
            <a:r>
              <a:rPr lang="en-US" i="1" dirty="0" smtClean="0"/>
              <a:t> de </a:t>
            </a:r>
            <a:r>
              <a:rPr lang="en-US" i="1" dirty="0" err="1" smtClean="0"/>
              <a:t>manière</a:t>
            </a:r>
            <a:r>
              <a:rPr lang="en-US" i="1" dirty="0" smtClean="0"/>
              <a:t> </a:t>
            </a:r>
            <a:r>
              <a:rPr lang="en-US" i="1" dirty="0" err="1" smtClean="0"/>
              <a:t>séparée</a:t>
            </a:r>
            <a:r>
              <a:rPr lang="en-US" i="1" dirty="0" smtClean="0"/>
              <a:t> des types, </a:t>
            </a:r>
            <a:r>
              <a:rPr lang="en-US" i="1" dirty="0" err="1" smtClean="0"/>
              <a:t>comme</a:t>
            </a:r>
            <a:r>
              <a:rPr lang="en-US" i="1" dirty="0" smtClean="0"/>
              <a:t> des </a:t>
            </a:r>
            <a:r>
              <a:rPr lang="en-US" i="1" dirty="0" err="1" smtClean="0"/>
              <a:t>fonctions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smtClean="0"/>
              <a:t>avec un </a:t>
            </a:r>
            <a:r>
              <a:rPr lang="en-US" i="1" dirty="0" err="1" smtClean="0"/>
              <a:t>récepteur</a:t>
            </a:r>
            <a:r>
              <a:rPr lang="en-US" i="1" dirty="0" smtClean="0"/>
              <a:t> </a:t>
            </a:r>
            <a:r>
              <a:rPr lang="en-US" i="1" dirty="0" err="1" smtClean="0"/>
              <a:t>explicite</a:t>
            </a:r>
            <a:r>
              <a:rPr lang="en-US" i="1" dirty="0" smtClean="0"/>
              <a:t>. </a:t>
            </a:r>
            <a:r>
              <a:rPr lang="fr-FR" i="1" dirty="0" smtClean="0"/>
              <a:t> </a:t>
            </a:r>
          </a:p>
          <a:p>
            <a:pPr>
              <a:buNone/>
            </a:pPr>
            <a:endParaRPr lang="fr-FR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type Point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 x, y float64 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// une méthode sur *Point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(p *Point) Abs() float64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smtClean="0"/>
              <a:t>Note: </a:t>
            </a:r>
          </a:p>
          <a:p>
            <a:pPr>
              <a:buNone/>
            </a:pPr>
            <a:r>
              <a:rPr lang="en-US" i="1" dirty="0" smtClean="0"/>
              <a:t>	</a:t>
            </a:r>
            <a:r>
              <a:rPr lang="en-US" i="1" dirty="0" err="1" smtClean="0"/>
              <a:t>récepteur</a:t>
            </a:r>
            <a:r>
              <a:rPr lang="en-US" i="1" dirty="0" smtClean="0"/>
              <a:t> </a:t>
            </a:r>
            <a:r>
              <a:rPr lang="en-US" i="1" dirty="0" err="1" smtClean="0"/>
              <a:t>explicite</a:t>
            </a:r>
            <a:r>
              <a:rPr lang="en-US" i="1" dirty="0" smtClean="0"/>
              <a:t> (pas de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i="1" dirty="0" smtClean="0"/>
              <a:t> </a:t>
            </a:r>
            <a:r>
              <a:rPr lang="en-US" i="1" dirty="0" err="1" smtClean="0"/>
              <a:t>automatique</a:t>
            </a:r>
            <a:r>
              <a:rPr lang="en-US" i="1" dirty="0" smtClean="0"/>
              <a:t>), </a:t>
            </a:r>
            <a:r>
              <a:rPr lang="en-US" i="1" dirty="0" err="1" smtClean="0"/>
              <a:t>dans</a:t>
            </a:r>
            <a:r>
              <a:rPr lang="en-US" i="1" dirty="0" smtClean="0"/>
              <a:t> le </a:t>
            </a:r>
            <a:r>
              <a:rPr lang="en-US" i="1" dirty="0" err="1" smtClean="0"/>
              <a:t>cas</a:t>
            </a:r>
            <a:r>
              <a:rPr lang="en-US" i="1" dirty="0" smtClean="0"/>
              <a:t> du type 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*Point</a:t>
            </a:r>
            <a:r>
              <a:rPr lang="en-US" i="1" dirty="0" smtClean="0"/>
              <a:t> </a:t>
            </a:r>
            <a:r>
              <a:rPr lang="en-US" i="1" dirty="0" err="1" smtClean="0"/>
              <a:t>utilisé</a:t>
            </a:r>
            <a:r>
              <a:rPr lang="en-US" i="1" dirty="0" smtClean="0"/>
              <a:t> </a:t>
            </a:r>
            <a:r>
              <a:rPr lang="en-US" i="1" dirty="0" err="1" smtClean="0"/>
              <a:t>dans</a:t>
            </a:r>
            <a:r>
              <a:rPr lang="en-US" i="1" dirty="0" smtClean="0"/>
              <a:t> la </a:t>
            </a:r>
            <a:r>
              <a:rPr lang="en-US" i="1" dirty="0" err="1" smtClean="0"/>
              <a:t>méthode</a:t>
            </a:r>
            <a:r>
              <a:rPr lang="en-US" i="1" dirty="0" smtClean="0"/>
              <a:t>.</a:t>
            </a:r>
            <a:endParaRPr lang="fr-FR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Méthodes sur des valeurs </a:t>
            </a:r>
            <a:r>
              <a:rPr lang="fr-FR" dirty="0" err="1" smtClean="0"/>
              <a:t>struct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méthode</a:t>
            </a:r>
            <a:r>
              <a:rPr lang="en-US" i="1" dirty="0" smtClean="0"/>
              <a:t> ne </a:t>
            </a:r>
            <a:r>
              <a:rPr lang="en-US" i="1" dirty="0" err="1" smtClean="0"/>
              <a:t>requière</a:t>
            </a:r>
            <a:r>
              <a:rPr lang="en-US" i="1" dirty="0" smtClean="0"/>
              <a:t> pas un </a:t>
            </a:r>
            <a:r>
              <a:rPr lang="en-US" i="1" dirty="0" err="1" smtClean="0"/>
              <a:t>pointeur</a:t>
            </a:r>
            <a:r>
              <a:rPr lang="en-US" i="1" dirty="0" smtClean="0"/>
              <a:t> </a:t>
            </a:r>
            <a:r>
              <a:rPr lang="en-US" i="1" dirty="0" err="1" smtClean="0"/>
              <a:t>comme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récepteur</a:t>
            </a:r>
            <a:r>
              <a:rPr lang="en-US" i="1" dirty="0" smtClean="0"/>
              <a:t>.</a:t>
            </a:r>
          </a:p>
          <a:p>
            <a:pPr>
              <a:buNone/>
            </a:pPr>
            <a:endParaRPr lang="en-US" i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type Point3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 x, y, z float64 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// une méthode sur Point3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(p Point3) Abs() float64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p.z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p.z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err="1" smtClean="0"/>
              <a:t>Ceci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peu</a:t>
            </a:r>
            <a:r>
              <a:rPr lang="en-US" i="1" dirty="0" smtClean="0"/>
              <a:t> </a:t>
            </a:r>
            <a:r>
              <a:rPr lang="en-US" i="1" dirty="0" err="1" smtClean="0"/>
              <a:t>cher</a:t>
            </a:r>
            <a:r>
              <a:rPr lang="en-US" i="1" dirty="0" smtClean="0"/>
              <a:t> </a:t>
            </a:r>
            <a:r>
              <a:rPr lang="en-US" i="1" dirty="0" err="1" smtClean="0"/>
              <a:t>payé</a:t>
            </a:r>
            <a:r>
              <a:rPr lang="en-US" i="1" dirty="0" smtClean="0"/>
              <a:t>, </a:t>
            </a:r>
            <a:r>
              <a:rPr lang="en-US" i="1" dirty="0" err="1" smtClean="0"/>
              <a:t>parce</a:t>
            </a:r>
            <a:r>
              <a:rPr lang="en-US" i="1" dirty="0" smtClean="0"/>
              <a:t> </a:t>
            </a:r>
            <a:r>
              <a:rPr lang="en-US" i="1" dirty="0" err="1" smtClean="0"/>
              <a:t>que</a:t>
            </a:r>
            <a:r>
              <a:rPr lang="en-US" i="1" dirty="0" smtClean="0"/>
              <a:t> Point3 sera </a:t>
            </a:r>
            <a:r>
              <a:rPr lang="en-US" i="1" dirty="0" err="1" smtClean="0"/>
              <a:t>toujours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 passé par </a:t>
            </a:r>
            <a:r>
              <a:rPr lang="en-US" i="1" dirty="0" err="1" smtClean="0"/>
              <a:t>valeur</a:t>
            </a:r>
            <a:r>
              <a:rPr lang="en-US" i="1" dirty="0" smtClean="0"/>
              <a:t> à la </a:t>
            </a:r>
            <a:r>
              <a:rPr lang="en-US" i="1" dirty="0" err="1" smtClean="0"/>
              <a:t>méthode</a:t>
            </a:r>
            <a:r>
              <a:rPr lang="en-US" i="1" dirty="0" smtClean="0"/>
              <a:t> et non par </a:t>
            </a:r>
            <a:r>
              <a:rPr lang="en-US" i="1" dirty="0" err="1" smtClean="0"/>
              <a:t>pointeur</a:t>
            </a:r>
            <a:r>
              <a:rPr lang="en-US" i="1" dirty="0" smtClean="0"/>
              <a:t>, </a:t>
            </a:r>
            <a:r>
              <a:rPr lang="en-US" i="1" dirty="0" err="1" smtClean="0"/>
              <a:t>mais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c’est</a:t>
            </a:r>
            <a:r>
              <a:rPr lang="en-US" i="1" dirty="0" smtClean="0"/>
              <a:t> </a:t>
            </a:r>
            <a:r>
              <a:rPr lang="en-US" i="1" dirty="0" err="1" smtClean="0"/>
              <a:t>valide</a:t>
            </a:r>
            <a:r>
              <a:rPr lang="en-US" i="1" dirty="0" smtClean="0"/>
              <a:t> en Go.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Invocation d’une méthode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fr-FR" i="1" dirty="0" smtClean="0"/>
              <a:t>Juste comme vous y attendez.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p := &amp;Point{ 3, 4 }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p.Abs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()) // affichera 5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i="1" dirty="0" smtClean="0"/>
              <a:t>Un exemple sans structure: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IntVector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[]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(v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IntVector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 (s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for _, x := range v { //  identificateur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blank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!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s += x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return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IntVector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{1, 2, 3}.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dirty="0" smtClean="0">
                <a:cs typeface="Courier New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Tableaux</a:t>
            </a:r>
            <a:endParaRPr lang="fr-F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556792"/>
            <a:ext cx="766762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règles de base des méthodes 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i="1" dirty="0" smtClean="0"/>
              <a:t>Les </a:t>
            </a:r>
            <a:r>
              <a:rPr lang="en-US" i="1" dirty="0" err="1" smtClean="0"/>
              <a:t>méthodes</a:t>
            </a:r>
            <a:r>
              <a:rPr lang="en-US" i="1" dirty="0" smtClean="0"/>
              <a:t> </a:t>
            </a: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  <a:r>
              <a:rPr lang="en-US" i="1" dirty="0" err="1" smtClean="0"/>
              <a:t>attachées</a:t>
            </a:r>
            <a:r>
              <a:rPr lang="en-US" i="1" dirty="0" smtClean="0"/>
              <a:t> à un type </a:t>
            </a:r>
            <a:r>
              <a:rPr lang="en-US" i="1" dirty="0" err="1" smtClean="0"/>
              <a:t>nommé</a:t>
            </a:r>
            <a:r>
              <a:rPr lang="en-US" i="1" dirty="0" smtClean="0"/>
              <a:t>, </a:t>
            </a:r>
            <a:r>
              <a:rPr lang="en-US" i="1" dirty="0" err="1" smtClean="0"/>
              <a:t>disons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Foo</a:t>
            </a:r>
            <a:r>
              <a:rPr lang="en-US" i="1" dirty="0" smtClean="0"/>
              <a:t> et y </a:t>
            </a: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  <a:r>
              <a:rPr lang="en-US" i="1" dirty="0" err="1" smtClean="0"/>
              <a:t>liées</a:t>
            </a:r>
            <a:r>
              <a:rPr lang="en-US" i="1" dirty="0" smtClean="0"/>
              <a:t> </a:t>
            </a:r>
            <a:r>
              <a:rPr lang="en-US" i="1" dirty="0" err="1" smtClean="0"/>
              <a:t>statiquement</a:t>
            </a:r>
            <a:r>
              <a:rPr lang="fr-FR" i="1" dirty="0" smtClean="0"/>
              <a:t>.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en-US" i="1" dirty="0" smtClean="0"/>
              <a:t>Le type d’un </a:t>
            </a:r>
            <a:r>
              <a:rPr lang="en-US" i="1" dirty="0" err="1" smtClean="0"/>
              <a:t>récepteur</a:t>
            </a:r>
            <a:r>
              <a:rPr lang="en-US" i="1" dirty="0" smtClean="0"/>
              <a:t> </a:t>
            </a:r>
            <a:r>
              <a:rPr lang="en-US" i="1" dirty="0" err="1" smtClean="0"/>
              <a:t>dans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méthode</a:t>
            </a:r>
            <a:r>
              <a:rPr lang="en-US" i="1" dirty="0" smtClean="0"/>
              <a:t> </a:t>
            </a:r>
            <a:r>
              <a:rPr lang="en-US" i="1" dirty="0" err="1" smtClean="0"/>
              <a:t>peut</a:t>
            </a:r>
            <a:r>
              <a:rPr lang="en-US" i="1" dirty="0" smtClean="0"/>
              <a:t> </a:t>
            </a:r>
            <a:r>
              <a:rPr lang="en-US" i="1" dirty="0" err="1" smtClean="0"/>
              <a:t>être</a:t>
            </a:r>
            <a:r>
              <a:rPr lang="en-US" i="1" dirty="0" smtClean="0"/>
              <a:t> </a:t>
            </a:r>
            <a:r>
              <a:rPr lang="en-US" i="1" dirty="0" err="1" smtClean="0"/>
              <a:t>soit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smtClean="0"/>
              <a:t>*</a:t>
            </a:r>
            <a:r>
              <a:rPr lang="en-US" i="1" dirty="0" err="1" smtClean="0"/>
              <a:t>Foo</a:t>
            </a:r>
            <a:r>
              <a:rPr lang="en-US" i="1" dirty="0" smtClean="0"/>
              <a:t> </a:t>
            </a:r>
            <a:r>
              <a:rPr lang="en-US" i="1" dirty="0" err="1" smtClean="0"/>
              <a:t>ou</a:t>
            </a:r>
            <a:r>
              <a:rPr lang="en-US" i="1" dirty="0" smtClean="0"/>
              <a:t> </a:t>
            </a:r>
            <a:r>
              <a:rPr lang="en-US" i="1" dirty="0" err="1" smtClean="0"/>
              <a:t>Foo</a:t>
            </a:r>
            <a:r>
              <a:rPr lang="en-US" i="1" dirty="0" smtClean="0"/>
              <a:t>. </a:t>
            </a:r>
            <a:r>
              <a:rPr lang="en-US" i="1" dirty="0" err="1" smtClean="0"/>
              <a:t>Vous</a:t>
            </a:r>
            <a:r>
              <a:rPr lang="en-US" i="1" dirty="0" smtClean="0"/>
              <a:t> </a:t>
            </a:r>
            <a:r>
              <a:rPr lang="en-US" i="1" dirty="0" err="1" smtClean="0"/>
              <a:t>pouvez</a:t>
            </a:r>
            <a:r>
              <a:rPr lang="en-US" i="1" dirty="0" smtClean="0"/>
              <a:t> </a:t>
            </a:r>
            <a:r>
              <a:rPr lang="en-US" i="1" dirty="0" err="1" smtClean="0"/>
              <a:t>avoir</a:t>
            </a:r>
            <a:r>
              <a:rPr lang="en-US" i="1" dirty="0" smtClean="0"/>
              <a:t> des </a:t>
            </a:r>
            <a:r>
              <a:rPr lang="en-US" i="1" dirty="0" err="1" smtClean="0"/>
              <a:t>méthodes</a:t>
            </a:r>
            <a:r>
              <a:rPr lang="en-US" i="1" dirty="0" smtClean="0"/>
              <a:t> </a:t>
            </a:r>
            <a:r>
              <a:rPr lang="en-US" i="1" dirty="0" err="1" smtClean="0"/>
              <a:t>Foo</a:t>
            </a:r>
            <a:r>
              <a:rPr lang="en-US" i="1" dirty="0" smtClean="0"/>
              <a:t> et des</a:t>
            </a:r>
          </a:p>
          <a:p>
            <a:pPr>
              <a:buNone/>
            </a:pPr>
            <a:r>
              <a:rPr lang="en-US" i="1" dirty="0" smtClean="0"/>
              <a:t> </a:t>
            </a:r>
            <a:r>
              <a:rPr lang="en-US" i="1" dirty="0" err="1" smtClean="0"/>
              <a:t>méthodes</a:t>
            </a:r>
            <a:r>
              <a:rPr lang="en-US" i="1" dirty="0" smtClean="0"/>
              <a:t> *</a:t>
            </a:r>
            <a:r>
              <a:rPr lang="en-US" i="1" dirty="0" err="1" smtClean="0"/>
              <a:t>Foo</a:t>
            </a:r>
            <a:r>
              <a:rPr lang="en-US" i="1" dirty="0" smtClean="0"/>
              <a:t>. </a:t>
            </a:r>
            <a:r>
              <a:rPr lang="en-US" i="1" dirty="0" err="1" smtClean="0"/>
              <a:t>Foo</a:t>
            </a:r>
            <a:r>
              <a:rPr lang="en-US" i="1" dirty="0" smtClean="0"/>
              <a:t> </a:t>
            </a:r>
            <a:r>
              <a:rPr lang="en-US" i="1" dirty="0" err="1" smtClean="0"/>
              <a:t>lui-même</a:t>
            </a:r>
            <a:r>
              <a:rPr lang="en-US" i="1" dirty="0" smtClean="0"/>
              <a:t> ne </a:t>
            </a:r>
            <a:r>
              <a:rPr lang="en-US" i="1" dirty="0" err="1" smtClean="0"/>
              <a:t>peut</a:t>
            </a:r>
            <a:r>
              <a:rPr lang="en-US" i="1" dirty="0" smtClean="0"/>
              <a:t> pas </a:t>
            </a:r>
            <a:r>
              <a:rPr lang="en-US" i="1" dirty="0" err="1" smtClean="0"/>
              <a:t>être</a:t>
            </a:r>
            <a:r>
              <a:rPr lang="en-US" i="1" dirty="0" smtClean="0"/>
              <a:t> un type </a:t>
            </a:r>
          </a:p>
          <a:p>
            <a:pPr>
              <a:buNone/>
            </a:pPr>
            <a:r>
              <a:rPr lang="fr-FR" i="1" dirty="0" smtClean="0"/>
              <a:t> pointeur bien que les méthodes puissent avoir un</a:t>
            </a:r>
          </a:p>
          <a:p>
            <a:pPr>
              <a:buNone/>
            </a:pPr>
            <a:r>
              <a:rPr lang="fr-FR" i="1" dirty="0" smtClean="0"/>
              <a:t> récepteur de type </a:t>
            </a:r>
            <a:r>
              <a:rPr lang="en-US" i="1" dirty="0" smtClean="0"/>
              <a:t>*</a:t>
            </a:r>
            <a:r>
              <a:rPr lang="en-US" i="1" dirty="0" err="1" smtClean="0"/>
              <a:t>Foo</a:t>
            </a:r>
            <a:r>
              <a:rPr lang="en-US" i="1" dirty="0" smtClean="0"/>
              <a:t>.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Le type  </a:t>
            </a:r>
            <a:r>
              <a:rPr lang="en-US" i="1" dirty="0" err="1" smtClean="0"/>
              <a:t>Foo</a:t>
            </a:r>
            <a:r>
              <a:rPr lang="en-US" i="1" dirty="0" smtClean="0"/>
              <a:t> </a:t>
            </a:r>
            <a:r>
              <a:rPr lang="en-US" i="1" dirty="0" err="1" smtClean="0"/>
              <a:t>doit</a:t>
            </a:r>
            <a:r>
              <a:rPr lang="en-US" i="1" dirty="0" smtClean="0"/>
              <a:t> </a:t>
            </a:r>
            <a:r>
              <a:rPr lang="en-US" i="1" dirty="0" err="1" smtClean="0"/>
              <a:t>être</a:t>
            </a:r>
            <a:r>
              <a:rPr lang="en-US" i="1" dirty="0" smtClean="0"/>
              <a:t> </a:t>
            </a:r>
            <a:r>
              <a:rPr lang="en-US" i="1" dirty="0" err="1" smtClean="0"/>
              <a:t>défini</a:t>
            </a:r>
            <a:r>
              <a:rPr lang="en-US" i="1" dirty="0" smtClean="0"/>
              <a:t> </a:t>
            </a:r>
            <a:r>
              <a:rPr lang="en-US" i="1" dirty="0" err="1" smtClean="0"/>
              <a:t>dans</a:t>
            </a:r>
            <a:r>
              <a:rPr lang="en-US" i="1" dirty="0" smtClean="0"/>
              <a:t> le </a:t>
            </a:r>
            <a:r>
              <a:rPr lang="en-US" i="1" dirty="0" err="1" smtClean="0"/>
              <a:t>même</a:t>
            </a:r>
            <a:r>
              <a:rPr lang="en-US" i="1" dirty="0" smtClean="0"/>
              <a:t> package </a:t>
            </a:r>
            <a:r>
              <a:rPr lang="en-US" i="1" dirty="0" err="1" smtClean="0"/>
              <a:t>que</a:t>
            </a:r>
            <a:r>
              <a:rPr lang="en-US" i="1" dirty="0" smtClean="0"/>
              <a:t> </a:t>
            </a:r>
            <a:r>
              <a:rPr lang="en-US" i="1" dirty="0" err="1" smtClean="0"/>
              <a:t>celui</a:t>
            </a:r>
            <a:r>
              <a:rPr lang="en-US" i="1" dirty="0" smtClean="0"/>
              <a:t> de </a:t>
            </a:r>
            <a:r>
              <a:rPr lang="en-US" i="1" dirty="0" err="1" smtClean="0"/>
              <a:t>ses</a:t>
            </a:r>
            <a:r>
              <a:rPr lang="en-US" i="1" dirty="0" smtClean="0"/>
              <a:t> </a:t>
            </a:r>
            <a:r>
              <a:rPr lang="en-US" i="1" dirty="0" err="1" smtClean="0"/>
              <a:t>méthodes</a:t>
            </a:r>
            <a:r>
              <a:rPr lang="fr-FR" i="1" dirty="0" smtClean="0"/>
              <a:t>.</a:t>
            </a:r>
            <a:endParaRPr lang="fr-FR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Pointeurs et valeurs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i="1" dirty="0" smtClean="0"/>
              <a:t>Go </a:t>
            </a:r>
            <a:r>
              <a:rPr lang="en-US" sz="2400" i="1" dirty="0" err="1" smtClean="0"/>
              <a:t>déréférence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automatiquement</a:t>
            </a:r>
            <a:r>
              <a:rPr lang="en-US" sz="2400" i="1" dirty="0" smtClean="0"/>
              <a:t> les </a:t>
            </a:r>
            <a:r>
              <a:rPr lang="en-US" sz="2400" i="1" dirty="0" err="1" smtClean="0"/>
              <a:t>valeurs</a:t>
            </a:r>
            <a:r>
              <a:rPr lang="en-US" sz="2400" i="1" dirty="0" smtClean="0"/>
              <a:t> pour </a:t>
            </a:r>
            <a:r>
              <a:rPr lang="en-US" sz="2400" i="1" dirty="0" err="1" smtClean="0"/>
              <a:t>vous</a:t>
            </a:r>
            <a:r>
              <a:rPr lang="en-US" sz="2400" i="1" dirty="0" smtClean="0"/>
              <a:t> à </a:t>
            </a:r>
          </a:p>
          <a:p>
            <a:pPr>
              <a:buNone/>
            </a:pPr>
            <a:r>
              <a:rPr lang="en-US" sz="2400" i="1" dirty="0" err="1" smtClean="0"/>
              <a:t>l’invocation</a:t>
            </a:r>
            <a:r>
              <a:rPr lang="en-US" sz="2400" i="1" dirty="0" smtClean="0"/>
              <a:t> des </a:t>
            </a:r>
            <a:r>
              <a:rPr lang="en-US" sz="2400" i="1" dirty="0" err="1" smtClean="0"/>
              <a:t>méthodes</a:t>
            </a:r>
            <a:r>
              <a:rPr lang="fr-FR" sz="2400" i="1" dirty="0" smtClean="0"/>
              <a:t>.</a:t>
            </a:r>
          </a:p>
          <a:p>
            <a:pPr>
              <a:buNone/>
            </a:pPr>
            <a:r>
              <a:rPr lang="en-US" sz="2400" i="1" dirty="0" smtClean="0"/>
              <a:t>Par </a:t>
            </a:r>
            <a:r>
              <a:rPr lang="en-US" sz="2400" i="1" dirty="0" err="1" smtClean="0"/>
              <a:t>exemple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même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si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une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méthode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possède</a:t>
            </a:r>
            <a:r>
              <a:rPr lang="en-US" sz="2400" i="1" dirty="0" smtClean="0"/>
              <a:t> un type </a:t>
            </a:r>
            <a:r>
              <a:rPr lang="en-US" sz="2400" i="1" dirty="0" err="1" smtClean="0"/>
              <a:t>récepteur</a:t>
            </a:r>
            <a:r>
              <a:rPr lang="en-US" sz="2400" i="1" dirty="0" smtClean="0"/>
              <a:t>  </a:t>
            </a:r>
          </a:p>
          <a:p>
            <a:pPr>
              <a:buNone/>
            </a:pPr>
            <a:r>
              <a:rPr lang="en-US" sz="2400" i="1" dirty="0" smtClean="0"/>
              <a:t>*Point, </a:t>
            </a:r>
            <a:r>
              <a:rPr lang="en-US" sz="2400" i="1" dirty="0" err="1" smtClean="0"/>
              <a:t>vous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pouvez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l’invoquer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sur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une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valeur</a:t>
            </a:r>
            <a:r>
              <a:rPr lang="en-US" sz="2400" i="1" dirty="0" smtClean="0"/>
              <a:t>  de type </a:t>
            </a:r>
          </a:p>
          <a:p>
            <a:pPr>
              <a:buNone/>
            </a:pPr>
            <a:r>
              <a:rPr lang="en-US" sz="2400" i="1" dirty="0" smtClean="0"/>
              <a:t>Point.</a:t>
            </a:r>
            <a:endParaRPr lang="fr-FR" sz="2400" i="1" dirty="0" smtClean="0"/>
          </a:p>
          <a:p>
            <a:pPr lvl="1">
              <a:buNone/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p1 := Point{ 3, 4 }</a:t>
            </a:r>
          </a:p>
          <a:p>
            <a:pPr lvl="1">
              <a:buNone/>
            </a:pP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fmt.Print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(p1.Abs()) 	// sucre syntaxique pour 					//(&amp;p1).Abs()</a:t>
            </a:r>
          </a:p>
          <a:p>
            <a:pPr>
              <a:buNone/>
            </a:pPr>
            <a:r>
              <a:rPr lang="en-US" sz="2400" i="1" dirty="0" smtClean="0"/>
              <a:t>De </a:t>
            </a:r>
            <a:r>
              <a:rPr lang="en-US" sz="2400" i="1" dirty="0" err="1" smtClean="0"/>
              <a:t>manière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similaire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si</a:t>
            </a:r>
            <a:r>
              <a:rPr lang="en-US" sz="2400" i="1" dirty="0" smtClean="0"/>
              <a:t> des </a:t>
            </a:r>
            <a:r>
              <a:rPr lang="en-US" sz="2400" i="1" dirty="0" err="1" smtClean="0"/>
              <a:t>méthodes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sont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sur</a:t>
            </a:r>
            <a:r>
              <a:rPr lang="en-US" sz="2400" i="1" dirty="0" smtClean="0"/>
              <a:t> Point3 </a:t>
            </a:r>
            <a:r>
              <a:rPr lang="en-US" sz="2400" i="1" dirty="0" err="1" smtClean="0"/>
              <a:t>vous</a:t>
            </a:r>
            <a:r>
              <a:rPr lang="en-US" sz="2400" i="1" dirty="0" smtClean="0"/>
              <a:t> </a:t>
            </a:r>
          </a:p>
          <a:p>
            <a:pPr>
              <a:buNone/>
            </a:pPr>
            <a:r>
              <a:rPr lang="en-US" sz="2400" i="1" dirty="0" err="1" smtClean="0"/>
              <a:t>pouvez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utiliser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une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valeur</a:t>
            </a:r>
            <a:r>
              <a:rPr lang="en-US" sz="2400" i="1" dirty="0" smtClean="0"/>
              <a:t> de type </a:t>
            </a:r>
            <a:r>
              <a:rPr lang="fr-FR" sz="2400" i="1" dirty="0" smtClean="0"/>
              <a:t>*Point3:</a:t>
            </a:r>
          </a:p>
          <a:p>
            <a:pPr lvl="1">
              <a:buNone/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p3 := &amp;Point3{ 3, 4, 5 }</a:t>
            </a:r>
          </a:p>
          <a:p>
            <a:pPr lvl="1">
              <a:buNone/>
            </a:pP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fmt.Print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(p3.Abs()) 	// sucre syntaxique pour </a:t>
            </a:r>
          </a:p>
          <a:p>
            <a:pPr lvl="1">
              <a:buNone/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					//(*p3).Abs()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Méthodes sur des champs anonymes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i="1" dirty="0" err="1" smtClean="0"/>
              <a:t>Naturellement</a:t>
            </a:r>
            <a:r>
              <a:rPr lang="en-US" i="1" dirty="0" smtClean="0"/>
              <a:t>, </a:t>
            </a:r>
            <a:r>
              <a:rPr lang="en-US" i="1" dirty="0" err="1" smtClean="0"/>
              <a:t>quand</a:t>
            </a:r>
            <a:r>
              <a:rPr lang="en-US" i="1" dirty="0" smtClean="0"/>
              <a:t> un champ </a:t>
            </a:r>
            <a:r>
              <a:rPr lang="en-US" i="1" dirty="0" err="1" smtClean="0"/>
              <a:t>anonyme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 </a:t>
            </a:r>
            <a:r>
              <a:rPr lang="en-US" i="1" dirty="0" err="1" smtClean="0"/>
              <a:t>embarqué</a:t>
            </a:r>
            <a:r>
              <a:rPr lang="en-US" i="1" dirty="0" smtClean="0"/>
              <a:t> </a:t>
            </a:r>
            <a:r>
              <a:rPr lang="en-US" i="1" dirty="0" err="1" smtClean="0"/>
              <a:t>dans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structure, les </a:t>
            </a:r>
            <a:r>
              <a:rPr lang="en-US" i="1" dirty="0" err="1" smtClean="0"/>
              <a:t>méthodes</a:t>
            </a:r>
            <a:r>
              <a:rPr lang="en-US" i="1" dirty="0" smtClean="0"/>
              <a:t> de </a:t>
            </a:r>
          </a:p>
          <a:p>
            <a:pPr>
              <a:buNone/>
            </a:pPr>
            <a:r>
              <a:rPr lang="en-US" i="1" dirty="0" err="1" smtClean="0"/>
              <a:t>ce</a:t>
            </a:r>
            <a:r>
              <a:rPr lang="en-US" i="1" dirty="0" smtClean="0"/>
              <a:t> type </a:t>
            </a: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  <a:r>
              <a:rPr lang="en-US" i="1" dirty="0" err="1" smtClean="0"/>
              <a:t>embarquées</a:t>
            </a:r>
            <a:r>
              <a:rPr lang="en-US" i="1" dirty="0" smtClean="0"/>
              <a:t> de la </a:t>
            </a:r>
            <a:r>
              <a:rPr lang="en-US" i="1" dirty="0" err="1" smtClean="0"/>
              <a:t>même</a:t>
            </a:r>
            <a:r>
              <a:rPr lang="en-US" i="1" dirty="0" smtClean="0"/>
              <a:t> </a:t>
            </a:r>
            <a:r>
              <a:rPr lang="en-US" i="1" dirty="0" err="1" smtClean="0"/>
              <a:t>façon</a:t>
            </a:r>
            <a:r>
              <a:rPr lang="en-US" i="1" dirty="0" smtClean="0"/>
              <a:t> – en </a:t>
            </a:r>
          </a:p>
          <a:p>
            <a:pPr>
              <a:buNone/>
            </a:pPr>
            <a:r>
              <a:rPr lang="en-US" i="1" dirty="0" err="1" smtClean="0"/>
              <a:t>effet</a:t>
            </a:r>
            <a:r>
              <a:rPr lang="en-US" i="1" dirty="0" smtClean="0"/>
              <a:t>, </a:t>
            </a:r>
            <a:r>
              <a:rPr lang="en-US" i="1" dirty="0" err="1" smtClean="0"/>
              <a:t>il</a:t>
            </a:r>
            <a:r>
              <a:rPr lang="en-US" i="1" dirty="0" smtClean="0"/>
              <a:t> </a:t>
            </a:r>
            <a:r>
              <a:rPr lang="en-US" i="1" dirty="0" err="1" smtClean="0"/>
              <a:t>herite</a:t>
            </a:r>
            <a:r>
              <a:rPr lang="en-US" i="1" dirty="0" smtClean="0"/>
              <a:t> des </a:t>
            </a:r>
            <a:r>
              <a:rPr lang="en-US" i="1" dirty="0" err="1" smtClean="0"/>
              <a:t>méthodes</a:t>
            </a:r>
            <a:r>
              <a:rPr lang="en-US" i="1" dirty="0" smtClean="0"/>
              <a:t>.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Ce</a:t>
            </a:r>
            <a:r>
              <a:rPr lang="en-US" i="1" dirty="0" smtClean="0"/>
              <a:t> </a:t>
            </a:r>
            <a:r>
              <a:rPr lang="en-US" i="1" dirty="0" err="1" smtClean="0"/>
              <a:t>mécanisme</a:t>
            </a:r>
            <a:r>
              <a:rPr lang="en-US" i="1" dirty="0" smtClean="0"/>
              <a:t> </a:t>
            </a:r>
            <a:r>
              <a:rPr lang="en-US" i="1" dirty="0" err="1" smtClean="0"/>
              <a:t>offre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façon</a:t>
            </a:r>
            <a:r>
              <a:rPr lang="en-US" i="1" dirty="0" smtClean="0"/>
              <a:t> simple </a:t>
            </a:r>
            <a:r>
              <a:rPr lang="en-US" i="1" dirty="0" err="1" smtClean="0"/>
              <a:t>d’émuler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certains</a:t>
            </a:r>
            <a:r>
              <a:rPr lang="en-US" i="1" dirty="0" smtClean="0"/>
              <a:t> </a:t>
            </a:r>
            <a:r>
              <a:rPr lang="en-US" i="1" dirty="0" err="1" smtClean="0"/>
              <a:t>effets</a:t>
            </a:r>
            <a:r>
              <a:rPr lang="en-US" i="1" dirty="0" smtClean="0"/>
              <a:t> du </a:t>
            </a:r>
            <a:r>
              <a:rPr lang="en-US" i="1" dirty="0" err="1" smtClean="0"/>
              <a:t>sous-classage</a:t>
            </a:r>
            <a:r>
              <a:rPr lang="en-US" i="1" dirty="0" smtClean="0"/>
              <a:t> et de </a:t>
            </a:r>
            <a:r>
              <a:rPr lang="en-US" i="1" dirty="0" err="1" smtClean="0"/>
              <a:t>l’héritage</a:t>
            </a:r>
            <a:r>
              <a:rPr lang="en-US" i="1" dirty="0" smtClean="0"/>
              <a:t>. </a:t>
            </a:r>
            <a:endParaRPr lang="fr-FR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champ anonyme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type Point 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{ x, y float64 }</a:t>
            </a:r>
          </a:p>
          <a:p>
            <a:pPr lvl="1">
              <a:buNone/>
            </a:pP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(p *Point) Abs() float64 { ... }</a:t>
            </a:r>
          </a:p>
          <a:p>
            <a:pPr lvl="1">
              <a:buNone/>
            </a:pPr>
            <a:endParaRPr lang="fr-FR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NamedPoint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	Point</a:t>
            </a:r>
          </a:p>
          <a:p>
            <a:pPr lvl="1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string</a:t>
            </a:r>
          </a:p>
          <a:p>
            <a:pPr lvl="1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fr-FR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n := &amp;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NamedPoint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{Point{3, 4}, "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Pythagoras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"}</a:t>
            </a:r>
          </a:p>
          <a:p>
            <a:pPr lvl="1">
              <a:buNone/>
            </a:pP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n.Abs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()) // 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prints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5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Surcharger une méthode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i="1" dirty="0" smtClean="0"/>
              <a:t>La surcharge </a:t>
            </a:r>
            <a:r>
              <a:rPr lang="en-US" i="1" dirty="0" err="1" smtClean="0"/>
              <a:t>fonctionne</a:t>
            </a:r>
            <a:r>
              <a:rPr lang="en-US" i="1" dirty="0" smtClean="0"/>
              <a:t> </a:t>
            </a:r>
            <a:r>
              <a:rPr lang="en-US" i="1" dirty="0" err="1" smtClean="0"/>
              <a:t>juste</a:t>
            </a:r>
            <a:r>
              <a:rPr lang="en-US" i="1" dirty="0" smtClean="0"/>
              <a:t> </a:t>
            </a:r>
            <a:r>
              <a:rPr lang="en-US" i="1" dirty="0" err="1" smtClean="0"/>
              <a:t>comme</a:t>
            </a:r>
            <a:r>
              <a:rPr lang="en-US" i="1" dirty="0" smtClean="0"/>
              <a:t> avec les champs.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NamedPoint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Point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string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(n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NamedPoint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Abs() float64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n.Point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.Abs() * 100.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n := &amp;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NamedPoint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{Point{3, 4}, "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Pythagoras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"}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n.Abs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()) //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prints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500</a:t>
            </a:r>
          </a:p>
          <a:p>
            <a:pPr lvl="1">
              <a:buNone/>
            </a:pPr>
            <a:endParaRPr lang="fr-FR" dirty="0" smtClean="0"/>
          </a:p>
          <a:p>
            <a:pPr>
              <a:buNone/>
            </a:pPr>
            <a:r>
              <a:rPr lang="en-US" i="1" dirty="0" smtClean="0"/>
              <a:t>Bien </a:t>
            </a:r>
            <a:r>
              <a:rPr lang="en-US" i="1" dirty="0" err="1" smtClean="0"/>
              <a:t>entendu</a:t>
            </a:r>
            <a:r>
              <a:rPr lang="en-US" i="1" dirty="0" smtClean="0"/>
              <a:t> </a:t>
            </a:r>
            <a:r>
              <a:rPr lang="en-US" i="1" dirty="0" err="1" smtClean="0"/>
              <a:t>vous</a:t>
            </a:r>
            <a:r>
              <a:rPr lang="en-US" i="1" dirty="0" smtClean="0"/>
              <a:t> </a:t>
            </a:r>
            <a:r>
              <a:rPr lang="en-US" i="1" dirty="0" err="1" smtClean="0"/>
              <a:t>pouvez</a:t>
            </a:r>
            <a:r>
              <a:rPr lang="en-US" i="1" dirty="0" smtClean="0"/>
              <a:t> </a:t>
            </a:r>
            <a:r>
              <a:rPr lang="en-US" i="1" dirty="0" err="1" smtClean="0"/>
              <a:t>avoir</a:t>
            </a:r>
            <a:r>
              <a:rPr lang="en-US" i="1" dirty="0" smtClean="0"/>
              <a:t> des champs multiples </a:t>
            </a:r>
            <a:r>
              <a:rPr lang="en-US" i="1" dirty="0" err="1" smtClean="0"/>
              <a:t>anonymes</a:t>
            </a:r>
            <a:r>
              <a:rPr lang="en-US" i="1" dirty="0" smtClean="0"/>
              <a:t> avec des </a:t>
            </a:r>
          </a:p>
          <a:p>
            <a:pPr>
              <a:buNone/>
            </a:pPr>
            <a:r>
              <a:rPr lang="en-US" i="1" dirty="0" smtClean="0"/>
              <a:t>types </a:t>
            </a:r>
            <a:r>
              <a:rPr lang="en-US" i="1" dirty="0" err="1" smtClean="0"/>
              <a:t>variés</a:t>
            </a:r>
            <a:r>
              <a:rPr lang="en-US" i="1" dirty="0" smtClean="0"/>
              <a:t> – </a:t>
            </a:r>
            <a:r>
              <a:rPr lang="en-US" i="1" dirty="0" err="1" smtClean="0"/>
              <a:t>une</a:t>
            </a:r>
            <a:r>
              <a:rPr lang="en-US" i="1" dirty="0" smtClean="0"/>
              <a:t> simple version de </a:t>
            </a:r>
            <a:r>
              <a:rPr lang="en-US" i="1" dirty="0" err="1" smtClean="0"/>
              <a:t>l’héritage</a:t>
            </a:r>
            <a:r>
              <a:rPr lang="en-US" i="1" dirty="0" smtClean="0"/>
              <a:t> multiple. Les </a:t>
            </a:r>
            <a:r>
              <a:rPr lang="en-US" i="1" dirty="0" err="1" smtClean="0"/>
              <a:t>règles</a:t>
            </a:r>
            <a:r>
              <a:rPr lang="en-US" i="1" dirty="0" smtClean="0"/>
              <a:t> de </a:t>
            </a:r>
          </a:p>
          <a:p>
            <a:pPr>
              <a:buNone/>
            </a:pPr>
            <a:r>
              <a:rPr lang="en-US" i="1" dirty="0" err="1" smtClean="0"/>
              <a:t>résolution</a:t>
            </a:r>
            <a:r>
              <a:rPr lang="en-US" i="1" dirty="0" smtClean="0"/>
              <a:t> des </a:t>
            </a:r>
            <a:r>
              <a:rPr lang="en-US" i="1" dirty="0" err="1" smtClean="0"/>
              <a:t>conflits</a:t>
            </a:r>
            <a:r>
              <a:rPr lang="en-US" i="1" dirty="0" smtClean="0"/>
              <a:t> </a:t>
            </a:r>
            <a:r>
              <a:rPr lang="en-US" i="1" dirty="0" err="1" smtClean="0"/>
              <a:t>rendent</a:t>
            </a:r>
            <a:r>
              <a:rPr lang="en-US" i="1" dirty="0" smtClean="0"/>
              <a:t> les </a:t>
            </a:r>
            <a:r>
              <a:rPr lang="en-US" i="1" dirty="0" err="1" smtClean="0"/>
              <a:t>choses</a:t>
            </a:r>
            <a:r>
              <a:rPr lang="en-US" i="1" dirty="0" smtClean="0"/>
              <a:t> simples </a:t>
            </a:r>
            <a:r>
              <a:rPr lang="en-US" i="1" dirty="0" err="1" smtClean="0"/>
              <a:t>néanmoins</a:t>
            </a:r>
            <a:r>
              <a:rPr lang="en-US" i="1" dirty="0" smtClean="0"/>
              <a:t>. </a:t>
            </a:r>
            <a:endParaRPr lang="fr-FR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autre 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utilisation</a:t>
            </a:r>
            <a:r>
              <a:rPr lang="en-US" i="1" dirty="0" smtClean="0"/>
              <a:t> encore plus </a:t>
            </a:r>
            <a:r>
              <a:rPr lang="en-US" i="1" dirty="0" err="1" smtClean="0"/>
              <a:t>irrésistible</a:t>
            </a:r>
            <a:r>
              <a:rPr lang="en-US" i="1" dirty="0" smtClean="0"/>
              <a:t> des champs </a:t>
            </a:r>
            <a:r>
              <a:rPr lang="en-US" i="1" dirty="0" err="1" smtClean="0"/>
              <a:t>anonymes</a:t>
            </a:r>
            <a:r>
              <a:rPr lang="en-US" i="1" dirty="0" smtClean="0"/>
              <a:t>.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Mutex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 ... }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(m *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Mutex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Lock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 { ... }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type Buffer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data [100]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byte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Mutex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// ne 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nécessite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 pas d’être le premier 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dans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 le buffer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buf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= new(Buffer)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buf.Lock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 // ==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buf.Mutex.Lock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err="1" smtClean="0"/>
              <a:t>Notez</a:t>
            </a:r>
            <a:r>
              <a:rPr lang="en-US" i="1" dirty="0" smtClean="0"/>
              <a:t> </a:t>
            </a:r>
            <a:r>
              <a:rPr lang="en-US" i="1" dirty="0" err="1" smtClean="0"/>
              <a:t>que</a:t>
            </a:r>
            <a:r>
              <a:rPr lang="en-US" i="1" dirty="0" smtClean="0"/>
              <a:t> le </a:t>
            </a:r>
            <a:r>
              <a:rPr lang="en-US" i="1" dirty="0" err="1" smtClean="0"/>
              <a:t>récepteur</a:t>
            </a:r>
            <a:r>
              <a:rPr lang="en-US" i="1" dirty="0" smtClean="0"/>
              <a:t> de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Lock</a:t>
            </a:r>
            <a:r>
              <a:rPr lang="en-US" i="1" dirty="0" smtClean="0"/>
              <a:t> (</a:t>
            </a:r>
            <a:r>
              <a:rPr lang="en-US" i="1" dirty="0" err="1" smtClean="0"/>
              <a:t>l’adresse</a:t>
            </a:r>
            <a:r>
              <a:rPr lang="en-US" i="1" dirty="0" smtClean="0"/>
              <a:t> de) </a:t>
            </a:r>
            <a:r>
              <a:rPr lang="en-US" i="1" dirty="0" err="1" smtClean="0"/>
              <a:t>est</a:t>
            </a:r>
            <a:r>
              <a:rPr lang="en-US" i="1" dirty="0" smtClean="0"/>
              <a:t> le champ </a:t>
            </a:r>
            <a:r>
              <a:rPr lang="en-US" i="1" dirty="0" err="1" smtClean="0"/>
              <a:t>Mutex</a:t>
            </a:r>
            <a:r>
              <a:rPr lang="en-US" i="1" dirty="0" smtClean="0"/>
              <a:t>, pas </a:t>
            </a:r>
          </a:p>
          <a:p>
            <a:pPr>
              <a:buNone/>
            </a:pPr>
            <a:r>
              <a:rPr lang="en-US" i="1" dirty="0" smtClean="0"/>
              <a:t>la structure </a:t>
            </a:r>
            <a:r>
              <a:rPr lang="en-US" i="1" dirty="0" err="1" smtClean="0"/>
              <a:t>environnante</a:t>
            </a:r>
            <a:r>
              <a:rPr lang="en-US" i="1" dirty="0" smtClean="0"/>
              <a:t>. (</a:t>
            </a:r>
            <a:r>
              <a:rPr lang="en-US" i="1" dirty="0" err="1" smtClean="0"/>
              <a:t>contraste</a:t>
            </a:r>
            <a:r>
              <a:rPr lang="en-US" i="1" dirty="0" smtClean="0"/>
              <a:t> avec le </a:t>
            </a:r>
            <a:r>
              <a:rPr lang="en-US" i="1" dirty="0" err="1" smtClean="0"/>
              <a:t>sou-classage</a:t>
            </a:r>
            <a:r>
              <a:rPr lang="en-US" i="1" dirty="0" smtClean="0"/>
              <a:t> et les </a:t>
            </a:r>
          </a:p>
          <a:p>
            <a:pPr>
              <a:buNone/>
            </a:pPr>
            <a:r>
              <a:rPr lang="en-US" i="1" dirty="0" smtClean="0"/>
              <a:t>mix-in Lips)</a:t>
            </a:r>
            <a:endParaRPr lang="fr-FR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D’autres types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i="1" dirty="0" smtClean="0"/>
              <a:t>Les </a:t>
            </a:r>
            <a:r>
              <a:rPr lang="en-US" i="1" dirty="0" err="1" smtClean="0"/>
              <a:t>méthodes</a:t>
            </a:r>
            <a:r>
              <a:rPr lang="en-US" i="1" dirty="0" smtClean="0"/>
              <a:t> ne </a:t>
            </a:r>
            <a:r>
              <a:rPr lang="en-US" i="1" dirty="0" err="1" smtClean="0"/>
              <a:t>sont</a:t>
            </a:r>
            <a:r>
              <a:rPr lang="en-US" i="1" dirty="0" smtClean="0"/>
              <a:t> pas </a:t>
            </a:r>
            <a:r>
              <a:rPr lang="en-US" i="1" dirty="0" err="1" smtClean="0"/>
              <a:t>juste</a:t>
            </a:r>
            <a:r>
              <a:rPr lang="en-US" i="1" dirty="0" smtClean="0"/>
              <a:t> pour les structures. </a:t>
            </a:r>
            <a:r>
              <a:rPr lang="en-US" i="1" dirty="0" err="1" smtClean="0"/>
              <a:t>Elles</a:t>
            </a:r>
            <a:r>
              <a:rPr lang="en-US" i="1" dirty="0" smtClean="0"/>
              <a:t> </a:t>
            </a:r>
            <a:r>
              <a:rPr lang="en-US" i="1" dirty="0" err="1" smtClean="0"/>
              <a:t>peuvent</a:t>
            </a:r>
            <a:r>
              <a:rPr lang="en-US" i="1" dirty="0" smtClean="0"/>
              <a:t> </a:t>
            </a:r>
            <a:r>
              <a:rPr lang="en-US" i="1" dirty="0" err="1" smtClean="0"/>
              <a:t>être</a:t>
            </a:r>
            <a:r>
              <a:rPr lang="en-US" i="1" dirty="0" smtClean="0"/>
              <a:t> </a:t>
            </a:r>
            <a:r>
              <a:rPr lang="en-US" i="1" dirty="0" err="1" smtClean="0"/>
              <a:t>définies</a:t>
            </a:r>
            <a:r>
              <a:rPr lang="en-US" i="1" dirty="0" smtClean="0"/>
              <a:t> pour </a:t>
            </a:r>
            <a:r>
              <a:rPr lang="en-US" i="1" dirty="0" err="1" smtClean="0"/>
              <a:t>n’importe</a:t>
            </a:r>
            <a:r>
              <a:rPr lang="en-US" i="1" dirty="0" smtClean="0"/>
              <a:t> </a:t>
            </a:r>
            <a:r>
              <a:rPr lang="en-US" i="1" dirty="0" err="1" smtClean="0"/>
              <a:t>quel</a:t>
            </a:r>
            <a:r>
              <a:rPr lang="en-US" i="1" dirty="0" smtClean="0"/>
              <a:t> type (non </a:t>
            </a:r>
            <a:r>
              <a:rPr lang="en-US" i="1" dirty="0" err="1" smtClean="0"/>
              <a:t>pointeur</a:t>
            </a:r>
            <a:r>
              <a:rPr lang="en-US" i="1" dirty="0" smtClean="0"/>
              <a:t>).</a:t>
            </a:r>
          </a:p>
          <a:p>
            <a:pPr>
              <a:buNone/>
            </a:pPr>
            <a:r>
              <a:rPr lang="en-US" i="1" dirty="0" smtClean="0"/>
              <a:t>Le type </a:t>
            </a:r>
            <a:r>
              <a:rPr lang="en-US" i="1" dirty="0" err="1" smtClean="0"/>
              <a:t>doit</a:t>
            </a:r>
            <a:r>
              <a:rPr lang="en-US" i="1" dirty="0" smtClean="0"/>
              <a:t> </a:t>
            </a:r>
            <a:r>
              <a:rPr lang="en-US" i="1" dirty="0" err="1" smtClean="0"/>
              <a:t>être</a:t>
            </a:r>
            <a:r>
              <a:rPr lang="en-US" i="1" dirty="0" smtClean="0"/>
              <a:t> </a:t>
            </a:r>
            <a:r>
              <a:rPr lang="en-US" i="1" dirty="0" err="1" smtClean="0"/>
              <a:t>défini</a:t>
            </a:r>
            <a:r>
              <a:rPr lang="en-US" i="1" dirty="0" smtClean="0"/>
              <a:t> </a:t>
            </a:r>
            <a:r>
              <a:rPr lang="en-US" i="1" dirty="0" err="1" smtClean="0"/>
              <a:t>néanmoins</a:t>
            </a:r>
            <a:r>
              <a:rPr lang="en-US" i="1" dirty="0" smtClean="0"/>
              <a:t> </a:t>
            </a:r>
            <a:r>
              <a:rPr lang="en-US" i="1" dirty="0" err="1" smtClean="0"/>
              <a:t>dans</a:t>
            </a:r>
            <a:r>
              <a:rPr lang="en-US" i="1" dirty="0" smtClean="0"/>
              <a:t> </a:t>
            </a:r>
            <a:r>
              <a:rPr lang="en-US" i="1" dirty="0" err="1" smtClean="0"/>
              <a:t>votre</a:t>
            </a:r>
            <a:r>
              <a:rPr lang="en-US" i="1" dirty="0" smtClean="0"/>
              <a:t> package. </a:t>
            </a:r>
          </a:p>
          <a:p>
            <a:pPr>
              <a:buNone/>
            </a:pPr>
            <a:r>
              <a:rPr lang="en-US" i="1" dirty="0" err="1" smtClean="0"/>
              <a:t>Vous</a:t>
            </a:r>
            <a:r>
              <a:rPr lang="en-US" i="1" dirty="0" smtClean="0"/>
              <a:t> ne </a:t>
            </a:r>
            <a:r>
              <a:rPr lang="en-US" i="1" dirty="0" err="1" smtClean="0"/>
              <a:t>pouvez</a:t>
            </a:r>
            <a:r>
              <a:rPr lang="en-US" i="1" dirty="0" smtClean="0"/>
              <a:t> </a:t>
            </a:r>
            <a:r>
              <a:rPr lang="en-US" i="1" dirty="0" err="1" smtClean="0"/>
              <a:t>donc</a:t>
            </a:r>
            <a:r>
              <a:rPr lang="en-US" i="1" dirty="0" smtClean="0"/>
              <a:t> pas </a:t>
            </a:r>
            <a:r>
              <a:rPr lang="en-US" i="1" dirty="0" err="1" smtClean="0"/>
              <a:t>écrire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méthode</a:t>
            </a:r>
            <a:r>
              <a:rPr lang="en-US" i="1" dirty="0" smtClean="0"/>
              <a:t> pour le type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i="1" dirty="0" smtClean="0"/>
              <a:t> </a:t>
            </a:r>
            <a:r>
              <a:rPr lang="en-US" i="1" dirty="0" err="1" smtClean="0"/>
              <a:t>mais</a:t>
            </a:r>
            <a:r>
              <a:rPr lang="en-US" i="1" dirty="0" smtClean="0"/>
              <a:t> </a:t>
            </a:r>
            <a:r>
              <a:rPr lang="en-US" i="1" dirty="0" err="1" smtClean="0"/>
              <a:t>vous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pouvez</a:t>
            </a:r>
            <a:r>
              <a:rPr lang="en-US" i="1" dirty="0" smtClean="0"/>
              <a:t>  </a:t>
            </a:r>
            <a:r>
              <a:rPr lang="en-US" i="1" dirty="0" err="1" smtClean="0"/>
              <a:t>déclarer</a:t>
            </a:r>
            <a:r>
              <a:rPr lang="en-US" i="1" dirty="0" smtClean="0"/>
              <a:t> un nouveau type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i="1" dirty="0" smtClean="0"/>
              <a:t> et </a:t>
            </a:r>
            <a:r>
              <a:rPr lang="en-US" i="1" dirty="0" err="1" smtClean="0"/>
              <a:t>lui</a:t>
            </a:r>
            <a:r>
              <a:rPr lang="en-US" i="1" dirty="0" smtClean="0"/>
              <a:t> </a:t>
            </a:r>
            <a:r>
              <a:rPr lang="en-US" i="1" dirty="0" err="1" smtClean="0"/>
              <a:t>attribuer</a:t>
            </a:r>
            <a:r>
              <a:rPr lang="en-US" i="1" dirty="0" smtClean="0"/>
              <a:t> des </a:t>
            </a:r>
            <a:r>
              <a:rPr lang="en-US" i="1" dirty="0" err="1" smtClean="0"/>
              <a:t>méthodes</a:t>
            </a:r>
            <a:r>
              <a:rPr lang="en-US" i="1" dirty="0" smtClean="0"/>
              <a:t>.  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Jourint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nomsjour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= []string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"Lundi", "Mardi", "Mercredi", ...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(jour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Jour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String() string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nomsjour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[jour]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D’autres types (suite)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i="1" dirty="0" smtClean="0"/>
              <a:t>Now we have an enumeration-like type that knows</a:t>
            </a:r>
          </a:p>
          <a:p>
            <a:pPr>
              <a:buNone/>
            </a:pPr>
            <a:r>
              <a:rPr lang="fr-FR" i="1" dirty="0" smtClean="0"/>
              <a:t>how to </a:t>
            </a:r>
            <a:r>
              <a:rPr lang="fr-FR" i="1" dirty="0" err="1" smtClean="0"/>
              <a:t>print</a:t>
            </a:r>
            <a:r>
              <a:rPr lang="fr-FR" i="1" dirty="0" smtClean="0"/>
              <a:t> </a:t>
            </a:r>
            <a:r>
              <a:rPr lang="fr-FR" i="1" dirty="0" err="1" smtClean="0"/>
              <a:t>itself</a:t>
            </a:r>
            <a:r>
              <a:rPr lang="fr-FR" i="1" dirty="0" smtClean="0"/>
              <a:t>.</a:t>
            </a:r>
          </a:p>
          <a:p>
            <a:pPr>
              <a:buNone/>
            </a:pPr>
            <a:endParaRPr lang="fr-FR" i="1" dirty="0" smtClean="0"/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(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Lundi Jour= iota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Mardi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Mercredi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// ...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jour= Mardi</a:t>
            </a:r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fmt.Printf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("%q",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jour.String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affiche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“Mardi"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Print</a:t>
            </a:r>
            <a:r>
              <a:rPr lang="fr-FR" dirty="0" smtClean="0"/>
              <a:t> comprend les méthodes String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i="1" dirty="0" smtClean="0"/>
              <a:t>Au </a:t>
            </a:r>
            <a:r>
              <a:rPr lang="en-US" i="1" dirty="0" err="1" smtClean="0"/>
              <a:t>moyen</a:t>
            </a:r>
            <a:r>
              <a:rPr lang="en-US" i="1" dirty="0" smtClean="0"/>
              <a:t> de techniques </a:t>
            </a:r>
            <a:r>
              <a:rPr lang="en-US" i="1" dirty="0" err="1" smtClean="0"/>
              <a:t>divulduées</a:t>
            </a:r>
            <a:r>
              <a:rPr lang="en-US" i="1" dirty="0" smtClean="0"/>
              <a:t> </a:t>
            </a:r>
            <a:r>
              <a:rPr lang="en-US" i="1" dirty="0" err="1" smtClean="0"/>
              <a:t>bientôt</a:t>
            </a:r>
            <a:r>
              <a:rPr lang="en-US" i="1" dirty="0" smtClean="0"/>
              <a:t>, </a:t>
            </a:r>
            <a:r>
              <a:rPr lang="en-US" i="1" dirty="0" err="1" smtClean="0"/>
              <a:t>fmt.print</a:t>
            </a:r>
            <a:r>
              <a:rPr lang="en-US" i="1" dirty="0" smtClean="0"/>
              <a:t> et </a:t>
            </a:r>
          </a:p>
          <a:p>
            <a:pPr>
              <a:buNone/>
            </a:pPr>
            <a:r>
              <a:rPr lang="en-US" i="1" dirty="0" err="1" smtClean="0"/>
              <a:t>ses</a:t>
            </a:r>
            <a:r>
              <a:rPr lang="en-US" i="1" dirty="0" smtClean="0"/>
              <a:t> </a:t>
            </a:r>
            <a:r>
              <a:rPr lang="en-US" i="1" dirty="0" err="1" smtClean="0"/>
              <a:t>amies</a:t>
            </a:r>
            <a:r>
              <a:rPr lang="en-US" i="1" dirty="0" smtClean="0"/>
              <a:t> </a:t>
            </a:r>
            <a:r>
              <a:rPr lang="en-US" i="1" dirty="0" err="1" smtClean="0"/>
              <a:t>peuvent</a:t>
            </a:r>
            <a:r>
              <a:rPr lang="en-US" i="1" dirty="0" smtClean="0"/>
              <a:t> identifier les </a:t>
            </a:r>
            <a:r>
              <a:rPr lang="en-US" i="1" dirty="0" err="1" smtClean="0"/>
              <a:t>valeurs</a:t>
            </a:r>
            <a:r>
              <a:rPr lang="en-US" i="1" dirty="0" smtClean="0"/>
              <a:t> qui </a:t>
            </a:r>
            <a:r>
              <a:rPr lang="en-US" i="1" dirty="0" err="1" smtClean="0"/>
              <a:t>implémentent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smtClean="0"/>
              <a:t>la </a:t>
            </a:r>
            <a:r>
              <a:rPr lang="en-US" i="1" dirty="0" err="1" smtClean="0"/>
              <a:t>methode</a:t>
            </a:r>
            <a:r>
              <a:rPr lang="en-US" i="1" dirty="0" smtClean="0"/>
              <a:t> String </a:t>
            </a:r>
            <a:r>
              <a:rPr lang="en-US" i="1" dirty="0" err="1" smtClean="0"/>
              <a:t>comme</a:t>
            </a:r>
            <a:r>
              <a:rPr lang="en-US" i="1" dirty="0" smtClean="0"/>
              <a:t> </a:t>
            </a:r>
            <a:r>
              <a:rPr lang="en-US" i="1" dirty="0" err="1" smtClean="0"/>
              <a:t>définie</a:t>
            </a:r>
            <a:r>
              <a:rPr lang="en-US" i="1" dirty="0" smtClean="0"/>
              <a:t> pour la type Jour. De </a:t>
            </a:r>
          </a:p>
          <a:p>
            <a:pPr>
              <a:buNone/>
            </a:pPr>
            <a:r>
              <a:rPr lang="en-US" i="1" dirty="0" err="1" smtClean="0"/>
              <a:t>telles</a:t>
            </a:r>
            <a:r>
              <a:rPr lang="en-US" i="1" dirty="0" smtClean="0"/>
              <a:t> </a:t>
            </a:r>
            <a:r>
              <a:rPr lang="en-US" i="1" dirty="0" err="1" smtClean="0"/>
              <a:t>valeurs</a:t>
            </a:r>
            <a:r>
              <a:rPr lang="en-US" i="1" dirty="0" smtClean="0"/>
              <a:t> </a:t>
            </a: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  <a:r>
              <a:rPr lang="en-US" i="1" dirty="0" err="1" smtClean="0"/>
              <a:t>automatiquement</a:t>
            </a:r>
            <a:r>
              <a:rPr lang="en-US" i="1" dirty="0" smtClean="0"/>
              <a:t> </a:t>
            </a:r>
            <a:r>
              <a:rPr lang="en-US" i="1" dirty="0" err="1" smtClean="0"/>
              <a:t>formatées</a:t>
            </a:r>
            <a:r>
              <a:rPr lang="en-US" i="1" dirty="0" smtClean="0"/>
              <a:t> en </a:t>
            </a:r>
          </a:p>
          <a:p>
            <a:pPr>
              <a:buNone/>
            </a:pPr>
            <a:r>
              <a:rPr lang="en-US" i="1" dirty="0" err="1" smtClean="0"/>
              <a:t>invoquant</a:t>
            </a:r>
            <a:r>
              <a:rPr lang="en-US" i="1" dirty="0" smtClean="0"/>
              <a:t> la </a:t>
            </a:r>
            <a:r>
              <a:rPr lang="en-US" i="1" dirty="0" err="1" smtClean="0"/>
              <a:t>méthode</a:t>
            </a:r>
            <a:r>
              <a:rPr lang="en-US" i="1" dirty="0" smtClean="0"/>
              <a:t>.  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fr-FR" i="1" dirty="0" smtClean="0"/>
              <a:t>Ainsi:</a:t>
            </a:r>
          </a:p>
          <a:p>
            <a:pPr>
              <a:buNone/>
            </a:pPr>
            <a:endParaRPr lang="fr-FR" i="1" dirty="0" smtClean="0"/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(0,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Monday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1, Tuesday)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err="1" smtClean="0">
                <a:cs typeface="Courier New" pitchFamily="49" charset="0"/>
              </a:rPr>
              <a:t>Affiche</a:t>
            </a:r>
            <a:r>
              <a:rPr lang="en-US" i="1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0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Lundi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1 Mardi</a:t>
            </a:r>
            <a:r>
              <a:rPr lang="en-US" i="1" dirty="0" smtClean="0">
                <a:cs typeface="Courier New" pitchFamily="49" charset="0"/>
              </a:rPr>
              <a:t>.</a:t>
            </a:r>
          </a:p>
          <a:p>
            <a:pPr>
              <a:buNone/>
            </a:pPr>
            <a:endParaRPr lang="en-US" i="1" dirty="0" smtClean="0">
              <a:cs typeface="Courier New" pitchFamily="49" charset="0"/>
            </a:endParaRP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Definissez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méthodes</a:t>
            </a:r>
            <a:r>
              <a:rPr lang="en-US" dirty="0" smtClean="0"/>
              <a:t> String pour </a:t>
            </a:r>
            <a:r>
              <a:rPr lang="en-US" dirty="0" err="1" smtClean="0"/>
              <a:t>vos</a:t>
            </a:r>
            <a:r>
              <a:rPr lang="en-US" dirty="0" smtClean="0"/>
              <a:t> types et </a:t>
            </a:r>
            <a:r>
              <a:rPr lang="en-US" dirty="0" err="1" smtClean="0"/>
              <a:t>ils</a:t>
            </a:r>
            <a:r>
              <a:rPr lang="en-US" dirty="0" smtClean="0"/>
              <a:t> </a:t>
            </a:r>
            <a:r>
              <a:rPr lang="en-US" dirty="0" err="1" smtClean="0"/>
              <a:t>s’afficheront</a:t>
            </a:r>
            <a:r>
              <a:rPr lang="en-US" dirty="0" smtClean="0"/>
              <a:t> de </a:t>
            </a:r>
            <a:r>
              <a:rPr lang="en-US" dirty="0" err="1" smtClean="0"/>
              <a:t>manière</a:t>
            </a:r>
            <a:r>
              <a:rPr lang="en-US" dirty="0" smtClean="0"/>
              <a:t> </a:t>
            </a:r>
            <a:r>
              <a:rPr lang="en-US" dirty="0" err="1" smtClean="0"/>
              <a:t>sympathique</a:t>
            </a:r>
            <a:r>
              <a:rPr lang="en-US" dirty="0" smtClean="0"/>
              <a:t> sans plus de travail. </a:t>
            </a:r>
            <a:endParaRPr lang="en-US" i="1" dirty="0" smtClean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Visibilité des champs et des méthodes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fr-FR" b="1" i="1" dirty="0" err="1" smtClean="0"/>
              <a:t>Revision</a:t>
            </a:r>
            <a:endParaRPr lang="fr-FR" b="1" i="1" dirty="0" smtClean="0"/>
          </a:p>
          <a:p>
            <a:pPr>
              <a:buNone/>
            </a:pPr>
            <a:r>
              <a:rPr lang="en-US" i="1" dirty="0" smtClean="0"/>
              <a:t>Go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très</a:t>
            </a:r>
            <a:r>
              <a:rPr lang="en-US" i="1" dirty="0" smtClean="0"/>
              <a:t> </a:t>
            </a:r>
            <a:r>
              <a:rPr lang="en-US" i="1" dirty="0" err="1" smtClean="0"/>
              <a:t>différent</a:t>
            </a:r>
            <a:r>
              <a:rPr lang="en-US" i="1" dirty="0" smtClean="0"/>
              <a:t> du C++ </a:t>
            </a:r>
            <a:r>
              <a:rPr lang="en-US" i="1" dirty="0" err="1" smtClean="0"/>
              <a:t>dans</a:t>
            </a:r>
            <a:r>
              <a:rPr lang="en-US" i="1" dirty="0" smtClean="0"/>
              <a:t> le </a:t>
            </a:r>
            <a:r>
              <a:rPr lang="en-US" i="1" dirty="0" err="1" smtClean="0"/>
              <a:t>domaine</a:t>
            </a:r>
            <a:r>
              <a:rPr lang="en-US" i="1" dirty="0" smtClean="0"/>
              <a:t> de la </a:t>
            </a:r>
            <a:r>
              <a:rPr lang="en-US" i="1" dirty="0" err="1" smtClean="0"/>
              <a:t>visibilité</a:t>
            </a:r>
            <a:r>
              <a:rPr lang="en-US" i="1" dirty="0" smtClean="0"/>
              <a:t>.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fr-FR" i="1" dirty="0" smtClean="0"/>
              <a:t>Les règles de Go sont les suivantes: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i="1" dirty="0" smtClean="0"/>
              <a:t> Go </a:t>
            </a:r>
            <a:r>
              <a:rPr lang="en-US" i="1" dirty="0" err="1" smtClean="0"/>
              <a:t>possède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visibilité</a:t>
            </a:r>
            <a:r>
              <a:rPr lang="en-US" i="1" dirty="0" smtClean="0"/>
              <a:t> package(C++  a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visibilité</a:t>
            </a:r>
            <a:r>
              <a:rPr lang="en-US" i="1" dirty="0" smtClean="0"/>
              <a:t> </a:t>
            </a:r>
            <a:r>
              <a:rPr lang="en-US" i="1" dirty="0" err="1" smtClean="0"/>
              <a:t>fichier</a:t>
            </a:r>
            <a:r>
              <a:rPr lang="en-US" i="1" dirty="0" smtClean="0"/>
              <a:t>).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i="1" dirty="0" err="1" smtClean="0"/>
              <a:t>L’orthographe</a:t>
            </a:r>
            <a:r>
              <a:rPr lang="en-US" i="1" dirty="0" smtClean="0"/>
              <a:t> determine </a:t>
            </a:r>
            <a:r>
              <a:rPr lang="en-US" i="1" dirty="0" err="1" smtClean="0"/>
              <a:t>ce</a:t>
            </a:r>
            <a:r>
              <a:rPr lang="en-US" i="1" dirty="0" smtClean="0"/>
              <a:t> qui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exporté</a:t>
            </a:r>
            <a:r>
              <a:rPr lang="en-US" i="1" dirty="0" smtClean="0"/>
              <a:t> </a:t>
            </a:r>
            <a:r>
              <a:rPr lang="en-US" i="1" dirty="0" err="1" smtClean="0"/>
              <a:t>ou</a:t>
            </a:r>
            <a:r>
              <a:rPr lang="en-US" i="1" dirty="0" smtClean="0"/>
              <a:t> local (pub/</a:t>
            </a:r>
            <a:r>
              <a:rPr lang="en-US" i="1" dirty="0" err="1" smtClean="0"/>
              <a:t>priv</a:t>
            </a:r>
            <a:r>
              <a:rPr lang="en-US" i="1" dirty="0" smtClean="0"/>
              <a:t>).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i="1" dirty="0" err="1" smtClean="0"/>
              <a:t>Structs</a:t>
            </a:r>
            <a:r>
              <a:rPr lang="en-US" i="1" dirty="0" smtClean="0"/>
              <a:t> </a:t>
            </a:r>
            <a:r>
              <a:rPr lang="en-US" i="1" dirty="0" err="1" smtClean="0"/>
              <a:t>dans</a:t>
            </a:r>
            <a:r>
              <a:rPr lang="en-US" i="1" dirty="0" smtClean="0"/>
              <a:t> un </a:t>
            </a:r>
            <a:r>
              <a:rPr lang="en-US" i="1" dirty="0" err="1" smtClean="0"/>
              <a:t>même</a:t>
            </a:r>
            <a:r>
              <a:rPr lang="en-US" i="1" dirty="0" smtClean="0"/>
              <a:t> package </a:t>
            </a:r>
            <a:r>
              <a:rPr lang="en-US" i="1" dirty="0" err="1" smtClean="0"/>
              <a:t>ont</a:t>
            </a:r>
            <a:r>
              <a:rPr lang="en-US" i="1" dirty="0" smtClean="0"/>
              <a:t> un </a:t>
            </a:r>
            <a:r>
              <a:rPr lang="en-US" i="1" dirty="0" err="1" smtClean="0"/>
              <a:t>plein</a:t>
            </a:r>
            <a:r>
              <a:rPr lang="en-US" i="1" dirty="0" smtClean="0"/>
              <a:t> </a:t>
            </a:r>
            <a:r>
              <a:rPr lang="en-US" i="1" dirty="0" err="1" smtClean="0"/>
              <a:t>accès</a:t>
            </a:r>
            <a:r>
              <a:rPr lang="en-US" i="1" dirty="0" smtClean="0"/>
              <a:t> aux champs et </a:t>
            </a:r>
            <a:r>
              <a:rPr lang="en-US" i="1" dirty="0" err="1" smtClean="0"/>
              <a:t>méthodes</a:t>
            </a:r>
            <a:r>
              <a:rPr lang="en-US" i="1" dirty="0" smtClean="0"/>
              <a:t> des </a:t>
            </a:r>
            <a:r>
              <a:rPr lang="en-US" i="1" dirty="0" err="1" smtClean="0"/>
              <a:t>autres</a:t>
            </a:r>
            <a:r>
              <a:rPr lang="en-US" i="1" dirty="0" smtClean="0"/>
              <a:t> types.</a:t>
            </a:r>
            <a:endParaRPr lang="fr-FR" i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i="1" dirty="0" smtClean="0"/>
              <a:t>Un type local </a:t>
            </a:r>
            <a:r>
              <a:rPr lang="en-US" i="1" dirty="0" err="1" smtClean="0"/>
              <a:t>peut</a:t>
            </a:r>
            <a:r>
              <a:rPr lang="en-US" i="1" dirty="0" smtClean="0"/>
              <a:t> exporter </a:t>
            </a:r>
            <a:r>
              <a:rPr lang="en-US" i="1" dirty="0" err="1" smtClean="0"/>
              <a:t>ses</a:t>
            </a:r>
            <a:r>
              <a:rPr lang="en-US" i="1" dirty="0" smtClean="0"/>
              <a:t> champs et </a:t>
            </a:r>
            <a:r>
              <a:rPr lang="en-US" i="1" dirty="0" err="1" smtClean="0"/>
              <a:t>méthodes</a:t>
            </a:r>
            <a:endParaRPr lang="en-US" i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i="1" dirty="0" smtClean="0"/>
              <a:t>Pas de </a:t>
            </a:r>
            <a:r>
              <a:rPr lang="en-US" i="1" dirty="0" err="1" smtClean="0"/>
              <a:t>vrai</a:t>
            </a:r>
            <a:r>
              <a:rPr lang="en-US" i="1" dirty="0" smtClean="0"/>
              <a:t> </a:t>
            </a:r>
            <a:r>
              <a:rPr lang="en-US" i="1" dirty="0" err="1" smtClean="0"/>
              <a:t>sous-classage</a:t>
            </a:r>
            <a:r>
              <a:rPr lang="en-US" i="1" dirty="0" smtClean="0"/>
              <a:t>, </a:t>
            </a:r>
            <a:r>
              <a:rPr lang="en-US" i="1" dirty="0" err="1" smtClean="0"/>
              <a:t>ni</a:t>
            </a:r>
            <a:r>
              <a:rPr lang="en-US" i="1" dirty="0" smtClean="0"/>
              <a:t> notion de “protégé”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i="1" dirty="0" err="1" smtClean="0"/>
              <a:t>Ces</a:t>
            </a:r>
            <a:r>
              <a:rPr lang="en-US" i="1" dirty="0" smtClean="0"/>
              <a:t> simples </a:t>
            </a:r>
            <a:r>
              <a:rPr lang="en-US" i="1" dirty="0" err="1" smtClean="0"/>
              <a:t>règles</a:t>
            </a:r>
            <a:r>
              <a:rPr lang="en-US" i="1" dirty="0" smtClean="0"/>
              <a:t> </a:t>
            </a:r>
            <a:r>
              <a:rPr lang="en-US" i="1" dirty="0" err="1" smtClean="0"/>
              <a:t>fonctionnent</a:t>
            </a:r>
            <a:r>
              <a:rPr lang="en-US" i="1" dirty="0" smtClean="0"/>
              <a:t> </a:t>
            </a:r>
            <a:r>
              <a:rPr lang="en-US" i="1" dirty="0" err="1" smtClean="0"/>
              <a:t>trsè</a:t>
            </a:r>
            <a:r>
              <a:rPr lang="en-US" i="1" dirty="0" smtClean="0"/>
              <a:t> </a:t>
            </a:r>
            <a:r>
              <a:rPr lang="en-US" i="1" dirty="0" err="1" smtClean="0"/>
              <a:t>bien</a:t>
            </a:r>
            <a:r>
              <a:rPr lang="en-US" i="1" dirty="0" smtClean="0"/>
              <a:t> en </a:t>
            </a:r>
            <a:r>
              <a:rPr lang="en-US" i="1" dirty="0" err="1" smtClean="0"/>
              <a:t>pratique</a:t>
            </a:r>
            <a:r>
              <a:rPr lang="en-US" i="1" dirty="0" smtClean="0"/>
              <a:t>, pas de </a:t>
            </a:r>
            <a:r>
              <a:rPr lang="en-US" i="1" dirty="0" err="1" smtClean="0"/>
              <a:t>sur</a:t>
            </a:r>
            <a:r>
              <a:rPr lang="en-US" i="1" dirty="0" smtClean="0"/>
              <a:t>-specification </a:t>
            </a:r>
            <a:r>
              <a:rPr lang="en-US" i="1" dirty="0" err="1" smtClean="0"/>
              <a:t>déconnectée</a:t>
            </a:r>
            <a:r>
              <a:rPr lang="en-US" i="1" dirty="0" smtClean="0"/>
              <a:t> du </a:t>
            </a:r>
            <a:r>
              <a:rPr lang="en-US" i="1" dirty="0" err="1" smtClean="0"/>
              <a:t>réel</a:t>
            </a: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Tableaux (</a:t>
            </a:r>
            <a:r>
              <a:rPr lang="fr-FR" dirty="0" err="1" smtClean="0"/>
              <a:t>arrays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smtClean="0"/>
              <a:t>Les tableaux en Go </a:t>
            </a: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  <a:r>
              <a:rPr lang="en-US" i="1" dirty="0" err="1" smtClean="0"/>
              <a:t>quelque</a:t>
            </a:r>
            <a:r>
              <a:rPr lang="en-US" i="1" dirty="0" smtClean="0"/>
              <a:t> </a:t>
            </a:r>
            <a:r>
              <a:rPr lang="en-US" i="1" dirty="0" err="1" smtClean="0"/>
              <a:t>peu</a:t>
            </a:r>
            <a:r>
              <a:rPr lang="en-US" i="1" dirty="0" smtClean="0"/>
              <a:t> </a:t>
            </a:r>
            <a:r>
              <a:rPr lang="en-US" i="1" dirty="0" err="1" smtClean="0"/>
              <a:t>différents</a:t>
            </a:r>
            <a:r>
              <a:rPr lang="en-US" i="1" dirty="0" smtClean="0"/>
              <a:t> de </a:t>
            </a:r>
            <a:r>
              <a:rPr lang="en-US" i="1" dirty="0" err="1" smtClean="0"/>
              <a:t>ceux</a:t>
            </a:r>
            <a:r>
              <a:rPr lang="en-US" i="1" dirty="0" smtClean="0"/>
              <a:t> en C ; plus </a:t>
            </a:r>
          </a:p>
          <a:p>
            <a:pPr>
              <a:buNone/>
            </a:pPr>
            <a:r>
              <a:rPr lang="en-US" i="1" dirty="0" err="1" smtClean="0"/>
              <a:t>comme</a:t>
            </a:r>
            <a:r>
              <a:rPr lang="en-US" i="1" dirty="0" smtClean="0"/>
              <a:t> des tableaux en Pascal. (Slices, le prochain </a:t>
            </a:r>
            <a:r>
              <a:rPr lang="en-US" i="1" dirty="0" err="1" smtClean="0"/>
              <a:t>sujet</a:t>
            </a:r>
            <a:r>
              <a:rPr lang="en-US" i="1" dirty="0" smtClean="0"/>
              <a:t>, se </a:t>
            </a:r>
            <a:r>
              <a:rPr lang="en-US" i="1" dirty="0" err="1" smtClean="0"/>
              <a:t>comportent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smtClean="0"/>
              <a:t>un </a:t>
            </a:r>
            <a:r>
              <a:rPr lang="en-US" i="1" dirty="0" err="1" smtClean="0"/>
              <a:t>peu</a:t>
            </a:r>
            <a:r>
              <a:rPr lang="en-US" i="1" dirty="0" smtClean="0"/>
              <a:t> plus </a:t>
            </a:r>
            <a:r>
              <a:rPr lang="en-US" i="1" dirty="0" err="1" smtClean="0"/>
              <a:t>comme</a:t>
            </a:r>
            <a:r>
              <a:rPr lang="en-US" i="1" dirty="0" smtClean="0"/>
              <a:t> des tableaux C). </a:t>
            </a:r>
            <a:r>
              <a:rPr lang="fr-FR" i="1" dirty="0" smtClean="0"/>
              <a:t> </a:t>
            </a:r>
          </a:p>
          <a:p>
            <a:pPr>
              <a:buNone/>
            </a:pPr>
            <a:endParaRPr lang="fr-FR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[3]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fr-FR" dirty="0" smtClean="0"/>
          </a:p>
          <a:p>
            <a:pPr>
              <a:buNone/>
            </a:pPr>
            <a:r>
              <a:rPr lang="en-US" i="1" dirty="0" err="1" smtClean="0"/>
              <a:t>déclares</a:t>
            </a:r>
            <a:r>
              <a:rPr lang="en-US" i="1" dirty="0" smtClean="0"/>
              <a:t>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ar</a:t>
            </a:r>
            <a:r>
              <a:rPr lang="en-US" i="1" dirty="0" smtClean="0"/>
              <a:t> </a:t>
            </a:r>
            <a:r>
              <a:rPr lang="en-US" i="1" dirty="0" err="1" smtClean="0"/>
              <a:t>comme</a:t>
            </a:r>
            <a:r>
              <a:rPr lang="en-US" i="1" dirty="0" smtClean="0"/>
              <a:t> </a:t>
            </a:r>
            <a:r>
              <a:rPr lang="en-US" i="1" dirty="0" err="1" smtClean="0"/>
              <a:t>étant</a:t>
            </a:r>
            <a:r>
              <a:rPr lang="en-US" i="1" dirty="0" smtClean="0"/>
              <a:t> un tableau de 3 </a:t>
            </a:r>
            <a:r>
              <a:rPr lang="en-US" i="1" dirty="0" err="1" smtClean="0"/>
              <a:t>entiers</a:t>
            </a:r>
            <a:r>
              <a:rPr lang="en-US" i="1" dirty="0" smtClean="0"/>
              <a:t>, </a:t>
            </a:r>
            <a:r>
              <a:rPr lang="en-US" i="1" dirty="0" err="1" smtClean="0"/>
              <a:t>initialisés</a:t>
            </a:r>
            <a:r>
              <a:rPr lang="en-US" i="1" dirty="0" smtClean="0"/>
              <a:t> à </a:t>
            </a:r>
            <a:r>
              <a:rPr lang="en-US" i="1" dirty="0" err="1" smtClean="0"/>
              <a:t>zéro</a:t>
            </a:r>
            <a:r>
              <a:rPr lang="en-US" i="1" dirty="0" smtClean="0"/>
              <a:t>. </a:t>
            </a:r>
            <a:r>
              <a:rPr lang="fr-FR" i="1" dirty="0" smtClean="0"/>
              <a:t> 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en-US" i="1" dirty="0" smtClean="0"/>
              <a:t>La </a:t>
            </a:r>
            <a:r>
              <a:rPr lang="en-US" i="1" dirty="0" err="1" smtClean="0"/>
              <a:t>taille</a:t>
            </a:r>
            <a:r>
              <a:rPr lang="en-US" i="1" dirty="0" smtClean="0"/>
              <a:t> fait </a:t>
            </a:r>
            <a:r>
              <a:rPr lang="en-US" i="1" dirty="0" err="1" smtClean="0"/>
              <a:t>partie</a:t>
            </a:r>
            <a:r>
              <a:rPr lang="en-US" i="1" dirty="0" smtClean="0"/>
              <a:t> du type. 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La </a:t>
            </a:r>
            <a:r>
              <a:rPr lang="en-US" i="1" dirty="0" err="1" smtClean="0"/>
              <a:t>fonction</a:t>
            </a:r>
            <a:r>
              <a:rPr lang="en-US" i="1" dirty="0" smtClean="0"/>
              <a:t> native 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i="1" dirty="0" smtClean="0"/>
              <a:t> </a:t>
            </a:r>
            <a:r>
              <a:rPr lang="en-US" i="1" dirty="0" err="1" smtClean="0"/>
              <a:t>renvoie</a:t>
            </a:r>
            <a:r>
              <a:rPr lang="en-US" i="1" dirty="0" smtClean="0"/>
              <a:t> la </a:t>
            </a:r>
            <a:r>
              <a:rPr lang="en-US" i="1" dirty="0" err="1" smtClean="0"/>
              <a:t>taille</a:t>
            </a:r>
            <a:r>
              <a:rPr lang="en-US" i="1" dirty="0" smtClean="0"/>
              <a:t> :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== 3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Interfaces</a:t>
            </a:r>
            <a:endParaRPr lang="fr-F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72816"/>
            <a:ext cx="766762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Regardez avec 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Nous </a:t>
            </a:r>
            <a:r>
              <a:rPr lang="en-US" i="1" dirty="0" err="1" smtClean="0"/>
              <a:t>allons</a:t>
            </a:r>
            <a:r>
              <a:rPr lang="en-US" i="1" dirty="0" smtClean="0"/>
              <a:t> </a:t>
            </a:r>
            <a:r>
              <a:rPr lang="en-US" i="1" dirty="0" err="1" smtClean="0"/>
              <a:t>jeter</a:t>
            </a:r>
            <a:r>
              <a:rPr lang="en-US" i="1" dirty="0" smtClean="0"/>
              <a:t> un coup </a:t>
            </a:r>
            <a:r>
              <a:rPr lang="en-US" i="1" dirty="0" err="1" smtClean="0"/>
              <a:t>d’oeil</a:t>
            </a:r>
            <a:r>
              <a:rPr lang="en-US" i="1" dirty="0" smtClean="0"/>
              <a:t> </a:t>
            </a:r>
            <a:r>
              <a:rPr lang="en-US" i="1" dirty="0" err="1" smtClean="0"/>
              <a:t>sur</a:t>
            </a:r>
            <a:r>
              <a:rPr lang="en-US" i="1" dirty="0" smtClean="0"/>
              <a:t> </a:t>
            </a:r>
            <a:r>
              <a:rPr lang="en-US" i="1" dirty="0" err="1" smtClean="0"/>
              <a:t>l’aspect</a:t>
            </a:r>
            <a:r>
              <a:rPr lang="en-US" i="1" dirty="0" smtClean="0"/>
              <a:t> le</a:t>
            </a:r>
          </a:p>
          <a:p>
            <a:pPr>
              <a:buNone/>
            </a:pPr>
            <a:r>
              <a:rPr lang="en-US" i="1" dirty="0" smtClean="0"/>
              <a:t> plus </a:t>
            </a:r>
            <a:r>
              <a:rPr lang="en-US" i="1" dirty="0" err="1" smtClean="0"/>
              <a:t>inhabituel</a:t>
            </a:r>
            <a:r>
              <a:rPr lang="en-US" i="1" dirty="0" smtClean="0"/>
              <a:t> de Go:</a:t>
            </a:r>
          </a:p>
          <a:p>
            <a:pPr algn="ctr">
              <a:buNone/>
            </a:pPr>
            <a:r>
              <a:rPr lang="fr-FR" b="1" i="1" dirty="0" smtClean="0"/>
              <a:t>Les interfaces</a:t>
            </a:r>
          </a:p>
          <a:p>
            <a:pPr>
              <a:buNone/>
            </a:pPr>
            <a:endParaRPr lang="en-US" i="1" dirty="0" smtClean="0"/>
          </a:p>
          <a:p>
            <a:pPr algn="ctr">
              <a:buNone/>
            </a:pPr>
            <a:r>
              <a:rPr lang="en-US" i="1" dirty="0" smtClean="0"/>
              <a:t>Laissez </a:t>
            </a:r>
            <a:r>
              <a:rPr lang="en-US" i="1" dirty="0" err="1" smtClean="0"/>
              <a:t>vos</a:t>
            </a:r>
            <a:r>
              <a:rPr lang="en-US" i="1" dirty="0" smtClean="0"/>
              <a:t> </a:t>
            </a:r>
            <a:r>
              <a:rPr lang="en-US" i="1" dirty="0" err="1" smtClean="0"/>
              <a:t>préjugés</a:t>
            </a:r>
            <a:r>
              <a:rPr lang="en-US" i="1" dirty="0" smtClean="0"/>
              <a:t> </a:t>
            </a:r>
            <a:r>
              <a:rPr lang="en-US" i="1" dirty="0" err="1" smtClean="0"/>
              <a:t>svp</a:t>
            </a:r>
            <a:r>
              <a:rPr lang="en-US" i="1" dirty="0" smtClean="0"/>
              <a:t> </a:t>
            </a:r>
            <a:r>
              <a:rPr lang="en-US" i="1" dirty="0" err="1" smtClean="0"/>
              <a:t>sous</a:t>
            </a:r>
            <a:r>
              <a:rPr lang="en-US" i="1" dirty="0" smtClean="0"/>
              <a:t> le </a:t>
            </a:r>
            <a:r>
              <a:rPr lang="en-US" i="1" dirty="0" err="1" smtClean="0"/>
              <a:t>paillasson</a:t>
            </a:r>
            <a:r>
              <a:rPr lang="en-US" i="1" dirty="0" smtClean="0"/>
              <a:t>!</a:t>
            </a:r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i="1" dirty="0" err="1" smtClean="0"/>
              <a:t>Jusqu’à</a:t>
            </a:r>
            <a:r>
              <a:rPr lang="en-US" i="1" dirty="0" smtClean="0"/>
              <a:t> </a:t>
            </a:r>
            <a:r>
              <a:rPr lang="en-US" i="1" dirty="0" err="1" smtClean="0"/>
              <a:t>présent</a:t>
            </a:r>
            <a:r>
              <a:rPr lang="en-US" i="1" dirty="0" smtClean="0"/>
              <a:t>, </a:t>
            </a:r>
            <a:r>
              <a:rPr lang="en-US" i="1" dirty="0" err="1" smtClean="0"/>
              <a:t>tous</a:t>
            </a:r>
            <a:r>
              <a:rPr lang="en-US" i="1" dirty="0" smtClean="0"/>
              <a:t> les types </a:t>
            </a:r>
            <a:r>
              <a:rPr lang="en-US" i="1" dirty="0" err="1" smtClean="0"/>
              <a:t>que</a:t>
            </a:r>
            <a:r>
              <a:rPr lang="en-US" i="1" dirty="0" smtClean="0"/>
              <a:t> nous </a:t>
            </a:r>
            <a:r>
              <a:rPr lang="en-US" i="1" dirty="0" err="1" smtClean="0"/>
              <a:t>avons</a:t>
            </a:r>
            <a:r>
              <a:rPr lang="en-US" i="1" dirty="0" smtClean="0"/>
              <a:t> </a:t>
            </a:r>
            <a:r>
              <a:rPr lang="en-US" i="1" dirty="0" err="1" smtClean="0"/>
              <a:t>examinés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étaient</a:t>
            </a:r>
            <a:r>
              <a:rPr lang="en-US" i="1" dirty="0" smtClean="0"/>
              <a:t> </a:t>
            </a:r>
            <a:r>
              <a:rPr lang="en-US" i="1" dirty="0" err="1" smtClean="0"/>
              <a:t>concrets</a:t>
            </a:r>
            <a:r>
              <a:rPr lang="en-US" i="1" dirty="0" smtClean="0"/>
              <a:t> : </a:t>
            </a:r>
            <a:r>
              <a:rPr lang="en-US" i="1" dirty="0" err="1" smtClean="0"/>
              <a:t>ils</a:t>
            </a:r>
            <a:r>
              <a:rPr lang="en-US" i="1" dirty="0" smtClean="0"/>
              <a:t> </a:t>
            </a:r>
            <a:r>
              <a:rPr lang="en-US" i="1" dirty="0" err="1" smtClean="0"/>
              <a:t>implémentaient</a:t>
            </a:r>
            <a:r>
              <a:rPr lang="en-US" i="1" dirty="0" smtClean="0"/>
              <a:t> </a:t>
            </a:r>
            <a:r>
              <a:rPr lang="en-US" i="1" dirty="0" err="1" smtClean="0"/>
              <a:t>quelque</a:t>
            </a:r>
            <a:r>
              <a:rPr lang="en-US" i="1" dirty="0" smtClean="0"/>
              <a:t> chose.</a:t>
            </a:r>
            <a:endParaRPr lang="fr-FR" i="1" dirty="0" smtClean="0"/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en-US" i="1" dirty="0" smtClean="0"/>
              <a:t>Il y a un type </a:t>
            </a:r>
            <a:r>
              <a:rPr lang="en-US" i="1" dirty="0" err="1" smtClean="0"/>
              <a:t>supplémentaire</a:t>
            </a:r>
            <a:r>
              <a:rPr lang="en-US" i="1" dirty="0" smtClean="0"/>
              <a:t> à </a:t>
            </a:r>
            <a:r>
              <a:rPr lang="en-US" i="1" dirty="0" err="1" smtClean="0"/>
              <a:t>considérer</a:t>
            </a:r>
            <a:r>
              <a:rPr lang="en-US" i="1" dirty="0" smtClean="0"/>
              <a:t> encore : </a:t>
            </a:r>
            <a:r>
              <a:rPr lang="en-US" i="1" dirty="0" err="1" smtClean="0"/>
              <a:t>l’interface</a:t>
            </a:r>
            <a:r>
              <a:rPr lang="en-US" i="1" dirty="0" smtClean="0"/>
              <a:t>. </a:t>
            </a:r>
          </a:p>
          <a:p>
            <a:pPr>
              <a:buNone/>
            </a:pPr>
            <a:r>
              <a:rPr lang="en-US" i="1" dirty="0" err="1" smtClean="0"/>
              <a:t>C’est</a:t>
            </a:r>
            <a:r>
              <a:rPr lang="en-US" i="1" dirty="0" smtClean="0"/>
              <a:t> </a:t>
            </a:r>
            <a:r>
              <a:rPr lang="en-US" i="1" dirty="0" err="1" smtClean="0"/>
              <a:t>complétement</a:t>
            </a:r>
            <a:r>
              <a:rPr lang="en-US" i="1" dirty="0" smtClean="0"/>
              <a:t> </a:t>
            </a:r>
            <a:r>
              <a:rPr lang="en-US" i="1" dirty="0" err="1" smtClean="0"/>
              <a:t>abstrait</a:t>
            </a:r>
            <a:r>
              <a:rPr lang="en-US" i="1" dirty="0" smtClean="0"/>
              <a:t>. Il </a:t>
            </a:r>
            <a:r>
              <a:rPr lang="en-US" i="1" dirty="0" err="1" smtClean="0"/>
              <a:t>n’implémente</a:t>
            </a:r>
            <a:r>
              <a:rPr lang="en-US" i="1" dirty="0" smtClean="0"/>
              <a:t> RIEN. Ill </a:t>
            </a:r>
            <a:r>
              <a:rPr lang="en-US" i="1" dirty="0" err="1" smtClean="0"/>
              <a:t>spécifie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smtClean="0"/>
              <a:t>à </a:t>
            </a:r>
            <a:r>
              <a:rPr lang="en-US" i="1" dirty="0" err="1" smtClean="0"/>
              <a:t>laplace</a:t>
            </a:r>
            <a:r>
              <a:rPr lang="en-US" i="1" dirty="0" smtClean="0"/>
              <a:t> un ensemble de </a:t>
            </a:r>
            <a:r>
              <a:rPr lang="en-US" i="1" dirty="0" err="1" smtClean="0"/>
              <a:t>propriétés</a:t>
            </a:r>
            <a:r>
              <a:rPr lang="en-US" i="1" dirty="0" smtClean="0"/>
              <a:t> </a:t>
            </a:r>
            <a:r>
              <a:rPr lang="en-US" i="1" dirty="0" err="1" smtClean="0"/>
              <a:t>qu’une</a:t>
            </a:r>
            <a:r>
              <a:rPr lang="en-US" i="1" dirty="0" smtClean="0"/>
              <a:t> </a:t>
            </a:r>
            <a:r>
              <a:rPr lang="en-US" i="1" dirty="0" err="1" smtClean="0"/>
              <a:t>iméplmentation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doit</a:t>
            </a:r>
            <a:r>
              <a:rPr lang="en-US" i="1" dirty="0" smtClean="0"/>
              <a:t> </a:t>
            </a:r>
            <a:r>
              <a:rPr lang="en-US" i="1" dirty="0" err="1" smtClean="0"/>
              <a:t>fournir</a:t>
            </a:r>
            <a:r>
              <a:rPr lang="en-US" i="1" dirty="0" smtClean="0"/>
              <a:t>, </a:t>
            </a:r>
            <a:r>
              <a:rPr lang="en-US" i="1" dirty="0" err="1" smtClean="0"/>
              <a:t>comme</a:t>
            </a:r>
            <a:r>
              <a:rPr lang="en-US" i="1" dirty="0" smtClean="0"/>
              <a:t> en java en </a:t>
            </a:r>
            <a:r>
              <a:rPr lang="en-US" i="1" dirty="0" err="1" smtClean="0"/>
              <a:t>quelque</a:t>
            </a:r>
            <a:r>
              <a:rPr lang="en-US" i="1" dirty="0" smtClean="0"/>
              <a:t> </a:t>
            </a:r>
            <a:r>
              <a:rPr lang="en-US" i="1" dirty="0" err="1" smtClean="0"/>
              <a:t>sorte</a:t>
            </a:r>
            <a:r>
              <a:rPr lang="en-US" i="1" dirty="0" smtClean="0"/>
              <a:t>.</a:t>
            </a:r>
            <a:r>
              <a:rPr lang="fr-FR" i="1" dirty="0" smtClean="0"/>
              <a:t> 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fr-FR" i="1" dirty="0" smtClean="0"/>
              <a:t>Mais par rapport à java, le concept de  « la valeur interface » </a:t>
            </a:r>
          </a:p>
          <a:p>
            <a:pPr>
              <a:buNone/>
            </a:pPr>
            <a:r>
              <a:rPr lang="fr-FR" i="1" dirty="0" smtClean="0"/>
              <a:t>en Go est tout à fait nouveau!</a:t>
            </a:r>
          </a:p>
          <a:p>
            <a:pPr>
              <a:buNone/>
            </a:pPr>
            <a:endParaRPr lang="fr-FR" i="1" dirty="0" smtClean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Définition d’une interface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i="1" dirty="0" smtClean="0"/>
              <a:t>Le mot "interface" </a:t>
            </a:r>
            <a:r>
              <a:rPr lang="en-US" i="1" dirty="0" err="1" smtClean="0"/>
              <a:t>est</a:t>
            </a:r>
            <a:r>
              <a:rPr lang="en-US" i="1" dirty="0" smtClean="0"/>
              <a:t> un </a:t>
            </a:r>
            <a:r>
              <a:rPr lang="en-US" i="1" dirty="0" err="1" smtClean="0"/>
              <a:t>peu</a:t>
            </a:r>
            <a:r>
              <a:rPr lang="en-US" i="1" dirty="0" smtClean="0"/>
              <a:t> </a:t>
            </a:r>
            <a:r>
              <a:rPr lang="en-US" i="1" dirty="0" err="1" smtClean="0"/>
              <a:t>surchargé</a:t>
            </a:r>
            <a:r>
              <a:rPr lang="en-US" i="1" dirty="0" smtClean="0"/>
              <a:t> en Go : </a:t>
            </a:r>
            <a:r>
              <a:rPr lang="en-US" i="1" dirty="0" err="1" smtClean="0"/>
              <a:t>il</a:t>
            </a:r>
            <a:r>
              <a:rPr lang="en-US" i="1" dirty="0" smtClean="0"/>
              <a:t> y </a:t>
            </a:r>
          </a:p>
          <a:p>
            <a:pPr>
              <a:buNone/>
            </a:pPr>
            <a:r>
              <a:rPr lang="en-US" i="1" dirty="0" smtClean="0"/>
              <a:t>a le </a:t>
            </a:r>
            <a:r>
              <a:rPr lang="en-US" i="1" dirty="0" err="1" smtClean="0"/>
              <a:t>concepte</a:t>
            </a:r>
            <a:r>
              <a:rPr lang="en-US" i="1" dirty="0" smtClean="0"/>
              <a:t> </a:t>
            </a:r>
            <a:r>
              <a:rPr lang="en-US" i="1" dirty="0" err="1" smtClean="0"/>
              <a:t>d’une</a:t>
            </a:r>
            <a:r>
              <a:rPr lang="en-US" i="1" dirty="0" smtClean="0"/>
              <a:t> interface, et </a:t>
            </a:r>
            <a:r>
              <a:rPr lang="en-US" i="1" dirty="0" err="1" smtClean="0"/>
              <a:t>il</a:t>
            </a:r>
            <a:r>
              <a:rPr lang="en-US" i="1" dirty="0" smtClean="0"/>
              <a:t> y  a un type </a:t>
            </a:r>
          </a:p>
          <a:p>
            <a:pPr>
              <a:buNone/>
            </a:pPr>
            <a:r>
              <a:rPr lang="en-US" i="1" dirty="0" smtClean="0"/>
              <a:t>interface, et </a:t>
            </a:r>
            <a:r>
              <a:rPr lang="en-US" i="1" dirty="0" err="1" smtClean="0"/>
              <a:t>ensuite</a:t>
            </a:r>
            <a:r>
              <a:rPr lang="en-US" i="1" dirty="0" smtClean="0"/>
              <a:t> </a:t>
            </a:r>
            <a:r>
              <a:rPr lang="en-US" i="1" dirty="0" err="1" smtClean="0"/>
              <a:t>il</a:t>
            </a:r>
            <a:r>
              <a:rPr lang="en-US" i="1" dirty="0" smtClean="0"/>
              <a:t> y a des </a:t>
            </a:r>
            <a:r>
              <a:rPr lang="en-US" i="1" dirty="0" err="1" smtClean="0"/>
              <a:t>valeurs</a:t>
            </a:r>
            <a:r>
              <a:rPr lang="en-US" i="1" dirty="0" smtClean="0"/>
              <a:t> de </a:t>
            </a:r>
            <a:r>
              <a:rPr lang="en-US" i="1" dirty="0" err="1" smtClean="0"/>
              <a:t>ce</a:t>
            </a:r>
            <a:r>
              <a:rPr lang="en-US" i="1" dirty="0" smtClean="0"/>
              <a:t> type. </a:t>
            </a:r>
          </a:p>
          <a:p>
            <a:pPr>
              <a:buNone/>
            </a:pPr>
            <a:r>
              <a:rPr lang="fr-FR" i="1" dirty="0" smtClean="0"/>
              <a:t>Premièrement, le concept.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fr-FR" i="1" dirty="0" smtClean="0"/>
              <a:t>Définition:</a:t>
            </a:r>
          </a:p>
          <a:p>
            <a:pPr>
              <a:buNone/>
            </a:pPr>
            <a:r>
              <a:rPr lang="en-US" i="1" dirty="0" smtClean="0"/>
              <a:t>	</a:t>
            </a:r>
            <a:r>
              <a:rPr lang="en-US" i="1" dirty="0" err="1" smtClean="0"/>
              <a:t>Une</a:t>
            </a:r>
            <a:r>
              <a:rPr lang="en-US" i="1" dirty="0" smtClean="0"/>
              <a:t> interface </a:t>
            </a:r>
            <a:r>
              <a:rPr lang="en-US" i="1" dirty="0" err="1" smtClean="0"/>
              <a:t>est</a:t>
            </a:r>
            <a:r>
              <a:rPr lang="en-US" i="1" dirty="0" smtClean="0"/>
              <a:t> un ensemble de </a:t>
            </a:r>
            <a:r>
              <a:rPr lang="en-US" i="1" dirty="0" err="1" smtClean="0"/>
              <a:t>méthodes</a:t>
            </a:r>
            <a:r>
              <a:rPr lang="en-US" i="1" dirty="0" smtClean="0"/>
              <a:t>.  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Pour </a:t>
            </a:r>
            <a:r>
              <a:rPr lang="en-US" i="1" dirty="0" err="1" smtClean="0"/>
              <a:t>tourner</a:t>
            </a:r>
            <a:r>
              <a:rPr lang="en-US" i="1" dirty="0" smtClean="0"/>
              <a:t> </a:t>
            </a:r>
            <a:r>
              <a:rPr lang="en-US" i="1" dirty="0" err="1" smtClean="0"/>
              <a:t>autour</a:t>
            </a:r>
            <a:r>
              <a:rPr lang="en-US" i="1" dirty="0" smtClean="0"/>
              <a:t>, les </a:t>
            </a:r>
            <a:r>
              <a:rPr lang="en-US" i="1" dirty="0" err="1" smtClean="0"/>
              <a:t>méthodes</a:t>
            </a:r>
            <a:r>
              <a:rPr lang="en-US" i="1" dirty="0" smtClean="0"/>
              <a:t> </a:t>
            </a:r>
            <a:r>
              <a:rPr lang="en-US" i="1" dirty="0" err="1" smtClean="0"/>
              <a:t>implémentées</a:t>
            </a:r>
            <a:r>
              <a:rPr lang="en-US" i="1" dirty="0" smtClean="0"/>
              <a:t> par un </a:t>
            </a:r>
          </a:p>
          <a:p>
            <a:pPr>
              <a:buNone/>
            </a:pPr>
            <a:r>
              <a:rPr lang="en-US" i="1" dirty="0" smtClean="0"/>
              <a:t>type </a:t>
            </a:r>
            <a:r>
              <a:rPr lang="en-US" i="1" dirty="0" err="1" smtClean="0"/>
              <a:t>concret</a:t>
            </a:r>
            <a:r>
              <a:rPr lang="en-US" i="1" dirty="0" smtClean="0"/>
              <a:t> </a:t>
            </a:r>
            <a:r>
              <a:rPr lang="en-US" i="1" dirty="0" err="1" smtClean="0"/>
              <a:t>comme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structure </a:t>
            </a:r>
            <a:r>
              <a:rPr lang="en-US" i="1" dirty="0" err="1" smtClean="0"/>
              <a:t>forment</a:t>
            </a:r>
            <a:r>
              <a:rPr lang="en-US" i="1" dirty="0" smtClean="0"/>
              <a:t> </a:t>
            </a:r>
            <a:r>
              <a:rPr lang="en-US" i="1" dirty="0" err="1" smtClean="0"/>
              <a:t>l’interface</a:t>
            </a:r>
            <a:r>
              <a:rPr lang="en-US" i="1" dirty="0" smtClean="0"/>
              <a:t> de </a:t>
            </a:r>
          </a:p>
          <a:p>
            <a:pPr>
              <a:buNone/>
            </a:pPr>
            <a:r>
              <a:rPr lang="en-US" i="1" dirty="0" err="1" smtClean="0"/>
              <a:t>ce</a:t>
            </a:r>
            <a:r>
              <a:rPr lang="en-US" i="1" dirty="0" smtClean="0"/>
              <a:t> type. </a:t>
            </a:r>
            <a:r>
              <a:rPr lang="fr-FR" i="1" dirty="0" smtClean="0"/>
              <a:t> </a:t>
            </a:r>
            <a:endParaRPr lang="fr-FR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smtClean="0"/>
              <a:t>Nous </a:t>
            </a:r>
            <a:r>
              <a:rPr lang="en-US" i="1" dirty="0" err="1" smtClean="0"/>
              <a:t>avons</a:t>
            </a:r>
            <a:r>
              <a:rPr lang="en-US" i="1" dirty="0" smtClean="0"/>
              <a:t> vu </a:t>
            </a:r>
            <a:r>
              <a:rPr lang="en-US" i="1" dirty="0" err="1" smtClean="0"/>
              <a:t>ce</a:t>
            </a:r>
            <a:r>
              <a:rPr lang="en-US" i="1" dirty="0" smtClean="0"/>
              <a:t> type simple </a:t>
            </a:r>
            <a:r>
              <a:rPr lang="en-US" i="1" dirty="0" err="1" smtClean="0"/>
              <a:t>auparavant</a:t>
            </a:r>
            <a:r>
              <a:rPr lang="en-US" i="1" dirty="0" smtClean="0"/>
              <a:t> :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type Point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 x, y float64 }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(p *Point) Abs() float64 { ... }</a:t>
            </a:r>
          </a:p>
          <a:p>
            <a:pPr>
              <a:buNone/>
            </a:pPr>
            <a:r>
              <a:rPr lang="en-US" i="1" dirty="0" err="1" smtClean="0"/>
              <a:t>L’interface</a:t>
            </a:r>
            <a:r>
              <a:rPr lang="en-US" i="1" dirty="0" smtClean="0"/>
              <a:t> du type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i="1" dirty="0" smtClean="0"/>
              <a:t> </a:t>
            </a:r>
            <a:r>
              <a:rPr lang="en-US" i="1" dirty="0" err="1" smtClean="0"/>
              <a:t>possède</a:t>
            </a:r>
            <a:r>
              <a:rPr lang="en-US" i="1" dirty="0" smtClean="0"/>
              <a:t> la </a:t>
            </a:r>
            <a:r>
              <a:rPr lang="en-US" i="1" dirty="0" err="1" smtClean="0"/>
              <a:t>méthode</a:t>
            </a:r>
            <a:r>
              <a:rPr lang="en-US" i="1" dirty="0" smtClean="0"/>
              <a:t> :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Abs() float64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i="1" dirty="0" smtClean="0"/>
              <a:t>Ce n’est pas 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(p *Point) Abs() float64</a:t>
            </a:r>
          </a:p>
          <a:p>
            <a:pPr>
              <a:buNone/>
            </a:pPr>
            <a:r>
              <a:rPr lang="en-US" i="1" dirty="0" err="1" smtClean="0"/>
              <a:t>Parce</a:t>
            </a:r>
            <a:r>
              <a:rPr lang="en-US" i="1" dirty="0" smtClean="0"/>
              <a:t> </a:t>
            </a:r>
            <a:r>
              <a:rPr lang="en-US" i="1" dirty="0" err="1" smtClean="0"/>
              <a:t>que</a:t>
            </a:r>
            <a:r>
              <a:rPr lang="en-US" i="1" dirty="0" smtClean="0"/>
              <a:t> </a:t>
            </a:r>
            <a:r>
              <a:rPr lang="en-US" i="1" dirty="0" err="1" smtClean="0"/>
              <a:t>l’interface</a:t>
            </a:r>
            <a:r>
              <a:rPr lang="en-US" i="1" dirty="0" smtClean="0"/>
              <a:t> fait abstraction du </a:t>
            </a:r>
            <a:r>
              <a:rPr lang="en-US" i="1" dirty="0" err="1" smtClean="0"/>
              <a:t>récepteur</a:t>
            </a:r>
            <a:r>
              <a:rPr lang="en-US" i="1" dirty="0" smtClean="0"/>
              <a:t>.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Nous </a:t>
            </a:r>
            <a:r>
              <a:rPr lang="en-US" i="1" dirty="0" err="1" smtClean="0"/>
              <a:t>embarquons</a:t>
            </a:r>
            <a:r>
              <a:rPr lang="en-US" i="1" dirty="0" smtClean="0"/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i="1" dirty="0" smtClean="0"/>
              <a:t> </a:t>
            </a:r>
            <a:r>
              <a:rPr lang="en-US" i="1" dirty="0" err="1" smtClean="0"/>
              <a:t>dans</a:t>
            </a:r>
            <a:r>
              <a:rPr lang="en-US" i="1" dirty="0" smtClean="0"/>
              <a:t> un nouveau type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NamedPoint</a:t>
            </a:r>
            <a:r>
              <a:rPr lang="en-US" i="1" dirty="0" smtClean="0"/>
              <a:t>;</a:t>
            </a: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NamedPoint</a:t>
            </a:r>
            <a:r>
              <a:rPr lang="en-US" dirty="0" smtClean="0"/>
              <a:t> </a:t>
            </a:r>
            <a:r>
              <a:rPr lang="en-US" i="1" dirty="0" err="1" smtClean="0"/>
              <a:t>possède</a:t>
            </a:r>
            <a:r>
              <a:rPr lang="en-US" i="1" dirty="0" smtClean="0"/>
              <a:t> la </a:t>
            </a:r>
            <a:r>
              <a:rPr lang="en-US" i="1" dirty="0" err="1" smtClean="0"/>
              <a:t>même</a:t>
            </a:r>
            <a:r>
              <a:rPr lang="en-US" i="1" dirty="0" smtClean="0"/>
              <a:t> interface.</a:t>
            </a:r>
            <a:endParaRPr lang="fr-FR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type interface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smtClean="0"/>
              <a:t>Un type interface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spcification</a:t>
            </a:r>
            <a:r>
              <a:rPr lang="en-US" i="1" dirty="0" smtClean="0"/>
              <a:t> </a:t>
            </a:r>
            <a:r>
              <a:rPr lang="en-US" i="1" dirty="0" err="1" smtClean="0"/>
              <a:t>d’une</a:t>
            </a:r>
            <a:r>
              <a:rPr lang="en-US" i="1" dirty="0" smtClean="0"/>
              <a:t> interface, un ensemble de </a:t>
            </a:r>
          </a:p>
          <a:p>
            <a:pPr>
              <a:buNone/>
            </a:pPr>
            <a:r>
              <a:rPr lang="en-US" i="1" dirty="0" err="1" smtClean="0"/>
              <a:t>méthodes</a:t>
            </a:r>
            <a:r>
              <a:rPr lang="en-US" i="1" dirty="0" smtClean="0"/>
              <a:t> </a:t>
            </a:r>
            <a:r>
              <a:rPr lang="en-US" i="1" dirty="0" err="1" smtClean="0"/>
              <a:t>implémentées</a:t>
            </a:r>
            <a:r>
              <a:rPr lang="en-US" i="1" dirty="0" smtClean="0"/>
              <a:t> par </a:t>
            </a:r>
            <a:r>
              <a:rPr lang="en-US" i="1" dirty="0" err="1" smtClean="0"/>
              <a:t>d’autres</a:t>
            </a:r>
            <a:r>
              <a:rPr lang="en-US" i="1" dirty="0" smtClean="0"/>
              <a:t> types.</a:t>
            </a:r>
          </a:p>
          <a:p>
            <a:pPr>
              <a:buNone/>
            </a:pPr>
            <a:r>
              <a:rPr lang="en-US" i="1" dirty="0" err="1" smtClean="0"/>
              <a:t>Ci-dessous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interface simple avec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seule</a:t>
            </a:r>
            <a:r>
              <a:rPr lang="en-US" i="1" dirty="0" smtClean="0"/>
              <a:t> </a:t>
            </a:r>
            <a:r>
              <a:rPr lang="en-US" i="1" dirty="0" err="1" smtClean="0"/>
              <a:t>méthode</a:t>
            </a:r>
            <a:r>
              <a:rPr lang="en-US" i="1" dirty="0" smtClean="0"/>
              <a:t> :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AbsInterface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interface {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Abs() float64 // 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recepteur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implicite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fr-FR" dirty="0" smtClean="0"/>
          </a:p>
          <a:p>
            <a:pPr>
              <a:buNone/>
            </a:pPr>
            <a:r>
              <a:rPr lang="en-US" i="1" dirty="0" err="1" smtClean="0"/>
              <a:t>Ceci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la </a:t>
            </a:r>
            <a:r>
              <a:rPr lang="en-US" i="1" dirty="0" err="1" smtClean="0"/>
              <a:t>définition</a:t>
            </a:r>
            <a:r>
              <a:rPr lang="en-US" i="1" dirty="0" smtClean="0"/>
              <a:t> de </a:t>
            </a:r>
            <a:r>
              <a:rPr lang="en-US" i="1" dirty="0" err="1" smtClean="0"/>
              <a:t>l’interface</a:t>
            </a:r>
            <a:r>
              <a:rPr lang="en-US" i="1" dirty="0" smtClean="0"/>
              <a:t> </a:t>
            </a:r>
            <a:r>
              <a:rPr lang="en-US" i="1" dirty="0" err="1" smtClean="0"/>
              <a:t>implémentée</a:t>
            </a:r>
            <a:r>
              <a:rPr lang="en-US" i="1" dirty="0" smtClean="0"/>
              <a:t> par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i="1" dirty="0" smtClean="0"/>
              <a:t>, </a:t>
            </a:r>
            <a:r>
              <a:rPr lang="en-US" i="1" dirty="0" err="1" smtClean="0"/>
              <a:t>ou</a:t>
            </a:r>
            <a:r>
              <a:rPr lang="en-US" i="1" dirty="0" smtClean="0"/>
              <a:t> </a:t>
            </a:r>
            <a:r>
              <a:rPr lang="en-US" i="1" dirty="0" err="1" smtClean="0"/>
              <a:t>dans</a:t>
            </a:r>
            <a:r>
              <a:rPr lang="en-US" i="1" dirty="0" smtClean="0"/>
              <a:t> </a:t>
            </a:r>
            <a:r>
              <a:rPr lang="en-US" i="1" dirty="0" err="1" smtClean="0"/>
              <a:t>notre</a:t>
            </a:r>
            <a:r>
              <a:rPr lang="en-US" i="1" dirty="0" smtClean="0"/>
              <a:t> </a:t>
            </a:r>
            <a:r>
              <a:rPr lang="en-US" i="1" dirty="0" err="1" smtClean="0"/>
              <a:t>terminologie</a:t>
            </a:r>
            <a:r>
              <a:rPr lang="en-US" i="1" dirty="0" smtClean="0"/>
              <a:t>,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Point</a:t>
            </a:r>
            <a:r>
              <a:rPr lang="fr-FR" dirty="0" smtClean="0"/>
              <a:t> </a:t>
            </a:r>
            <a:r>
              <a:rPr lang="fr-FR" i="1" dirty="0" smtClean="0"/>
              <a:t>implémente 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AbsInterface</a:t>
            </a:r>
            <a:endParaRPr lang="fr-FR" i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i="1" dirty="0" smtClean="0"/>
              <a:t>également,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NamedPoint</a:t>
            </a:r>
            <a:r>
              <a:rPr lang="en-US" dirty="0" smtClean="0"/>
              <a:t> </a:t>
            </a:r>
            <a:r>
              <a:rPr lang="en-US" i="1" dirty="0" smtClean="0"/>
              <a:t>et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Point3</a:t>
            </a:r>
            <a:r>
              <a:rPr lang="en-US" i="1" dirty="0" smtClean="0"/>
              <a:t> </a:t>
            </a:r>
            <a:r>
              <a:rPr lang="en-US" i="1" dirty="0" err="1" smtClean="0"/>
              <a:t>implementent</a:t>
            </a:r>
            <a:r>
              <a:rPr lang="en-US" i="1" dirty="0" smtClean="0"/>
              <a:t>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AbsInterface</a:t>
            </a:r>
            <a:endParaRPr lang="en-US" i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i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smtClean="0"/>
              <a:t>Les </a:t>
            </a:r>
            <a:r>
              <a:rPr lang="en-US" i="1" dirty="0" err="1" smtClean="0"/>
              <a:t>méthodes</a:t>
            </a:r>
            <a:r>
              <a:rPr lang="en-US" i="1" dirty="0" smtClean="0"/>
              <a:t> </a:t>
            </a: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  <a:r>
              <a:rPr lang="en-US" i="1" dirty="0" err="1" smtClean="0"/>
              <a:t>écrites</a:t>
            </a:r>
            <a:r>
              <a:rPr lang="en-US" i="1" dirty="0" smtClean="0"/>
              <a:t> à </a:t>
            </a:r>
            <a:r>
              <a:rPr lang="en-US" i="1" dirty="0" err="1" smtClean="0"/>
              <a:t>l’intérieur</a:t>
            </a:r>
            <a:r>
              <a:rPr lang="en-US" i="1" dirty="0" smtClean="0"/>
              <a:t> de la </a:t>
            </a:r>
            <a:r>
              <a:rPr lang="en-US" i="1" dirty="0" err="1" smtClean="0"/>
              <a:t>déclaration</a:t>
            </a:r>
            <a:r>
              <a:rPr lang="en-US" i="1" dirty="0" smtClean="0"/>
              <a:t> de </a:t>
            </a:r>
            <a:r>
              <a:rPr lang="en-US" i="1" dirty="0" err="1" smtClean="0"/>
              <a:t>l’interface</a:t>
            </a:r>
            <a:r>
              <a:rPr lang="en-US" i="1" dirty="0" smtClean="0"/>
              <a:t>. </a:t>
            </a:r>
            <a:endParaRPr lang="fr-FR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MonFloat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float64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(f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MonFloat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Abs() float64 {</a:t>
            </a:r>
          </a:p>
          <a:p>
            <a:pPr lvl="2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if f &lt; 0 { return float64(-f) }</a:t>
            </a:r>
          </a:p>
          <a:p>
            <a:pPr lvl="2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return f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MonFloat</a:t>
            </a:r>
            <a:r>
              <a:rPr lang="en-US" dirty="0" smtClean="0"/>
              <a:t> </a:t>
            </a:r>
            <a:r>
              <a:rPr lang="en-US" i="1" dirty="0" err="1" smtClean="0"/>
              <a:t>implemente</a:t>
            </a:r>
            <a:r>
              <a:rPr lang="en-US" i="1" dirty="0" smtClean="0"/>
              <a:t>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AbsInterface</a:t>
            </a:r>
            <a:r>
              <a:rPr lang="en-US" i="1" dirty="0" smtClean="0"/>
              <a:t> </a:t>
            </a:r>
            <a:r>
              <a:rPr lang="en-US" i="1" dirty="0" err="1" smtClean="0"/>
              <a:t>mêm</a:t>
            </a:r>
            <a:r>
              <a:rPr lang="en-US" i="1" dirty="0" smtClean="0"/>
              <a:t> </a:t>
            </a:r>
            <a:r>
              <a:rPr lang="en-US" i="1" dirty="0" err="1" smtClean="0"/>
              <a:t>si</a:t>
            </a:r>
            <a:r>
              <a:rPr lang="en-US" i="1" dirty="0" smtClean="0"/>
              <a:t>  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float64</a:t>
            </a:r>
            <a:r>
              <a:rPr lang="fr-FR" dirty="0" smtClean="0"/>
              <a:t> </a:t>
            </a:r>
            <a:r>
              <a:rPr lang="fr-FR" i="1" dirty="0" smtClean="0"/>
              <a:t>ne le fait pas.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en-US" i="1" dirty="0" smtClean="0"/>
              <a:t>(NB: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MonFloat</a:t>
            </a:r>
            <a:r>
              <a:rPr lang="en-US" i="1" dirty="0" smtClean="0"/>
              <a:t>  </a:t>
            </a:r>
            <a:r>
              <a:rPr lang="en-US" i="1" dirty="0" err="1" smtClean="0"/>
              <a:t>n’ets</a:t>
            </a:r>
            <a:r>
              <a:rPr lang="en-US" i="1" dirty="0" smtClean="0"/>
              <a:t> pas le "boxing" de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float64</a:t>
            </a:r>
            <a:r>
              <a:rPr lang="en-US" i="1" dirty="0" smtClean="0"/>
              <a:t>; </a:t>
            </a:r>
            <a:r>
              <a:rPr lang="en-US" i="1" dirty="0" err="1" smtClean="0"/>
              <a:t>sa</a:t>
            </a:r>
            <a:r>
              <a:rPr lang="en-US" i="1" dirty="0" smtClean="0"/>
              <a:t> </a:t>
            </a:r>
            <a:r>
              <a:rPr lang="en-US" i="1" dirty="0" err="1" smtClean="0"/>
              <a:t>représentation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identique</a:t>
            </a:r>
            <a:r>
              <a:rPr lang="en-US" i="1" dirty="0" smtClean="0"/>
              <a:t> à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float64</a:t>
            </a:r>
            <a:r>
              <a:rPr lang="en-US" i="1" dirty="0" smtClean="0"/>
              <a:t>.)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Plusieurs vers plusieurs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err="1" smtClean="0"/>
              <a:t>Une</a:t>
            </a:r>
            <a:r>
              <a:rPr lang="en-US" i="1" dirty="0" smtClean="0"/>
              <a:t> interface </a:t>
            </a:r>
            <a:r>
              <a:rPr lang="en-US" i="1" dirty="0" err="1" smtClean="0"/>
              <a:t>peut</a:t>
            </a:r>
            <a:r>
              <a:rPr lang="en-US" i="1" dirty="0" smtClean="0"/>
              <a:t> </a:t>
            </a:r>
            <a:r>
              <a:rPr lang="en-US" i="1" dirty="0" err="1" smtClean="0"/>
              <a:t>être</a:t>
            </a:r>
            <a:r>
              <a:rPr lang="en-US" i="1" dirty="0" smtClean="0"/>
              <a:t> </a:t>
            </a:r>
            <a:r>
              <a:rPr lang="en-US" i="1" dirty="0" err="1" smtClean="0"/>
              <a:t>implémentée</a:t>
            </a:r>
            <a:r>
              <a:rPr lang="en-US" i="1" dirty="0" smtClean="0"/>
              <a:t> par un </a:t>
            </a:r>
            <a:r>
              <a:rPr lang="en-US" i="1" dirty="0" err="1" smtClean="0"/>
              <a:t>nombre</a:t>
            </a:r>
            <a:r>
              <a:rPr lang="en-US" i="1" dirty="0" smtClean="0"/>
              <a:t> </a:t>
            </a:r>
            <a:r>
              <a:rPr lang="en-US" i="1" dirty="0" err="1" smtClean="0"/>
              <a:t>arbitraire</a:t>
            </a:r>
            <a:r>
              <a:rPr lang="en-US" i="1" dirty="0" smtClean="0"/>
              <a:t> de </a:t>
            </a:r>
          </a:p>
          <a:p>
            <a:pPr>
              <a:buNone/>
            </a:pPr>
            <a:r>
              <a:rPr lang="en-US" i="1" dirty="0" smtClean="0"/>
              <a:t>types.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AbsInterface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implémenté</a:t>
            </a:r>
            <a:r>
              <a:rPr lang="en-US" i="1" dirty="0" smtClean="0"/>
              <a:t> par </a:t>
            </a:r>
            <a:r>
              <a:rPr lang="en-US" i="1" dirty="0" err="1" smtClean="0"/>
              <a:t>n’importe</a:t>
            </a:r>
            <a:r>
              <a:rPr lang="en-US" i="1" dirty="0" smtClean="0"/>
              <a:t> </a:t>
            </a:r>
            <a:r>
              <a:rPr lang="en-US" i="1" dirty="0" err="1" smtClean="0"/>
              <a:t>quel</a:t>
            </a:r>
            <a:r>
              <a:rPr lang="en-US" i="1" dirty="0" smtClean="0"/>
              <a:t> qui </a:t>
            </a:r>
          </a:p>
          <a:p>
            <a:pPr>
              <a:buNone/>
            </a:pPr>
            <a:r>
              <a:rPr lang="en-US" i="1" dirty="0" err="1" smtClean="0"/>
              <a:t>possède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méthode</a:t>
            </a:r>
            <a:r>
              <a:rPr lang="en-US" i="1" dirty="0" smtClean="0"/>
              <a:t> avec </a:t>
            </a:r>
            <a:r>
              <a:rPr lang="en-US" i="1" dirty="0" err="1" smtClean="0"/>
              <a:t>une</a:t>
            </a:r>
            <a:r>
              <a:rPr lang="en-US" i="1" dirty="0" smtClean="0"/>
              <a:t> signature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Abs() float64</a:t>
            </a:r>
            <a:r>
              <a:rPr lang="en-US" i="1" dirty="0" smtClean="0"/>
              <a:t>, </a:t>
            </a:r>
          </a:p>
          <a:p>
            <a:pPr>
              <a:buNone/>
            </a:pPr>
            <a:r>
              <a:rPr lang="en-US" i="1" dirty="0" err="1" smtClean="0"/>
              <a:t>nonobstant</a:t>
            </a:r>
            <a:r>
              <a:rPr lang="en-US" i="1" dirty="0" smtClean="0"/>
              <a:t>  le fait </a:t>
            </a:r>
            <a:r>
              <a:rPr lang="en-US" i="1" dirty="0" err="1" smtClean="0"/>
              <a:t>que</a:t>
            </a:r>
            <a:r>
              <a:rPr lang="en-US" i="1" dirty="0" smtClean="0"/>
              <a:t> le type </a:t>
            </a:r>
            <a:r>
              <a:rPr lang="en-US" i="1" dirty="0" err="1" smtClean="0"/>
              <a:t>puisse</a:t>
            </a:r>
            <a:r>
              <a:rPr lang="en-US" i="1" dirty="0" smtClean="0"/>
              <a:t> </a:t>
            </a:r>
            <a:r>
              <a:rPr lang="en-US" i="1" dirty="0" err="1" smtClean="0"/>
              <a:t>avoir</a:t>
            </a:r>
            <a:r>
              <a:rPr lang="en-US" i="1" dirty="0" smtClean="0"/>
              <a:t> </a:t>
            </a:r>
            <a:r>
              <a:rPr lang="en-US" i="1" dirty="0" err="1" smtClean="0"/>
              <a:t>d’autres</a:t>
            </a:r>
            <a:r>
              <a:rPr lang="en-US" i="1" dirty="0" smtClean="0"/>
              <a:t> </a:t>
            </a:r>
            <a:r>
              <a:rPr lang="en-US" i="1" dirty="0" err="1" smtClean="0"/>
              <a:t>méthodes</a:t>
            </a:r>
            <a:r>
              <a:rPr lang="fr-FR" i="1" dirty="0" smtClean="0"/>
              <a:t>.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en-US" i="1" dirty="0" smtClean="0"/>
              <a:t>Un type </a:t>
            </a:r>
            <a:r>
              <a:rPr lang="en-US" i="1" dirty="0" err="1" smtClean="0"/>
              <a:t>peut</a:t>
            </a:r>
            <a:r>
              <a:rPr lang="en-US" i="1" dirty="0" smtClean="0"/>
              <a:t> </a:t>
            </a:r>
            <a:r>
              <a:rPr lang="en-US" i="1" dirty="0" err="1" smtClean="0"/>
              <a:t>implémenter</a:t>
            </a:r>
            <a:r>
              <a:rPr lang="en-US" i="1" dirty="0" smtClean="0"/>
              <a:t> un </a:t>
            </a:r>
            <a:r>
              <a:rPr lang="en-US" i="1" dirty="0" err="1" smtClean="0"/>
              <a:t>nombre</a:t>
            </a:r>
            <a:r>
              <a:rPr lang="en-US" i="1" dirty="0" smtClean="0"/>
              <a:t> </a:t>
            </a:r>
            <a:r>
              <a:rPr lang="en-US" i="1" dirty="0" err="1" smtClean="0"/>
              <a:t>arbitraire</a:t>
            </a:r>
            <a:r>
              <a:rPr lang="en-US" i="1" dirty="0" smtClean="0"/>
              <a:t> </a:t>
            </a:r>
            <a:r>
              <a:rPr lang="en-US" i="1" dirty="0" err="1" smtClean="0"/>
              <a:t>d’interfaces</a:t>
            </a:r>
            <a:r>
              <a:rPr lang="en-US" i="1" dirty="0" smtClean="0"/>
              <a:t>. </a:t>
            </a:r>
          </a:p>
          <a:p>
            <a:pPr>
              <a:buNone/>
            </a:pP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i="1" dirty="0" smtClean="0"/>
              <a:t> en </a:t>
            </a:r>
            <a:r>
              <a:rPr lang="en-US" i="1" dirty="0" err="1" smtClean="0"/>
              <a:t>implémente</a:t>
            </a:r>
            <a:r>
              <a:rPr lang="en-US" i="1" dirty="0" smtClean="0"/>
              <a:t> </a:t>
            </a:r>
            <a:r>
              <a:rPr lang="en-US" i="1" dirty="0" err="1" smtClean="0"/>
              <a:t>ainsi</a:t>
            </a:r>
            <a:r>
              <a:rPr lang="en-US" i="1" dirty="0" smtClean="0"/>
              <a:t> au </a:t>
            </a:r>
            <a:r>
              <a:rPr lang="en-US" i="1" dirty="0" err="1" smtClean="0"/>
              <a:t>moins</a:t>
            </a:r>
            <a:r>
              <a:rPr lang="en-US" i="1" dirty="0" smtClean="0"/>
              <a:t> </a:t>
            </a:r>
            <a:r>
              <a:rPr lang="en-US" i="1" dirty="0" err="1" smtClean="0"/>
              <a:t>deux</a:t>
            </a:r>
            <a:r>
              <a:rPr lang="en-US" i="1" dirty="0" smtClean="0"/>
              <a:t> :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AbsInterface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interface { Abs() float64 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EmptyInterface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interface { }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smtClean="0"/>
              <a:t>Tout type </a:t>
            </a:r>
            <a:r>
              <a:rPr lang="en-US" i="1" dirty="0" err="1" smtClean="0"/>
              <a:t>implémente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interface vide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EmptyInterface</a:t>
            </a:r>
            <a:r>
              <a:rPr lang="en-US" i="1" dirty="0" smtClean="0"/>
              <a:t>. </a:t>
            </a:r>
            <a:r>
              <a:rPr lang="fr-FR" i="1" dirty="0" smtClean="0"/>
              <a:t>Ce qui </a:t>
            </a:r>
          </a:p>
          <a:p>
            <a:pPr>
              <a:buNone/>
            </a:pPr>
            <a:r>
              <a:rPr lang="fr-FR" i="1" dirty="0" smtClean="0"/>
              <a:t>va nous être pratique dans le futur…</a:t>
            </a:r>
            <a:endParaRPr lang="fr-FR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Valeur interface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fois</a:t>
            </a:r>
            <a:r>
              <a:rPr lang="en-US" i="1" dirty="0" smtClean="0"/>
              <a:t> </a:t>
            </a:r>
            <a:r>
              <a:rPr lang="en-US" i="1" dirty="0" err="1" smtClean="0"/>
              <a:t>qu’une</a:t>
            </a:r>
            <a:r>
              <a:rPr lang="en-US" i="1" dirty="0" smtClean="0"/>
              <a:t> variable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déclarée</a:t>
            </a:r>
            <a:r>
              <a:rPr lang="en-US" i="1" dirty="0" smtClean="0"/>
              <a:t> avec un type interface, </a:t>
            </a:r>
            <a:r>
              <a:rPr lang="en-US" i="1" dirty="0" err="1" smtClean="0"/>
              <a:t>elle</a:t>
            </a:r>
            <a:r>
              <a:rPr lang="en-US" i="1" dirty="0" smtClean="0"/>
              <a:t> </a:t>
            </a:r>
            <a:r>
              <a:rPr lang="en-US" i="1" dirty="0" err="1" smtClean="0"/>
              <a:t>peut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enregistrer</a:t>
            </a:r>
            <a:r>
              <a:rPr lang="en-US" i="1" dirty="0" smtClean="0"/>
              <a:t> </a:t>
            </a:r>
            <a:r>
              <a:rPr lang="en-US" i="1" dirty="0" err="1" smtClean="0"/>
              <a:t>n’importe</a:t>
            </a:r>
            <a:r>
              <a:rPr lang="en-US" i="1" dirty="0" smtClean="0"/>
              <a:t> </a:t>
            </a:r>
            <a:r>
              <a:rPr lang="en-US" i="1" dirty="0" err="1" smtClean="0"/>
              <a:t>quelle</a:t>
            </a:r>
            <a:r>
              <a:rPr lang="en-US" i="1" dirty="0" smtClean="0"/>
              <a:t> </a:t>
            </a:r>
            <a:r>
              <a:rPr lang="en-US" i="1" dirty="0" err="1" smtClean="0"/>
              <a:t>valeur</a:t>
            </a:r>
            <a:r>
              <a:rPr lang="en-US" i="1" dirty="0" smtClean="0"/>
              <a:t> qui </a:t>
            </a:r>
            <a:r>
              <a:rPr lang="en-US" i="1" dirty="0" err="1" smtClean="0"/>
              <a:t>implément</a:t>
            </a:r>
            <a:r>
              <a:rPr lang="en-US" i="1" dirty="0" smtClean="0"/>
              <a:t> </a:t>
            </a:r>
            <a:r>
              <a:rPr lang="en-US" i="1" dirty="0" err="1" smtClean="0"/>
              <a:t>cette</a:t>
            </a:r>
            <a:r>
              <a:rPr lang="en-US" i="1" dirty="0" smtClean="0"/>
              <a:t> interface.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ai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AbsInterface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pp := new(Point)</a:t>
            </a:r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pp 			// OK: *Point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possède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Abs()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ai = 7. 			// erreur à la compilation: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			// float64 ne possède pas Abs()</a:t>
            </a:r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MonFlottant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(-7.) 	// OK: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MonFlottant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possède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Abs()</a:t>
            </a:r>
          </a:p>
          <a:p>
            <a:pPr lvl="1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ai = &amp;Point{ 3, 4 }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fmt.Printf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ai.Abs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()) 	// appel de méthode</a:t>
            </a:r>
          </a:p>
          <a:p>
            <a:pPr>
              <a:buNone/>
            </a:pPr>
            <a:r>
              <a:rPr lang="fr-FR" i="1" dirty="0" smtClean="0"/>
              <a:t>affiche 5.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en-US" i="1" dirty="0" smtClean="0">
                <a:solidFill>
                  <a:srgbClr val="FF0000"/>
                </a:solidFill>
              </a:rPr>
              <a:t>NB: </a:t>
            </a:r>
            <a:r>
              <a:rPr lang="en-US" i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ai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n’est</a:t>
            </a:r>
            <a:r>
              <a:rPr lang="en-US" i="1" dirty="0" smtClean="0">
                <a:solidFill>
                  <a:srgbClr val="FF0000"/>
                </a:solidFill>
              </a:rPr>
              <a:t> pas un </a:t>
            </a:r>
            <a:r>
              <a:rPr lang="en-US" i="1" dirty="0" err="1" smtClean="0">
                <a:solidFill>
                  <a:srgbClr val="FF0000"/>
                </a:solidFill>
              </a:rPr>
              <a:t>pointeur</a:t>
            </a:r>
            <a:r>
              <a:rPr lang="en-US" i="1" dirty="0" smtClean="0">
                <a:solidFill>
                  <a:srgbClr val="FF0000"/>
                </a:solidFill>
              </a:rPr>
              <a:t>! </a:t>
            </a:r>
            <a:r>
              <a:rPr lang="en-US" i="1" dirty="0" err="1" smtClean="0">
                <a:solidFill>
                  <a:srgbClr val="FF0000"/>
                </a:solidFill>
              </a:rPr>
              <a:t>C’est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une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valeur</a:t>
            </a:r>
            <a:r>
              <a:rPr lang="en-US" i="1" dirty="0" smtClean="0">
                <a:solidFill>
                  <a:srgbClr val="FF0000"/>
                </a:solidFill>
              </a:rPr>
              <a:t> interface.</a:t>
            </a:r>
            <a:endParaRPr lang="fr-FR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 mémoire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ai</a:t>
            </a:r>
            <a:r>
              <a:rPr lang="en-US" sz="2800" dirty="0" smtClean="0"/>
              <a:t> </a:t>
            </a:r>
            <a:r>
              <a:rPr lang="en-US" sz="2800" i="1" dirty="0" err="1" smtClean="0"/>
              <a:t>n’est</a:t>
            </a:r>
            <a:r>
              <a:rPr lang="en-US" sz="2800" i="1" dirty="0" smtClean="0"/>
              <a:t> pas un </a:t>
            </a:r>
            <a:r>
              <a:rPr lang="en-US" sz="2800" i="1" dirty="0" err="1" smtClean="0"/>
              <a:t>pointeur</a:t>
            </a:r>
            <a:r>
              <a:rPr lang="en-US" sz="2800" i="1" dirty="0" smtClean="0"/>
              <a:t>! </a:t>
            </a:r>
            <a:r>
              <a:rPr lang="en-US" sz="2800" i="1" dirty="0" err="1" smtClean="0"/>
              <a:t>C’est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une</a:t>
            </a:r>
            <a:r>
              <a:rPr lang="en-US" sz="2800" i="1" dirty="0" smtClean="0"/>
              <a:t> structure de </a:t>
            </a:r>
            <a:r>
              <a:rPr lang="en-US" sz="2800" i="1" dirty="0" err="1" smtClean="0"/>
              <a:t>données</a:t>
            </a:r>
            <a:r>
              <a:rPr lang="en-US" sz="2800" i="1" dirty="0" smtClean="0"/>
              <a:t> multi-</a:t>
            </a:r>
            <a:r>
              <a:rPr lang="en-US" sz="2800" i="1" dirty="0" err="1" smtClean="0"/>
              <a:t>mots</a:t>
            </a:r>
            <a:r>
              <a:rPr lang="en-US" sz="2800" i="1" dirty="0" smtClean="0"/>
              <a:t>.</a:t>
            </a:r>
          </a:p>
          <a:p>
            <a:pPr>
              <a:buNone/>
            </a:pPr>
            <a:r>
              <a:rPr lang="en-US" sz="2800" i="1" dirty="0" err="1" smtClean="0">
                <a:latin typeface="Courier New" pitchFamily="49" charset="0"/>
                <a:cs typeface="Courier New" pitchFamily="49" charset="0"/>
              </a:rPr>
              <a:t>ai</a:t>
            </a:r>
            <a:r>
              <a:rPr lang="en-US" sz="2800" i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sz="2800" i="1" dirty="0" smtClean="0"/>
              <a:t>A </a:t>
            </a:r>
            <a:r>
              <a:rPr lang="en-US" sz="2800" i="1" dirty="0" err="1" smtClean="0"/>
              <a:t>différents</a:t>
            </a:r>
            <a:r>
              <a:rPr lang="en-US" sz="2800" i="1" dirty="0" smtClean="0"/>
              <a:t> instant, </a:t>
            </a:r>
            <a:r>
              <a:rPr lang="en-US" sz="2800" i="1" dirty="0" err="1" smtClean="0"/>
              <a:t>ai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possède</a:t>
            </a:r>
            <a:r>
              <a:rPr lang="en-US" sz="2800" i="1" dirty="0" smtClean="0"/>
              <a:t>  un type et </a:t>
            </a:r>
            <a:r>
              <a:rPr lang="en-US" sz="2800" i="1" dirty="0" err="1" smtClean="0"/>
              <a:t>une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valeur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différente</a:t>
            </a:r>
            <a:r>
              <a:rPr lang="en-US" sz="2800" i="1" dirty="0" smtClean="0"/>
              <a:t> :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&amp;Point{3,4} (un *Point à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l’adresse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0xff1234):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 lvl="1">
              <a:buNone/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ai = 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MyFloat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(-7.):</a:t>
            </a:r>
            <a:endParaRPr lang="fr-FR" sz="18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1619672" y="249289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/>
                <a:gridCol w="3791744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Valeur réceptrice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Pointeur sur une table de méthodes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1331640" y="4653136"/>
          <a:ext cx="22322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124"/>
                <a:gridCol w="1116124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0xff1234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1331640" y="5866472"/>
          <a:ext cx="22322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124"/>
                <a:gridCol w="1116124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-7.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Connecteur droit avec flèche 9"/>
          <p:cNvCxnSpPr/>
          <p:nvPr/>
        </p:nvCxnSpPr>
        <p:spPr>
          <a:xfrm flipV="1">
            <a:off x="3275856" y="4653136"/>
            <a:ext cx="208823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V="1">
            <a:off x="3275856" y="5877272"/>
            <a:ext cx="208823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au 12"/>
          <p:cNvGraphicFramePr>
            <a:graphicFrameLocks noGrp="1"/>
          </p:cNvGraphicFramePr>
          <p:nvPr/>
        </p:nvGraphicFramePr>
        <p:xfrm>
          <a:off x="5364088" y="4581128"/>
          <a:ext cx="23042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(*Point) Abs() float64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au 13"/>
          <p:cNvGraphicFramePr>
            <a:graphicFrameLocks noGrp="1"/>
          </p:cNvGraphicFramePr>
          <p:nvPr/>
        </p:nvGraphicFramePr>
        <p:xfrm>
          <a:off x="5292080" y="5733256"/>
          <a:ext cx="244827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8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MyFloat</a:t>
                      </a:r>
                      <a:r>
                        <a:rPr lang="fr-FR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 Abs() float64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tableaux sont des valeurs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i="1" dirty="0" smtClean="0"/>
              <a:t>Les tableaux </a:t>
            </a:r>
            <a:r>
              <a:rPr lang="en-US" i="1" dirty="0" err="1" smtClean="0"/>
              <a:t>sont</a:t>
            </a:r>
            <a:r>
              <a:rPr lang="en-US" i="1" dirty="0" smtClean="0"/>
              <a:t> des </a:t>
            </a:r>
            <a:r>
              <a:rPr lang="en-US" i="1" dirty="0" err="1" smtClean="0"/>
              <a:t>valeurs</a:t>
            </a:r>
            <a:r>
              <a:rPr lang="en-US" i="1" dirty="0" smtClean="0"/>
              <a:t>, pas des </a:t>
            </a:r>
            <a:r>
              <a:rPr lang="en-US" i="1" dirty="0" err="1" smtClean="0"/>
              <a:t>pointeurs</a:t>
            </a:r>
            <a:r>
              <a:rPr lang="en-US" i="1" dirty="0" smtClean="0"/>
              <a:t> </a:t>
            </a:r>
            <a:r>
              <a:rPr lang="en-US" i="1" dirty="0" err="1" smtClean="0"/>
              <a:t>implicites</a:t>
            </a:r>
            <a:r>
              <a:rPr lang="en-US" i="1" dirty="0" smtClean="0"/>
              <a:t> </a:t>
            </a:r>
            <a:r>
              <a:rPr lang="en-US" i="1" dirty="0" err="1" smtClean="0"/>
              <a:t>comme</a:t>
            </a:r>
            <a:r>
              <a:rPr lang="en-US" i="1" dirty="0" smtClean="0"/>
              <a:t> en C.</a:t>
            </a:r>
          </a:p>
          <a:p>
            <a:pPr>
              <a:buNone/>
            </a:pPr>
            <a:r>
              <a:rPr lang="en-US" i="1" dirty="0" smtClean="0"/>
              <a:t> </a:t>
            </a:r>
            <a:r>
              <a:rPr lang="en-US" i="1" dirty="0" err="1" smtClean="0"/>
              <a:t>Vous</a:t>
            </a:r>
            <a:r>
              <a:rPr lang="en-US" i="1" dirty="0" smtClean="0"/>
              <a:t> </a:t>
            </a:r>
            <a:r>
              <a:rPr lang="en-US" i="1" dirty="0" err="1" smtClean="0"/>
              <a:t>pouvez</a:t>
            </a:r>
            <a:r>
              <a:rPr lang="en-US" i="1" dirty="0" smtClean="0"/>
              <a:t> </a:t>
            </a:r>
            <a:r>
              <a:rPr lang="en-US" i="1" dirty="0" err="1" smtClean="0"/>
              <a:t>récupérer</a:t>
            </a:r>
            <a:r>
              <a:rPr lang="en-US" i="1" dirty="0" smtClean="0"/>
              <a:t> </a:t>
            </a:r>
            <a:r>
              <a:rPr lang="en-US" i="1" dirty="0" err="1" smtClean="0"/>
              <a:t>l’adresse</a:t>
            </a:r>
            <a:r>
              <a:rPr lang="en-US" i="1" dirty="0" smtClean="0"/>
              <a:t> d’un tableau, </a:t>
            </a:r>
            <a:r>
              <a:rPr lang="en-US" i="1" dirty="0" err="1" smtClean="0"/>
              <a:t>attribuer</a:t>
            </a:r>
            <a:r>
              <a:rPr lang="en-US" i="1" dirty="0" smtClean="0"/>
              <a:t> un </a:t>
            </a:r>
            <a:r>
              <a:rPr lang="en-US" i="1" dirty="0" err="1" smtClean="0"/>
              <a:t>pointeur</a:t>
            </a:r>
            <a:r>
              <a:rPr lang="en-US" i="1" dirty="0" smtClean="0"/>
              <a:t> à </a:t>
            </a:r>
          </a:p>
          <a:p>
            <a:pPr>
              <a:buNone/>
            </a:pPr>
            <a:r>
              <a:rPr lang="en-US" i="1" dirty="0" smtClean="0"/>
              <a:t>un tableau (par </a:t>
            </a:r>
            <a:r>
              <a:rPr lang="en-US" i="1" dirty="0" err="1" smtClean="0"/>
              <a:t>exemple</a:t>
            </a:r>
            <a:r>
              <a:rPr lang="en-US" i="1" dirty="0" smtClean="0"/>
              <a:t> pour le passer </a:t>
            </a:r>
            <a:r>
              <a:rPr lang="en-US" i="1" dirty="0" err="1" smtClean="0"/>
              <a:t>efficacement</a:t>
            </a:r>
            <a:r>
              <a:rPr lang="en-US" i="1" dirty="0" smtClean="0"/>
              <a:t> sans </a:t>
            </a:r>
            <a:r>
              <a:rPr lang="en-US" i="1" dirty="0" err="1" smtClean="0"/>
              <a:t>recopie</a:t>
            </a:r>
            <a:r>
              <a:rPr lang="en-US" i="1" dirty="0" smtClean="0"/>
              <a:t> à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fonction</a:t>
            </a:r>
            <a:r>
              <a:rPr lang="en-US" i="1" dirty="0" smtClean="0"/>
              <a:t>) </a:t>
            </a:r>
            <a:r>
              <a:rPr lang="fr-FR" i="1" dirty="0" smtClean="0"/>
              <a:t> :</a:t>
            </a:r>
          </a:p>
          <a:p>
            <a:pPr>
              <a:buNone/>
            </a:pPr>
            <a:endParaRPr lang="fr-FR" i="1" dirty="0" smtClean="0"/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f(a [3]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{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(a) }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(a *[3]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{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(a) }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var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[3]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	f(ar) // passe  une copie de ar</a:t>
            </a:r>
          </a:p>
          <a:p>
            <a:pPr lvl="1"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	fp(&amp;ar) // passe  un pointeur sur ar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smtClean="0"/>
              <a:t>Sortie(Print et </a:t>
            </a:r>
            <a:r>
              <a:rPr lang="en-US" i="1" dirty="0" err="1" smtClean="0"/>
              <a:t>consors</a:t>
            </a:r>
            <a:r>
              <a:rPr lang="en-US" i="1" dirty="0" smtClean="0"/>
              <a:t> </a:t>
            </a:r>
            <a:r>
              <a:rPr lang="en-US" i="1" dirty="0" err="1" smtClean="0"/>
              <a:t>reconnaissent</a:t>
            </a:r>
            <a:r>
              <a:rPr lang="en-US" i="1" dirty="0" smtClean="0"/>
              <a:t> les tableaux):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 [0 0 0]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&amp;[0 0 0]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Trois choses importantes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smtClean="0"/>
              <a:t>1) Les interfaces </a:t>
            </a:r>
            <a:r>
              <a:rPr lang="en-US" i="1" dirty="0" err="1" smtClean="0"/>
              <a:t>définissent</a:t>
            </a:r>
            <a:r>
              <a:rPr lang="en-US" i="1" dirty="0" smtClean="0"/>
              <a:t> un </a:t>
            </a:r>
            <a:r>
              <a:rPr lang="en-US" i="1" dirty="0" err="1" smtClean="0"/>
              <a:t>semble</a:t>
            </a:r>
            <a:r>
              <a:rPr lang="en-US" i="1" dirty="0" smtClean="0"/>
              <a:t> de </a:t>
            </a:r>
            <a:r>
              <a:rPr lang="en-US" i="1" dirty="0" err="1" smtClean="0"/>
              <a:t>méthodes</a:t>
            </a:r>
            <a:r>
              <a:rPr lang="en-US" i="1" dirty="0" smtClean="0"/>
              <a:t>. </a:t>
            </a:r>
            <a:r>
              <a:rPr lang="en-US" i="1" dirty="0" err="1" smtClean="0"/>
              <a:t>Elles</a:t>
            </a:r>
            <a:r>
              <a:rPr lang="en-US" i="1" dirty="0" smtClean="0"/>
              <a:t> </a:t>
            </a: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  <a:r>
              <a:rPr lang="en-US" i="1" dirty="0" err="1" smtClean="0"/>
              <a:t>pures</a:t>
            </a:r>
            <a:r>
              <a:rPr lang="en-US" i="1" dirty="0" smtClean="0"/>
              <a:t> et </a:t>
            </a:r>
            <a:r>
              <a:rPr lang="en-US" i="1" dirty="0" err="1" smtClean="0"/>
              <a:t>abstraites</a:t>
            </a:r>
            <a:r>
              <a:rPr lang="en-US" i="1" dirty="0" smtClean="0"/>
              <a:t> : pas </a:t>
            </a:r>
            <a:r>
              <a:rPr lang="en-US" i="1" dirty="0" err="1" smtClean="0"/>
              <a:t>d’implémentation</a:t>
            </a:r>
            <a:r>
              <a:rPr lang="en-US" i="1" dirty="0" smtClean="0"/>
              <a:t>, pas de champs de </a:t>
            </a:r>
            <a:r>
              <a:rPr lang="en-US" i="1" dirty="0" err="1" smtClean="0"/>
              <a:t>données</a:t>
            </a:r>
            <a:r>
              <a:rPr lang="en-US" i="1" dirty="0" smtClean="0"/>
              <a:t>. Go </a:t>
            </a:r>
            <a:r>
              <a:rPr lang="en-US" i="1" dirty="0" err="1" smtClean="0"/>
              <a:t>possède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claire</a:t>
            </a:r>
            <a:r>
              <a:rPr lang="en-US" i="1" dirty="0" smtClean="0"/>
              <a:t> </a:t>
            </a:r>
            <a:r>
              <a:rPr lang="en-US" i="1" dirty="0" err="1" smtClean="0"/>
              <a:t>séparation</a:t>
            </a:r>
            <a:r>
              <a:rPr lang="en-US" i="1" dirty="0" smtClean="0"/>
              <a:t> entre interface et </a:t>
            </a:r>
            <a:r>
              <a:rPr lang="en-US" i="1" dirty="0" err="1" smtClean="0"/>
              <a:t>iméplementation</a:t>
            </a:r>
            <a:r>
              <a:rPr lang="en-US" i="1" dirty="0" smtClean="0"/>
              <a:t>. </a:t>
            </a:r>
            <a:endParaRPr lang="fr-FR" i="1" dirty="0" smtClean="0"/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en-US" i="1" dirty="0" smtClean="0"/>
              <a:t>2) Les </a:t>
            </a:r>
            <a:r>
              <a:rPr lang="en-US" i="1" dirty="0" err="1" smtClean="0"/>
              <a:t>valeurs</a:t>
            </a:r>
            <a:r>
              <a:rPr lang="en-US" i="1" dirty="0" smtClean="0"/>
              <a:t> interface </a:t>
            </a: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  <a:r>
              <a:rPr lang="en-US" i="1" dirty="0" err="1" smtClean="0"/>
              <a:t>juste</a:t>
            </a:r>
            <a:r>
              <a:rPr lang="en-US" i="1" dirty="0" smtClean="0"/>
              <a:t> </a:t>
            </a:r>
            <a:r>
              <a:rPr lang="en-US" i="1" dirty="0" err="1" smtClean="0"/>
              <a:t>ceci</a:t>
            </a:r>
            <a:r>
              <a:rPr lang="en-US" i="1" dirty="0" smtClean="0"/>
              <a:t> : des </a:t>
            </a:r>
            <a:r>
              <a:rPr lang="en-US" i="1" dirty="0" err="1" smtClean="0"/>
              <a:t>valeurs</a:t>
            </a:r>
            <a:r>
              <a:rPr lang="en-US" i="1" dirty="0" smtClean="0"/>
              <a:t>.  </a:t>
            </a:r>
            <a:r>
              <a:rPr lang="en-US" i="1" dirty="0" err="1" smtClean="0"/>
              <a:t>Elles</a:t>
            </a:r>
            <a:r>
              <a:rPr lang="en-US" i="1" dirty="0" smtClean="0"/>
              <a:t> </a:t>
            </a:r>
            <a:r>
              <a:rPr lang="en-US" i="1" dirty="0" err="1" smtClean="0"/>
              <a:t>contiennent</a:t>
            </a:r>
            <a:r>
              <a:rPr lang="en-US" i="1" dirty="0" smtClean="0"/>
              <a:t> </a:t>
            </a:r>
            <a:r>
              <a:rPr lang="en-US" i="1" dirty="0" err="1" smtClean="0"/>
              <a:t>n’importe</a:t>
            </a:r>
            <a:r>
              <a:rPr lang="en-US" i="1" dirty="0" smtClean="0"/>
              <a:t> </a:t>
            </a:r>
            <a:r>
              <a:rPr lang="en-US" i="1" dirty="0" err="1" smtClean="0"/>
              <a:t>quelles</a:t>
            </a:r>
            <a:r>
              <a:rPr lang="en-US" i="1" dirty="0" smtClean="0"/>
              <a:t> </a:t>
            </a:r>
            <a:r>
              <a:rPr lang="en-US" i="1" dirty="0" err="1" smtClean="0"/>
              <a:t>valeurs</a:t>
            </a:r>
            <a:r>
              <a:rPr lang="en-US" i="1" dirty="0" smtClean="0"/>
              <a:t> </a:t>
            </a:r>
            <a:r>
              <a:rPr lang="en-US" i="1" dirty="0" err="1" smtClean="0"/>
              <a:t>concrêtes</a:t>
            </a:r>
            <a:r>
              <a:rPr lang="en-US" i="1" dirty="0" smtClean="0"/>
              <a:t> qui </a:t>
            </a:r>
            <a:r>
              <a:rPr lang="en-US" i="1" dirty="0" err="1" smtClean="0"/>
              <a:t>iméplémentent</a:t>
            </a:r>
            <a:r>
              <a:rPr lang="en-US" i="1" dirty="0" smtClean="0"/>
              <a:t> </a:t>
            </a:r>
            <a:r>
              <a:rPr lang="en-US" i="1" dirty="0" err="1" smtClean="0"/>
              <a:t>toutes</a:t>
            </a:r>
            <a:r>
              <a:rPr lang="en-US" i="1" dirty="0" smtClean="0"/>
              <a:t> les </a:t>
            </a:r>
            <a:r>
              <a:rPr lang="en-US" i="1" dirty="0" err="1" smtClean="0"/>
              <a:t>méthodes</a:t>
            </a:r>
            <a:r>
              <a:rPr lang="en-US" i="1" dirty="0" smtClean="0"/>
              <a:t> </a:t>
            </a:r>
            <a:r>
              <a:rPr lang="en-US" i="1" dirty="0" err="1" smtClean="0"/>
              <a:t>définies</a:t>
            </a:r>
            <a:r>
              <a:rPr lang="en-US" i="1" dirty="0" smtClean="0"/>
              <a:t> </a:t>
            </a:r>
            <a:r>
              <a:rPr lang="en-US" i="1" dirty="0" err="1" smtClean="0"/>
              <a:t>dans</a:t>
            </a:r>
            <a:r>
              <a:rPr lang="en-US" i="1" dirty="0" smtClean="0"/>
              <a:t> </a:t>
            </a:r>
            <a:r>
              <a:rPr lang="en-US" i="1" dirty="0" err="1" smtClean="0"/>
              <a:t>l’interface</a:t>
            </a:r>
            <a:r>
              <a:rPr lang="en-US" i="1" dirty="0" smtClean="0"/>
              <a:t>. </a:t>
            </a:r>
            <a:r>
              <a:rPr lang="en-US" i="1" dirty="0" err="1" smtClean="0">
                <a:solidFill>
                  <a:srgbClr val="FF0000"/>
                </a:solidFill>
              </a:rPr>
              <a:t>Cette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valeur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concrête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peut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ou</a:t>
            </a:r>
            <a:r>
              <a:rPr lang="en-US" i="1" dirty="0" smtClean="0">
                <a:solidFill>
                  <a:srgbClr val="FF0000"/>
                </a:solidFill>
              </a:rPr>
              <a:t> pas </a:t>
            </a:r>
            <a:r>
              <a:rPr lang="en-US" i="1" dirty="0" err="1" smtClean="0">
                <a:solidFill>
                  <a:srgbClr val="FF0000"/>
                </a:solidFill>
              </a:rPr>
              <a:t>être</a:t>
            </a:r>
            <a:r>
              <a:rPr lang="en-US" i="1" dirty="0" smtClean="0">
                <a:solidFill>
                  <a:srgbClr val="FF0000"/>
                </a:solidFill>
              </a:rPr>
              <a:t> un </a:t>
            </a:r>
            <a:r>
              <a:rPr lang="en-US" i="1" dirty="0" err="1" smtClean="0">
                <a:solidFill>
                  <a:srgbClr val="FF0000"/>
                </a:solidFill>
              </a:rPr>
              <a:t>pointeur</a:t>
            </a:r>
            <a:r>
              <a:rPr lang="en-US" i="1" dirty="0" smtClean="0">
                <a:solidFill>
                  <a:srgbClr val="FF0000"/>
                </a:solidFill>
              </a:rPr>
              <a:t>. 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3) Les types </a:t>
            </a:r>
            <a:r>
              <a:rPr lang="en-US" i="1" dirty="0" err="1" smtClean="0"/>
              <a:t>implémentent</a:t>
            </a:r>
            <a:r>
              <a:rPr lang="en-US" i="1" dirty="0" smtClean="0"/>
              <a:t> les interface </a:t>
            </a:r>
            <a:r>
              <a:rPr lang="en-US" i="1" dirty="0" err="1" smtClean="0"/>
              <a:t>sen</a:t>
            </a:r>
            <a:r>
              <a:rPr lang="en-US" i="1" dirty="0" smtClean="0"/>
              <a:t> </a:t>
            </a:r>
            <a:r>
              <a:rPr lang="en-US" i="1" dirty="0" err="1" smtClean="0"/>
              <a:t>ayant</a:t>
            </a:r>
            <a:r>
              <a:rPr lang="en-US" i="1" dirty="0" smtClean="0"/>
              <a:t> </a:t>
            </a:r>
            <a:r>
              <a:rPr lang="en-US" i="1" dirty="0" err="1" smtClean="0"/>
              <a:t>juste</a:t>
            </a:r>
            <a:r>
              <a:rPr lang="en-US" i="1" dirty="0" smtClean="0"/>
              <a:t> </a:t>
            </a:r>
            <a:r>
              <a:rPr lang="en-US" i="1" dirty="0" err="1" smtClean="0"/>
              <a:t>ses</a:t>
            </a:r>
            <a:r>
              <a:rPr lang="en-US" i="1" dirty="0" smtClean="0"/>
              <a:t> </a:t>
            </a:r>
            <a:r>
              <a:rPr lang="en-US" i="1" dirty="0" err="1" smtClean="0"/>
              <a:t>méthodes</a:t>
            </a:r>
            <a:r>
              <a:rPr lang="en-US" i="1" dirty="0" smtClean="0"/>
              <a:t>. </a:t>
            </a:r>
            <a:r>
              <a:rPr lang="en-US" i="1" dirty="0" err="1" smtClean="0"/>
              <a:t>Eils</a:t>
            </a:r>
            <a:r>
              <a:rPr lang="en-US" i="1" dirty="0" smtClean="0"/>
              <a:t> ne </a:t>
            </a:r>
            <a:r>
              <a:rPr lang="en-US" i="1" dirty="0" err="1" smtClean="0"/>
              <a:t>doivent</a:t>
            </a:r>
            <a:r>
              <a:rPr lang="en-US" i="1" dirty="0" smtClean="0"/>
              <a:t> pas </a:t>
            </a:r>
            <a:r>
              <a:rPr lang="en-US" i="1" dirty="0" err="1" smtClean="0"/>
              <a:t>déclarer</a:t>
            </a:r>
            <a:r>
              <a:rPr lang="en-US" i="1" dirty="0" smtClean="0"/>
              <a:t> </a:t>
            </a:r>
            <a:r>
              <a:rPr lang="en-US" i="1" dirty="0" err="1" smtClean="0"/>
              <a:t>ce</a:t>
            </a:r>
            <a:r>
              <a:rPr lang="en-US" i="1" dirty="0" smtClean="0"/>
              <a:t> </a:t>
            </a:r>
            <a:r>
              <a:rPr lang="en-US" i="1" dirty="0" err="1" smtClean="0"/>
              <a:t>qu’elles</a:t>
            </a:r>
            <a:r>
              <a:rPr lang="en-US" i="1" dirty="0" smtClean="0"/>
              <a:t> font?  Par </a:t>
            </a:r>
            <a:r>
              <a:rPr lang="en-US" i="1" dirty="0" err="1" smtClean="0"/>
              <a:t>exemple</a:t>
            </a:r>
            <a:r>
              <a:rPr lang="en-US" i="1" dirty="0" smtClean="0"/>
              <a:t>, tout type </a:t>
            </a:r>
            <a:r>
              <a:rPr lang="en-US" i="1" dirty="0" err="1" smtClean="0"/>
              <a:t>implémente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interface vide </a:t>
            </a:r>
            <a:r>
              <a:rPr lang="fr-FR" i="1" dirty="0" smtClean="0"/>
              <a:t>  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interface{}.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: </a:t>
            </a:r>
            <a:r>
              <a:rPr lang="fr-FR" dirty="0" err="1" smtClean="0"/>
              <a:t>io.Writer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i="1" dirty="0" err="1" smtClean="0"/>
              <a:t>Ci</a:t>
            </a:r>
            <a:r>
              <a:rPr lang="en-US" i="1" dirty="0" smtClean="0"/>
              <a:t>-après la signature </a:t>
            </a:r>
            <a:r>
              <a:rPr lang="en-US" i="1" dirty="0" err="1" smtClean="0"/>
              <a:t>concrête</a:t>
            </a:r>
            <a:r>
              <a:rPr lang="en-US" i="1" dirty="0" smtClean="0"/>
              <a:t> de of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fmt.Fprintf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Fprintf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(w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io.Writer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f string, a ... interface{})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(n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os.Error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smtClean="0"/>
              <a:t>Elle </a:t>
            </a:r>
            <a:r>
              <a:rPr lang="en-US" i="1" dirty="0" err="1" smtClean="0"/>
              <a:t>n’écrit</a:t>
            </a:r>
            <a:r>
              <a:rPr lang="en-US" i="1" dirty="0" smtClean="0"/>
              <a:t> pas </a:t>
            </a:r>
            <a:r>
              <a:rPr lang="en-US" i="1" dirty="0" err="1" smtClean="0"/>
              <a:t>dans</a:t>
            </a:r>
            <a:r>
              <a:rPr lang="en-US" i="1" dirty="0" smtClean="0"/>
              <a:t> un </a:t>
            </a:r>
            <a:r>
              <a:rPr lang="en-US" i="1" dirty="0" err="1" smtClean="0"/>
              <a:t>fichier</a:t>
            </a:r>
            <a:r>
              <a:rPr lang="en-US" i="1" dirty="0" smtClean="0"/>
              <a:t>, </a:t>
            </a:r>
            <a:r>
              <a:rPr lang="en-US" i="1" dirty="0" err="1" smtClean="0"/>
              <a:t>mais</a:t>
            </a:r>
            <a:r>
              <a:rPr lang="en-US" i="1" dirty="0" smtClean="0"/>
              <a:t> </a:t>
            </a:r>
            <a:r>
              <a:rPr lang="en-US" i="1" dirty="0" err="1" smtClean="0"/>
              <a:t>écrit</a:t>
            </a:r>
            <a:r>
              <a:rPr lang="en-US" i="1" dirty="0" smtClean="0"/>
              <a:t> </a:t>
            </a:r>
            <a:r>
              <a:rPr lang="en-US" i="1" dirty="0" err="1" smtClean="0"/>
              <a:t>vers</a:t>
            </a:r>
            <a:r>
              <a:rPr lang="en-US" i="1" dirty="0" smtClean="0"/>
              <a:t> </a:t>
            </a:r>
            <a:r>
              <a:rPr lang="en-US" i="1" dirty="0" err="1" smtClean="0"/>
              <a:t>quelque</a:t>
            </a:r>
            <a:r>
              <a:rPr lang="en-US" i="1" dirty="0" smtClean="0"/>
              <a:t> chose du type  </a:t>
            </a: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io.Writer</a:t>
            </a:r>
            <a:r>
              <a:rPr lang="en-US" i="1" dirty="0" smtClean="0"/>
              <a:t>, qui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défini</a:t>
            </a:r>
            <a:r>
              <a:rPr lang="en-US" i="1" dirty="0" smtClean="0"/>
              <a:t> </a:t>
            </a:r>
            <a:r>
              <a:rPr lang="en-US" i="1" dirty="0" err="1" smtClean="0"/>
              <a:t>dans</a:t>
            </a:r>
            <a:r>
              <a:rPr lang="en-US" i="1" dirty="0" smtClean="0"/>
              <a:t> le package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io</a:t>
            </a:r>
            <a:r>
              <a:rPr lang="en-US" i="1" dirty="0" smtClean="0"/>
              <a:t> :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Writer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interface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Write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(p []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byte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(n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os.Error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dirty="0" smtClean="0"/>
              <a:t> </a:t>
            </a:r>
            <a:r>
              <a:rPr lang="en-US" dirty="0" err="1" smtClean="0"/>
              <a:t>peut</a:t>
            </a:r>
            <a:r>
              <a:rPr lang="en-US" dirty="0" smtClean="0"/>
              <a:t> par </a:t>
            </a:r>
            <a:r>
              <a:rPr lang="en-US" dirty="0" err="1" smtClean="0"/>
              <a:t>conséquent</a:t>
            </a:r>
            <a:r>
              <a:rPr lang="en-US" dirty="0" smtClean="0"/>
              <a:t> </a:t>
            </a:r>
            <a:r>
              <a:rPr lang="en-US" dirty="0" err="1" smtClean="0"/>
              <a:t>être</a:t>
            </a:r>
            <a:r>
              <a:rPr lang="en-US" dirty="0" smtClean="0"/>
              <a:t> </a:t>
            </a:r>
            <a:r>
              <a:rPr lang="en-US" dirty="0" err="1" smtClean="0"/>
              <a:t>utilisé</a:t>
            </a:r>
            <a:r>
              <a:rPr lang="en-US" dirty="0" smtClean="0"/>
              <a:t> pour </a:t>
            </a:r>
            <a:r>
              <a:rPr lang="en-US" dirty="0" err="1" smtClean="0"/>
              <a:t>écrire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</a:t>
            </a:r>
            <a:r>
              <a:rPr lang="en-US" dirty="0" err="1" smtClean="0"/>
              <a:t>n’importe</a:t>
            </a:r>
            <a:r>
              <a:rPr lang="en-US" dirty="0" smtClean="0"/>
              <a:t> </a:t>
            </a:r>
            <a:r>
              <a:rPr lang="en-US" dirty="0" err="1" smtClean="0"/>
              <a:t>quel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type qui </a:t>
            </a:r>
            <a:r>
              <a:rPr lang="en-US" dirty="0" err="1" smtClean="0"/>
              <a:t>possède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méthode</a:t>
            </a:r>
            <a:r>
              <a:rPr lang="en-US" dirty="0" smtClean="0"/>
              <a:t> Write</a:t>
            </a:r>
            <a:r>
              <a:rPr lang="en-US" i="1" dirty="0" smtClean="0"/>
              <a:t> 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Write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cs typeface="Courier New" pitchFamily="49" charset="0"/>
              </a:rPr>
              <a:t>ce</a:t>
            </a:r>
            <a:r>
              <a:rPr lang="en-US" dirty="0" smtClean="0">
                <a:cs typeface="Courier New" pitchFamily="49" charset="0"/>
              </a:rPr>
              <a:t> qui </a:t>
            </a:r>
            <a:r>
              <a:rPr lang="en-US" dirty="0" err="1" smtClean="0">
                <a:cs typeface="Courier New" pitchFamily="49" charset="0"/>
              </a:rPr>
              <a:t>inclue</a:t>
            </a:r>
            <a:r>
              <a:rPr lang="en-US" dirty="0" smtClean="0">
                <a:cs typeface="Courier New" pitchFamily="49" charset="0"/>
              </a:rPr>
              <a:t> les </a:t>
            </a:r>
            <a:r>
              <a:rPr lang="en-US" dirty="0" err="1" smtClean="0">
                <a:cs typeface="Courier New" pitchFamily="49" charset="0"/>
              </a:rPr>
              <a:t>fichiers</a:t>
            </a:r>
            <a:r>
              <a:rPr lang="en-US" dirty="0" smtClean="0">
                <a:cs typeface="Courier New" pitchFamily="49" charset="0"/>
              </a:rPr>
              <a:t>, les 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pipes, les </a:t>
            </a:r>
            <a:r>
              <a:rPr lang="en-US" dirty="0" err="1" smtClean="0">
                <a:cs typeface="Courier New" pitchFamily="49" charset="0"/>
              </a:rPr>
              <a:t>connexions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err="1" smtClean="0">
                <a:cs typeface="Courier New" pitchFamily="49" charset="0"/>
              </a:rPr>
              <a:t>réseau</a:t>
            </a:r>
            <a:r>
              <a:rPr lang="en-US" dirty="0" smtClean="0">
                <a:cs typeface="Courier New" pitchFamily="49" charset="0"/>
              </a:rPr>
              <a:t>, etc…</a:t>
            </a:r>
            <a:endParaRPr lang="fr-FR" dirty="0" smtClean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I/O </a:t>
            </a:r>
            <a:r>
              <a:rPr lang="fr-FR" dirty="0" err="1" smtClean="0"/>
              <a:t>bufferisées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smtClean="0"/>
              <a:t>... Un buffer en </a:t>
            </a:r>
            <a:r>
              <a:rPr lang="en-US" i="1" dirty="0" err="1" smtClean="0"/>
              <a:t>écriture</a:t>
            </a:r>
            <a:r>
              <a:rPr lang="en-US" i="1" dirty="0" smtClean="0"/>
              <a:t> </a:t>
            </a:r>
            <a:r>
              <a:rPr lang="en-US" i="1" dirty="0" err="1" smtClean="0"/>
              <a:t>vant</a:t>
            </a:r>
            <a:r>
              <a:rPr lang="en-US" i="1" dirty="0" smtClean="0"/>
              <a:t> du package 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bufio</a:t>
            </a:r>
            <a:r>
              <a:rPr lang="en-US" i="1" dirty="0" smtClean="0"/>
              <a:t> :</a:t>
            </a:r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Writer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 ... }</a:t>
            </a:r>
          </a:p>
          <a:p>
            <a:pPr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bufio.Writer</a:t>
            </a:r>
            <a:r>
              <a:rPr lang="en-US" dirty="0" smtClean="0"/>
              <a:t> </a:t>
            </a:r>
            <a:r>
              <a:rPr lang="en-US" i="1" dirty="0" err="1" smtClean="0"/>
              <a:t>implémente</a:t>
            </a:r>
            <a:r>
              <a:rPr lang="en-US" i="1" dirty="0" smtClean="0"/>
              <a:t> la </a:t>
            </a:r>
            <a:r>
              <a:rPr lang="en-US" i="1" dirty="0" err="1" smtClean="0"/>
              <a:t>méthode</a:t>
            </a:r>
            <a:r>
              <a:rPr lang="en-US" i="1" dirty="0" smtClean="0"/>
              <a:t> </a:t>
            </a:r>
            <a:r>
              <a:rPr lang="en-US" i="1" dirty="0" err="1" smtClean="0"/>
              <a:t>canonique</a:t>
            </a:r>
            <a:r>
              <a:rPr lang="en-US" i="1" dirty="0" smtClean="0"/>
              <a:t>  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Write</a:t>
            </a:r>
            <a:r>
              <a:rPr lang="en-US" i="1" dirty="0" smtClean="0"/>
              <a:t>.</a:t>
            </a:r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(b *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Writer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Write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(p []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byte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(n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os.Error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C’est</a:t>
            </a:r>
            <a:r>
              <a:rPr lang="en-US" i="1" dirty="0" smtClean="0"/>
              <a:t> </a:t>
            </a:r>
            <a:r>
              <a:rPr lang="en-US" i="1" dirty="0" err="1" smtClean="0"/>
              <a:t>aussi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“factory”: </a:t>
            </a:r>
            <a:r>
              <a:rPr lang="en-US" i="1" dirty="0" err="1" smtClean="0"/>
              <a:t>donnez</a:t>
            </a:r>
            <a:r>
              <a:rPr lang="en-US" i="1" dirty="0" smtClean="0"/>
              <a:t> </a:t>
            </a:r>
            <a:r>
              <a:rPr lang="en-US" i="1" dirty="0" err="1" smtClean="0"/>
              <a:t>lui</a:t>
            </a:r>
            <a:r>
              <a:rPr lang="en-US" i="1" dirty="0" smtClean="0"/>
              <a:t> un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io.Writer</a:t>
            </a:r>
            <a:r>
              <a:rPr lang="en-US" i="1" dirty="0" smtClean="0"/>
              <a:t>, et </a:t>
            </a:r>
            <a:r>
              <a:rPr lang="en-US" i="1" dirty="0" err="1" smtClean="0"/>
              <a:t>il</a:t>
            </a:r>
            <a:r>
              <a:rPr lang="en-US" i="1" dirty="0" smtClean="0"/>
              <a:t> </a:t>
            </a:r>
            <a:r>
              <a:rPr lang="en-US" i="1" dirty="0" err="1" smtClean="0"/>
              <a:t>retrounera</a:t>
            </a:r>
            <a:r>
              <a:rPr lang="en-US" i="1" dirty="0" smtClean="0"/>
              <a:t> un 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io.Writer</a:t>
            </a:r>
            <a:r>
              <a:rPr lang="en-US" i="1" dirty="0" smtClean="0"/>
              <a:t> </a:t>
            </a:r>
            <a:r>
              <a:rPr lang="en-US" i="1" dirty="0" err="1" smtClean="0"/>
              <a:t>bufferisé</a:t>
            </a:r>
            <a:r>
              <a:rPr lang="en-US" i="1" dirty="0" smtClean="0"/>
              <a:t> de la </a:t>
            </a:r>
            <a:r>
              <a:rPr lang="en-US" i="1" dirty="0" err="1" smtClean="0"/>
              <a:t>forme</a:t>
            </a:r>
            <a:r>
              <a:rPr lang="en-US" i="1" dirty="0" smtClean="0"/>
              <a:t> d’un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bufio.Writer</a:t>
            </a:r>
            <a:r>
              <a:rPr lang="en-US" i="1" dirty="0" smtClean="0"/>
              <a:t>:</a:t>
            </a:r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NewWriter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wr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io.Writer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(b *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Writer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os.Error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Et </a:t>
            </a:r>
            <a:r>
              <a:rPr lang="en-US" i="1" dirty="0" err="1" smtClean="0"/>
              <a:t>bien</a:t>
            </a:r>
            <a:r>
              <a:rPr lang="en-US" i="1" dirty="0" smtClean="0"/>
              <a:t> </a:t>
            </a:r>
            <a:r>
              <a:rPr lang="en-US" i="1" dirty="0" err="1" smtClean="0"/>
              <a:t>entendu</a:t>
            </a:r>
            <a:r>
              <a:rPr lang="en-US" i="1" dirty="0" smtClean="0"/>
              <a:t>,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os.File</a:t>
            </a:r>
            <a:r>
              <a:rPr lang="en-US" i="1" dirty="0" smtClean="0"/>
              <a:t> </a:t>
            </a:r>
            <a:r>
              <a:rPr lang="en-US" i="1" dirty="0" err="1" smtClean="0"/>
              <a:t>implémente</a:t>
            </a:r>
            <a:r>
              <a:rPr lang="en-US" i="1" dirty="0" smtClean="0"/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Writer</a:t>
            </a:r>
            <a:r>
              <a:rPr lang="en-US" i="1" dirty="0" smtClean="0"/>
              <a:t> </a:t>
            </a:r>
            <a:r>
              <a:rPr lang="en-US" i="1" dirty="0" err="1" smtClean="0"/>
              <a:t>également</a:t>
            </a:r>
            <a:r>
              <a:rPr lang="en-US" i="1" dirty="0" smtClean="0"/>
              <a:t>.</a:t>
            </a:r>
            <a:endParaRPr lang="fr-FR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Mettons tout ensemble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Autofit/>
          </a:bodyPr>
          <a:lstStyle/>
          <a:p>
            <a:pPr lvl="1"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import (</a:t>
            </a:r>
          </a:p>
          <a:p>
            <a:pPr lvl="1"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	"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bufio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"; "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"; "os"</a:t>
            </a:r>
          </a:p>
          <a:p>
            <a:pPr lvl="1"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 lvl="2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// non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bufferisé</a:t>
            </a:r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fmt.Fprintf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os.Stdout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, "%s, ", "bonjour")</a:t>
            </a:r>
          </a:p>
          <a:p>
            <a:pPr lvl="2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bufferisé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os.Stdout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implémente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io.Writer</a:t>
            </a:r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buf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bufio.NewWriter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os.Stdout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2">
              <a:buNone/>
            </a:pP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fmt.Fprintf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buf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, "%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s\n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", "monde!")</a:t>
            </a:r>
          </a:p>
          <a:p>
            <a:pPr lvl="2">
              <a:buNone/>
            </a:pP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buf.Flush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2000" i="1" dirty="0" smtClean="0"/>
          </a:p>
          <a:p>
            <a:pPr>
              <a:buNone/>
            </a:pPr>
            <a:r>
              <a:rPr lang="en-US" sz="2000" i="1" dirty="0" smtClean="0"/>
              <a:t>La </a:t>
            </a:r>
            <a:r>
              <a:rPr lang="en-US" sz="2000" i="1" dirty="0" err="1" smtClean="0"/>
              <a:t>bufferisation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fonctionne</a:t>
            </a:r>
            <a:r>
              <a:rPr lang="en-US" sz="2000" i="1" dirty="0" smtClean="0"/>
              <a:t> avec </a:t>
            </a:r>
            <a:r>
              <a:rPr lang="en-US" sz="2000" i="1" dirty="0" err="1" smtClean="0"/>
              <a:t>n’importe</a:t>
            </a:r>
            <a:r>
              <a:rPr lang="en-US" sz="2000" i="1" dirty="0" smtClean="0"/>
              <a:t> quoi qui 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Writes</a:t>
            </a:r>
            <a:r>
              <a:rPr lang="en-US" sz="2000" i="1" dirty="0" smtClean="0"/>
              <a:t>.</a:t>
            </a:r>
          </a:p>
          <a:p>
            <a:pPr>
              <a:buNone/>
            </a:pPr>
            <a:r>
              <a:rPr lang="en-US" sz="2000" i="1" dirty="0" err="1" smtClean="0"/>
              <a:t>Ressemble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presque</a:t>
            </a:r>
            <a:r>
              <a:rPr lang="en-US" sz="2000" i="1" dirty="0" smtClean="0"/>
              <a:t> au pipes </a:t>
            </a:r>
            <a:r>
              <a:rPr lang="en-US" sz="2000" i="1" dirty="0" err="1" smtClean="0"/>
              <a:t>Unis</a:t>
            </a:r>
            <a:r>
              <a:rPr lang="en-US" sz="2000" i="1" dirty="0" smtClean="0"/>
              <a:t>, </a:t>
            </a:r>
            <a:r>
              <a:rPr lang="en-US" sz="2000" i="1" dirty="0" err="1" smtClean="0"/>
              <a:t>n’est-ce</a:t>
            </a:r>
            <a:r>
              <a:rPr lang="en-US" sz="2000" i="1" dirty="0" smtClean="0"/>
              <a:t> pas?  </a:t>
            </a:r>
          </a:p>
          <a:p>
            <a:pPr>
              <a:buNone/>
            </a:pPr>
            <a:r>
              <a:rPr lang="en-US" sz="2000" i="1" dirty="0" smtClean="0"/>
              <a:t>La </a:t>
            </a:r>
            <a:r>
              <a:rPr lang="en-US" sz="2000" i="1" dirty="0" err="1" smtClean="0"/>
              <a:t>composabilité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est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très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puissante</a:t>
            </a:r>
            <a:r>
              <a:rPr lang="en-US" sz="2000" i="1" dirty="0" smtClean="0"/>
              <a:t>; </a:t>
            </a:r>
            <a:r>
              <a:rPr lang="en-US" sz="2000" i="1" dirty="0" err="1" smtClean="0"/>
              <a:t>voir</a:t>
            </a:r>
            <a:r>
              <a:rPr lang="en-US" sz="2000" i="1" dirty="0" smtClean="0"/>
              <a:t> le package 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crypto</a:t>
            </a:r>
            <a:r>
              <a:rPr lang="en-US" sz="2000" i="1" dirty="0" smtClean="0"/>
              <a:t>.</a:t>
            </a:r>
            <a:endParaRPr lang="fr-FR" sz="200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Autres interface publiques dans </a:t>
            </a:r>
            <a:r>
              <a:rPr lang="fr-FR" dirty="0" err="1" smtClean="0"/>
              <a:t>io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fr-FR" i="1" dirty="0" smtClean="0"/>
              <a:t>Le package 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io</a:t>
            </a:r>
            <a:r>
              <a:rPr lang="fr-FR" i="1" dirty="0" smtClean="0"/>
              <a:t> possède :</a:t>
            </a:r>
            <a:endParaRPr lang="fr-FR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Reader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Writer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ReadWriter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ReadWriteCloser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err="1" smtClean="0"/>
              <a:t>Ce</a:t>
            </a:r>
            <a:r>
              <a:rPr lang="en-US" i="1" dirty="0" smtClean="0"/>
              <a:t> </a:t>
            </a:r>
            <a:r>
              <a:rPr lang="en-US" i="1" dirty="0" err="1" smtClean="0"/>
              <a:t>sont</a:t>
            </a:r>
            <a:r>
              <a:rPr lang="en-US" i="1" dirty="0" smtClean="0"/>
              <a:t> des interfaces </a:t>
            </a:r>
            <a:r>
              <a:rPr lang="en-US" i="1" dirty="0" err="1" smtClean="0"/>
              <a:t>stylées</a:t>
            </a:r>
            <a:r>
              <a:rPr lang="en-US" i="1" dirty="0" smtClean="0"/>
              <a:t> </a:t>
            </a:r>
            <a:r>
              <a:rPr lang="en-US" i="1" dirty="0" err="1" smtClean="0"/>
              <a:t>mais</a:t>
            </a:r>
            <a:r>
              <a:rPr lang="en-US" i="1" dirty="0" smtClean="0"/>
              <a:t> </a:t>
            </a:r>
            <a:r>
              <a:rPr lang="en-US" i="1" dirty="0" err="1" smtClean="0"/>
              <a:t>évidentes</a:t>
            </a:r>
            <a:r>
              <a:rPr lang="en-US" i="1" dirty="0" smtClean="0"/>
              <a:t> : </a:t>
            </a:r>
            <a:r>
              <a:rPr lang="en-US" i="1" dirty="0" err="1" smtClean="0"/>
              <a:t>elles</a:t>
            </a:r>
            <a:r>
              <a:rPr lang="en-US" i="1" dirty="0" smtClean="0"/>
              <a:t> </a:t>
            </a:r>
            <a:r>
              <a:rPr lang="en-US" i="1" dirty="0" err="1" smtClean="0"/>
              <a:t>capturent</a:t>
            </a:r>
            <a:r>
              <a:rPr lang="en-US" i="1" dirty="0" smtClean="0"/>
              <a:t> les </a:t>
            </a:r>
          </a:p>
          <a:p>
            <a:pPr>
              <a:buNone/>
            </a:pPr>
            <a:r>
              <a:rPr lang="en-US" i="1" dirty="0" err="1" smtClean="0"/>
              <a:t>fonctionnalités</a:t>
            </a:r>
            <a:r>
              <a:rPr lang="en-US" i="1" dirty="0" smtClean="0"/>
              <a:t> de </a:t>
            </a:r>
            <a:r>
              <a:rPr lang="en-US" i="1" dirty="0" err="1" smtClean="0"/>
              <a:t>n’importe</a:t>
            </a:r>
            <a:r>
              <a:rPr lang="en-US" i="1" dirty="0" smtClean="0"/>
              <a:t> quoi </a:t>
            </a:r>
            <a:r>
              <a:rPr lang="en-US" i="1" dirty="0" err="1" smtClean="0"/>
              <a:t>implémentant</a:t>
            </a:r>
            <a:r>
              <a:rPr lang="en-US" i="1" dirty="0" smtClean="0"/>
              <a:t> les </a:t>
            </a:r>
            <a:r>
              <a:rPr lang="en-US" i="1" dirty="0" err="1" smtClean="0"/>
              <a:t>fonctions</a:t>
            </a:r>
            <a:r>
              <a:rPr lang="en-US" i="1" dirty="0" smtClean="0"/>
              <a:t> </a:t>
            </a:r>
            <a:r>
              <a:rPr lang="en-US" i="1" dirty="0" err="1" smtClean="0"/>
              <a:t>listées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dans</a:t>
            </a:r>
            <a:r>
              <a:rPr lang="en-US" i="1" dirty="0" smtClean="0"/>
              <a:t> </a:t>
            </a:r>
            <a:r>
              <a:rPr lang="en-US" i="1" dirty="0" err="1" smtClean="0"/>
              <a:t>leurs</a:t>
            </a:r>
            <a:r>
              <a:rPr lang="en-US" i="1" dirty="0" smtClean="0"/>
              <a:t> </a:t>
            </a:r>
            <a:r>
              <a:rPr lang="en-US" i="1" dirty="0" err="1" smtClean="0"/>
              <a:t>noms</a:t>
            </a:r>
            <a:r>
              <a:rPr lang="en-US" i="1" dirty="0" smtClean="0"/>
              <a:t>.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C’est</a:t>
            </a:r>
            <a:r>
              <a:rPr lang="en-US" i="1" dirty="0" smtClean="0"/>
              <a:t> </a:t>
            </a:r>
            <a:r>
              <a:rPr lang="en-US" i="1" dirty="0" err="1" smtClean="0"/>
              <a:t>pourquoi</a:t>
            </a:r>
            <a:r>
              <a:rPr lang="en-US" i="1" dirty="0" smtClean="0"/>
              <a:t> nous </a:t>
            </a:r>
            <a:r>
              <a:rPr lang="en-US" i="1" dirty="0" err="1" smtClean="0"/>
              <a:t>pouvons</a:t>
            </a:r>
            <a:r>
              <a:rPr lang="en-US" i="1" dirty="0" smtClean="0"/>
              <a:t> </a:t>
            </a:r>
            <a:r>
              <a:rPr lang="en-US" i="1" dirty="0" err="1" smtClean="0"/>
              <a:t>avoir</a:t>
            </a:r>
            <a:r>
              <a:rPr lang="en-US" i="1" dirty="0" smtClean="0"/>
              <a:t> un package </a:t>
            </a:r>
            <a:r>
              <a:rPr lang="en-US" i="1" dirty="0" err="1" smtClean="0"/>
              <a:t>d’io</a:t>
            </a:r>
            <a:r>
              <a:rPr lang="en-US" i="1" dirty="0" smtClean="0"/>
              <a:t> </a:t>
            </a:r>
            <a:r>
              <a:rPr lang="en-US" i="1" dirty="0" err="1" smtClean="0"/>
              <a:t>bufferisées</a:t>
            </a:r>
            <a:r>
              <a:rPr lang="en-US" i="1" dirty="0" smtClean="0"/>
              <a:t> avec </a:t>
            </a:r>
          </a:p>
          <a:p>
            <a:pPr>
              <a:buNone/>
            </a:pPr>
            <a:r>
              <a:rPr lang="en-US" i="1" dirty="0" err="1" smtClean="0"/>
              <a:t>une</a:t>
            </a:r>
            <a:r>
              <a:rPr lang="en-US" i="1" dirty="0" smtClean="0"/>
              <a:t> implementation </a:t>
            </a:r>
            <a:r>
              <a:rPr lang="en-US" i="1" dirty="0" err="1" smtClean="0"/>
              <a:t>séparée</a:t>
            </a:r>
            <a:r>
              <a:rPr lang="en-US" i="1" dirty="0" smtClean="0"/>
              <a:t> des </a:t>
            </a:r>
            <a:r>
              <a:rPr lang="en-US" i="1" dirty="0" err="1" smtClean="0"/>
              <a:t>io</a:t>
            </a:r>
            <a:r>
              <a:rPr lang="en-US" i="1" dirty="0" smtClean="0"/>
              <a:t> </a:t>
            </a:r>
            <a:r>
              <a:rPr lang="en-US" i="1" dirty="0" err="1" smtClean="0"/>
              <a:t>elle-mêmes</a:t>
            </a:r>
            <a:r>
              <a:rPr lang="en-US" i="1" dirty="0" smtClean="0"/>
              <a:t> : </a:t>
            </a:r>
            <a:r>
              <a:rPr lang="en-US" i="1" dirty="0" err="1" smtClean="0"/>
              <a:t>si</a:t>
            </a:r>
            <a:r>
              <a:rPr lang="en-US" i="1" dirty="0" smtClean="0"/>
              <a:t> les </a:t>
            </a:r>
            <a:r>
              <a:rPr lang="en-US" i="1" dirty="0" err="1" smtClean="0"/>
              <a:t>deux</a:t>
            </a:r>
            <a:r>
              <a:rPr lang="en-US" i="1" dirty="0" smtClean="0"/>
              <a:t> </a:t>
            </a:r>
            <a:r>
              <a:rPr lang="en-US" i="1" dirty="0" err="1" smtClean="0"/>
              <a:t>acceptent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smtClean="0"/>
              <a:t>et  </a:t>
            </a:r>
            <a:r>
              <a:rPr lang="en-US" i="1" dirty="0" err="1" smtClean="0"/>
              <a:t>fournissent</a:t>
            </a:r>
            <a:r>
              <a:rPr lang="en-US" i="1" dirty="0" smtClean="0"/>
              <a:t> des </a:t>
            </a:r>
            <a:r>
              <a:rPr lang="en-US" i="1" dirty="0" err="1" smtClean="0"/>
              <a:t>valeurs</a:t>
            </a:r>
            <a:r>
              <a:rPr lang="en-US" i="1" dirty="0" smtClean="0"/>
              <a:t> interfaces.  </a:t>
            </a:r>
            <a:endParaRPr lang="fr-FR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Comparaison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smtClean="0"/>
              <a:t>En </a:t>
            </a:r>
            <a:r>
              <a:rPr lang="en-US" i="1" dirty="0" err="1" smtClean="0"/>
              <a:t>termes</a:t>
            </a:r>
            <a:r>
              <a:rPr lang="en-US" i="1" dirty="0" smtClean="0"/>
              <a:t> C++, un </a:t>
            </a:r>
            <a:r>
              <a:rPr lang="en-US" i="1" dirty="0" err="1" smtClean="0"/>
              <a:t>tyep</a:t>
            </a:r>
            <a:r>
              <a:rPr lang="en-US" i="1" dirty="0" smtClean="0"/>
              <a:t> interface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comme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classe</a:t>
            </a:r>
            <a:r>
              <a:rPr lang="en-US" i="1" dirty="0" smtClean="0"/>
              <a:t> </a:t>
            </a:r>
            <a:r>
              <a:rPr lang="en-US" i="1" dirty="0" err="1" smtClean="0"/>
              <a:t>abstraite</a:t>
            </a:r>
            <a:r>
              <a:rPr lang="en-US" i="1" dirty="0" smtClean="0"/>
              <a:t> pure </a:t>
            </a:r>
          </a:p>
          <a:p>
            <a:pPr>
              <a:buNone/>
            </a:pPr>
            <a:r>
              <a:rPr lang="en-US" i="1" dirty="0" err="1" smtClean="0"/>
              <a:t>spécifiant</a:t>
            </a:r>
            <a:r>
              <a:rPr lang="en-US" i="1" dirty="0" smtClean="0"/>
              <a:t> les </a:t>
            </a:r>
            <a:r>
              <a:rPr lang="en-US" i="1" dirty="0" err="1" smtClean="0"/>
              <a:t>méthodes</a:t>
            </a:r>
            <a:r>
              <a:rPr lang="en-US" i="1" dirty="0" smtClean="0"/>
              <a:t> </a:t>
            </a:r>
            <a:r>
              <a:rPr lang="en-US" i="1" dirty="0" err="1" smtClean="0"/>
              <a:t>mais</a:t>
            </a:r>
            <a:r>
              <a:rPr lang="en-US" i="1" dirty="0" smtClean="0"/>
              <a:t> </a:t>
            </a:r>
            <a:r>
              <a:rPr lang="en-US" i="1" dirty="0" err="1" smtClean="0"/>
              <a:t>implémentant</a:t>
            </a:r>
            <a:r>
              <a:rPr lang="en-US" i="1" dirty="0" smtClean="0"/>
              <a:t> </a:t>
            </a:r>
            <a:r>
              <a:rPr lang="en-US" i="1" dirty="0" err="1" smtClean="0"/>
              <a:t>aucune</a:t>
            </a:r>
            <a:r>
              <a:rPr lang="en-US" i="1" dirty="0" smtClean="0"/>
              <a:t> </a:t>
            </a:r>
            <a:r>
              <a:rPr lang="en-US" i="1" dirty="0" err="1" smtClean="0"/>
              <a:t>d’elles</a:t>
            </a:r>
            <a:r>
              <a:rPr lang="en-US" i="1" dirty="0" smtClean="0"/>
              <a:t>.</a:t>
            </a:r>
            <a:endParaRPr lang="fr-FR" i="1" dirty="0" smtClean="0"/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en-US" i="1" dirty="0" smtClean="0"/>
              <a:t>En </a:t>
            </a:r>
            <a:r>
              <a:rPr lang="en-US" i="1" dirty="0" err="1" smtClean="0"/>
              <a:t>termes</a:t>
            </a:r>
            <a:r>
              <a:rPr lang="en-US" i="1" dirty="0" smtClean="0"/>
              <a:t> java, </a:t>
            </a:r>
            <a:r>
              <a:rPr lang="en-US" i="1" dirty="0" err="1" smtClean="0"/>
              <a:t>une</a:t>
            </a:r>
            <a:r>
              <a:rPr lang="en-US" i="1" dirty="0" smtClean="0"/>
              <a:t> interface </a:t>
            </a:r>
            <a:r>
              <a:rPr lang="en-US" i="1" dirty="0" err="1" smtClean="0"/>
              <a:t>ressemble</a:t>
            </a:r>
            <a:r>
              <a:rPr lang="en-US" i="1" dirty="0" smtClean="0"/>
              <a:t> plus à </a:t>
            </a:r>
            <a:r>
              <a:rPr lang="en-US" i="1" dirty="0" err="1" smtClean="0"/>
              <a:t>une</a:t>
            </a:r>
            <a:r>
              <a:rPr lang="en-US" i="1" dirty="0" smtClean="0"/>
              <a:t> interface  Java.</a:t>
            </a:r>
            <a:endParaRPr lang="fr-FR" i="1" dirty="0" smtClean="0"/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en-US" i="1" dirty="0" err="1" smtClean="0"/>
              <a:t>Mais</a:t>
            </a:r>
            <a:r>
              <a:rPr lang="en-US" i="1" dirty="0" smtClean="0"/>
              <a:t>, en Go </a:t>
            </a:r>
            <a:r>
              <a:rPr lang="en-US" i="1" dirty="0" err="1" smtClean="0"/>
              <a:t>il</a:t>
            </a:r>
            <a:r>
              <a:rPr lang="en-US" i="1" dirty="0" smtClean="0"/>
              <a:t> y a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différence</a:t>
            </a:r>
            <a:r>
              <a:rPr lang="en-US" i="1" dirty="0" smtClean="0"/>
              <a:t> majeure : un type </a:t>
            </a:r>
            <a:r>
              <a:rPr lang="en-US" i="1" dirty="0" err="1" smtClean="0"/>
              <a:t>n’a</a:t>
            </a:r>
            <a:r>
              <a:rPr lang="en-US" i="1" dirty="0" smtClean="0"/>
              <a:t> pas </a:t>
            </a:r>
            <a:r>
              <a:rPr lang="en-US" i="1" dirty="0" err="1" smtClean="0"/>
              <a:t>besoin</a:t>
            </a:r>
            <a:r>
              <a:rPr lang="en-US" i="1" dirty="0" smtClean="0"/>
              <a:t> de </a:t>
            </a:r>
          </a:p>
          <a:p>
            <a:pPr>
              <a:buNone/>
            </a:pPr>
            <a:r>
              <a:rPr lang="en-US" i="1" dirty="0" err="1" smtClean="0"/>
              <a:t>déclarer</a:t>
            </a:r>
            <a:r>
              <a:rPr lang="en-US" i="1" dirty="0" smtClean="0"/>
              <a:t> </a:t>
            </a:r>
            <a:r>
              <a:rPr lang="en-US" i="1" dirty="0" err="1" smtClean="0"/>
              <a:t>l’interface</a:t>
            </a:r>
            <a:r>
              <a:rPr lang="en-US" i="1" dirty="0" smtClean="0"/>
              <a:t> </a:t>
            </a:r>
            <a:r>
              <a:rPr lang="en-US" i="1" dirty="0" err="1" smtClean="0"/>
              <a:t>qu’il</a:t>
            </a:r>
            <a:r>
              <a:rPr lang="en-US" i="1" dirty="0" smtClean="0"/>
              <a:t> </a:t>
            </a:r>
            <a:r>
              <a:rPr lang="en-US" i="1" dirty="0" err="1" smtClean="0"/>
              <a:t>implémente</a:t>
            </a:r>
            <a:r>
              <a:rPr lang="en-US" i="1" dirty="0" smtClean="0"/>
              <a:t>, </a:t>
            </a:r>
            <a:r>
              <a:rPr lang="en-US" i="1" dirty="0" err="1" smtClean="0"/>
              <a:t>ni</a:t>
            </a:r>
            <a:r>
              <a:rPr lang="en-US" i="1" dirty="0" smtClean="0"/>
              <a:t> </a:t>
            </a:r>
            <a:r>
              <a:rPr lang="en-US" i="1" dirty="0" err="1" smtClean="0"/>
              <a:t>besoin</a:t>
            </a:r>
            <a:r>
              <a:rPr lang="en-US" i="1" dirty="0" smtClean="0"/>
              <a:t> </a:t>
            </a:r>
            <a:r>
              <a:rPr lang="en-US" i="1" dirty="0" err="1" smtClean="0"/>
              <a:t>d’en</a:t>
            </a:r>
            <a:r>
              <a:rPr lang="en-US" i="1" dirty="0" smtClean="0"/>
              <a:t> </a:t>
            </a:r>
            <a:r>
              <a:rPr lang="en-US" i="1" dirty="0" err="1" smtClean="0"/>
              <a:t>hériter</a:t>
            </a:r>
            <a:r>
              <a:rPr lang="en-US" i="1" dirty="0" smtClean="0"/>
              <a:t>. Si le type </a:t>
            </a:r>
          </a:p>
          <a:p>
            <a:pPr>
              <a:buNone/>
            </a:pPr>
            <a:r>
              <a:rPr lang="en-US" i="1" dirty="0" err="1" smtClean="0"/>
              <a:t>possède</a:t>
            </a:r>
            <a:r>
              <a:rPr lang="en-US" i="1" dirty="0" smtClean="0"/>
              <a:t> les </a:t>
            </a:r>
            <a:r>
              <a:rPr lang="en-US" i="1" dirty="0" err="1" smtClean="0"/>
              <a:t>méthodes</a:t>
            </a:r>
            <a:r>
              <a:rPr lang="en-US" i="1" dirty="0" smtClean="0"/>
              <a:t>, </a:t>
            </a:r>
            <a:r>
              <a:rPr lang="en-US" i="1" dirty="0" err="1" smtClean="0"/>
              <a:t>c’est</a:t>
            </a:r>
            <a:r>
              <a:rPr lang="en-US" i="1" dirty="0" smtClean="0"/>
              <a:t> </a:t>
            </a:r>
            <a:r>
              <a:rPr lang="en-US" i="1" dirty="0" err="1" smtClean="0"/>
              <a:t>qu’il</a:t>
            </a:r>
            <a:r>
              <a:rPr lang="en-US" i="1" dirty="0" smtClean="0"/>
              <a:t> </a:t>
            </a:r>
            <a:r>
              <a:rPr lang="en-US" i="1" dirty="0" err="1" smtClean="0"/>
              <a:t>implémente</a:t>
            </a:r>
            <a:r>
              <a:rPr lang="en-US" i="1" dirty="0" smtClean="0"/>
              <a:t> </a:t>
            </a:r>
            <a:r>
              <a:rPr lang="en-US" i="1" dirty="0" err="1" smtClean="0"/>
              <a:t>l’interface</a:t>
            </a:r>
            <a:r>
              <a:rPr lang="fr-FR" i="1" dirty="0" smtClean="0"/>
              <a:t>.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en-US" i="1" dirty="0" err="1" smtClean="0"/>
              <a:t>D’autres</a:t>
            </a:r>
            <a:r>
              <a:rPr lang="en-US" i="1" dirty="0" smtClean="0"/>
              <a:t> </a:t>
            </a:r>
            <a:r>
              <a:rPr lang="en-US" i="1" dirty="0" err="1" smtClean="0"/>
              <a:t>différences</a:t>
            </a:r>
            <a:r>
              <a:rPr lang="en-US" i="1" dirty="0" smtClean="0"/>
              <a:t> </a:t>
            </a:r>
            <a:r>
              <a:rPr lang="en-US" i="1" dirty="0" err="1" smtClean="0"/>
              <a:t>apparaîtront</a:t>
            </a:r>
            <a:r>
              <a:rPr lang="en-US" i="1" dirty="0" smtClean="0"/>
              <a:t> plus </a:t>
            </a:r>
            <a:r>
              <a:rPr lang="en-US" i="1" dirty="0" err="1" smtClean="0"/>
              <a:t>clairement</a:t>
            </a:r>
            <a:r>
              <a:rPr lang="en-US" i="1" dirty="0" smtClean="0"/>
              <a:t> plus </a:t>
            </a:r>
            <a:r>
              <a:rPr lang="en-US" i="1" dirty="0" err="1" smtClean="0"/>
              <a:t>tard</a:t>
            </a:r>
            <a:r>
              <a:rPr lang="en-US" i="1" dirty="0" smtClean="0"/>
              <a:t>. </a:t>
            </a:r>
            <a:endParaRPr lang="en-US" i="1" dirty="0" smtClean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champs anonymes marchent aussi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LockedBufferedWriter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2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Mutex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// has Lock and Unlock methods</a:t>
            </a:r>
          </a:p>
          <a:p>
            <a:pPr lvl="2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bufio.Writer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// has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Write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method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fr-FR" dirty="0" smtClean="0"/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(l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LockedBufferedWriter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Write(p []byte)</a:t>
            </a:r>
          </a:p>
          <a:p>
            <a:pPr lvl="2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nn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os.Error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2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l.Lock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defer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l.Unlock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l.Writer.Write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(p) //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inner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Write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LockedBufferedWriter</a:t>
            </a:r>
            <a:r>
              <a:rPr lang="en-US" dirty="0" smtClean="0"/>
              <a:t> </a:t>
            </a:r>
            <a:r>
              <a:rPr lang="en-US" i="1" dirty="0" err="1" smtClean="0"/>
              <a:t>implémente</a:t>
            </a:r>
            <a:r>
              <a:rPr lang="en-US" i="1" dirty="0" smtClean="0"/>
              <a:t>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io.Writer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smtClean="0"/>
              <a:t> </a:t>
            </a:r>
            <a:r>
              <a:rPr lang="en-US" i="1" dirty="0" err="1" smtClean="0"/>
              <a:t>mais</a:t>
            </a:r>
            <a:r>
              <a:rPr lang="en-US" i="1" dirty="0" smtClean="0"/>
              <a:t> </a:t>
            </a:r>
            <a:r>
              <a:rPr lang="en-US" i="1" dirty="0" err="1" smtClean="0"/>
              <a:t>aussi</a:t>
            </a:r>
            <a:r>
              <a:rPr lang="en-US" i="1" dirty="0" smtClean="0"/>
              <a:t> à</a:t>
            </a:r>
          </a:p>
          <a:p>
            <a:pPr>
              <a:buNone/>
            </a:pPr>
            <a:r>
              <a:rPr lang="en-US" i="1" dirty="0" smtClean="0"/>
              <a:t> </a:t>
            </a:r>
            <a:r>
              <a:rPr lang="en-US" i="1" dirty="0" err="1" smtClean="0"/>
              <a:t>travers</a:t>
            </a:r>
            <a:r>
              <a:rPr lang="en-US" i="1" dirty="0" smtClean="0"/>
              <a:t> le </a:t>
            </a:r>
            <a:r>
              <a:rPr lang="fr-FR" i="1" dirty="0" smtClean="0"/>
              <a:t> 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Mutex</a:t>
            </a:r>
            <a:r>
              <a:rPr lang="fr-FR" i="1" dirty="0" smtClean="0"/>
              <a:t>  anonyme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	type 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Locker interface { Lock(); Unlock() }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: service HTTP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type Handler interface {</a:t>
            </a: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ServeHTTP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ResponseWriter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, *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Request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fr-FR" sz="1600" dirty="0" smtClean="0"/>
          </a:p>
          <a:p>
            <a:pPr>
              <a:buNone/>
            </a:pPr>
            <a:r>
              <a:rPr lang="en-US" sz="1600" i="1" dirty="0" err="1" smtClean="0"/>
              <a:t>Ceci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est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l’interface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définie</a:t>
            </a:r>
            <a:r>
              <a:rPr lang="en-US" sz="1600" i="1" dirty="0" smtClean="0"/>
              <a:t> par le package  </a:t>
            </a:r>
            <a:r>
              <a:rPr lang="en-US" sz="1600" i="1" dirty="0" err="1" smtClean="0"/>
              <a:t>serveur</a:t>
            </a:r>
            <a:r>
              <a:rPr lang="en-US" sz="1600" i="1" dirty="0" smtClean="0"/>
              <a:t> HTTP. Pour </a:t>
            </a:r>
            <a:r>
              <a:rPr lang="en-US" sz="1600" i="1" dirty="0" err="1" smtClean="0"/>
              <a:t>déclarer</a:t>
            </a:r>
            <a:r>
              <a:rPr lang="en-US" sz="1600" i="1" dirty="0" smtClean="0"/>
              <a:t> un </a:t>
            </a:r>
            <a:r>
              <a:rPr lang="en-US" sz="1600" i="1" dirty="0" err="1" smtClean="0"/>
              <a:t>serveur</a:t>
            </a:r>
            <a:r>
              <a:rPr lang="en-US" sz="1600" i="1" dirty="0" smtClean="0"/>
              <a:t> HTTP, </a:t>
            </a:r>
            <a:r>
              <a:rPr lang="en-US" sz="1600" i="1" dirty="0" err="1" smtClean="0"/>
              <a:t>il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faut</a:t>
            </a:r>
            <a:r>
              <a:rPr lang="en-US" sz="1600" i="1" dirty="0" smtClean="0"/>
              <a:t> </a:t>
            </a:r>
          </a:p>
          <a:p>
            <a:pPr>
              <a:buNone/>
            </a:pPr>
            <a:r>
              <a:rPr lang="en-US" sz="1600" i="1" dirty="0" err="1" smtClean="0"/>
              <a:t>définir</a:t>
            </a:r>
            <a:r>
              <a:rPr lang="en-US" sz="1600" i="1" dirty="0" smtClean="0"/>
              <a:t> un type qui </a:t>
            </a:r>
            <a:r>
              <a:rPr lang="en-US" sz="1600" i="1" dirty="0" err="1" smtClean="0"/>
              <a:t>implémente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cette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iterface</a:t>
            </a:r>
            <a:r>
              <a:rPr lang="en-US" sz="1600" i="1" dirty="0" smtClean="0"/>
              <a:t> et se connecter au </a:t>
            </a:r>
            <a:r>
              <a:rPr lang="en-US" sz="1600" i="1" dirty="0" err="1" smtClean="0"/>
              <a:t>serveur</a:t>
            </a:r>
            <a:r>
              <a:rPr lang="en-US" sz="1600" i="1" dirty="0" smtClean="0"/>
              <a:t> (</a:t>
            </a:r>
            <a:r>
              <a:rPr lang="en-US" sz="1600" i="1" dirty="0" err="1" smtClean="0"/>
              <a:t>détails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omis</a:t>
            </a:r>
            <a:r>
              <a:rPr lang="fr-FR" sz="1600" i="1" dirty="0" smtClean="0"/>
              <a:t>).</a:t>
            </a:r>
          </a:p>
          <a:p>
            <a:pPr>
              <a:buNone/>
            </a:pPr>
            <a:endParaRPr lang="fr-FR" sz="1600" i="1" dirty="0" smtClean="0"/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Counter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//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pourrait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juste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dire type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Counter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*Counter)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ServeHTTP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(w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http.ResponseWriter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http.Request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fmt.Fprintf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(w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, "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counter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= %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d\n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ctr.n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ctr.n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++</a:t>
            </a: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fr-FR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Une fonction (type) qui est implémente un serveur HTTP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notFound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http.ResponseWriter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http.Request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w.SetHeader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("Content-Type", "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text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/plain;" +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"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charset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utf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-8")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w.WriteHeader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StatusNotFound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w.WriteString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("404 page not found\n")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err="1" smtClean="0"/>
              <a:t>Maintenant</a:t>
            </a:r>
            <a:r>
              <a:rPr lang="en-US" i="1" dirty="0" smtClean="0"/>
              <a:t> </a:t>
            </a:r>
            <a:r>
              <a:rPr lang="en-US" i="1" dirty="0" err="1" smtClean="0"/>
              <a:t>définissons</a:t>
            </a:r>
            <a:r>
              <a:rPr lang="en-US" i="1" dirty="0" smtClean="0"/>
              <a:t> un type qui </a:t>
            </a:r>
            <a:r>
              <a:rPr lang="en-US" i="1" dirty="0" err="1" smtClean="0"/>
              <a:t>implémente</a:t>
            </a:r>
            <a:r>
              <a:rPr lang="en-US" i="1" dirty="0" smtClean="0"/>
              <a:t> 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ServeHTTP</a:t>
            </a:r>
            <a:r>
              <a:rPr lang="en-US" i="1" dirty="0" smtClean="0"/>
              <a:t>: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HandlerFunc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http.ResponseWriter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*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http.Request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(f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HandlerFunc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ServeHTTP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(w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http.ResponseWriter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http.Request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	f(w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// the receiver's 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call it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i="1" dirty="0" smtClean="0"/>
              <a:t> </a:t>
            </a:r>
            <a:endParaRPr lang="fr-FR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Handle404 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HandlerFunc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notFound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Containers et  interface vide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fr-FR" dirty="0" smtClean="0"/>
              <a:t>Aperçu de </a:t>
            </a:r>
            <a:r>
              <a:rPr lang="fr-FR" dirty="0" smtClean="0"/>
              <a:t>la mise en œuvre des vecteurs</a:t>
            </a:r>
            <a:r>
              <a:rPr lang="fr-FR" dirty="0" smtClean="0"/>
              <a:t>.</a:t>
            </a:r>
            <a:r>
              <a:rPr lang="en-US" i="1" dirty="0" smtClean="0"/>
              <a:t>  (en </a:t>
            </a:r>
            <a:r>
              <a:rPr lang="en-US" i="1" dirty="0" err="1" smtClean="0"/>
              <a:t>pratique</a:t>
            </a:r>
            <a:r>
              <a:rPr lang="en-US" i="1" dirty="0" smtClean="0"/>
              <a:t>, on tend à </a:t>
            </a:r>
            <a:r>
              <a:rPr lang="en-US" i="1" dirty="0" err="1" smtClean="0"/>
              <a:t>utiliser</a:t>
            </a:r>
            <a:r>
              <a:rPr lang="en-US" i="1" dirty="0" smtClean="0"/>
              <a:t> des slices brutes à la place, </a:t>
            </a:r>
            <a:r>
              <a:rPr lang="en-US" i="1" dirty="0" err="1" smtClean="0"/>
              <a:t>mais</a:t>
            </a:r>
            <a:r>
              <a:rPr lang="en-US" i="1" dirty="0" smtClean="0"/>
              <a:t> </a:t>
            </a:r>
            <a:r>
              <a:rPr lang="en-US" i="1" dirty="0" err="1" smtClean="0"/>
              <a:t>c’est</a:t>
            </a:r>
            <a:r>
              <a:rPr lang="en-US" i="1" dirty="0" smtClean="0"/>
              <a:t> </a:t>
            </a:r>
            <a:r>
              <a:rPr lang="en-US" i="1" dirty="0" err="1" smtClean="0"/>
              <a:t>informatif</a:t>
            </a:r>
            <a:r>
              <a:rPr lang="en-US" i="1" dirty="0" smtClean="0"/>
              <a:t>):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Element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interface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{}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// Vector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le container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lui-même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Vector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[]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Element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// At()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retourne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i‘ème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élément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(p *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Vector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(i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Element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p[i]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smtClean="0"/>
              <a:t>Les Vectors </a:t>
            </a:r>
            <a:r>
              <a:rPr lang="en-US" i="1" dirty="0" err="1" smtClean="0"/>
              <a:t>peuvent</a:t>
            </a:r>
            <a:r>
              <a:rPr lang="en-US" i="1" dirty="0" smtClean="0"/>
              <a:t> </a:t>
            </a:r>
            <a:r>
              <a:rPr lang="en-US" i="1" dirty="0" err="1" smtClean="0"/>
              <a:t>contenir</a:t>
            </a:r>
            <a:r>
              <a:rPr lang="en-US" i="1" dirty="0" smtClean="0"/>
              <a:t> </a:t>
            </a:r>
            <a:r>
              <a:rPr lang="en-US" i="1" dirty="0" err="1" smtClean="0"/>
              <a:t>n’importe</a:t>
            </a:r>
            <a:r>
              <a:rPr lang="en-US" i="1" dirty="0" smtClean="0"/>
              <a:t> quoi </a:t>
            </a:r>
            <a:r>
              <a:rPr lang="en-US" i="1" dirty="0" err="1" smtClean="0"/>
              <a:t>parce</a:t>
            </a:r>
            <a:r>
              <a:rPr lang="en-US" i="1" dirty="0" smtClean="0"/>
              <a:t> tout type </a:t>
            </a:r>
            <a:r>
              <a:rPr lang="en-US" i="1" dirty="0" err="1" smtClean="0"/>
              <a:t>implémente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l’interfac</a:t>
            </a:r>
            <a:r>
              <a:rPr lang="en-US" i="1" dirty="0" smtClean="0"/>
              <a:t> vide  </a:t>
            </a:r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err="1" smtClean="0"/>
              <a:t>litéraux</a:t>
            </a:r>
            <a:r>
              <a:rPr lang="fr-FR" dirty="0" smtClean="0"/>
              <a:t> tableau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i="1" dirty="0" err="1" smtClean="0"/>
              <a:t>Tous</a:t>
            </a:r>
            <a:r>
              <a:rPr lang="en-US" i="1" dirty="0" smtClean="0"/>
              <a:t> les types composite </a:t>
            </a:r>
            <a:r>
              <a:rPr lang="en-US" i="1" dirty="0" err="1" smtClean="0"/>
              <a:t>ont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syntaxe</a:t>
            </a:r>
            <a:r>
              <a:rPr lang="en-US" i="1" dirty="0" smtClean="0"/>
              <a:t> </a:t>
            </a:r>
            <a:r>
              <a:rPr lang="en-US" i="1" dirty="0" err="1" smtClean="0"/>
              <a:t>similaire</a:t>
            </a:r>
            <a:r>
              <a:rPr lang="en-US" i="1" dirty="0" smtClean="0"/>
              <a:t> pour la </a:t>
            </a:r>
            <a:r>
              <a:rPr lang="en-US" i="1" dirty="0" err="1" smtClean="0"/>
              <a:t>création</a:t>
            </a:r>
            <a:r>
              <a:rPr lang="en-US" i="1" dirty="0" smtClean="0"/>
              <a:t> des </a:t>
            </a:r>
          </a:p>
          <a:p>
            <a:pPr>
              <a:buNone/>
            </a:pPr>
            <a:r>
              <a:rPr lang="en-US" i="1" dirty="0" err="1" smtClean="0"/>
              <a:t>valeurs</a:t>
            </a:r>
            <a:r>
              <a:rPr lang="en-US" i="1" dirty="0" smtClean="0"/>
              <a:t>. Pour les tableaux </a:t>
            </a:r>
            <a:r>
              <a:rPr lang="en-US" i="1" dirty="0" err="1" smtClean="0"/>
              <a:t>cela</a:t>
            </a:r>
            <a:r>
              <a:rPr lang="en-US" i="1" dirty="0" smtClean="0"/>
              <a:t> </a:t>
            </a:r>
            <a:r>
              <a:rPr lang="en-US" i="1" dirty="0" err="1" smtClean="0"/>
              <a:t>ressemble</a:t>
            </a:r>
            <a:r>
              <a:rPr lang="en-US" i="1" dirty="0" smtClean="0"/>
              <a:t> à :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fr-FR" i="1" dirty="0" smtClean="0"/>
              <a:t>Tableau de 3 entiers: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[3]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{1, 2, 3}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en-US" i="1" dirty="0" smtClean="0"/>
              <a:t>Tableau de 10 </a:t>
            </a:r>
            <a:r>
              <a:rPr lang="en-US" i="1" dirty="0" err="1" smtClean="0"/>
              <a:t>entiers</a:t>
            </a:r>
            <a:r>
              <a:rPr lang="en-US" i="1" dirty="0" smtClean="0"/>
              <a:t>, les </a:t>
            </a:r>
            <a:r>
              <a:rPr lang="en-US" i="1" dirty="0" err="1" smtClean="0"/>
              <a:t>trois</a:t>
            </a:r>
            <a:r>
              <a:rPr lang="en-US" i="1" dirty="0" smtClean="0"/>
              <a:t> premiers </a:t>
            </a:r>
            <a:r>
              <a:rPr lang="en-US" i="1" dirty="0" err="1" smtClean="0"/>
              <a:t>n’étant</a:t>
            </a:r>
            <a:r>
              <a:rPr lang="en-US" i="1" dirty="0" smtClean="0"/>
              <a:t> pas à </a:t>
            </a:r>
            <a:r>
              <a:rPr lang="en-US" i="1" dirty="0" err="1" smtClean="0"/>
              <a:t>zéro</a:t>
            </a:r>
            <a:r>
              <a:rPr lang="en-US" i="1" dirty="0" smtClean="0"/>
              <a:t>: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[10]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{ 1, 2, 3}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en-US" i="1" dirty="0" err="1" smtClean="0"/>
              <a:t>Vous</a:t>
            </a:r>
            <a:r>
              <a:rPr lang="en-US" i="1" dirty="0" smtClean="0"/>
              <a:t> ne </a:t>
            </a:r>
            <a:r>
              <a:rPr lang="en-US" i="1" dirty="0" err="1" smtClean="0"/>
              <a:t>voulez</a:t>
            </a:r>
            <a:r>
              <a:rPr lang="en-US" i="1" dirty="0" smtClean="0"/>
              <a:t> pas </a:t>
            </a:r>
            <a:r>
              <a:rPr lang="en-US" i="1" dirty="0" err="1" smtClean="0"/>
              <a:t>compter</a:t>
            </a:r>
            <a:r>
              <a:rPr lang="en-US" i="1" dirty="0" smtClean="0"/>
              <a:t>? </a:t>
            </a:r>
            <a:r>
              <a:rPr lang="en-US" i="1" dirty="0" err="1" smtClean="0"/>
              <a:t>Utilisez</a:t>
            </a:r>
            <a:r>
              <a:rPr lang="en-US" i="1" dirty="0" smtClean="0"/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i="1" dirty="0" smtClean="0"/>
              <a:t> pour la </a:t>
            </a:r>
            <a:r>
              <a:rPr lang="en-US" i="1" dirty="0" err="1" smtClean="0"/>
              <a:t>initialiser</a:t>
            </a:r>
            <a:r>
              <a:rPr lang="en-US" i="1" dirty="0" smtClean="0"/>
              <a:t> la </a:t>
            </a:r>
            <a:r>
              <a:rPr lang="en-US" i="1" dirty="0" err="1" smtClean="0"/>
              <a:t>longueur</a:t>
            </a:r>
            <a:r>
              <a:rPr lang="en-US" i="1" dirty="0" smtClean="0"/>
              <a:t>: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[...]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{1, 2, 3}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en-US" i="1" dirty="0" err="1" smtClean="0"/>
              <a:t>Vous</a:t>
            </a:r>
            <a:r>
              <a:rPr lang="en-US" i="1" dirty="0" smtClean="0"/>
              <a:t> ne </a:t>
            </a:r>
            <a:r>
              <a:rPr lang="en-US" i="1" dirty="0" err="1" smtClean="0"/>
              <a:t>voulez</a:t>
            </a:r>
            <a:r>
              <a:rPr lang="en-US" i="1" dirty="0" smtClean="0"/>
              <a:t> pas </a:t>
            </a:r>
            <a:r>
              <a:rPr lang="en-US" i="1" dirty="0" err="1" smtClean="0"/>
              <a:t>tous</a:t>
            </a:r>
            <a:r>
              <a:rPr lang="en-US" i="1" dirty="0" smtClean="0"/>
              <a:t> les </a:t>
            </a:r>
            <a:r>
              <a:rPr lang="en-US" i="1" dirty="0" err="1" smtClean="0"/>
              <a:t>initialiser</a:t>
            </a:r>
            <a:r>
              <a:rPr lang="en-US" i="1" dirty="0" smtClean="0"/>
              <a:t>? </a:t>
            </a:r>
            <a:r>
              <a:rPr lang="en-US" i="1" dirty="0" err="1" smtClean="0"/>
              <a:t>Utilisez</a:t>
            </a:r>
            <a:r>
              <a:rPr lang="en-US" i="1" dirty="0" smtClean="0"/>
              <a:t> les </a:t>
            </a:r>
            <a:r>
              <a:rPr lang="en-US" i="1" dirty="0" err="1" smtClean="0"/>
              <a:t>paires</a:t>
            </a:r>
            <a:r>
              <a:rPr lang="en-US" i="1" dirty="0" smtClean="0"/>
              <a:t> </a:t>
            </a:r>
            <a:r>
              <a:rPr lang="en-US" i="1" dirty="0" err="1" smtClean="0"/>
              <a:t>key:value</a:t>
            </a:r>
            <a:r>
              <a:rPr lang="en-US" i="1" dirty="0" smtClean="0"/>
              <a:t> :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[10]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{2:1, 3:1, 5:1, 7:1}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Assertions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fois</a:t>
            </a:r>
            <a:r>
              <a:rPr lang="en-US" i="1" dirty="0" smtClean="0"/>
              <a:t> </a:t>
            </a:r>
            <a:r>
              <a:rPr lang="en-US" i="1" dirty="0" err="1" smtClean="0"/>
              <a:t>que</a:t>
            </a:r>
            <a:r>
              <a:rPr lang="en-US" i="1" dirty="0" smtClean="0"/>
              <a:t> </a:t>
            </a:r>
            <a:r>
              <a:rPr lang="en-US" i="1" dirty="0" err="1" smtClean="0"/>
              <a:t>vous</a:t>
            </a:r>
            <a:r>
              <a:rPr lang="en-US" i="1" dirty="0" smtClean="0"/>
              <a:t> </a:t>
            </a:r>
            <a:r>
              <a:rPr lang="en-US" i="1" dirty="0" err="1" smtClean="0"/>
              <a:t>avez</a:t>
            </a:r>
            <a:r>
              <a:rPr lang="en-US" i="1" dirty="0" smtClean="0"/>
              <a:t> </a:t>
            </a:r>
            <a:r>
              <a:rPr lang="en-US" i="1" dirty="0" err="1" smtClean="0"/>
              <a:t>mis</a:t>
            </a:r>
            <a:r>
              <a:rPr lang="en-US" i="1" dirty="0" smtClean="0"/>
              <a:t> </a:t>
            </a:r>
            <a:r>
              <a:rPr lang="en-US" i="1" dirty="0" err="1" smtClean="0"/>
              <a:t>quelque</a:t>
            </a:r>
            <a:r>
              <a:rPr lang="en-US" i="1" dirty="0" smtClean="0"/>
              <a:t> chose </a:t>
            </a:r>
            <a:r>
              <a:rPr lang="en-US" i="1" dirty="0" err="1" smtClean="0"/>
              <a:t>dans</a:t>
            </a:r>
            <a:r>
              <a:rPr lang="en-US" i="1" dirty="0" smtClean="0"/>
              <a:t> 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Vector</a:t>
            </a:r>
            <a:r>
              <a:rPr lang="en-US" i="1" dirty="0" smtClean="0"/>
              <a:t>, </a:t>
            </a:r>
            <a:r>
              <a:rPr lang="en-US" i="1" dirty="0" err="1" smtClean="0"/>
              <a:t>il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stocké</a:t>
            </a:r>
            <a:r>
              <a:rPr lang="en-US" i="1" dirty="0" smtClean="0"/>
              <a:t> </a:t>
            </a:r>
            <a:r>
              <a:rPr lang="en-US" i="1" dirty="0" err="1" smtClean="0"/>
              <a:t>comme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valeur</a:t>
            </a:r>
            <a:r>
              <a:rPr lang="en-US" i="1" dirty="0" smtClean="0"/>
              <a:t> interface. On a </a:t>
            </a:r>
            <a:r>
              <a:rPr lang="en-US" i="1" dirty="0" err="1" smtClean="0"/>
              <a:t>besoin</a:t>
            </a:r>
            <a:r>
              <a:rPr lang="en-US" i="1" dirty="0" smtClean="0"/>
              <a:t> de </a:t>
            </a:r>
            <a:r>
              <a:rPr lang="en-US" i="1" dirty="0" err="1" smtClean="0"/>
              <a:t>l’“unboxer</a:t>
            </a:r>
            <a:r>
              <a:rPr lang="en-US" i="1" dirty="0" smtClean="0"/>
              <a:t>” pour </a:t>
            </a:r>
            <a:r>
              <a:rPr lang="en-US" i="1" dirty="0" err="1" smtClean="0"/>
              <a:t>récupérer</a:t>
            </a:r>
            <a:r>
              <a:rPr lang="en-US" i="1" dirty="0" smtClean="0"/>
              <a:t> </a:t>
            </a:r>
            <a:r>
              <a:rPr lang="en-US" i="1" dirty="0" err="1" smtClean="0"/>
              <a:t>l’élément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smtClean="0"/>
              <a:t>original : </a:t>
            </a:r>
            <a:r>
              <a:rPr lang="en-US" i="1" dirty="0" err="1" smtClean="0"/>
              <a:t>utilise</a:t>
            </a:r>
            <a:r>
              <a:rPr lang="en-US" i="1" dirty="0" smtClean="0"/>
              <a:t> pour </a:t>
            </a:r>
            <a:r>
              <a:rPr lang="en-US" i="1" dirty="0" err="1" smtClean="0"/>
              <a:t>cela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assertion. </a:t>
            </a:r>
            <a:r>
              <a:rPr lang="en-US" i="1" dirty="0" err="1" smtClean="0"/>
              <a:t>Syntaxe</a:t>
            </a:r>
            <a:r>
              <a:rPr lang="en-US" i="1" dirty="0" smtClean="0"/>
              <a:t> :  </a:t>
            </a:r>
            <a:endParaRPr lang="en-US" i="1" dirty="0" smtClean="0"/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interfaceValue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.(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typeToExtract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err="1" smtClean="0"/>
              <a:t>Echouera</a:t>
            </a:r>
            <a:r>
              <a:rPr lang="en-US" i="1" dirty="0" smtClean="0"/>
              <a:t> </a:t>
            </a:r>
            <a:r>
              <a:rPr lang="en-US" i="1" dirty="0" err="1" smtClean="0"/>
              <a:t>si</a:t>
            </a:r>
            <a:r>
              <a:rPr lang="en-US" i="1" dirty="0" smtClean="0"/>
              <a:t> le type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mauvais</a:t>
            </a:r>
            <a:r>
              <a:rPr lang="en-US" i="1" dirty="0" smtClean="0"/>
              <a:t> – </a:t>
            </a:r>
            <a:r>
              <a:rPr lang="en-US" i="1" dirty="0" err="1" smtClean="0"/>
              <a:t>mais</a:t>
            </a:r>
            <a:r>
              <a:rPr lang="en-US" i="1" dirty="0" smtClean="0"/>
              <a:t> nous </a:t>
            </a:r>
            <a:r>
              <a:rPr lang="en-US" i="1" dirty="0" err="1" smtClean="0"/>
              <a:t>verrons</a:t>
            </a:r>
            <a:r>
              <a:rPr lang="en-US" i="1" dirty="0" smtClean="0"/>
              <a:t> </a:t>
            </a:r>
            <a:r>
              <a:rPr lang="en-US" i="1" dirty="0" err="1" smtClean="0"/>
              <a:t>cela</a:t>
            </a:r>
            <a:r>
              <a:rPr lang="en-US" i="1" dirty="0" smtClean="0"/>
              <a:t> </a:t>
            </a:r>
            <a:r>
              <a:rPr lang="en-US" i="1" dirty="0" err="1" smtClean="0"/>
              <a:t>dans</a:t>
            </a:r>
            <a:r>
              <a:rPr lang="en-US" i="1" dirty="0" smtClean="0"/>
              <a:t> le prochain slide.</a:t>
            </a:r>
            <a:endParaRPr lang="en-US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v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vector.Vector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v.Set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(0, 1234.) //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stocké comme une valeur interface  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v.At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(0)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récupéré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comme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interface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{}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!= 1234. {}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erreur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à la compilation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.(float64) != 1234. {} // OK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!= 1234 {}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erreur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à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l’exécution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MyFloat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!= 1234. {} // err: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MyFloat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smtClean="0"/>
              <a:t>Les assertions ne </a:t>
            </a: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  <a:r>
              <a:rPr lang="en-US" i="1" dirty="0" err="1" smtClean="0"/>
              <a:t>levées</a:t>
            </a:r>
            <a:r>
              <a:rPr lang="en-US" i="1" dirty="0" smtClean="0"/>
              <a:t> </a:t>
            </a:r>
            <a:r>
              <a:rPr lang="en-US" i="1" dirty="0" err="1" smtClean="0"/>
              <a:t>qu’à</a:t>
            </a:r>
            <a:r>
              <a:rPr lang="en-US" i="1" dirty="0" smtClean="0"/>
              <a:t> </a:t>
            </a:r>
            <a:r>
              <a:rPr lang="en-US" i="1" dirty="0" err="1" smtClean="0"/>
              <a:t>l’execution</a:t>
            </a:r>
            <a:r>
              <a:rPr lang="en-US" i="1" dirty="0" smtClean="0"/>
              <a:t> . Le </a:t>
            </a:r>
            <a:r>
              <a:rPr lang="en-US" i="1" dirty="0" err="1" smtClean="0"/>
              <a:t>compilateur</a:t>
            </a:r>
            <a:r>
              <a:rPr lang="en-US" i="1" dirty="0" smtClean="0"/>
              <a:t> </a:t>
            </a:r>
            <a:r>
              <a:rPr lang="en-US" i="1" dirty="0" err="1" smtClean="0"/>
              <a:t>rejette</a:t>
            </a:r>
            <a:r>
              <a:rPr lang="en-US" i="1" dirty="0" smtClean="0"/>
              <a:t> les assertions qui </a:t>
            </a:r>
          </a:p>
          <a:p>
            <a:pPr>
              <a:buNone/>
            </a:pP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  <a:r>
              <a:rPr lang="en-US" i="1" dirty="0" err="1" smtClean="0"/>
              <a:t>sûres</a:t>
            </a:r>
            <a:r>
              <a:rPr lang="en-US" i="1" dirty="0" smtClean="0"/>
              <a:t> </a:t>
            </a:r>
            <a:r>
              <a:rPr lang="en-US" i="1" dirty="0" err="1" smtClean="0"/>
              <a:t>d’échouer</a:t>
            </a:r>
            <a:r>
              <a:rPr lang="en-US" i="1" dirty="0" smtClean="0"/>
              <a:t>.  </a:t>
            </a:r>
            <a:endParaRPr lang="fr-FR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Conversion d’interface vers une autre interface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i="1" dirty="0" err="1" smtClean="0"/>
              <a:t>Jusqu’à</a:t>
            </a:r>
            <a:r>
              <a:rPr lang="en-US" i="1" dirty="0" smtClean="0"/>
              <a:t> </a:t>
            </a:r>
            <a:r>
              <a:rPr lang="en-US" i="1" dirty="0" err="1" smtClean="0"/>
              <a:t>présent</a:t>
            </a:r>
            <a:r>
              <a:rPr lang="en-US" i="1" dirty="0" smtClean="0"/>
              <a:t>, nous </a:t>
            </a:r>
            <a:r>
              <a:rPr lang="en-US" i="1" dirty="0" err="1" smtClean="0"/>
              <a:t>déplacé</a:t>
            </a:r>
            <a:r>
              <a:rPr lang="en-US" i="1" dirty="0" smtClean="0"/>
              <a:t> des </a:t>
            </a:r>
            <a:r>
              <a:rPr lang="en-US" i="1" dirty="0" err="1" smtClean="0"/>
              <a:t>valeurs</a:t>
            </a:r>
            <a:r>
              <a:rPr lang="en-US" i="1" dirty="0" smtClean="0"/>
              <a:t> </a:t>
            </a:r>
            <a:r>
              <a:rPr lang="en-US" i="1" dirty="0" err="1" smtClean="0"/>
              <a:t>régulières</a:t>
            </a:r>
            <a:r>
              <a:rPr lang="en-US" i="1" dirty="0" smtClean="0"/>
              <a:t> de </a:t>
            </a:r>
            <a:r>
              <a:rPr lang="en-US" i="1" dirty="0" err="1" smtClean="0"/>
              <a:t>ou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 </a:t>
            </a:r>
            <a:r>
              <a:rPr lang="en-US" i="1" dirty="0" err="1" smtClean="0"/>
              <a:t>vers</a:t>
            </a:r>
            <a:r>
              <a:rPr lang="en-US" i="1" dirty="0" smtClean="0"/>
              <a:t> des </a:t>
            </a:r>
            <a:r>
              <a:rPr lang="en-US" i="1" dirty="0" err="1" smtClean="0"/>
              <a:t>valeurs</a:t>
            </a:r>
            <a:r>
              <a:rPr lang="en-US" i="1" dirty="0" smtClean="0"/>
              <a:t> interface, </a:t>
            </a:r>
            <a:r>
              <a:rPr lang="en-US" i="1" dirty="0" err="1" smtClean="0"/>
              <a:t>mais</a:t>
            </a:r>
            <a:r>
              <a:rPr lang="en-US" i="1" dirty="0" smtClean="0"/>
              <a:t> les </a:t>
            </a:r>
            <a:r>
              <a:rPr lang="en-US" i="1" dirty="0" err="1" smtClean="0"/>
              <a:t>valeurs</a:t>
            </a:r>
            <a:r>
              <a:rPr lang="en-US" i="1" dirty="0" smtClean="0"/>
              <a:t> interface qui </a:t>
            </a:r>
          </a:p>
          <a:p>
            <a:pPr>
              <a:buNone/>
            </a:pPr>
            <a:r>
              <a:rPr lang="en-US" i="1" dirty="0" err="1" smtClean="0"/>
              <a:t>contiennent</a:t>
            </a:r>
            <a:r>
              <a:rPr lang="en-US" i="1" dirty="0" smtClean="0"/>
              <a:t> les </a:t>
            </a:r>
            <a:r>
              <a:rPr lang="en-US" i="1" dirty="0" err="1" smtClean="0"/>
              <a:t>méthodes</a:t>
            </a:r>
            <a:r>
              <a:rPr lang="en-US" i="1" dirty="0" smtClean="0"/>
              <a:t> </a:t>
            </a:r>
            <a:r>
              <a:rPr lang="en-US" i="1" dirty="0" err="1" smtClean="0"/>
              <a:t>appropriées</a:t>
            </a:r>
            <a:r>
              <a:rPr lang="en-US" i="1" dirty="0" smtClean="0"/>
              <a:t> </a:t>
            </a:r>
            <a:r>
              <a:rPr lang="en-US" i="1" dirty="0" err="1" smtClean="0"/>
              <a:t>peuvent</a:t>
            </a:r>
            <a:r>
              <a:rPr lang="en-US" i="1" dirty="0" smtClean="0"/>
              <a:t> </a:t>
            </a:r>
            <a:r>
              <a:rPr lang="en-US" i="1" dirty="0" err="1" smtClean="0"/>
              <a:t>aussi</a:t>
            </a:r>
            <a:r>
              <a:rPr lang="en-US" i="1" dirty="0" smtClean="0"/>
              <a:t> </a:t>
            </a:r>
            <a:r>
              <a:rPr lang="en-US" i="1" dirty="0" err="1" smtClean="0"/>
              <a:t>être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converties</a:t>
            </a:r>
            <a:r>
              <a:rPr lang="en-US" i="1" dirty="0" smtClean="0"/>
              <a:t>. 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En </a:t>
            </a:r>
            <a:r>
              <a:rPr lang="en-US" i="1" dirty="0" err="1" smtClean="0"/>
              <a:t>effet</a:t>
            </a:r>
            <a:r>
              <a:rPr lang="en-US" i="1" dirty="0" smtClean="0"/>
              <a:t>  </a:t>
            </a:r>
            <a:r>
              <a:rPr lang="en-US" i="1" dirty="0" err="1" smtClean="0"/>
              <a:t>c’est</a:t>
            </a:r>
            <a:r>
              <a:rPr lang="en-US" i="1" dirty="0" smtClean="0"/>
              <a:t> le </a:t>
            </a:r>
            <a:r>
              <a:rPr lang="en-US" i="1" dirty="0" err="1" smtClean="0"/>
              <a:t>même</a:t>
            </a:r>
            <a:r>
              <a:rPr lang="en-US" i="1" dirty="0" smtClean="0"/>
              <a:t> </a:t>
            </a:r>
            <a:r>
              <a:rPr lang="en-US" i="1" dirty="0" err="1" smtClean="0"/>
              <a:t>schéma</a:t>
            </a:r>
            <a:r>
              <a:rPr lang="en-US" i="1" dirty="0" smtClean="0"/>
              <a:t> </a:t>
            </a:r>
            <a:r>
              <a:rPr lang="en-US" i="1" dirty="0" err="1" smtClean="0"/>
              <a:t>que</a:t>
            </a:r>
            <a:r>
              <a:rPr lang="en-US" i="1" dirty="0" smtClean="0"/>
              <a:t> </a:t>
            </a:r>
            <a:r>
              <a:rPr lang="en-US" i="1" dirty="0" err="1" smtClean="0"/>
              <a:t>unboxer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valeur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smtClean="0"/>
              <a:t>interface pour </a:t>
            </a:r>
            <a:r>
              <a:rPr lang="en-US" i="1" dirty="0" err="1" smtClean="0"/>
              <a:t>extraire</a:t>
            </a:r>
            <a:r>
              <a:rPr lang="en-US" i="1" dirty="0" smtClean="0"/>
              <a:t> la </a:t>
            </a:r>
            <a:r>
              <a:rPr lang="en-US" i="1" dirty="0" err="1" smtClean="0"/>
              <a:t>valeur</a:t>
            </a:r>
            <a:r>
              <a:rPr lang="en-US" i="1" dirty="0" smtClean="0"/>
              <a:t> </a:t>
            </a:r>
            <a:r>
              <a:rPr lang="en-US" i="1" dirty="0" err="1" smtClean="0"/>
              <a:t>concrête</a:t>
            </a:r>
            <a:r>
              <a:rPr lang="en-US" i="1" dirty="0" smtClean="0"/>
              <a:t> </a:t>
            </a:r>
            <a:r>
              <a:rPr lang="en-US" i="1" dirty="0" err="1" smtClean="0"/>
              <a:t>sous-jacente</a:t>
            </a:r>
            <a:r>
              <a:rPr lang="en-US" i="1" dirty="0" smtClean="0"/>
              <a:t>, </a:t>
            </a:r>
          </a:p>
          <a:p>
            <a:pPr>
              <a:buNone/>
            </a:pPr>
            <a:r>
              <a:rPr lang="en-US" i="1" dirty="0" err="1" smtClean="0"/>
              <a:t>puis</a:t>
            </a:r>
            <a:r>
              <a:rPr lang="en-US" i="1" dirty="0" smtClean="0"/>
              <a:t> de la </a:t>
            </a:r>
            <a:r>
              <a:rPr lang="en-US" i="1" dirty="0" err="1" smtClean="0"/>
              <a:t>reboxer</a:t>
            </a:r>
            <a:r>
              <a:rPr lang="en-US" i="1" dirty="0" smtClean="0"/>
              <a:t> pour </a:t>
            </a:r>
            <a:r>
              <a:rPr lang="en-US" i="1" dirty="0" err="1" smtClean="0"/>
              <a:t>avoir</a:t>
            </a:r>
            <a:r>
              <a:rPr lang="en-US" i="1" dirty="0" smtClean="0"/>
              <a:t>  un nouveau </a:t>
            </a:r>
            <a:r>
              <a:rPr lang="en-US" i="1" dirty="0" err="1" smtClean="0"/>
              <a:t>tyê</a:t>
            </a:r>
            <a:r>
              <a:rPr lang="en-US" i="1" dirty="0" smtClean="0"/>
              <a:t> interface.  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 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Le </a:t>
            </a:r>
            <a:r>
              <a:rPr lang="en-US" i="1" dirty="0" err="1" smtClean="0"/>
              <a:t>succès</a:t>
            </a:r>
            <a:r>
              <a:rPr lang="en-US" i="1" dirty="0" smtClean="0"/>
              <a:t> </a:t>
            </a:r>
            <a:r>
              <a:rPr lang="en-US" i="1" dirty="0" smtClean="0"/>
              <a:t>de la conversion </a:t>
            </a:r>
            <a:r>
              <a:rPr lang="en-US" i="1" dirty="0" err="1" smtClean="0"/>
              <a:t>dépend</a:t>
            </a:r>
            <a:r>
              <a:rPr lang="en-US" i="1" dirty="0" smtClean="0"/>
              <a:t> de la </a:t>
            </a:r>
            <a:r>
              <a:rPr lang="en-US" i="1" dirty="0" err="1" smtClean="0"/>
              <a:t>valeur</a:t>
            </a:r>
            <a:r>
              <a:rPr lang="en-US" i="1" dirty="0" smtClean="0"/>
              <a:t> </a:t>
            </a:r>
            <a:r>
              <a:rPr lang="en-US" i="1" dirty="0" err="1" smtClean="0"/>
              <a:t>sous</a:t>
            </a:r>
            <a:r>
              <a:rPr lang="en-US" i="1" dirty="0" smtClean="0"/>
              <a:t>-</a:t>
            </a:r>
          </a:p>
          <a:p>
            <a:pPr>
              <a:buNone/>
            </a:pPr>
            <a:r>
              <a:rPr lang="en-US" i="1" dirty="0" err="1" smtClean="0"/>
              <a:t>jacente</a:t>
            </a:r>
            <a:r>
              <a:rPr lang="en-US" i="1" dirty="0" smtClean="0"/>
              <a:t>, pas du type </a:t>
            </a:r>
            <a:r>
              <a:rPr lang="en-US" i="1" dirty="0" err="1" smtClean="0"/>
              <a:t>d’interface</a:t>
            </a:r>
            <a:r>
              <a:rPr lang="en-US" i="1" dirty="0" smtClean="0"/>
              <a:t> </a:t>
            </a:r>
            <a:r>
              <a:rPr lang="en-US" i="1" dirty="0" err="1" smtClean="0"/>
              <a:t>originel</a:t>
            </a:r>
            <a:r>
              <a:rPr lang="en-US" i="1" dirty="0" smtClean="0"/>
              <a:t>. </a:t>
            </a:r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Exemple de conversion interface vers interface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fr-FR" i="1" dirty="0" smtClean="0"/>
              <a:t>soit:</a:t>
            </a:r>
            <a:endParaRPr lang="fr-FR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ai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AbsInterface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SqrInterface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interface {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 float64 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si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SqrInterface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pp := new(Point) // say *Point has Abs,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empty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interface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{}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i="1" dirty="0" smtClean="0"/>
              <a:t>Elles sont toutes OK : </a:t>
            </a:r>
            <a:endParaRPr lang="fr-FR" i="1" dirty="0" smtClean="0"/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empty = pp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// tout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satisfait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vide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empty.(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AbsInterface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valeur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sous-jacente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		// implémente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Abs()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		// (échec d’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excution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sinon)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it-IT" dirty="0" smtClean="0">
                <a:latin typeface="Courier New" pitchFamily="49" charset="0"/>
                <a:cs typeface="Courier New" pitchFamily="49" charset="0"/>
              </a:rPr>
              <a:t>si = ai.(SqrInterface) // *Point 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possède Sqr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		// même si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AbsInterface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non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empty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//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*Point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implémente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un ensemble vide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		//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Note: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statiquement vérifiable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ainsi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l’assertion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n’est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nécessaire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Tester avec des assertions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i="1" dirty="0" smtClean="0"/>
              <a:t>On </a:t>
            </a:r>
            <a:r>
              <a:rPr lang="en-US" i="1" dirty="0" err="1" smtClean="0"/>
              <a:t>peut</a:t>
            </a:r>
            <a:r>
              <a:rPr lang="en-US" i="1" dirty="0" smtClean="0"/>
              <a:t> </a:t>
            </a:r>
            <a:r>
              <a:rPr lang="en-US" i="1" dirty="0" err="1" smtClean="0"/>
              <a:t>utiliser</a:t>
            </a:r>
            <a:r>
              <a:rPr lang="en-US" i="1" dirty="0" smtClean="0"/>
              <a:t> les assertions "comma </a:t>
            </a:r>
            <a:r>
              <a:rPr lang="en-US" i="1" dirty="0" smtClean="0"/>
              <a:t>ok" </a:t>
            </a:r>
            <a:r>
              <a:rPr lang="fr-FR" i="1" dirty="0" smtClean="0"/>
              <a:t>pour tester une valeur de type.</a:t>
            </a:r>
          </a:p>
          <a:p>
            <a:pPr>
              <a:buNone/>
            </a:pPr>
            <a:endParaRPr lang="fr-FR" i="1" dirty="0" smtClean="0"/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elem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vector.At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pPr lvl="1">
              <a:buNone/>
            </a:pPr>
            <a:r>
              <a:rPr lang="pl-PL" dirty="0" smtClean="0">
                <a:latin typeface="Courier New" pitchFamily="49" charset="0"/>
                <a:cs typeface="Courier New" pitchFamily="49" charset="0"/>
              </a:rPr>
              <a:t>if i, ok := elem.(int); ok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fmt.Printf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: %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d\n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", i)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if f, ok :=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elem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.(float64); ok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fmt.Printf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("float64: %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g\n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", f)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("type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inconnu\n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Tester avec un type </a:t>
            </a:r>
            <a:r>
              <a:rPr lang="fr-FR" dirty="0" err="1" smtClean="0"/>
              <a:t>switch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fr-FR" i="1" dirty="0" err="1" smtClean="0"/>
              <a:t>Special</a:t>
            </a:r>
            <a:r>
              <a:rPr lang="fr-FR" i="1" dirty="0" smtClean="0"/>
              <a:t> </a:t>
            </a:r>
            <a:r>
              <a:rPr lang="fr-FR" i="1" dirty="0" err="1" smtClean="0"/>
              <a:t>syntax</a:t>
            </a:r>
            <a:r>
              <a:rPr lang="fr-FR" i="1" dirty="0" smtClean="0"/>
              <a:t>:</a:t>
            </a:r>
          </a:p>
          <a:p>
            <a:pPr>
              <a:buNone/>
            </a:pPr>
            <a:endParaRPr lang="fr-FR" i="1" dirty="0" smtClean="0"/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switch v := elem.(type) {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litéral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keyword "type"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case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1">
              <a:buNone/>
            </a:pPr>
            <a:r>
              <a:rPr lang="nl-NL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fmt.Printf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est int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: %d\n", v)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case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float64: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fmt.Printf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 est float64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: %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g\n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", v)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default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 type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inconnu\n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Est-ce que v implémente m()?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i="1" dirty="0" smtClean="0"/>
              <a:t>Pour </a:t>
            </a:r>
            <a:r>
              <a:rPr lang="en-US" i="1" dirty="0" err="1" smtClean="0"/>
              <a:t>aller</a:t>
            </a:r>
            <a:r>
              <a:rPr lang="en-US" i="1" dirty="0" smtClean="0"/>
              <a:t> un </a:t>
            </a:r>
            <a:r>
              <a:rPr lang="en-US" i="1" dirty="0" err="1" smtClean="0"/>
              <a:t>peu</a:t>
            </a:r>
            <a:r>
              <a:rPr lang="en-US" i="1" dirty="0" smtClean="0"/>
              <a:t> plus loin, </a:t>
            </a:r>
            <a:r>
              <a:rPr lang="en-US" i="1" dirty="0" err="1" smtClean="0"/>
              <a:t>testons</a:t>
            </a:r>
            <a:r>
              <a:rPr lang="en-US" i="1" dirty="0" smtClean="0"/>
              <a:t> </a:t>
            </a:r>
            <a:r>
              <a:rPr lang="en-US" i="1" dirty="0" err="1" smtClean="0"/>
              <a:t>si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valeur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implémente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méthode</a:t>
            </a:r>
            <a:r>
              <a:rPr lang="fr-FR" i="1" dirty="0" smtClean="0"/>
              <a:t>.</a:t>
            </a:r>
          </a:p>
          <a:p>
            <a:pPr>
              <a:buNone/>
            </a:pPr>
            <a:endParaRPr lang="fr-FR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type Stringer interface { String() string 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sv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ok := v.(Stringer); ok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fmt.Printf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implémente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String(): %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s\n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",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sv.String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// note: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pas 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err="1" smtClean="0"/>
              <a:t>C’est</a:t>
            </a:r>
            <a:r>
              <a:rPr lang="en-US" i="1" dirty="0" smtClean="0"/>
              <a:t> </a:t>
            </a:r>
            <a:r>
              <a:rPr lang="en-US" i="1" dirty="0" err="1" smtClean="0"/>
              <a:t>ainsi</a:t>
            </a:r>
            <a:r>
              <a:rPr lang="en-US" i="1" dirty="0" smtClean="0"/>
              <a:t>  </a:t>
            </a:r>
            <a:r>
              <a:rPr lang="en-US" i="1" dirty="0" err="1" smtClean="0"/>
              <a:t>que</a:t>
            </a:r>
            <a:r>
              <a:rPr lang="en-US" i="1" dirty="0" smtClean="0"/>
              <a:t> 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Print,</a:t>
            </a:r>
            <a:r>
              <a:rPr lang="en-US" i="1" dirty="0" smtClean="0"/>
              <a:t> </a:t>
            </a:r>
            <a:r>
              <a:rPr lang="en-US" i="1" dirty="0" smtClean="0"/>
              <a:t>etc</a:t>
            </a:r>
            <a:r>
              <a:rPr lang="en-US" i="1" dirty="0" smtClean="0"/>
              <a:t>., </a:t>
            </a:r>
            <a:r>
              <a:rPr lang="en-US" i="1" dirty="0" err="1" smtClean="0"/>
              <a:t>évrifie</a:t>
            </a:r>
            <a:r>
              <a:rPr lang="en-US" i="1" dirty="0" smtClean="0"/>
              <a:t> is un type </a:t>
            </a:r>
            <a:r>
              <a:rPr lang="en-US" i="1" dirty="0" err="1" smtClean="0"/>
              <a:t>peut</a:t>
            </a:r>
            <a:r>
              <a:rPr lang="en-US" i="1" dirty="0" smtClean="0"/>
              <a:t> </a:t>
            </a:r>
            <a:r>
              <a:rPr lang="en-US" i="1" dirty="0" err="1" smtClean="0"/>
              <a:t>être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affiché</a:t>
            </a:r>
            <a:r>
              <a:rPr lang="en-US" i="1" dirty="0" smtClean="0"/>
              <a:t> </a:t>
            </a:r>
            <a:r>
              <a:rPr lang="en-US" i="1" dirty="0" err="1" smtClean="0"/>
              <a:t>ou</a:t>
            </a:r>
            <a:r>
              <a:rPr lang="en-US" i="1" dirty="0" smtClean="0"/>
              <a:t> pas.</a:t>
            </a:r>
            <a:endParaRPr lang="fr-FR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Réflexion et …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smtClean="0"/>
              <a:t>Il </a:t>
            </a:r>
            <a:r>
              <a:rPr lang="en-US" i="1" dirty="0" err="1" smtClean="0"/>
              <a:t>existe</a:t>
            </a:r>
            <a:r>
              <a:rPr lang="en-US" i="1" dirty="0" smtClean="0"/>
              <a:t> un package (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reflect</a:t>
            </a:r>
            <a:r>
              <a:rPr lang="en-US" i="1" dirty="0" smtClean="0"/>
              <a:t>) </a:t>
            </a:r>
            <a:r>
              <a:rPr lang="en-US" i="1" dirty="0" smtClean="0"/>
              <a:t>qui </a:t>
            </a:r>
            <a:r>
              <a:rPr lang="en-US" i="1" dirty="0" err="1" smtClean="0"/>
              <a:t>vous</a:t>
            </a:r>
            <a:r>
              <a:rPr lang="en-US" i="1" dirty="0" smtClean="0"/>
              <a:t> </a:t>
            </a:r>
            <a:r>
              <a:rPr lang="en-US" i="1" dirty="0" err="1" smtClean="0"/>
              <a:t>permet</a:t>
            </a:r>
            <a:r>
              <a:rPr lang="en-US" i="1" dirty="0" smtClean="0"/>
              <a:t> </a:t>
            </a:r>
            <a:r>
              <a:rPr lang="en-US" i="1" dirty="0" err="1" smtClean="0"/>
              <a:t>d’examiner</a:t>
            </a:r>
            <a:r>
              <a:rPr lang="en-US" i="1" dirty="0" smtClean="0"/>
              <a:t> des </a:t>
            </a:r>
          </a:p>
          <a:p>
            <a:pPr>
              <a:buNone/>
            </a:pPr>
            <a:r>
              <a:rPr lang="en-US" i="1" dirty="0" err="1" smtClean="0"/>
              <a:t>valeurs</a:t>
            </a:r>
            <a:r>
              <a:rPr lang="en-US" i="1" dirty="0" smtClean="0"/>
              <a:t> pour </a:t>
            </a:r>
            <a:r>
              <a:rPr lang="en-US" i="1" dirty="0" err="1" smtClean="0"/>
              <a:t>découvrir</a:t>
            </a:r>
            <a:r>
              <a:rPr lang="en-US" i="1" dirty="0" smtClean="0"/>
              <a:t> </a:t>
            </a:r>
            <a:r>
              <a:rPr lang="en-US" i="1" dirty="0" err="1" smtClean="0"/>
              <a:t>leur</a:t>
            </a:r>
            <a:r>
              <a:rPr lang="en-US" i="1" dirty="0" smtClean="0"/>
              <a:t> type. </a:t>
            </a:r>
            <a:r>
              <a:rPr lang="en-US" i="1" dirty="0" err="1" smtClean="0"/>
              <a:t>Trop</a:t>
            </a:r>
            <a:r>
              <a:rPr lang="en-US" i="1" dirty="0" smtClean="0"/>
              <a:t> </a:t>
            </a:r>
            <a:r>
              <a:rPr lang="en-US" i="1" dirty="0" err="1" smtClean="0"/>
              <a:t>intriqué</a:t>
            </a:r>
            <a:r>
              <a:rPr lang="en-US" i="1" dirty="0" smtClean="0"/>
              <a:t> pour </a:t>
            </a:r>
            <a:r>
              <a:rPr lang="en-US" i="1" dirty="0" err="1" smtClean="0"/>
              <a:t>être</a:t>
            </a:r>
            <a:r>
              <a:rPr lang="en-US" i="1" dirty="0" smtClean="0"/>
              <a:t> </a:t>
            </a:r>
            <a:r>
              <a:rPr lang="en-US" i="1" dirty="0" err="1" smtClean="0"/>
              <a:t>décrite</a:t>
            </a:r>
            <a:r>
              <a:rPr lang="en-US" i="1" dirty="0" smtClean="0"/>
              <a:t> </a:t>
            </a:r>
            <a:r>
              <a:rPr lang="en-US" i="1" dirty="0" err="1" smtClean="0"/>
              <a:t>ici</a:t>
            </a:r>
            <a:r>
              <a:rPr lang="en-US" i="1" dirty="0" smtClean="0"/>
              <a:t> </a:t>
            </a:r>
            <a:r>
              <a:rPr lang="en-US" i="1" dirty="0" err="1" smtClean="0"/>
              <a:t>mais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smtClean="0"/>
              <a:t> 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i="1" dirty="0" smtClean="0"/>
              <a:t> </a:t>
            </a:r>
            <a:r>
              <a:rPr lang="en-US" i="1" dirty="0" smtClean="0"/>
              <a:t>etc</a:t>
            </a:r>
            <a:r>
              <a:rPr lang="en-US" i="1" dirty="0" smtClean="0"/>
              <a:t>., </a:t>
            </a:r>
            <a:r>
              <a:rPr lang="en-US" i="1" dirty="0" err="1" smtClean="0"/>
              <a:t>l’utilise</a:t>
            </a:r>
            <a:r>
              <a:rPr lang="en-US" i="1" dirty="0" smtClean="0"/>
              <a:t> pour </a:t>
            </a:r>
            <a:r>
              <a:rPr lang="en-US" i="1" dirty="0" err="1" smtClean="0"/>
              <a:t>analyser</a:t>
            </a:r>
            <a:r>
              <a:rPr lang="en-US" i="1" dirty="0" smtClean="0"/>
              <a:t> </a:t>
            </a:r>
            <a:r>
              <a:rPr lang="en-US" i="1" dirty="0" err="1" smtClean="0"/>
              <a:t>ses</a:t>
            </a:r>
            <a:r>
              <a:rPr lang="en-US" i="1" dirty="0" smtClean="0"/>
              <a:t> arguments.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(format string,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...interface{})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(n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os.Error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en-US" i="1" dirty="0" smtClean="0"/>
              <a:t>A </a:t>
            </a:r>
            <a:r>
              <a:rPr lang="en-US" i="1" dirty="0" err="1" smtClean="0"/>
              <a:t>l’intérieur</a:t>
            </a:r>
            <a:r>
              <a:rPr lang="en-US" i="1" dirty="0" smtClean="0"/>
              <a:t> de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i="1" dirty="0" smtClean="0"/>
              <a:t>, </a:t>
            </a:r>
            <a:r>
              <a:rPr lang="en-US" i="1" dirty="0" smtClean="0"/>
              <a:t>les 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i="1" dirty="0" smtClean="0"/>
              <a:t> </a:t>
            </a:r>
            <a:r>
              <a:rPr lang="en-US" i="1" dirty="0" smtClean="0"/>
              <a:t> </a:t>
            </a:r>
            <a:r>
              <a:rPr lang="en-US" i="1" dirty="0" err="1" smtClean="0"/>
              <a:t>deviennent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slice du type </a:t>
            </a:r>
          </a:p>
          <a:p>
            <a:pPr>
              <a:buNone/>
            </a:pPr>
            <a:r>
              <a:rPr lang="en-US" i="1" dirty="0" err="1" smtClean="0"/>
              <a:t>spécifié</a:t>
            </a:r>
            <a:r>
              <a:rPr lang="en-US" i="1" dirty="0" smtClean="0"/>
              <a:t>, i.e</a:t>
            </a:r>
            <a:r>
              <a:rPr lang="en-US" i="1" dirty="0" smtClean="0"/>
              <a:t>.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[]interface{},</a:t>
            </a:r>
            <a:r>
              <a:rPr lang="en-US" i="1" dirty="0" smtClean="0"/>
              <a:t> </a:t>
            </a:r>
            <a:r>
              <a:rPr lang="en-US" i="1" dirty="0" smtClean="0"/>
              <a:t>et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i="1" dirty="0" smtClean="0"/>
              <a:t> </a:t>
            </a:r>
            <a:r>
              <a:rPr lang="en-US" i="1" dirty="0" err="1" smtClean="0"/>
              <a:t>utilise</a:t>
            </a:r>
            <a:r>
              <a:rPr lang="en-US" i="1" dirty="0" smtClean="0"/>
              <a:t> le package </a:t>
            </a:r>
          </a:p>
          <a:p>
            <a:pPr>
              <a:buNone/>
            </a:pPr>
            <a:r>
              <a:rPr lang="en-US" i="1" dirty="0" err="1" smtClean="0"/>
              <a:t>réflexion</a:t>
            </a:r>
            <a:r>
              <a:rPr lang="en-US" i="1" dirty="0" smtClean="0"/>
              <a:t> pour </a:t>
            </a:r>
            <a:r>
              <a:rPr lang="en-US" i="1" dirty="0" err="1" smtClean="0"/>
              <a:t>dépaqueter</a:t>
            </a:r>
            <a:r>
              <a:rPr lang="en-US" i="1" dirty="0" smtClean="0"/>
              <a:t> </a:t>
            </a:r>
            <a:r>
              <a:rPr lang="en-US" i="1" dirty="0" err="1" smtClean="0"/>
              <a:t>chaque</a:t>
            </a:r>
            <a:r>
              <a:rPr lang="en-US" i="1" dirty="0" smtClean="0"/>
              <a:t> </a:t>
            </a:r>
            <a:r>
              <a:rPr lang="en-US" i="1" dirty="0" err="1" smtClean="0"/>
              <a:t>élément</a:t>
            </a:r>
            <a:r>
              <a:rPr lang="en-US" i="1" dirty="0" smtClean="0"/>
              <a:t> pour </a:t>
            </a:r>
            <a:r>
              <a:rPr lang="en-US" i="1" dirty="0" err="1" smtClean="0"/>
              <a:t>analyser</a:t>
            </a:r>
            <a:r>
              <a:rPr lang="en-US" i="1" dirty="0" smtClean="0"/>
              <a:t> son type. </a:t>
            </a:r>
            <a:r>
              <a:rPr lang="fr-FR" i="1" dirty="0" smtClean="0"/>
              <a:t> </a:t>
            </a:r>
            <a:endParaRPr lang="fr-FR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Réflexion et </a:t>
            </a:r>
            <a:r>
              <a:rPr lang="fr-FR" dirty="0" err="1" smtClean="0"/>
              <a:t>Print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i="1" dirty="0" err="1" smtClean="0"/>
              <a:t>Commé</a:t>
            </a:r>
            <a:r>
              <a:rPr lang="en-US" i="1" dirty="0" smtClean="0"/>
              <a:t> </a:t>
            </a:r>
            <a:r>
              <a:rPr lang="en-US" i="1" dirty="0" err="1" smtClean="0"/>
              <a:t>résultat</a:t>
            </a:r>
            <a:r>
              <a:rPr lang="en-US" i="1" dirty="0" smtClean="0"/>
              <a:t>,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i="1" dirty="0" smtClean="0"/>
              <a:t> </a:t>
            </a:r>
            <a:r>
              <a:rPr lang="en-US" i="1" dirty="0" smtClean="0"/>
              <a:t>et </a:t>
            </a:r>
            <a:r>
              <a:rPr lang="en-US" i="1" dirty="0" err="1" smtClean="0"/>
              <a:t>consors</a:t>
            </a:r>
            <a:r>
              <a:rPr lang="en-US" i="1" dirty="0" smtClean="0"/>
              <a:t> </a:t>
            </a:r>
            <a:r>
              <a:rPr lang="en-US" i="1" dirty="0" err="1" smtClean="0"/>
              <a:t>connaissent</a:t>
            </a:r>
            <a:r>
              <a:rPr lang="en-US" i="1" dirty="0" smtClean="0"/>
              <a:t> les types </a:t>
            </a:r>
            <a:r>
              <a:rPr lang="en-US" i="1" dirty="0" err="1" smtClean="0"/>
              <a:t>réels</a:t>
            </a:r>
            <a:r>
              <a:rPr lang="en-US" i="1" dirty="0" smtClean="0"/>
              <a:t>  des </a:t>
            </a:r>
            <a:r>
              <a:rPr lang="en-US" i="1" dirty="0" err="1" smtClean="0"/>
              <a:t>leurs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smtClean="0"/>
              <a:t>arguments. </a:t>
            </a:r>
            <a:r>
              <a:rPr lang="en-US" i="1" dirty="0" err="1" smtClean="0"/>
              <a:t>Parce</a:t>
            </a:r>
            <a:r>
              <a:rPr lang="en-US" i="1" dirty="0" smtClean="0"/>
              <a:t> </a:t>
            </a:r>
            <a:r>
              <a:rPr lang="en-US" i="1" dirty="0" err="1" smtClean="0"/>
              <a:t>ils</a:t>
            </a:r>
            <a:r>
              <a:rPr lang="en-US" i="1" dirty="0" smtClean="0"/>
              <a:t> </a:t>
            </a:r>
            <a:r>
              <a:rPr lang="en-US" i="1" dirty="0" err="1" smtClean="0"/>
              <a:t>connaissent</a:t>
            </a:r>
            <a:r>
              <a:rPr lang="en-US" i="1" dirty="0" smtClean="0"/>
              <a:t> </a:t>
            </a:r>
            <a:r>
              <a:rPr lang="en-US" i="1" dirty="0" err="1" smtClean="0"/>
              <a:t>si</a:t>
            </a:r>
            <a:r>
              <a:rPr lang="en-US" i="1" dirty="0" smtClean="0"/>
              <a:t> </a:t>
            </a:r>
            <a:r>
              <a:rPr lang="en-US" i="1" dirty="0" err="1" smtClean="0"/>
              <a:t>els</a:t>
            </a:r>
            <a:r>
              <a:rPr lang="en-US" i="1" dirty="0" smtClean="0"/>
              <a:t> arguments </a:t>
            </a:r>
            <a:r>
              <a:rPr lang="en-US" i="1" dirty="0" err="1" smtClean="0"/>
              <a:t>sont</a:t>
            </a:r>
            <a:r>
              <a:rPr lang="en-US" i="1" dirty="0" smtClean="0"/>
              <a:t> non </a:t>
            </a:r>
            <a:r>
              <a:rPr lang="en-US" i="1" dirty="0" err="1" smtClean="0"/>
              <a:t>signés</a:t>
            </a:r>
            <a:r>
              <a:rPr lang="en-US" i="1" dirty="0" smtClean="0"/>
              <a:t> </a:t>
            </a:r>
            <a:r>
              <a:rPr lang="en-US" i="1" dirty="0" err="1" smtClean="0"/>
              <a:t>ou</a:t>
            </a:r>
            <a:r>
              <a:rPr lang="en-US" i="1" dirty="0" smtClean="0"/>
              <a:t> longs, </a:t>
            </a:r>
            <a:r>
              <a:rPr lang="en-US" i="1" dirty="0" err="1" smtClean="0"/>
              <a:t>il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n’y</a:t>
            </a:r>
            <a:r>
              <a:rPr lang="en-US" i="1" dirty="0" smtClean="0"/>
              <a:t> a pas de  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%u</a:t>
            </a:r>
            <a:r>
              <a:rPr lang="en-US" i="1" dirty="0" smtClean="0"/>
              <a:t> </a:t>
            </a:r>
            <a:r>
              <a:rPr lang="en-US" i="1" dirty="0" err="1" smtClean="0"/>
              <a:t>ou</a:t>
            </a:r>
            <a:r>
              <a:rPr lang="en-US" i="1" dirty="0" smtClean="0"/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%ld</a:t>
            </a:r>
            <a:r>
              <a:rPr lang="en-US" i="1" dirty="0" smtClean="0"/>
              <a:t>, </a:t>
            </a:r>
            <a:r>
              <a:rPr lang="fr-FR" i="1" dirty="0" err="1" smtClean="0"/>
              <a:t>seulement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%d</a:t>
            </a:r>
            <a:r>
              <a:rPr lang="fr-FR" i="1" dirty="0" smtClean="0"/>
              <a:t>.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en-US" i="1" dirty="0" err="1" smtClean="0"/>
              <a:t>C’est</a:t>
            </a:r>
            <a:r>
              <a:rPr lang="en-US" i="1" dirty="0" smtClean="0"/>
              <a:t> </a:t>
            </a:r>
            <a:r>
              <a:rPr lang="en-US" i="1" dirty="0" err="1" smtClean="0"/>
              <a:t>ainsi</a:t>
            </a:r>
            <a:r>
              <a:rPr lang="en-US" i="1" dirty="0" smtClean="0"/>
              <a:t> </a:t>
            </a:r>
            <a:r>
              <a:rPr lang="en-US" i="1" dirty="0" err="1" smtClean="0"/>
              <a:t>que</a:t>
            </a:r>
            <a:r>
              <a:rPr lang="en-US" i="1" dirty="0" smtClean="0"/>
              <a:t> 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i="1" dirty="0" smtClean="0"/>
              <a:t> et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i="1" dirty="0" smtClean="0"/>
              <a:t> </a:t>
            </a:r>
            <a:r>
              <a:rPr lang="en-US" i="1" dirty="0" err="1" smtClean="0"/>
              <a:t>peuvent</a:t>
            </a:r>
            <a:r>
              <a:rPr lang="en-US" i="1" dirty="0" smtClean="0"/>
              <a:t> </a:t>
            </a:r>
            <a:r>
              <a:rPr lang="en-US" i="1" dirty="0" err="1" smtClean="0"/>
              <a:t>afficher</a:t>
            </a:r>
            <a:r>
              <a:rPr lang="en-US" i="1" dirty="0" smtClean="0"/>
              <a:t> les arguments </a:t>
            </a:r>
            <a:r>
              <a:rPr lang="en-US" i="1" dirty="0" err="1" smtClean="0"/>
              <a:t>proprement</a:t>
            </a:r>
            <a:r>
              <a:rPr lang="en-US" i="1" dirty="0" smtClean="0"/>
              <a:t> sans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chaine</a:t>
            </a:r>
            <a:r>
              <a:rPr lang="en-US" i="1" dirty="0" smtClean="0"/>
              <a:t> de </a:t>
            </a:r>
            <a:r>
              <a:rPr lang="en-US" i="1" dirty="0" err="1" smtClean="0"/>
              <a:t>formatage</a:t>
            </a:r>
            <a:r>
              <a:rPr lang="en-US" i="1" dirty="0" smtClean="0"/>
              <a:t> .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Il </a:t>
            </a:r>
            <a:r>
              <a:rPr lang="en-US" i="1" dirty="0" err="1" smtClean="0"/>
              <a:t>ya</a:t>
            </a:r>
            <a:r>
              <a:rPr lang="en-US" i="1" dirty="0" smtClean="0"/>
              <a:t> </a:t>
            </a:r>
            <a:r>
              <a:rPr lang="en-US" i="1" dirty="0" err="1" smtClean="0"/>
              <a:t>aussi</a:t>
            </a:r>
            <a:r>
              <a:rPr lang="en-US" i="1" dirty="0" smtClean="0"/>
              <a:t> un format 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i="1" dirty="0" smtClean="0"/>
              <a:t> ("value") </a:t>
            </a:r>
            <a:r>
              <a:rPr lang="en-US" i="1" dirty="0" smtClean="0"/>
              <a:t>qui </a:t>
            </a:r>
            <a:r>
              <a:rPr lang="en-US" i="1" dirty="0" err="1" smtClean="0"/>
              <a:t>donne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sortie </a:t>
            </a:r>
            <a:r>
              <a:rPr lang="en-US" i="1" dirty="0" err="1" smtClean="0"/>
              <a:t>agréable</a:t>
            </a:r>
            <a:r>
              <a:rPr lang="en-US" i="1" dirty="0" smtClean="0"/>
              <a:t> par </a:t>
            </a:r>
            <a:r>
              <a:rPr lang="en-US" i="1" dirty="0" err="1" smtClean="0"/>
              <a:t>défaut</a:t>
            </a:r>
            <a:r>
              <a:rPr lang="en-US" i="1" dirty="0" smtClean="0"/>
              <a:t> that gives</a:t>
            </a:r>
          </a:p>
          <a:p>
            <a:pPr>
              <a:buNone/>
            </a:pPr>
            <a:r>
              <a:rPr lang="en-US" i="1" dirty="0" smtClean="0"/>
              <a:t> default pour </a:t>
            </a:r>
            <a:r>
              <a:rPr lang="en-US" i="1" dirty="0" err="1" smtClean="0"/>
              <a:t>n’importe</a:t>
            </a:r>
            <a:r>
              <a:rPr lang="en-US" i="1" dirty="0" smtClean="0"/>
              <a:t> </a:t>
            </a:r>
            <a:r>
              <a:rPr lang="en-US" i="1" dirty="0" err="1" smtClean="0"/>
              <a:t>quelles</a:t>
            </a:r>
            <a:r>
              <a:rPr lang="en-US" i="1" dirty="0" smtClean="0"/>
              <a:t> </a:t>
            </a:r>
            <a:r>
              <a:rPr lang="en-US" i="1" dirty="0" err="1" smtClean="0"/>
              <a:t>valeurs</a:t>
            </a:r>
            <a:r>
              <a:rPr lang="en-US" i="1" dirty="0" smtClean="0"/>
              <a:t> de </a:t>
            </a:r>
            <a:r>
              <a:rPr lang="en-US" i="1" dirty="0" err="1" smtClean="0"/>
              <a:t>n’importe</a:t>
            </a:r>
            <a:r>
              <a:rPr lang="en-US" i="1" dirty="0" smtClean="0"/>
              <a:t> </a:t>
            </a:r>
            <a:r>
              <a:rPr lang="en-US" i="1" dirty="0" err="1" smtClean="0"/>
              <a:t>quel</a:t>
            </a:r>
            <a:r>
              <a:rPr lang="en-US" i="1" dirty="0" smtClean="0"/>
              <a:t> type pour 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i="1" dirty="0" smtClean="0"/>
              <a:t> .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nn-NO" dirty="0" smtClean="0">
                <a:latin typeface="Courier New" pitchFamily="49" charset="0"/>
                <a:cs typeface="Courier New" pitchFamily="49" charset="0"/>
              </a:rPr>
              <a:t>fmt.Printf("%v %v %v %v", -1, 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”bonjour",</a:t>
            </a:r>
            <a:endParaRPr lang="nn-NO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[]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{1,2,3}, uint64(456))</a:t>
            </a:r>
          </a:p>
          <a:p>
            <a:pPr>
              <a:buNone/>
            </a:pPr>
            <a:r>
              <a:rPr lang="fr-FR" i="1" dirty="0" smtClean="0"/>
              <a:t>Affiche 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-1 bonjour [1 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2 3] 456</a:t>
            </a:r>
            <a:r>
              <a:rPr lang="fr-FR" i="1" dirty="0" smtClean="0"/>
              <a:t>.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en-US" i="1" dirty="0" smtClean="0"/>
              <a:t>En fait,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%v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identique</a:t>
            </a:r>
            <a:r>
              <a:rPr lang="en-US" i="1" dirty="0" smtClean="0"/>
              <a:t> au </a:t>
            </a:r>
            <a:r>
              <a:rPr lang="en-US" i="1" dirty="0" err="1" smtClean="0"/>
              <a:t>formatage</a:t>
            </a:r>
            <a:r>
              <a:rPr lang="en-US" i="1" dirty="0" smtClean="0"/>
              <a:t> </a:t>
            </a:r>
            <a:r>
              <a:rPr lang="en-US" i="1" dirty="0" err="1" smtClean="0"/>
              <a:t>effectuée</a:t>
            </a:r>
            <a:r>
              <a:rPr lang="en-US" i="1" dirty="0" smtClean="0"/>
              <a:t> par 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Print et 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Println</a:t>
            </a:r>
            <a:r>
              <a:rPr lang="fr-FR" i="1" dirty="0" smtClean="0"/>
              <a:t>.</a:t>
            </a:r>
            <a:endParaRPr lang="fr-FR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Fonctions « </a:t>
            </a:r>
            <a:r>
              <a:rPr lang="fr-FR" dirty="0" err="1" smtClean="0"/>
              <a:t>variadiques</a:t>
            </a:r>
            <a:r>
              <a:rPr lang="fr-FR" dirty="0" smtClean="0"/>
              <a:t> »</a:t>
            </a:r>
            <a:endParaRPr lang="fr-F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72816"/>
            <a:ext cx="766762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Fonctions « </a:t>
            </a:r>
            <a:r>
              <a:rPr lang="fr-FR" dirty="0" err="1" smtClean="0"/>
              <a:t>variadiques</a:t>
            </a:r>
            <a:r>
              <a:rPr lang="fr-FR" dirty="0" smtClean="0"/>
              <a:t> »: …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i="1" dirty="0" smtClean="0"/>
              <a:t>Les </a:t>
            </a:r>
            <a:r>
              <a:rPr lang="en-US" i="1" dirty="0" err="1" smtClean="0"/>
              <a:t>listes</a:t>
            </a:r>
            <a:r>
              <a:rPr lang="en-US" i="1" dirty="0" smtClean="0"/>
              <a:t> de </a:t>
            </a:r>
            <a:r>
              <a:rPr lang="en-US" i="1" dirty="0" err="1" smtClean="0"/>
              <a:t>paramètres</a:t>
            </a:r>
            <a:r>
              <a:rPr lang="en-US" i="1" dirty="0" smtClean="0"/>
              <a:t> à </a:t>
            </a:r>
            <a:r>
              <a:rPr lang="en-US" i="1" dirty="0" err="1" smtClean="0"/>
              <a:t>longueur</a:t>
            </a:r>
            <a:r>
              <a:rPr lang="en-US" i="1" dirty="0" smtClean="0"/>
              <a:t> variable </a:t>
            </a: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  <a:r>
              <a:rPr lang="en-US" i="1" dirty="0" err="1" smtClean="0"/>
              <a:t>déclarées</a:t>
            </a:r>
            <a:r>
              <a:rPr lang="en-US" i="1" dirty="0" smtClean="0"/>
              <a:t> avec la </a:t>
            </a:r>
            <a:r>
              <a:rPr lang="en-US" i="1" dirty="0" err="1" smtClean="0"/>
              <a:t>syntaxe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suivante</a:t>
            </a:r>
            <a:r>
              <a:rPr lang="en-US" i="1" dirty="0" smtClean="0"/>
              <a:t> 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i="1" dirty="0" smtClean="0"/>
              <a:t>, </a:t>
            </a:r>
            <a:r>
              <a:rPr lang="en-US" i="1" dirty="0" err="1" smtClean="0"/>
              <a:t>où</a:t>
            </a:r>
            <a:r>
              <a:rPr lang="en-US" i="1" dirty="0" smtClean="0"/>
              <a:t> T </a:t>
            </a:r>
            <a:r>
              <a:rPr lang="en-US" i="1" dirty="0" err="1" smtClean="0"/>
              <a:t>est</a:t>
            </a:r>
            <a:r>
              <a:rPr lang="en-US" i="1" dirty="0" smtClean="0"/>
              <a:t> le type des arguments </a:t>
            </a:r>
            <a:r>
              <a:rPr lang="en-US" i="1" dirty="0" err="1" smtClean="0"/>
              <a:t>individuels</a:t>
            </a:r>
            <a:r>
              <a:rPr lang="en-US" i="1" dirty="0" smtClean="0"/>
              <a:t>. De </a:t>
            </a:r>
            <a:r>
              <a:rPr lang="en-US" i="1" dirty="0" err="1" smtClean="0"/>
              <a:t>tels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smtClean="0"/>
              <a:t>arguments </a:t>
            </a:r>
            <a:r>
              <a:rPr lang="en-US" i="1" dirty="0" err="1" smtClean="0"/>
              <a:t>doivent</a:t>
            </a:r>
            <a:r>
              <a:rPr lang="en-US" i="1" dirty="0" smtClean="0"/>
              <a:t> </a:t>
            </a:r>
            <a:r>
              <a:rPr lang="en-US" i="1" dirty="0" err="1" smtClean="0"/>
              <a:t>être</a:t>
            </a:r>
            <a:r>
              <a:rPr lang="en-US" i="1" dirty="0" smtClean="0"/>
              <a:t> le dernier de la </a:t>
            </a:r>
            <a:r>
              <a:rPr lang="en-US" i="1" dirty="0" err="1" smtClean="0"/>
              <a:t>liste</a:t>
            </a:r>
            <a:r>
              <a:rPr lang="en-US" i="1" dirty="0" smtClean="0"/>
              <a:t> </a:t>
            </a:r>
            <a:r>
              <a:rPr lang="en-US" i="1" dirty="0" err="1" smtClean="0"/>
              <a:t>d’arguments</a:t>
            </a:r>
            <a:r>
              <a:rPr lang="en-US" i="1" dirty="0" smtClean="0"/>
              <a:t>. A </a:t>
            </a:r>
            <a:r>
              <a:rPr lang="en-US" i="1" dirty="0" err="1" smtClean="0"/>
              <a:t>l’intérieur</a:t>
            </a:r>
            <a:r>
              <a:rPr lang="en-US" i="1" dirty="0" smtClean="0"/>
              <a:t> </a:t>
            </a:r>
            <a:r>
              <a:rPr lang="en-US" i="1" dirty="0" err="1" smtClean="0"/>
              <a:t>d’une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fonction</a:t>
            </a:r>
            <a:r>
              <a:rPr lang="en-US" i="1" dirty="0" smtClean="0"/>
              <a:t>, </a:t>
            </a:r>
            <a:r>
              <a:rPr lang="en-US" i="1" dirty="0" err="1" smtClean="0"/>
              <a:t>l’argument</a:t>
            </a:r>
            <a:r>
              <a:rPr lang="en-US" i="1" dirty="0" smtClean="0"/>
              <a:t> </a:t>
            </a:r>
            <a:r>
              <a:rPr lang="en-US" i="1" dirty="0" err="1" smtClean="0"/>
              <a:t>variadique</a:t>
            </a:r>
            <a:r>
              <a:rPr lang="en-US" i="1" dirty="0" smtClean="0"/>
              <a:t> </a:t>
            </a:r>
            <a:r>
              <a:rPr lang="en-US" i="1" dirty="0" err="1" smtClean="0"/>
              <a:t>possède</a:t>
            </a:r>
            <a:r>
              <a:rPr lang="en-US" i="1" dirty="0" smtClean="0"/>
              <a:t> </a:t>
            </a:r>
            <a:r>
              <a:rPr lang="en-US" i="1" dirty="0" err="1" smtClean="0"/>
              <a:t>implictement</a:t>
            </a:r>
            <a:r>
              <a:rPr lang="en-US" i="1" dirty="0" smtClean="0"/>
              <a:t> le type  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[]T</a:t>
            </a:r>
            <a:r>
              <a:rPr lang="en-US" i="1" dirty="0" smtClean="0"/>
              <a:t>.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 Min(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 ...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	min 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:= 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(^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uint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(0)&gt;&gt;1) // 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 le plus large possible</a:t>
            </a:r>
            <a:endParaRPr lang="fr-FR" sz="29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	for 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_, x := range </a:t>
            </a: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 { // </a:t>
            </a: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possède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 le type[]</a:t>
            </a: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sz="29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		if 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min &gt; x { min = x }</a:t>
            </a:r>
          </a:p>
          <a:p>
            <a:pPr lvl="1">
              <a:buNone/>
            </a:pP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fr-FR" sz="29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min</a:t>
            </a:r>
          </a:p>
          <a:p>
            <a:pPr lvl="1">
              <a:buNone/>
            </a:pP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r>
              <a:rPr lang="sv-SE" sz="2900" dirty="0" smtClean="0">
                <a:latin typeface="Courier New" pitchFamily="49" charset="0"/>
                <a:cs typeface="Courier New" pitchFamily="49" charset="0"/>
              </a:rPr>
              <a:t>fmt.Println(Min(1,2,3</a:t>
            </a:r>
            <a:r>
              <a:rPr lang="sv-SE" sz="2900" dirty="0" smtClean="0">
                <a:latin typeface="Courier New" pitchFamily="49" charset="0"/>
                <a:cs typeface="Courier New" pitchFamily="49" charset="0"/>
              </a:rPr>
              <a:t>), Min(-27), Min(), Min(7,8,2</a:t>
            </a:r>
            <a:r>
              <a:rPr lang="sv-SE" sz="29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lvl="1">
              <a:buNone/>
            </a:pPr>
            <a:endParaRPr lang="sv-SE" dirty="0" smtClean="0"/>
          </a:p>
          <a:p>
            <a:pPr>
              <a:buNone/>
            </a:pPr>
            <a:r>
              <a:rPr lang="fr-FR" i="1" dirty="0" smtClean="0"/>
              <a:t>affiche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-27 2147483647 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2 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Pointeurs sur des </a:t>
            </a:r>
            <a:r>
              <a:rPr lang="fr-FR" dirty="0" err="1" smtClean="0"/>
              <a:t>litéraux</a:t>
            </a:r>
            <a:r>
              <a:rPr lang="fr-FR" dirty="0" smtClean="0"/>
              <a:t> tableau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i="1" dirty="0" err="1" smtClean="0"/>
              <a:t>Vous</a:t>
            </a:r>
            <a:r>
              <a:rPr lang="en-US" i="1" dirty="0" smtClean="0"/>
              <a:t> </a:t>
            </a:r>
            <a:r>
              <a:rPr lang="en-US" i="1" dirty="0" err="1" smtClean="0"/>
              <a:t>pouvez</a:t>
            </a:r>
            <a:r>
              <a:rPr lang="en-US" i="1" dirty="0" smtClean="0"/>
              <a:t> </a:t>
            </a:r>
            <a:r>
              <a:rPr lang="en-US" i="1" dirty="0" err="1" smtClean="0"/>
              <a:t>récupérer</a:t>
            </a:r>
            <a:r>
              <a:rPr lang="en-US" i="1" dirty="0" smtClean="0"/>
              <a:t> </a:t>
            </a:r>
            <a:r>
              <a:rPr lang="en-US" i="1" dirty="0" err="1" smtClean="0"/>
              <a:t>l’adresse</a:t>
            </a:r>
            <a:r>
              <a:rPr lang="en-US" i="1" dirty="0" smtClean="0"/>
              <a:t> d’un </a:t>
            </a:r>
            <a:r>
              <a:rPr lang="en-US" i="1" dirty="0" err="1" smtClean="0"/>
              <a:t>litéral</a:t>
            </a:r>
            <a:r>
              <a:rPr lang="en-US" i="1" dirty="0" smtClean="0"/>
              <a:t> tableau </a:t>
            </a:r>
            <a:r>
              <a:rPr lang="en-US" i="1" dirty="0" err="1" smtClean="0"/>
              <a:t>afin</a:t>
            </a:r>
            <a:r>
              <a:rPr lang="en-US" i="1" dirty="0" smtClean="0"/>
              <a:t> </a:t>
            </a:r>
            <a:r>
              <a:rPr lang="en-US" i="1" dirty="0" err="1" smtClean="0"/>
              <a:t>d’avoir</a:t>
            </a:r>
            <a:r>
              <a:rPr lang="en-US" i="1" dirty="0" smtClean="0"/>
              <a:t> un </a:t>
            </a:r>
          </a:p>
          <a:p>
            <a:pPr>
              <a:buNone/>
            </a:pPr>
            <a:r>
              <a:rPr lang="en-US" i="1" dirty="0" err="1" smtClean="0"/>
              <a:t>pointeur</a:t>
            </a:r>
            <a:r>
              <a:rPr lang="en-US" i="1" dirty="0" smtClean="0"/>
              <a:t> </a:t>
            </a:r>
            <a:r>
              <a:rPr lang="en-US" i="1" dirty="0" err="1" smtClean="0"/>
              <a:t>sur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instance </a:t>
            </a:r>
            <a:r>
              <a:rPr lang="en-US" i="1" dirty="0" err="1" smtClean="0"/>
              <a:t>nouvellement</a:t>
            </a:r>
            <a:r>
              <a:rPr lang="en-US" i="1" dirty="0" smtClean="0"/>
              <a:t> </a:t>
            </a:r>
            <a:r>
              <a:rPr lang="en-US" i="1" dirty="0" err="1" smtClean="0"/>
              <a:t>créée</a:t>
            </a:r>
            <a:r>
              <a:rPr lang="en-US" i="1" dirty="0" smtClean="0"/>
              <a:t> :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(a *[3]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) { 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(a) }</a:t>
            </a:r>
          </a:p>
          <a:p>
            <a:pPr lvl="1">
              <a:buNone/>
            </a:pP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 lvl="1">
              <a:buNone/>
            </a:pPr>
            <a:r>
              <a:rPr lang="nn-NO" sz="2900" dirty="0" smtClean="0">
                <a:latin typeface="Courier New" pitchFamily="49" charset="0"/>
                <a:cs typeface="Courier New" pitchFamily="49" charset="0"/>
              </a:rPr>
              <a:t>	for i := 0; i &lt; 3; i++ {</a:t>
            </a:r>
          </a:p>
          <a:p>
            <a:pPr lvl="1">
              <a:buNone/>
            </a:pP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(&amp;[3]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{i, i*i, i*i*i})</a:t>
            </a:r>
          </a:p>
          <a:p>
            <a:pPr lvl="1">
              <a:buNone/>
            </a:pP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lvl="1">
              <a:buNone/>
            </a:pP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i="1" dirty="0" smtClean="0"/>
              <a:t>Output:</a:t>
            </a:r>
          </a:p>
          <a:p>
            <a:pPr>
              <a:buNone/>
            </a:pPr>
            <a:endParaRPr lang="fr-FR" i="1" dirty="0" smtClean="0"/>
          </a:p>
          <a:p>
            <a:pPr lvl="1">
              <a:buNone/>
            </a:pPr>
            <a:r>
              <a:rPr lang="fr-FR" sz="3300" dirty="0" smtClean="0">
                <a:latin typeface="Courier New" pitchFamily="49" charset="0"/>
                <a:cs typeface="Courier New" pitchFamily="49" charset="0"/>
              </a:rPr>
              <a:t>&amp;[0 0 0]</a:t>
            </a:r>
          </a:p>
          <a:p>
            <a:pPr lvl="1">
              <a:buNone/>
            </a:pPr>
            <a:r>
              <a:rPr lang="fr-FR" sz="3300" dirty="0" smtClean="0">
                <a:latin typeface="Courier New" pitchFamily="49" charset="0"/>
                <a:cs typeface="Courier New" pitchFamily="49" charset="0"/>
              </a:rPr>
              <a:t>&amp;[1 1 1]</a:t>
            </a:r>
          </a:p>
          <a:p>
            <a:pPr lvl="1">
              <a:buNone/>
            </a:pPr>
            <a:r>
              <a:rPr lang="fr-FR" sz="3300" dirty="0" smtClean="0">
                <a:latin typeface="Courier New" pitchFamily="49" charset="0"/>
                <a:cs typeface="Courier New" pitchFamily="49" charset="0"/>
              </a:rPr>
              <a:t>&amp;[2 4 8]</a:t>
            </a:r>
          </a:p>
          <a:p>
            <a:pPr>
              <a:buNone/>
            </a:pPr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Slices dans les </a:t>
            </a:r>
            <a:r>
              <a:rPr lang="fr-FR" dirty="0" err="1" smtClean="0"/>
              <a:t>variadiques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i="1" dirty="0" err="1" smtClean="0"/>
              <a:t>L’argument</a:t>
            </a:r>
            <a:r>
              <a:rPr lang="en-US" i="1" dirty="0" smtClean="0"/>
              <a:t> </a:t>
            </a:r>
            <a:r>
              <a:rPr lang="en-US" i="1" dirty="0" err="1" smtClean="0"/>
              <a:t>devient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slice. </a:t>
            </a:r>
            <a:r>
              <a:rPr lang="en-US" i="1" dirty="0" err="1" smtClean="0"/>
              <a:t>Qu’arrive</a:t>
            </a:r>
            <a:r>
              <a:rPr lang="en-US" i="1" dirty="0" smtClean="0"/>
              <a:t> t </a:t>
            </a:r>
            <a:r>
              <a:rPr lang="en-US" i="1" dirty="0" err="1" smtClean="0"/>
              <a:t>il</a:t>
            </a:r>
            <a:r>
              <a:rPr lang="en-US" i="1" dirty="0" smtClean="0"/>
              <a:t> </a:t>
            </a:r>
            <a:r>
              <a:rPr lang="en-US" i="1" dirty="0" err="1" smtClean="0"/>
              <a:t>si</a:t>
            </a:r>
            <a:r>
              <a:rPr lang="en-US" i="1" dirty="0" smtClean="0"/>
              <a:t> </a:t>
            </a:r>
            <a:r>
              <a:rPr lang="en-US" i="1" dirty="0" err="1" smtClean="0"/>
              <a:t>vous</a:t>
            </a:r>
            <a:r>
              <a:rPr lang="en-US" i="1" dirty="0" smtClean="0"/>
              <a:t> </a:t>
            </a:r>
            <a:r>
              <a:rPr lang="en-US" i="1" dirty="0" err="1" smtClean="0"/>
              <a:t>voulez</a:t>
            </a:r>
            <a:r>
              <a:rPr lang="en-US" i="1" dirty="0" smtClean="0"/>
              <a:t> passer la slice </a:t>
            </a:r>
          </a:p>
          <a:p>
            <a:pPr>
              <a:buNone/>
            </a:pPr>
            <a:r>
              <a:rPr lang="en-US" i="1" dirty="0" err="1" smtClean="0"/>
              <a:t>comme</a:t>
            </a:r>
            <a:r>
              <a:rPr lang="en-US" i="1" dirty="0" smtClean="0"/>
              <a:t> argument </a:t>
            </a:r>
            <a:r>
              <a:rPr lang="en-US" i="1" dirty="0" err="1" smtClean="0"/>
              <a:t>directement</a:t>
            </a:r>
            <a:r>
              <a:rPr lang="en-US" i="1" dirty="0" smtClean="0"/>
              <a:t>? </a:t>
            </a:r>
            <a:r>
              <a:rPr lang="en-US" i="1" dirty="0" err="1" smtClean="0"/>
              <a:t>Utilisez</a:t>
            </a:r>
            <a:r>
              <a:rPr lang="en-US" i="1" dirty="0" smtClean="0"/>
              <a:t> 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... </a:t>
            </a:r>
            <a:r>
              <a:rPr lang="en-US" i="1" dirty="0" err="1" smtClean="0">
                <a:cs typeface="Courier New" pitchFamily="49" charset="0"/>
              </a:rPr>
              <a:t>Lors</a:t>
            </a:r>
            <a:r>
              <a:rPr lang="en-US" i="1" dirty="0" smtClean="0">
                <a:cs typeface="Courier New" pitchFamily="49" charset="0"/>
              </a:rPr>
              <a:t> de </a:t>
            </a:r>
            <a:r>
              <a:rPr lang="en-US" i="1" dirty="0" err="1" smtClean="0">
                <a:cs typeface="Courier New" pitchFamily="49" charset="0"/>
              </a:rPr>
              <a:t>l’appel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/>
              <a:t>(</a:t>
            </a:r>
            <a:r>
              <a:rPr lang="en-US" i="1" dirty="0" err="1" smtClean="0"/>
              <a:t>fonctionne</a:t>
            </a:r>
            <a:r>
              <a:rPr lang="en-US" i="1" dirty="0" smtClean="0"/>
              <a:t> </a:t>
            </a:r>
            <a:r>
              <a:rPr lang="en-US" i="1" dirty="0" err="1" smtClean="0"/>
              <a:t>seulement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smtClean="0"/>
              <a:t>avec les  </a:t>
            </a:r>
            <a:r>
              <a:rPr lang="en-US" i="1" dirty="0" err="1" smtClean="0"/>
              <a:t>variadiques</a:t>
            </a:r>
            <a:r>
              <a:rPr lang="en-US" i="1" dirty="0" smtClean="0"/>
              <a:t>.)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fr-FR" dirty="0" smtClean="0"/>
              <a:t>Se rappeler que :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Min(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...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/>
              <a:t>Les </a:t>
            </a:r>
            <a:r>
              <a:rPr lang="en-US" dirty="0" err="1" smtClean="0"/>
              <a:t>deux</a:t>
            </a:r>
            <a:r>
              <a:rPr lang="en-US" dirty="0" smtClean="0"/>
              <a:t> invocations </a:t>
            </a:r>
            <a:r>
              <a:rPr lang="en-US" dirty="0" err="1" smtClean="0"/>
              <a:t>retournent</a:t>
            </a:r>
            <a:r>
              <a:rPr lang="en-US" dirty="0" smtClean="0"/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Min(1, -2, 3)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slice := []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{1, -2, 3}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Min(slice...) // ...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Transforme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slice en arguments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err="1" smtClean="0"/>
              <a:t>Ceci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erreur</a:t>
            </a:r>
            <a:r>
              <a:rPr lang="en-US" i="1" dirty="0" smtClean="0"/>
              <a:t> de type  :</a:t>
            </a:r>
            <a:endParaRPr lang="en-US" i="1" dirty="0" smtClean="0"/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Min(slice)</a:t>
            </a:r>
          </a:p>
          <a:p>
            <a:pPr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err="1" smtClean="0"/>
              <a:t>Parce</a:t>
            </a:r>
            <a:r>
              <a:rPr lang="en-US" i="1" dirty="0" smtClean="0"/>
              <a:t> </a:t>
            </a:r>
            <a:r>
              <a:rPr lang="en-US" i="1" dirty="0" err="1" smtClean="0"/>
              <a:t>que</a:t>
            </a:r>
            <a:r>
              <a:rPr lang="en-US" i="1" dirty="0" smtClean="0"/>
              <a:t> la slice </a:t>
            </a:r>
            <a:r>
              <a:rPr lang="en-US" i="1" dirty="0" err="1" smtClean="0"/>
              <a:t>ets</a:t>
            </a:r>
            <a:r>
              <a:rPr lang="en-US" i="1" dirty="0" smtClean="0"/>
              <a:t> de type 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[]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err="1" smtClean="0">
                <a:cs typeface="Courier New" pitchFamily="49" charset="0"/>
              </a:rPr>
              <a:t>tandis</a:t>
            </a:r>
            <a:r>
              <a:rPr lang="en-US" i="1" dirty="0" smtClean="0">
                <a:cs typeface="Courier New" pitchFamily="49" charset="0"/>
              </a:rPr>
              <a:t> </a:t>
            </a:r>
            <a:r>
              <a:rPr lang="en-US" i="1" dirty="0" err="1" smtClean="0">
                <a:cs typeface="Courier New" pitchFamily="49" charset="0"/>
              </a:rPr>
              <a:t>que</a:t>
            </a:r>
            <a:r>
              <a:rPr lang="en-US" i="1" dirty="0" smtClean="0">
                <a:cs typeface="Courier New" pitchFamily="49" charset="0"/>
              </a:rPr>
              <a:t> les arguments </a:t>
            </a:r>
            <a:r>
              <a:rPr lang="en-US" i="1" dirty="0" smtClean="0"/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Min </a:t>
            </a:r>
            <a:r>
              <a:rPr lang="en-US" i="1" dirty="0" err="1" smtClean="0"/>
              <a:t>doivent</a:t>
            </a:r>
            <a:r>
              <a:rPr lang="en-US" i="1" dirty="0" smtClean="0"/>
              <a:t> </a:t>
            </a:r>
            <a:r>
              <a:rPr lang="en-US" i="1" dirty="0" err="1" smtClean="0"/>
              <a:t>être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individuellement</a:t>
            </a:r>
            <a:r>
              <a:rPr lang="en-US" i="1" dirty="0" smtClean="0"/>
              <a:t>  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i="1" dirty="0" smtClean="0"/>
              <a:t>.  </a:t>
            </a:r>
            <a:r>
              <a:rPr lang="en-US" i="1" dirty="0" smtClean="0"/>
              <a:t>Le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...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obligatoire</a:t>
            </a:r>
            <a:r>
              <a:rPr lang="en-US" i="1" dirty="0" smtClean="0"/>
              <a:t>.</a:t>
            </a:r>
            <a:endParaRPr lang="fr-FR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Printf</a:t>
            </a:r>
            <a:r>
              <a:rPr lang="fr-FR" dirty="0" smtClean="0"/>
              <a:t> en erreur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i="1" dirty="0" smtClean="0"/>
              <a:t>Nous </a:t>
            </a:r>
            <a:r>
              <a:rPr lang="en-US" i="1" dirty="0" err="1" smtClean="0"/>
              <a:t>pouvons</a:t>
            </a:r>
            <a:r>
              <a:rPr lang="en-US" i="1" dirty="0" smtClean="0"/>
              <a:t> </a:t>
            </a:r>
            <a:r>
              <a:rPr lang="en-US" i="1" dirty="0" err="1" smtClean="0"/>
              <a:t>utiliser</a:t>
            </a:r>
            <a:r>
              <a:rPr lang="en-US" i="1" dirty="0" smtClean="0"/>
              <a:t> le </a:t>
            </a:r>
            <a:r>
              <a:rPr lang="en-US" i="1" dirty="0" err="1" smtClean="0"/>
              <a:t>truc</a:t>
            </a:r>
            <a:r>
              <a:rPr lang="en-US" i="1" dirty="0" smtClean="0"/>
              <a:t>   </a:t>
            </a:r>
            <a:r>
              <a:rPr lang="en-US" i="1" dirty="0" smtClean="0"/>
              <a:t>... </a:t>
            </a:r>
            <a:r>
              <a:rPr lang="en-US" i="1" dirty="0" smtClean="0"/>
              <a:t> pour </a:t>
            </a:r>
            <a:r>
              <a:rPr lang="en-US" i="1" dirty="0" err="1" smtClean="0"/>
              <a:t>entourer</a:t>
            </a:r>
            <a:r>
              <a:rPr lang="en-US" i="1" dirty="0" smtClean="0"/>
              <a:t> 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i="1" dirty="0" smtClean="0"/>
              <a:t> </a:t>
            </a:r>
            <a:r>
              <a:rPr lang="en-US" i="1" dirty="0" err="1" smtClean="0"/>
              <a:t>ou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de </a:t>
            </a:r>
            <a:r>
              <a:rPr lang="en-US" i="1" dirty="0" err="1" smtClean="0"/>
              <a:t>ses</a:t>
            </a:r>
            <a:r>
              <a:rPr lang="en-US" i="1" dirty="0" smtClean="0"/>
              <a:t> </a:t>
            </a:r>
            <a:r>
              <a:rPr lang="en-US" i="1" dirty="0" err="1" smtClean="0"/>
              <a:t>variantes</a:t>
            </a:r>
            <a:r>
              <a:rPr lang="en-US" i="1" dirty="0" smtClean="0"/>
              <a:t> pour </a:t>
            </a:r>
          </a:p>
          <a:p>
            <a:pPr>
              <a:buNone/>
            </a:pPr>
            <a:r>
              <a:rPr lang="en-US" i="1" dirty="0" err="1" smtClean="0"/>
              <a:t>créer</a:t>
            </a:r>
            <a:r>
              <a:rPr lang="en-US" i="1" dirty="0" smtClean="0"/>
              <a:t> un handler </a:t>
            </a:r>
            <a:r>
              <a:rPr lang="en-US" i="1" dirty="0" err="1" smtClean="0"/>
              <a:t>d’erreur</a:t>
            </a:r>
            <a:r>
              <a:rPr lang="en-US" i="1" dirty="0" smtClean="0"/>
              <a:t> </a:t>
            </a:r>
            <a:r>
              <a:rPr lang="en-US" i="1" dirty="0" err="1" smtClean="0"/>
              <a:t>personnalisé</a:t>
            </a:r>
            <a:r>
              <a:rPr lang="en-US" i="1" dirty="0" smtClean="0"/>
              <a:t>.  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Errorf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string,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...interface{})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fmt.Fprintf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os.Stderr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"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MyPkg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: "+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+"\n",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...)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os.Exit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(1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smtClean="0"/>
              <a:t>Nous </a:t>
            </a:r>
            <a:r>
              <a:rPr lang="en-US" i="1" dirty="0" err="1" smtClean="0"/>
              <a:t>pouvons</a:t>
            </a:r>
            <a:r>
              <a:rPr lang="en-US" i="1" dirty="0" smtClean="0"/>
              <a:t> </a:t>
            </a:r>
            <a:r>
              <a:rPr lang="en-US" i="1" dirty="0" err="1" smtClean="0"/>
              <a:t>l’utiliser</a:t>
            </a:r>
            <a:r>
              <a:rPr lang="en-US" i="1" dirty="0" smtClean="0"/>
              <a:t> </a:t>
            </a:r>
            <a:r>
              <a:rPr lang="en-US" i="1" dirty="0" err="1" smtClean="0"/>
              <a:t>ainsi</a:t>
            </a:r>
            <a:r>
              <a:rPr lang="en-US" i="1" dirty="0" smtClean="0"/>
              <a:t>: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os.Chmod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(file, 0644);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!=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nil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Errorf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("couldn't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%q: %s", file, err)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dirty="0" smtClean="0"/>
              <a:t>Sortie (qui inclut un retour charriot):</a:t>
            </a:r>
          </a:p>
          <a:p>
            <a:pPr>
              <a:buNone/>
            </a:pPr>
            <a:endParaRPr lang="fr-FR" dirty="0" smtClean="0"/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MyPkg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couldn't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"foo.bar": permission denied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Append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i="1" dirty="0" smtClean="0"/>
              <a:t>La </a:t>
            </a:r>
            <a:r>
              <a:rPr lang="en-US" i="1" dirty="0" err="1" smtClean="0"/>
              <a:t>fonction</a:t>
            </a:r>
            <a:r>
              <a:rPr lang="en-US" i="1" dirty="0" smtClean="0"/>
              <a:t> native 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append</a:t>
            </a:r>
            <a:r>
              <a:rPr lang="en-US" i="1" dirty="0" smtClean="0"/>
              <a:t>, </a:t>
            </a:r>
            <a:r>
              <a:rPr lang="en-US" i="1" dirty="0" smtClean="0"/>
              <a:t>qui </a:t>
            </a:r>
            <a:r>
              <a:rPr lang="en-US" i="1" dirty="0" err="1" smtClean="0"/>
              <a:t>ets</a:t>
            </a:r>
            <a:r>
              <a:rPr lang="en-US" i="1" dirty="0" smtClean="0"/>
              <a:t> </a:t>
            </a:r>
            <a:r>
              <a:rPr lang="en-US" i="1" dirty="0" err="1" smtClean="0"/>
              <a:t>utilisée</a:t>
            </a:r>
            <a:r>
              <a:rPr lang="en-US" i="1" dirty="0" smtClean="0"/>
              <a:t> pour faire </a:t>
            </a:r>
            <a:r>
              <a:rPr lang="en-US" i="1" dirty="0" err="1" smtClean="0"/>
              <a:t>grossir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slice,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variadique</a:t>
            </a:r>
            <a:r>
              <a:rPr lang="en-US" i="1" dirty="0" smtClean="0"/>
              <a:t>. Elle </a:t>
            </a:r>
            <a:r>
              <a:rPr lang="en-US" i="1" dirty="0" err="1" smtClean="0"/>
              <a:t>possède</a:t>
            </a:r>
            <a:r>
              <a:rPr lang="en-US" i="1" dirty="0" smtClean="0"/>
              <a:t> en </a:t>
            </a:r>
            <a:r>
              <a:rPr lang="en-US" i="1" dirty="0" err="1" smtClean="0"/>
              <a:t>effet</a:t>
            </a:r>
            <a:r>
              <a:rPr lang="en-US" i="1" dirty="0" smtClean="0"/>
              <a:t> </a:t>
            </a:r>
            <a:r>
              <a:rPr lang="en-US" i="1" dirty="0" err="1" smtClean="0"/>
              <a:t>cette</a:t>
            </a:r>
            <a:r>
              <a:rPr lang="en-US" i="1" dirty="0" smtClean="0"/>
              <a:t> signature  :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append(s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[]T, x ...T) []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T</a:t>
            </a:r>
          </a:p>
          <a:p>
            <a:pPr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err="1" smtClean="0"/>
              <a:t>Où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slice et T </a:t>
            </a:r>
            <a:r>
              <a:rPr lang="en-US" i="1" dirty="0" err="1" smtClean="0"/>
              <a:t>est</a:t>
            </a:r>
            <a:r>
              <a:rPr lang="en-US" i="1" dirty="0" smtClean="0"/>
              <a:t> son type </a:t>
            </a:r>
            <a:r>
              <a:rPr lang="en-US" i="1" dirty="0" err="1" smtClean="0"/>
              <a:t>élement</a:t>
            </a:r>
            <a:r>
              <a:rPr lang="en-US" i="1" dirty="0" smtClean="0"/>
              <a:t>. Il </a:t>
            </a:r>
            <a:r>
              <a:rPr lang="en-US" i="1" dirty="0" err="1" smtClean="0"/>
              <a:t>retourne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slice avec </a:t>
            </a:r>
            <a:r>
              <a:rPr lang="en-US" i="1" dirty="0" err="1" smtClean="0"/>
              <a:t>l’élément</a:t>
            </a:r>
            <a:r>
              <a:rPr lang="en-US" i="1" dirty="0" smtClean="0"/>
              <a:t> x </a:t>
            </a:r>
            <a:r>
              <a:rPr lang="en-US" i="1" dirty="0" err="1" smtClean="0"/>
              <a:t>ajouté</a:t>
            </a:r>
            <a:r>
              <a:rPr lang="en-US" i="1" dirty="0" smtClean="0"/>
              <a:t> à s. 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slice := []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{1, 2, 3}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slice = append(slice, 4, 5, 6)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(slice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i="1" dirty="0" smtClean="0"/>
              <a:t>affiche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[1 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2 3 4 5 6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buNone/>
            </a:pPr>
            <a:endParaRPr lang="fr-FR" i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smtClean="0"/>
              <a:t>Si possible,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append</a:t>
            </a:r>
            <a:r>
              <a:rPr lang="en-US" i="1" dirty="0" smtClean="0"/>
              <a:t> fair </a:t>
            </a:r>
            <a:r>
              <a:rPr lang="en-US" i="1" dirty="0" err="1" smtClean="0"/>
              <a:t>grossir</a:t>
            </a:r>
            <a:r>
              <a:rPr lang="en-US" i="1" dirty="0" smtClean="0"/>
              <a:t> la slice en </a:t>
            </a:r>
            <a:r>
              <a:rPr lang="en-US" i="1" dirty="0" err="1" smtClean="0"/>
              <a:t>taille</a:t>
            </a:r>
            <a:r>
              <a:rPr lang="en-US" i="1" dirty="0" smtClean="0"/>
              <a:t>. </a:t>
            </a:r>
            <a:r>
              <a:rPr lang="fr-FR" i="1" dirty="0" smtClean="0"/>
              <a:t> </a:t>
            </a:r>
            <a:endParaRPr lang="fr-FR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Ajouter  une slice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i="1" dirty="0" smtClean="0"/>
              <a:t>Si </a:t>
            </a:r>
            <a:r>
              <a:rPr lang="en-US" i="1" dirty="0" err="1" smtClean="0"/>
              <a:t>vous</a:t>
            </a:r>
            <a:r>
              <a:rPr lang="en-US" i="1" dirty="0" smtClean="0"/>
              <a:t> </a:t>
            </a:r>
            <a:r>
              <a:rPr lang="en-US" i="1" dirty="0" err="1" smtClean="0"/>
              <a:t>désirez</a:t>
            </a:r>
            <a:r>
              <a:rPr lang="en-US" i="1" dirty="0" smtClean="0"/>
              <a:t> </a:t>
            </a:r>
            <a:r>
              <a:rPr lang="en-US" i="1" dirty="0" err="1" smtClean="0"/>
              <a:t>ajouter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slice </a:t>
            </a:r>
            <a:r>
              <a:rPr lang="en-US" i="1" dirty="0" err="1" smtClean="0"/>
              <a:t>complète</a:t>
            </a:r>
            <a:r>
              <a:rPr lang="en-US" i="1" dirty="0" smtClean="0"/>
              <a:t>, </a:t>
            </a:r>
            <a:r>
              <a:rPr lang="en-US" i="1" dirty="0" err="1" smtClean="0"/>
              <a:t>plutôt</a:t>
            </a:r>
            <a:r>
              <a:rPr lang="en-US" i="1" dirty="0" smtClean="0"/>
              <a:t>  </a:t>
            </a:r>
          </a:p>
          <a:p>
            <a:pPr>
              <a:buNone/>
            </a:pPr>
            <a:r>
              <a:rPr lang="en-US" i="1" dirty="0" err="1" smtClean="0"/>
              <a:t>que</a:t>
            </a:r>
            <a:r>
              <a:rPr lang="en-US" i="1" dirty="0" smtClean="0"/>
              <a:t> des </a:t>
            </a:r>
            <a:r>
              <a:rPr lang="en-US" i="1" dirty="0" err="1" smtClean="0"/>
              <a:t>élements</a:t>
            </a:r>
            <a:r>
              <a:rPr lang="en-US" i="1" dirty="0" smtClean="0"/>
              <a:t> </a:t>
            </a:r>
            <a:r>
              <a:rPr lang="en-US" i="1" dirty="0" err="1" smtClean="0"/>
              <a:t>individuels</a:t>
            </a:r>
            <a:r>
              <a:rPr lang="en-US" i="1" dirty="0" smtClean="0"/>
              <a:t>, nous </a:t>
            </a:r>
            <a:r>
              <a:rPr lang="en-US" i="1" dirty="0" err="1" smtClean="0"/>
              <a:t>utilisons</a:t>
            </a:r>
            <a:r>
              <a:rPr lang="en-US" i="1" dirty="0" smtClean="0"/>
              <a:t> de </a:t>
            </a:r>
          </a:p>
          <a:p>
            <a:pPr>
              <a:buNone/>
            </a:pPr>
            <a:r>
              <a:rPr lang="en-US" i="1" dirty="0" smtClean="0"/>
              <a:t>nouveau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i="1" dirty="0" smtClean="0"/>
              <a:t> </a:t>
            </a:r>
            <a:r>
              <a:rPr lang="en-US" i="1" dirty="0" err="1" smtClean="0"/>
              <a:t>lors</a:t>
            </a:r>
            <a:r>
              <a:rPr lang="en-US" i="1" dirty="0" smtClean="0"/>
              <a:t> de </a:t>
            </a:r>
            <a:r>
              <a:rPr lang="en-US" i="1" dirty="0" err="1" smtClean="0"/>
              <a:t>l’appel</a:t>
            </a:r>
            <a:r>
              <a:rPr lang="en-US" i="1" dirty="0" smtClean="0"/>
              <a:t>.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slice := []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{1, 2, 3}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slice2 := []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{4, 5, 6}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slice = append(slice, slice2...)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// …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nécessaire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(slice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err="1" smtClean="0"/>
              <a:t>Cet</a:t>
            </a:r>
            <a:r>
              <a:rPr lang="en-US" i="1" dirty="0" smtClean="0"/>
              <a:t> </a:t>
            </a:r>
            <a:r>
              <a:rPr lang="en-US" i="1" dirty="0" err="1" smtClean="0"/>
              <a:t>exemple</a:t>
            </a:r>
            <a:r>
              <a:rPr lang="en-US" i="1" dirty="0" smtClean="0"/>
              <a:t> </a:t>
            </a:r>
            <a:r>
              <a:rPr lang="en-US" i="1" dirty="0" err="1" smtClean="0"/>
              <a:t>aussi</a:t>
            </a:r>
            <a:r>
              <a:rPr lang="en-US" i="1" dirty="0" smtClean="0"/>
              <a:t> </a:t>
            </a:r>
            <a:r>
              <a:rPr lang="en-US" i="1" dirty="0" err="1" smtClean="0"/>
              <a:t>affiche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[1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2 3 4 5 6]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Exercices</a:t>
            </a:r>
            <a:endParaRPr lang="fr-F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72816"/>
            <a:ext cx="766762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: jour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i="1" dirty="0" err="1" smtClean="0"/>
              <a:t>Regarder</a:t>
            </a:r>
            <a:r>
              <a:rPr lang="en-US" i="1" dirty="0" smtClean="0"/>
              <a:t> le package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http</a:t>
            </a:r>
            <a:r>
              <a:rPr lang="en-US" i="1" dirty="0" smtClean="0"/>
              <a:t>.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Ecrire</a:t>
            </a:r>
            <a:r>
              <a:rPr lang="en-US" i="1" dirty="0" smtClean="0"/>
              <a:t> un </a:t>
            </a:r>
            <a:r>
              <a:rPr lang="en-US" i="1" dirty="0" err="1" smtClean="0"/>
              <a:t>serveur</a:t>
            </a:r>
            <a:r>
              <a:rPr lang="en-US" i="1" dirty="0" smtClean="0"/>
              <a:t> HTTP qui </a:t>
            </a:r>
            <a:r>
              <a:rPr lang="en-US" i="1" dirty="0" err="1" smtClean="0"/>
              <a:t>présnete</a:t>
            </a:r>
            <a:r>
              <a:rPr lang="en-US" i="1" dirty="0" smtClean="0"/>
              <a:t> des pages </a:t>
            </a:r>
          </a:p>
          <a:p>
            <a:pPr>
              <a:buNone/>
            </a:pPr>
            <a:r>
              <a:rPr lang="en-US" i="1" dirty="0" err="1" smtClean="0"/>
              <a:t>dans</a:t>
            </a:r>
            <a:r>
              <a:rPr lang="en-US" i="1" dirty="0" smtClean="0"/>
              <a:t> un </a:t>
            </a:r>
            <a:r>
              <a:rPr lang="en-US" i="1" dirty="0" err="1" smtClean="0"/>
              <a:t>système</a:t>
            </a:r>
            <a:r>
              <a:rPr lang="en-US" i="1" dirty="0" smtClean="0"/>
              <a:t> de </a:t>
            </a:r>
            <a:r>
              <a:rPr lang="en-US" i="1" dirty="0" err="1" smtClean="0"/>
              <a:t>fichier</a:t>
            </a:r>
            <a:r>
              <a:rPr lang="en-US" i="1" dirty="0" smtClean="0"/>
              <a:t>, </a:t>
            </a:r>
            <a:r>
              <a:rPr lang="en-US" i="1" dirty="0" err="1" smtClean="0"/>
              <a:t>mais</a:t>
            </a:r>
            <a:r>
              <a:rPr lang="en-US" i="1" dirty="0" smtClean="0"/>
              <a:t> </a:t>
            </a:r>
            <a:r>
              <a:rPr lang="en-US" i="1" dirty="0" err="1" smtClean="0"/>
              <a:t>passablement</a:t>
            </a:r>
            <a:r>
              <a:rPr lang="en-US" i="1" dirty="0" smtClean="0"/>
              <a:t>  </a:t>
            </a:r>
          </a:p>
          <a:p>
            <a:pPr>
              <a:buNone/>
            </a:pPr>
            <a:r>
              <a:rPr lang="en-US" i="1" dirty="0" err="1" smtClean="0"/>
              <a:t>transformé</a:t>
            </a:r>
            <a:r>
              <a:rPr lang="en-US" i="1" dirty="0" smtClean="0"/>
              <a:t> , </a:t>
            </a:r>
            <a:r>
              <a:rPr lang="en-US" i="1" dirty="0" err="1" smtClean="0"/>
              <a:t>peut-être</a:t>
            </a:r>
            <a:r>
              <a:rPr lang="en-US" i="1" dirty="0" smtClean="0"/>
              <a:t> </a:t>
            </a:r>
            <a:r>
              <a:rPr lang="fr-FR" i="1" dirty="0" smtClean="0"/>
              <a:t> </a:t>
            </a:r>
            <a:r>
              <a:rPr lang="en-US" i="1" dirty="0" smtClean="0"/>
              <a:t>rot13</a:t>
            </a:r>
            <a:r>
              <a:rPr lang="en-US" i="1" dirty="0" smtClean="0"/>
              <a:t>, </a:t>
            </a:r>
            <a:r>
              <a:rPr lang="en-US" i="1" dirty="0" err="1" smtClean="0"/>
              <a:t>peut-être</a:t>
            </a:r>
            <a:r>
              <a:rPr lang="en-US" i="1" dirty="0" smtClean="0"/>
              <a:t> </a:t>
            </a:r>
            <a:r>
              <a:rPr lang="en-US" i="1" dirty="0" err="1" smtClean="0"/>
              <a:t>quelque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smtClean="0"/>
              <a:t>chose d’un </a:t>
            </a:r>
            <a:r>
              <a:rPr lang="en-US" i="1" dirty="0" err="1" smtClean="0"/>
              <a:t>peut</a:t>
            </a:r>
            <a:r>
              <a:rPr lang="en-US" i="1" dirty="0" smtClean="0"/>
              <a:t> plus </a:t>
            </a:r>
            <a:r>
              <a:rPr lang="en-US" i="1" dirty="0" err="1" smtClean="0"/>
              <a:t>imaginatif</a:t>
            </a:r>
            <a:r>
              <a:rPr lang="en-US" i="1" dirty="0" smtClean="0"/>
              <a:t>. </a:t>
            </a:r>
            <a:r>
              <a:rPr lang="en-US" i="1" dirty="0" err="1" smtClean="0"/>
              <a:t>Pouvez-vous</a:t>
            </a:r>
            <a:r>
              <a:rPr lang="en-US" i="1" dirty="0" smtClean="0"/>
              <a:t> </a:t>
            </a:r>
            <a:r>
              <a:rPr lang="en-US" i="1" dirty="0" err="1" smtClean="0"/>
              <a:t>rendre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smtClean="0"/>
              <a:t>la </a:t>
            </a:r>
            <a:r>
              <a:rPr lang="en-US" i="1" dirty="0" err="1" smtClean="0"/>
              <a:t>trasnformation</a:t>
            </a:r>
            <a:r>
              <a:rPr lang="en-US" i="1" dirty="0" smtClean="0"/>
              <a:t> </a:t>
            </a:r>
            <a:r>
              <a:rPr lang="en-US" i="1" dirty="0" err="1" smtClean="0"/>
              <a:t>substituable</a:t>
            </a:r>
            <a:r>
              <a:rPr lang="en-US" i="1" dirty="0" smtClean="0"/>
              <a:t>? </a:t>
            </a:r>
            <a:r>
              <a:rPr lang="en-US" i="1" dirty="0" err="1" smtClean="0"/>
              <a:t>Pouvez-vous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travailler</a:t>
            </a:r>
            <a:r>
              <a:rPr lang="en-US" i="1" dirty="0" smtClean="0"/>
              <a:t> avec </a:t>
            </a:r>
            <a:r>
              <a:rPr lang="en-US" i="1" dirty="0" err="1" smtClean="0"/>
              <a:t>votre</a:t>
            </a:r>
            <a:r>
              <a:rPr lang="en-US" i="1" dirty="0" smtClean="0"/>
              <a:t> </a:t>
            </a:r>
            <a:r>
              <a:rPr lang="en-US" i="1" dirty="0" err="1" smtClean="0"/>
              <a:t>programme</a:t>
            </a:r>
            <a:r>
              <a:rPr lang="en-US" i="1" dirty="0" smtClean="0"/>
              <a:t> de suite Fibonacci?</a:t>
            </a:r>
            <a:endParaRPr lang="fr-FR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Prochaine leçon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Concurrence et communication</a:t>
            </a:r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slices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556792"/>
            <a:ext cx="766762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948</TotalTime>
  <Words>4017</Words>
  <Application>Microsoft Office PowerPoint</Application>
  <PresentationFormat>Affichage à l'écran (4:3)</PresentationFormat>
  <Paragraphs>1062</Paragraphs>
  <Slides>86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86</vt:i4>
      </vt:variant>
    </vt:vector>
  </HeadingPairs>
  <TitlesOfParts>
    <vt:vector size="87" baseType="lpstr">
      <vt:lpstr>Thème Office</vt:lpstr>
      <vt:lpstr>Le langage  Go   2ème partie</vt:lpstr>
      <vt:lpstr>Sommaire de la journée</vt:lpstr>
      <vt:lpstr>Exercices</vt:lpstr>
      <vt:lpstr>Tableaux</vt:lpstr>
      <vt:lpstr>Tableaux (arrays)</vt:lpstr>
      <vt:lpstr>Les tableaux sont des valeurs</vt:lpstr>
      <vt:lpstr>Les litéraux tableau</vt:lpstr>
      <vt:lpstr>Pointeurs sur des litéraux tableau</vt:lpstr>
      <vt:lpstr>Les slices</vt:lpstr>
      <vt:lpstr>Les slices</vt:lpstr>
      <vt:lpstr>Raccourcis pour les slices</vt:lpstr>
      <vt:lpstr>Un slice référence un tableau</vt:lpstr>
      <vt:lpstr>Construire une slice</vt:lpstr>
      <vt:lpstr>La capacité d’une slice</vt:lpstr>
      <vt:lpstr>Retailler une slice</vt:lpstr>
      <vt:lpstr>Les slices sont légères</vt:lpstr>
      <vt:lpstr>Les dictionnaires (maps)</vt:lpstr>
      <vt:lpstr>Les dictionnaires (Map)</vt:lpstr>
      <vt:lpstr>Création d’un dictionnaire</vt:lpstr>
      <vt:lpstr>Indexation d’un dictionnaire</vt:lpstr>
      <vt:lpstr>Test de l’existence</vt:lpstr>
      <vt:lpstr>Suppression</vt:lpstr>
      <vt:lpstr>For et range</vt:lpstr>
      <vt:lpstr>Range sur une chaîne de caractères</vt:lpstr>
      <vt:lpstr>Structs</vt:lpstr>
      <vt:lpstr>Structs</vt:lpstr>
      <vt:lpstr>Les structs sont des valeurs</vt:lpstr>
      <vt:lpstr>Construction des structs</vt:lpstr>
      <vt:lpstr>Exportation des types et champs</vt:lpstr>
      <vt:lpstr>Champs anonymes</vt:lpstr>
      <vt:lpstr>Un champ struct anonyme</vt:lpstr>
      <vt:lpstr>Les champs anonymes ont le type comme nom</vt:lpstr>
      <vt:lpstr>Champs anonymes de n’importe quel type</vt:lpstr>
      <vt:lpstr>Conflits et masquage</vt:lpstr>
      <vt:lpstr>Exemples de conflits</vt:lpstr>
      <vt:lpstr>Méthodes</vt:lpstr>
      <vt:lpstr>Méthodes sur les structures</vt:lpstr>
      <vt:lpstr>Méthodes sur des valeurs struct</vt:lpstr>
      <vt:lpstr>Invocation d’une méthode</vt:lpstr>
      <vt:lpstr>Les règles de base des méthodes  </vt:lpstr>
      <vt:lpstr>Pointeurs et valeurs</vt:lpstr>
      <vt:lpstr>Méthodes sur des champs anonymes</vt:lpstr>
      <vt:lpstr>Exemple de champ anonyme</vt:lpstr>
      <vt:lpstr>Surcharger une méthode</vt:lpstr>
      <vt:lpstr>Un autre exemple</vt:lpstr>
      <vt:lpstr>D’autres types</vt:lpstr>
      <vt:lpstr>D’autres types (suite)</vt:lpstr>
      <vt:lpstr>Print comprend les méthodes String</vt:lpstr>
      <vt:lpstr>Visibilité des champs et des méthodes</vt:lpstr>
      <vt:lpstr>Interfaces</vt:lpstr>
      <vt:lpstr>Regardez avec attention</vt:lpstr>
      <vt:lpstr>Introduction</vt:lpstr>
      <vt:lpstr>Définition d’une interface</vt:lpstr>
      <vt:lpstr>Example</vt:lpstr>
      <vt:lpstr>Le type interface</vt:lpstr>
      <vt:lpstr>Un Exemple</vt:lpstr>
      <vt:lpstr>Plusieurs vers plusieurs</vt:lpstr>
      <vt:lpstr>Valeur interface</vt:lpstr>
      <vt:lpstr>En mémoire</vt:lpstr>
      <vt:lpstr>Trois choses importantes</vt:lpstr>
      <vt:lpstr>Exemple : io.Writer</vt:lpstr>
      <vt:lpstr>I/O bufferisées</vt:lpstr>
      <vt:lpstr>Mettons tout ensemble</vt:lpstr>
      <vt:lpstr>Autres interface publiques dans io</vt:lpstr>
      <vt:lpstr>Comparaison</vt:lpstr>
      <vt:lpstr>Les champs anonymes marchent aussi</vt:lpstr>
      <vt:lpstr>Exemple : service HTTP</vt:lpstr>
      <vt:lpstr>Une fonction (type) qui est implémente un serveur HTTP</vt:lpstr>
      <vt:lpstr>Containers et  interface vide</vt:lpstr>
      <vt:lpstr>Assertions</vt:lpstr>
      <vt:lpstr>Conversion d’interface vers une autre interface </vt:lpstr>
      <vt:lpstr>Exemple de conversion interface vers interface </vt:lpstr>
      <vt:lpstr>Tester avec des assertions</vt:lpstr>
      <vt:lpstr>Tester avec un type switch</vt:lpstr>
      <vt:lpstr>Est-ce que v implémente m()?</vt:lpstr>
      <vt:lpstr>Réflexion et …</vt:lpstr>
      <vt:lpstr>Réflexion et Print</vt:lpstr>
      <vt:lpstr>Fonctions « variadiques »</vt:lpstr>
      <vt:lpstr>Fonctions « variadiques »: …</vt:lpstr>
      <vt:lpstr>Slices dans les variadiques</vt:lpstr>
      <vt:lpstr>Printf en erreur</vt:lpstr>
      <vt:lpstr>Append</vt:lpstr>
      <vt:lpstr>Ajouter  une slice</vt:lpstr>
      <vt:lpstr>Exercices</vt:lpstr>
      <vt:lpstr>Exercice : jour 2</vt:lpstr>
      <vt:lpstr>Prochaine leçon</vt:lpstr>
    </vt:vector>
  </TitlesOfParts>
  <Company>VisioDyn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Go Programming Language</dc:title>
  <dc:creator>Xavier MEHAUT</dc:creator>
  <cp:lastModifiedBy>Xavier MEHAUT</cp:lastModifiedBy>
  <cp:revision>463</cp:revision>
  <dcterms:created xsi:type="dcterms:W3CDTF">2011-08-31T13:11:29Z</dcterms:created>
  <dcterms:modified xsi:type="dcterms:W3CDTF">2011-09-09T15:25:14Z</dcterms:modified>
</cp:coreProperties>
</file>