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7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08/09/2011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08/09/2011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08/09/2011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08/09/2011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6380687"/>
            <a:ext cx="1381695" cy="47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08/09/2011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08/09/2011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08/09/2011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08/09/2011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08/09/2011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08/09/2011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08/09/2011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70BB7-586E-4F6C-B9C1-511BA36308DC}" type="datetimeFigureOut">
              <a:rPr lang="fr-FR" smtClean="0"/>
              <a:pPr/>
              <a:t>08/09/2011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xavier.mehaut%20@gmail.com" TargetMode="External"/><Relationship Id="rId2" Type="http://schemas.openxmlformats.org/officeDocument/2006/relationships/hyperlink" Target="mailto:DVyukov@google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836712"/>
            <a:ext cx="7772400" cy="2808312"/>
          </a:xfrm>
        </p:spPr>
        <p:txBody>
          <a:bodyPr>
            <a:normAutofit/>
          </a:bodyPr>
          <a:lstStyle/>
          <a:p>
            <a:r>
              <a:rPr lang="fr-FR" dirty="0" smtClean="0"/>
              <a:t>La concurrence en  </a:t>
            </a:r>
            <a:r>
              <a:rPr lang="fr-FR" dirty="0" smtClean="0"/>
              <a:t>Go 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03648" y="4149080"/>
            <a:ext cx="6400800" cy="1752600"/>
          </a:xfrm>
        </p:spPr>
        <p:txBody>
          <a:bodyPr>
            <a:normAutofit fontScale="47500" lnSpcReduction="20000"/>
          </a:bodyPr>
          <a:lstStyle/>
          <a:p>
            <a:r>
              <a:rPr lang="fr-FR" dirty="0" err="1" smtClean="0"/>
              <a:t>Dmitry</a:t>
            </a:r>
            <a:r>
              <a:rPr lang="fr-FR" dirty="0" smtClean="0"/>
              <a:t> </a:t>
            </a:r>
            <a:r>
              <a:rPr lang="fr-FR" dirty="0" err="1" smtClean="0"/>
              <a:t>Vyukov</a:t>
            </a:r>
            <a:r>
              <a:rPr lang="fr-FR" dirty="0" smtClean="0"/>
              <a:t> </a:t>
            </a:r>
          </a:p>
          <a:p>
            <a:r>
              <a:rPr lang="fr-FR" dirty="0" smtClean="0">
                <a:hlinkClick r:id="rId2"/>
              </a:rPr>
              <a:t>DVyukov@google.com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Traduction  en français</a:t>
            </a:r>
            <a:br>
              <a:rPr lang="fr-FR" dirty="0" smtClean="0"/>
            </a:br>
            <a:r>
              <a:rPr lang="fr-FR" dirty="0" err="1" smtClean="0">
                <a:hlinkClick r:id="rId3"/>
              </a:rPr>
              <a:t>xavier.mehaut</a:t>
            </a:r>
            <a:r>
              <a:rPr lang="fr-FR" dirty="0" smtClean="0">
                <a:hlinkClick r:id="rId3"/>
              </a:rPr>
              <a:t> @</a:t>
            </a:r>
            <a:r>
              <a:rPr lang="fr-FR" dirty="0" err="1" smtClean="0">
                <a:hlinkClick r:id="rId3"/>
              </a:rPr>
              <a:t>gmail.com</a:t>
            </a:r>
            <a:endParaRPr lang="fr-FR" dirty="0" smtClean="0"/>
          </a:p>
          <a:p>
            <a:endParaRPr lang="fr-FR" dirty="0"/>
          </a:p>
          <a:p>
            <a:r>
              <a:rPr lang="fr-FR" i="1" dirty="0" smtClean="0"/>
              <a:t>(Version de </a:t>
            </a:r>
            <a:r>
              <a:rPr lang="fr-FR" i="1" dirty="0" smtClean="0"/>
              <a:t>Aout </a:t>
            </a:r>
            <a:r>
              <a:rPr lang="fr-FR" i="1" dirty="0"/>
              <a:t>2011)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Select : </a:t>
            </a:r>
            <a:r>
              <a:rPr lang="fr-FR" dirty="0" err="1" smtClean="0"/>
              <a:t>send</a:t>
            </a:r>
            <a:r>
              <a:rPr lang="fr-FR" dirty="0" smtClean="0"/>
              <a:t>/</a:t>
            </a:r>
            <a:r>
              <a:rPr lang="fr-FR" dirty="0" err="1" smtClean="0"/>
              <a:t>recv</a:t>
            </a:r>
            <a:r>
              <a:rPr lang="fr-FR" dirty="0" smtClean="0"/>
              <a:t> non bloquants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reqChan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:= make(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*Request,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100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httpReq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:= parse()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{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  case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reqChan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httpReq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 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    reply(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httpReq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503)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Select: timeouts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select {</a:t>
            </a:r>
          </a:p>
          <a:p>
            <a:pPr lvl="1">
              <a:buNone/>
            </a:pP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  case c &lt;- </a:t>
            </a: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1">
              <a:buNone/>
            </a:pP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  case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time.After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(1e9)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1">
              <a:buNone/>
            </a:pP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: le barbier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sièges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make(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chan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Customer, 4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barbier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 for {</a:t>
            </a:r>
          </a:p>
          <a:p>
            <a:pPr lvl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   c :=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sièges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   //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c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 }</a:t>
            </a:r>
          </a:p>
          <a:p>
            <a:pPr lvl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go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barbier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(c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Client)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 select {</a:t>
            </a:r>
          </a:p>
          <a:p>
            <a:pPr lvl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case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sièges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c:</a:t>
            </a:r>
          </a:p>
          <a:p>
            <a:pPr lvl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default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 }</a:t>
            </a:r>
          </a:p>
          <a:p>
            <a:pPr lvl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C’est</a:t>
            </a:r>
            <a:r>
              <a:rPr lang="en-US" sz="1400" dirty="0" smtClean="0"/>
              <a:t> </a:t>
            </a:r>
            <a:r>
              <a:rPr lang="en-US" sz="1400" dirty="0" err="1" smtClean="0"/>
              <a:t>aussi</a:t>
            </a:r>
            <a:r>
              <a:rPr lang="en-US" sz="1400" dirty="0" smtClean="0"/>
              <a:t> simple </a:t>
            </a:r>
            <a:r>
              <a:rPr lang="en-US" sz="1400" dirty="0" err="1" smtClean="0"/>
              <a:t>que</a:t>
            </a:r>
            <a:r>
              <a:rPr lang="en-US" sz="1400" dirty="0" smtClean="0"/>
              <a:t> </a:t>
            </a:r>
            <a:r>
              <a:rPr lang="en-US" sz="1400" dirty="0" err="1" smtClean="0"/>
              <a:t>cela</a:t>
            </a:r>
            <a:r>
              <a:rPr lang="en-US" sz="1400" dirty="0" smtClean="0"/>
              <a:t>!</a:t>
            </a:r>
            <a:endParaRPr lang="en-US" sz="14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 smtClean="0"/>
              <a:t>Exemple : </a:t>
            </a:r>
            <a:r>
              <a:rPr lang="fr-FR" sz="3200" i="1" dirty="0" err="1" smtClean="0"/>
              <a:t>pooling</a:t>
            </a:r>
            <a:r>
              <a:rPr lang="fr-FR" sz="3200" i="1" dirty="0" smtClean="0"/>
              <a:t> (scrutation)</a:t>
            </a:r>
            <a:r>
              <a:rPr lang="fr-FR" sz="3200" dirty="0" smtClean="0"/>
              <a:t> de ressources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Q: </a:t>
            </a:r>
            <a:r>
              <a:rPr lang="en-US" dirty="0" err="1" smtClean="0"/>
              <a:t>fonctionnalité</a:t>
            </a:r>
            <a:r>
              <a:rPr lang="en-US" dirty="0" smtClean="0"/>
              <a:t> de pooling </a:t>
            </a:r>
            <a:r>
              <a:rPr lang="en-US" dirty="0" err="1" smtClean="0"/>
              <a:t>générale</a:t>
            </a:r>
            <a:r>
              <a:rPr lang="en-US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Tout le monde a </a:t>
            </a:r>
            <a:r>
              <a:rPr lang="en-US" dirty="0" err="1" smtClean="0"/>
              <a:t>dans</a:t>
            </a:r>
            <a:r>
              <a:rPr lang="en-US" dirty="0" smtClean="0"/>
              <a:t> son code </a:t>
            </a:r>
            <a:r>
              <a:rPr lang="en-US" dirty="0" err="1" smtClean="0"/>
              <a:t>quelque</a:t>
            </a:r>
            <a:r>
              <a:rPr lang="en-US" dirty="0" smtClean="0"/>
              <a:t> part un bon </a:t>
            </a:r>
            <a:r>
              <a:rPr lang="en-US" dirty="0" err="1" smtClean="0"/>
              <a:t>mécanisme</a:t>
            </a:r>
            <a:r>
              <a:rPr lang="en-US" dirty="0" smtClean="0"/>
              <a:t> de pooling pour un type </a:t>
            </a:r>
            <a:r>
              <a:rPr lang="en-US" dirty="0" err="1" smtClean="0"/>
              <a:t>d’interface</a:t>
            </a:r>
            <a:r>
              <a:rPr lang="en-US" dirty="0" smtClean="0"/>
              <a:t> </a:t>
            </a:r>
            <a:r>
              <a:rPr lang="en-US" dirty="0" err="1" smtClean="0"/>
              <a:t>donné</a:t>
            </a:r>
            <a:r>
              <a:rPr lang="en-US" dirty="0" smtClean="0"/>
              <a:t>?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juste</a:t>
            </a:r>
            <a:r>
              <a:rPr lang="en-US" dirty="0" smtClean="0"/>
              <a:t> </a:t>
            </a:r>
            <a:r>
              <a:rPr lang="en-US" dirty="0" err="1" smtClean="0"/>
              <a:t>quelque</a:t>
            </a:r>
            <a:r>
              <a:rPr lang="en-US" dirty="0" smtClean="0"/>
              <a:t> chose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quelqu’un</a:t>
            </a:r>
            <a:r>
              <a:rPr lang="en-US" dirty="0" smtClean="0"/>
              <a:t> </a:t>
            </a:r>
            <a:r>
              <a:rPr lang="en-US" dirty="0" err="1" smtClean="0"/>
              <a:t>pourrait</a:t>
            </a:r>
            <a:r>
              <a:rPr lang="en-US" dirty="0" smtClean="0"/>
              <a:t> adapter et </a:t>
            </a:r>
            <a:r>
              <a:rPr lang="en-US" dirty="0" err="1" smtClean="0"/>
              <a:t>abstraire</a:t>
            </a:r>
            <a:r>
              <a:rPr lang="en-US" dirty="0" smtClean="0"/>
              <a:t>? Je </a:t>
            </a:r>
            <a:r>
              <a:rPr lang="en-US" dirty="0" err="1" smtClean="0"/>
              <a:t>suis</a:t>
            </a:r>
            <a:r>
              <a:rPr lang="en-US" dirty="0" smtClean="0"/>
              <a:t> </a:t>
            </a:r>
            <a:r>
              <a:rPr lang="en-US" dirty="0" err="1" smtClean="0"/>
              <a:t>sûr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des drivers de base de </a:t>
            </a:r>
            <a:r>
              <a:rPr lang="en-US" dirty="0" err="1" smtClean="0"/>
              <a:t>données</a:t>
            </a:r>
            <a:r>
              <a:rPr lang="en-US" dirty="0" smtClean="0"/>
              <a:t> </a:t>
            </a:r>
            <a:r>
              <a:rPr lang="en-US" dirty="0" err="1" smtClean="0"/>
              <a:t>ont</a:t>
            </a:r>
            <a:r>
              <a:rPr lang="en-US" dirty="0" smtClean="0"/>
              <a:t> des </a:t>
            </a:r>
            <a:r>
              <a:rPr lang="en-US" dirty="0" err="1" smtClean="0"/>
              <a:t>mécanismes</a:t>
            </a:r>
            <a:r>
              <a:rPr lang="en-US" dirty="0" smtClean="0"/>
              <a:t> de </a:t>
            </a:r>
            <a:r>
              <a:rPr lang="en-US" dirty="0" err="1" smtClean="0"/>
              <a:t>ce</a:t>
            </a:r>
            <a:r>
              <a:rPr lang="en-US" dirty="0" smtClean="0"/>
              <a:t> genre, des </a:t>
            </a:r>
            <a:r>
              <a:rPr lang="en-US" dirty="0" err="1" smtClean="0"/>
              <a:t>idées</a:t>
            </a:r>
            <a:r>
              <a:rPr lang="en-US" dirty="0" smtClean="0"/>
              <a:t>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err="1" smtClean="0"/>
              <a:t>C’est</a:t>
            </a:r>
            <a:r>
              <a:rPr lang="en-US" dirty="0" smtClean="0"/>
              <a:t> un </a:t>
            </a:r>
            <a:r>
              <a:rPr lang="en-US" dirty="0" err="1" smtClean="0"/>
              <a:t>peu</a:t>
            </a:r>
            <a:r>
              <a:rPr lang="en-US" dirty="0" smtClean="0"/>
              <a:t> </a:t>
            </a:r>
            <a:r>
              <a:rPr lang="en-US" dirty="0" err="1" smtClean="0"/>
              <a:t>effrayant</a:t>
            </a:r>
            <a:r>
              <a:rPr lang="en-US" dirty="0" smtClean="0"/>
              <a:t> non? </a:t>
            </a:r>
            <a:endParaRPr lang="fr-F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Exemple : </a:t>
            </a:r>
            <a:r>
              <a:rPr lang="fr-FR" i="1" dirty="0" err="1" smtClean="0"/>
              <a:t>pooling</a:t>
            </a:r>
            <a:r>
              <a:rPr lang="fr-FR" dirty="0" smtClean="0"/>
              <a:t> de ressources (suite)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The solution is </a:t>
            </a:r>
            <a:r>
              <a:rPr lang="en-US" dirty="0" smtClean="0"/>
              <a:t>just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pool := make(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*Resource, 100)</a:t>
            </a:r>
          </a:p>
          <a:p>
            <a:pPr lvl="1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with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nonblocking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send.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with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nonblocking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recv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Aussi</a:t>
            </a:r>
            <a:r>
              <a:rPr lang="en-US" dirty="0" smtClean="0"/>
              <a:t> simple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cela</a:t>
            </a:r>
            <a:r>
              <a:rPr lang="en-US" dirty="0" smtClean="0"/>
              <a:t> </a:t>
            </a:r>
            <a:r>
              <a:rPr lang="en-US" dirty="0" smtClean="0"/>
              <a:t>encore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fois</a:t>
            </a:r>
            <a:r>
              <a:rPr lang="en-US" dirty="0" smtClean="0"/>
              <a:t>!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i="1" dirty="0" smtClean="0"/>
              <a:t>	Ah, ca </a:t>
            </a:r>
            <a:r>
              <a:rPr lang="en-US" i="1" dirty="0" err="1" smtClean="0"/>
              <a:t>marche</a:t>
            </a:r>
            <a:r>
              <a:rPr lang="en-US" i="1" dirty="0" smtClean="0"/>
              <a:t> </a:t>
            </a:r>
            <a:r>
              <a:rPr lang="en-US" i="1" dirty="0" err="1" smtClean="0"/>
              <a:t>comme</a:t>
            </a:r>
            <a:r>
              <a:rPr lang="en-US" i="1" dirty="0" smtClean="0"/>
              <a:t> un </a:t>
            </a:r>
            <a:r>
              <a:rPr lang="en-US" i="1" dirty="0" err="1" smtClean="0"/>
              <a:t>charme</a:t>
            </a:r>
            <a:r>
              <a:rPr lang="en-US" i="1" dirty="0" smtClean="0"/>
              <a:t>.</a:t>
            </a:r>
          </a:p>
          <a:p>
            <a:pPr>
              <a:buNone/>
            </a:pPr>
            <a:r>
              <a:rPr lang="en-US" i="1" dirty="0" smtClean="0"/>
              <a:t>	</a:t>
            </a:r>
            <a:r>
              <a:rPr lang="en-US" i="1" dirty="0" smtClean="0"/>
              <a:t>Go rend les </a:t>
            </a:r>
            <a:r>
              <a:rPr lang="en-US" i="1" dirty="0" err="1" smtClean="0"/>
              <a:t>choses</a:t>
            </a:r>
            <a:r>
              <a:rPr lang="en-US" i="1" dirty="0" smtClean="0"/>
              <a:t> simples et </a:t>
            </a:r>
            <a:r>
              <a:rPr lang="en-US" i="1" dirty="0" err="1" smtClean="0"/>
              <a:t>sympa</a:t>
            </a:r>
            <a:r>
              <a:rPr lang="en-US" i="1" dirty="0" smtClean="0"/>
              <a:t>, sans </a:t>
            </a:r>
            <a:r>
              <a:rPr lang="en-US" i="1" dirty="0" err="1" smtClean="0"/>
              <a:t>oublier</a:t>
            </a:r>
            <a:r>
              <a:rPr lang="en-US" i="1" dirty="0" smtClean="0"/>
              <a:t> la puissance!</a:t>
            </a:r>
          </a:p>
          <a:p>
            <a:pPr>
              <a:buNone/>
            </a:pPr>
            <a:r>
              <a:rPr lang="en-US" i="1" dirty="0" smtClean="0"/>
              <a:t>	</a:t>
            </a:r>
            <a:r>
              <a:rPr lang="en-US" i="1" dirty="0" smtClean="0"/>
              <a:t>Merci…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Exemple : programmation orientée acteurs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25000" lnSpcReduction="20000"/>
          </a:bodyPr>
          <a:lstStyle/>
          <a:p>
            <a:pPr lvl="1">
              <a:buNone/>
            </a:pPr>
            <a:r>
              <a:rPr lang="fr-FR" sz="6400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fr-FR" sz="6400" dirty="0" err="1" smtClean="0">
                <a:latin typeface="Courier New" pitchFamily="49" charset="0"/>
                <a:cs typeface="Courier New" pitchFamily="49" charset="0"/>
              </a:rPr>
              <a:t>ReadReq</a:t>
            </a:r>
            <a:r>
              <a:rPr lang="fr-FR" sz="6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64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sz="64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fr-FR" sz="6400" dirty="0" smtClean="0">
                <a:latin typeface="Courier New" pitchFamily="49" charset="0"/>
                <a:cs typeface="Courier New" pitchFamily="49" charset="0"/>
              </a:rPr>
              <a:t>  </a:t>
            </a:r>
            <a:r>
              <a:rPr lang="fr-FR" sz="6400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sz="6400" dirty="0" smtClean="0">
                <a:latin typeface="Courier New" pitchFamily="49" charset="0"/>
                <a:cs typeface="Courier New" pitchFamily="49" charset="0"/>
              </a:rPr>
              <a:t> string</a:t>
            </a:r>
          </a:p>
          <a:p>
            <a:pPr lvl="1">
              <a:buNone/>
            </a:pPr>
            <a:r>
              <a:rPr lang="fr-FR" sz="6400" dirty="0" smtClean="0">
                <a:latin typeface="Courier New" pitchFamily="49" charset="0"/>
                <a:cs typeface="Courier New" pitchFamily="49" charset="0"/>
              </a:rPr>
              <a:t>  </a:t>
            </a:r>
            <a:r>
              <a:rPr lang="fr-FR" sz="6400" dirty="0" err="1" smtClean="0">
                <a:latin typeface="Courier New" pitchFamily="49" charset="0"/>
                <a:cs typeface="Courier New" pitchFamily="49" charset="0"/>
              </a:rPr>
              <a:t>ack</a:t>
            </a:r>
            <a:r>
              <a:rPr lang="fr-FR" sz="6400" dirty="0" smtClean="0">
                <a:latin typeface="Courier New" pitchFamily="49" charset="0"/>
                <a:cs typeface="Courier New" pitchFamily="49" charset="0"/>
              </a:rPr>
              <a:t> chan&lt;- string</a:t>
            </a:r>
          </a:p>
          <a:p>
            <a:pPr lvl="1">
              <a:buNone/>
            </a:pPr>
            <a:r>
              <a:rPr lang="fr-FR" sz="64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fr-FR" sz="6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fr-FR" sz="6400" dirty="0" smtClean="0">
                <a:latin typeface="Courier New" pitchFamily="49" charset="0"/>
                <a:cs typeface="Courier New" pitchFamily="49" charset="0"/>
              </a:rPr>
            </a:br>
            <a:endParaRPr lang="fr-FR" sz="6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6400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fr-FR" sz="6400" dirty="0" err="1" smtClean="0">
                <a:latin typeface="Courier New" pitchFamily="49" charset="0"/>
                <a:cs typeface="Courier New" pitchFamily="49" charset="0"/>
              </a:rPr>
              <a:t>WriteReq</a:t>
            </a:r>
            <a:r>
              <a:rPr lang="fr-FR" sz="6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64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sz="64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fr-FR" sz="6400" dirty="0" smtClean="0">
                <a:latin typeface="Courier New" pitchFamily="49" charset="0"/>
                <a:cs typeface="Courier New" pitchFamily="49" charset="0"/>
              </a:rPr>
              <a:t>  </a:t>
            </a:r>
            <a:r>
              <a:rPr lang="fr-FR" sz="6400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sz="6400" dirty="0" smtClean="0">
                <a:latin typeface="Courier New" pitchFamily="49" charset="0"/>
                <a:cs typeface="Courier New" pitchFamily="49" charset="0"/>
              </a:rPr>
              <a:t>, val string</a:t>
            </a:r>
          </a:p>
          <a:p>
            <a:pPr lvl="1">
              <a:buNone/>
            </a:pPr>
            <a:r>
              <a:rPr lang="fr-FR" sz="6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fr-FR" sz="6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6400" dirty="0" smtClean="0">
                <a:latin typeface="Courier New" pitchFamily="49" charset="0"/>
                <a:cs typeface="Courier New" pitchFamily="49" charset="0"/>
              </a:rPr>
              <a:t>c := </a:t>
            </a:r>
            <a:r>
              <a:rPr lang="fr-FR" sz="6400" dirty="0" err="1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fr-FR" sz="6400" dirty="0" smtClean="0">
                <a:latin typeface="Courier New" pitchFamily="49" charset="0"/>
                <a:cs typeface="Courier New" pitchFamily="49" charset="0"/>
              </a:rPr>
              <a:t>(chan </a:t>
            </a:r>
            <a:r>
              <a:rPr lang="fr-FR" sz="6400" b="1" dirty="0" smtClean="0">
                <a:latin typeface="Courier New" pitchFamily="49" charset="0"/>
                <a:cs typeface="Courier New" pitchFamily="49" charset="0"/>
              </a:rPr>
              <a:t>interface</a:t>
            </a:r>
            <a:r>
              <a:rPr lang="fr-FR" sz="6400" b="1" dirty="0" smtClean="0">
                <a:latin typeface="Courier New" pitchFamily="49" charset="0"/>
                <a:cs typeface="Courier New" pitchFamily="49" charset="0"/>
              </a:rPr>
              <a:t>{}</a:t>
            </a:r>
            <a:r>
              <a:rPr lang="fr-FR" sz="6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fr-FR" sz="6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fr-FR" sz="6400" dirty="0" smtClean="0">
                <a:latin typeface="Courier New" pitchFamily="49" charset="0"/>
                <a:cs typeface="Courier New" pitchFamily="49" charset="0"/>
              </a:rPr>
            </a:br>
            <a:endParaRPr lang="fr-FR" sz="6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6400" dirty="0" smtClean="0">
                <a:latin typeface="Courier New" pitchFamily="49" charset="0"/>
                <a:cs typeface="Courier New" pitchFamily="49" charset="0"/>
              </a:rPr>
              <a:t>go </a:t>
            </a:r>
            <a:r>
              <a:rPr lang="fr-FR" sz="64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64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lvl="1">
              <a:buNone/>
            </a:pPr>
            <a:r>
              <a:rPr lang="fr-FR" sz="6400" dirty="0" smtClean="0">
                <a:latin typeface="Courier New" pitchFamily="49" charset="0"/>
                <a:cs typeface="Courier New" pitchFamily="49" charset="0"/>
              </a:rPr>
              <a:t>  m := </a:t>
            </a:r>
            <a:r>
              <a:rPr lang="fr-FR" sz="6400" dirty="0" err="1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fr-FR" sz="6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6400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sz="6400" dirty="0" smtClean="0">
                <a:latin typeface="Courier New" pitchFamily="49" charset="0"/>
                <a:cs typeface="Courier New" pitchFamily="49" charset="0"/>
              </a:rPr>
              <a:t>[string]string)</a:t>
            </a:r>
          </a:p>
          <a:p>
            <a:pPr lvl="1">
              <a:buNone/>
            </a:pPr>
            <a:r>
              <a:rPr lang="fr-FR" sz="6400" dirty="0" smtClean="0">
                <a:latin typeface="Courier New" pitchFamily="49" charset="0"/>
                <a:cs typeface="Courier New" pitchFamily="49" charset="0"/>
              </a:rPr>
              <a:t>  for {</a:t>
            </a:r>
          </a:p>
          <a:p>
            <a:pPr lvl="1">
              <a:buNone/>
            </a:pPr>
            <a:r>
              <a:rPr lang="fr-FR" sz="6400" dirty="0" smtClean="0">
                <a:latin typeface="Courier New" pitchFamily="49" charset="0"/>
                <a:cs typeface="Courier New" pitchFamily="49" charset="0"/>
              </a:rPr>
              <a:t>    </a:t>
            </a:r>
            <a:r>
              <a:rPr lang="fr-FR" sz="6400" b="1" dirty="0" err="1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fr-FR" sz="6400" b="1" dirty="0" smtClean="0">
                <a:latin typeface="Courier New" pitchFamily="49" charset="0"/>
                <a:cs typeface="Courier New" pitchFamily="49" charset="0"/>
              </a:rPr>
              <a:t> r := (&lt;-c).(type)</a:t>
            </a:r>
            <a:r>
              <a:rPr lang="fr-FR" sz="64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fr-FR" sz="6400" dirty="0" smtClean="0">
                <a:latin typeface="Courier New" pitchFamily="49" charset="0"/>
                <a:cs typeface="Courier New" pitchFamily="49" charset="0"/>
              </a:rPr>
              <a:t>    case </a:t>
            </a:r>
            <a:r>
              <a:rPr lang="fr-FR" sz="6400" dirty="0" err="1" smtClean="0">
                <a:latin typeface="Courier New" pitchFamily="49" charset="0"/>
                <a:cs typeface="Courier New" pitchFamily="49" charset="0"/>
              </a:rPr>
              <a:t>ReadReq</a:t>
            </a:r>
            <a:r>
              <a:rPr lang="fr-FR" sz="6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1">
              <a:buNone/>
            </a:pPr>
            <a:r>
              <a:rPr lang="fr-FR" sz="6400" dirty="0" smtClean="0">
                <a:latin typeface="Courier New" pitchFamily="49" charset="0"/>
                <a:cs typeface="Courier New" pitchFamily="49" charset="0"/>
              </a:rPr>
              <a:t>      r.ack &lt;- m[r.key]</a:t>
            </a:r>
          </a:p>
          <a:p>
            <a:pPr lvl="1">
              <a:buNone/>
            </a:pPr>
            <a:r>
              <a:rPr lang="fr-FR" sz="6400" dirty="0" smtClean="0">
                <a:latin typeface="Courier New" pitchFamily="49" charset="0"/>
                <a:cs typeface="Courier New" pitchFamily="49" charset="0"/>
              </a:rPr>
              <a:t>    case </a:t>
            </a:r>
            <a:r>
              <a:rPr lang="fr-FR" sz="6400" dirty="0" err="1" smtClean="0">
                <a:latin typeface="Courier New" pitchFamily="49" charset="0"/>
                <a:cs typeface="Courier New" pitchFamily="49" charset="0"/>
              </a:rPr>
              <a:t>WriteReq</a:t>
            </a:r>
            <a:r>
              <a:rPr lang="fr-FR" sz="6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1">
              <a:buNone/>
            </a:pPr>
            <a:r>
              <a:rPr lang="fr-FR" sz="6400" dirty="0" smtClean="0">
                <a:latin typeface="Courier New" pitchFamily="49" charset="0"/>
                <a:cs typeface="Courier New" pitchFamily="49" charset="0"/>
              </a:rPr>
              <a:t>      m[r.key] = r.val</a:t>
            </a:r>
          </a:p>
          <a:p>
            <a:pPr lvl="1">
              <a:buNone/>
            </a:pPr>
            <a:r>
              <a:rPr lang="fr-FR" sz="6400" dirty="0" smtClean="0">
                <a:latin typeface="Courier New" pitchFamily="49" charset="0"/>
                <a:cs typeface="Courier New" pitchFamily="49" charset="0"/>
              </a:rPr>
              <a:t>    }</a:t>
            </a:r>
          </a:p>
          <a:p>
            <a:pPr lvl="1">
              <a:buNone/>
            </a:pPr>
            <a:r>
              <a:rPr lang="fr-FR" sz="6400" dirty="0" smtClean="0">
                <a:latin typeface="Courier New" pitchFamily="49" charset="0"/>
                <a:cs typeface="Courier New" pitchFamily="49" charset="0"/>
              </a:rPr>
              <a:t>  }</a:t>
            </a:r>
          </a:p>
          <a:p>
            <a:pPr lvl="1">
              <a:buNone/>
            </a:pPr>
            <a:r>
              <a:rPr lang="fr-FR" sz="6400" dirty="0" smtClean="0">
                <a:latin typeface="Courier New" pitchFamily="49" charset="0"/>
                <a:cs typeface="Courier New" pitchFamily="49" charset="0"/>
              </a:rPr>
              <a:t>}()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600" dirty="0" smtClean="0"/>
              <a:t>Exemple : programmation orientée </a:t>
            </a:r>
            <a:r>
              <a:rPr lang="fr-FR" sz="3600" dirty="0" smtClean="0"/>
              <a:t>acteurs </a:t>
            </a:r>
            <a:br>
              <a:rPr lang="fr-FR" sz="3600" dirty="0" smtClean="0"/>
            </a:br>
            <a:r>
              <a:rPr lang="fr-FR" sz="3600" dirty="0" smtClean="0"/>
              <a:t>(suite)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&lt;-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WriteReq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"bar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"}</a:t>
            </a:r>
          </a:p>
          <a:p>
            <a:pPr lvl="1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:= make(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string)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 &lt;-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ReadReq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fmt.Printf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("Got", &lt;-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Aussi</a:t>
            </a:r>
            <a:r>
              <a:rPr lang="en-US" dirty="0" smtClean="0"/>
              <a:t> simple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cela</a:t>
            </a:r>
            <a:r>
              <a:rPr lang="en-US" dirty="0" smtClean="0"/>
              <a:t>(</a:t>
            </a:r>
            <a:r>
              <a:rPr lang="en-US" i="1" dirty="0" err="1" smtClean="0"/>
              <a:t>ter</a:t>
            </a:r>
            <a:r>
              <a:rPr lang="en-US" i="1" dirty="0" smtClean="0"/>
              <a:t> </a:t>
            </a:r>
            <a:r>
              <a:rPr lang="en-US" i="1" dirty="0" err="1" smtClean="0"/>
              <a:t>repetita</a:t>
            </a:r>
            <a:r>
              <a:rPr lang="en-US" dirty="0" smtClean="0"/>
              <a:t>)!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: pool de threads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en-US" sz="2800" dirty="0" smtClean="0"/>
              <a:t>[</a:t>
            </a:r>
            <a:r>
              <a:rPr lang="en-US" sz="2800" dirty="0" err="1" smtClean="0"/>
              <a:t>Cette</a:t>
            </a:r>
            <a:r>
              <a:rPr lang="en-US" sz="2800" dirty="0" smtClean="0"/>
              <a:t> page </a:t>
            </a:r>
            <a:r>
              <a:rPr lang="en-US" sz="2800" dirty="0" err="1" smtClean="0"/>
              <a:t>est</a:t>
            </a:r>
            <a:r>
              <a:rPr lang="en-US" sz="2800" dirty="0" smtClean="0"/>
              <a:t> </a:t>
            </a:r>
            <a:r>
              <a:rPr lang="en-US" sz="2800" dirty="0" err="1" smtClean="0"/>
              <a:t>laissée</a:t>
            </a:r>
            <a:r>
              <a:rPr lang="en-US" sz="2800" dirty="0" smtClean="0"/>
              <a:t> </a:t>
            </a:r>
            <a:r>
              <a:rPr lang="en-US" sz="2800" dirty="0" err="1" smtClean="0"/>
              <a:t>intentionnellement</a:t>
            </a:r>
            <a:r>
              <a:rPr lang="en-US" sz="2800" dirty="0" smtClean="0"/>
              <a:t> blanche]</a:t>
            </a:r>
            <a:endParaRPr lang="fr-FR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 smtClean="0"/>
              <a:t>Pourquoi est-ce du </a:t>
            </a:r>
            <a:r>
              <a:rPr lang="fr-FR" sz="3200" i="1" dirty="0" smtClean="0"/>
              <a:t>CSP(</a:t>
            </a:r>
            <a:r>
              <a:rPr lang="fr-FR" sz="3200" i="1" dirty="0" err="1" smtClean="0"/>
              <a:t>Hoare</a:t>
            </a:r>
            <a:r>
              <a:rPr lang="fr-FR" sz="3200" dirty="0" smtClean="0"/>
              <a:t>) pur ne va pas?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fr-FR" sz="3600" dirty="0" smtClean="0"/>
              <a:t>Allocation de mémoire dans un style CSP:</a:t>
            </a:r>
            <a:r>
              <a:rPr lang="fr-FR" sz="3600" dirty="0" smtClean="0"/>
              <a:t/>
            </a:r>
            <a:br>
              <a:rPr lang="fr-FR" sz="3600" dirty="0" smtClean="0"/>
            </a:br>
            <a:endParaRPr lang="fr-FR" sz="3600" dirty="0" smtClean="0"/>
          </a:p>
          <a:p>
            <a:pPr lvl="1">
              <a:buNone/>
            </a:pP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ack1 := 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(chan *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byte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AllocReq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{10, ack1}</a:t>
            </a:r>
          </a:p>
          <a:p>
            <a:pPr lvl="1">
              <a:buNone/>
            </a:pP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fr-FR" sz="2900" dirty="0" smtClean="0">
                <a:latin typeface="Courier New" pitchFamily="49" charset="0"/>
                <a:cs typeface="Courier New" pitchFamily="49" charset="0"/>
              </a:rPr>
            </a:br>
            <a:endParaRPr lang="fr-FR" sz="29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ack2 := 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(chan *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byte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AllocReq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{20, ack2}</a:t>
            </a:r>
          </a:p>
          <a:p>
            <a:pPr lvl="1">
              <a:buNone/>
            </a:pP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fr-FR" sz="2900" dirty="0" smtClean="0">
                <a:latin typeface="Courier New" pitchFamily="49" charset="0"/>
                <a:cs typeface="Courier New" pitchFamily="49" charset="0"/>
              </a:rPr>
            </a:br>
            <a:endParaRPr lang="fr-FR" sz="29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obj1 := &lt;-ack1</a:t>
            </a:r>
            <a:br>
              <a:rPr lang="fr-FR" sz="2900" dirty="0" smtClean="0">
                <a:latin typeface="Courier New" pitchFamily="49" charset="0"/>
                <a:cs typeface="Courier New" pitchFamily="49" charset="0"/>
              </a:rPr>
            </a:br>
            <a:endParaRPr lang="fr-FR" sz="29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obj2 := &lt;-ack2</a:t>
            </a:r>
            <a:br>
              <a:rPr lang="fr-FR" sz="2900" dirty="0" smtClean="0">
                <a:latin typeface="Courier New" pitchFamily="49" charset="0"/>
                <a:cs typeface="Courier New" pitchFamily="49" charset="0"/>
              </a:rPr>
            </a:br>
            <a:endParaRPr lang="fr-FR" sz="29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fr-FR" sz="3600" dirty="0" smtClean="0"/>
          </a:p>
          <a:p>
            <a:pPr>
              <a:buNone/>
            </a:pPr>
            <a:r>
              <a:rPr lang="fr-FR" sz="3600" dirty="0" smtClean="0"/>
              <a:t>WTF??1!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Pourquoi est-ce du </a:t>
            </a:r>
            <a:r>
              <a:rPr lang="fr-FR" i="1" dirty="0" err="1" smtClean="0"/>
              <a:t>CSP</a:t>
            </a:r>
            <a:r>
              <a:rPr lang="fr-FR" dirty="0" err="1" smtClean="0"/>
              <a:t>pur</a:t>
            </a:r>
            <a:r>
              <a:rPr lang="fr-FR" dirty="0" smtClean="0"/>
              <a:t> </a:t>
            </a:r>
            <a:r>
              <a:rPr lang="fr-FR" dirty="0" smtClean="0"/>
              <a:t>ne va pas</a:t>
            </a:r>
            <a:r>
              <a:rPr lang="fr-FR" dirty="0" smtClean="0"/>
              <a:t>? </a:t>
            </a:r>
            <a:br>
              <a:rPr lang="fr-FR" dirty="0" smtClean="0"/>
            </a:br>
            <a:r>
              <a:rPr lang="fr-FR" dirty="0" smtClean="0"/>
              <a:t>(suite)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fr-FR" sz="1800" dirty="0" smtClean="0"/>
              <a:t>Certains codes ne sont pas différents!</a:t>
            </a:r>
            <a:r>
              <a:rPr lang="fr-FR" sz="1800" dirty="0" smtClean="0"/>
              <a:t/>
            </a:r>
            <a:br>
              <a:rPr lang="fr-FR" sz="1800" dirty="0" smtClean="0"/>
            </a:br>
            <a:endParaRPr lang="fr-FR" sz="1800" dirty="0" smtClean="0"/>
          </a:p>
          <a:p>
            <a:pPr lvl="1"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UidReq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(chan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chan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uint64)</a:t>
            </a:r>
          </a:p>
          <a:p>
            <a:pPr lvl="1"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go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 {</a:t>
            </a:r>
            <a:br>
              <a:rPr lang="fr-FR" sz="1600" dirty="0" smtClean="0">
                <a:latin typeface="Courier New" pitchFamily="49" charset="0"/>
                <a:cs typeface="Courier New" pitchFamily="49" charset="0"/>
              </a:rPr>
            </a:br>
            <a:endParaRPr lang="fr-FR" sz="16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 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seq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:= uint64(0)</a:t>
            </a:r>
          </a:p>
          <a:p>
            <a:pPr lvl="1"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  for {</a:t>
            </a:r>
          </a:p>
          <a:p>
            <a:pPr lvl="1"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    c := &lt;-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UidReq</a:t>
            </a:r>
            <a:endParaRPr lang="fr-FR" sz="16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    c &lt;-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seq</a:t>
            </a:r>
            <a:endParaRPr lang="fr-FR" sz="16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   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seq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++</a:t>
            </a:r>
          </a:p>
          <a:p>
            <a:pPr lvl="1"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  }</a:t>
            </a:r>
          </a:p>
          <a:p>
            <a:pPr lvl="1"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}()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fr-FR" sz="1600" dirty="0" smtClean="0">
                <a:latin typeface="Courier New" pitchFamily="49" charset="0"/>
                <a:cs typeface="Courier New" pitchFamily="49" charset="0"/>
              </a:rPr>
            </a:br>
            <a:endParaRPr lang="fr-FR" sz="16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ack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(chan uint64)</a:t>
            </a:r>
          </a:p>
          <a:p>
            <a:pPr lvl="1">
              <a:buNone/>
            </a:pP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UidReq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ack</a:t>
            </a:r>
            <a:endParaRPr lang="fr-FR" sz="16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uid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:= &lt;-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ack</a:t>
            </a:r>
            <a:endParaRPr lang="fr-FR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fr-FR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Modèle de programmation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/>
              <a:t>Principalement</a:t>
            </a:r>
            <a:r>
              <a:rPr lang="en-US" dirty="0" smtClean="0"/>
              <a:t> CSP/π-</a:t>
            </a:r>
            <a:r>
              <a:rPr lang="en-US" dirty="0" err="1" smtClean="0"/>
              <a:t>calaculus</a:t>
            </a:r>
            <a:r>
              <a:rPr lang="en-US" dirty="0" smtClean="0"/>
              <a:t> (pas </a:t>
            </a:r>
            <a:r>
              <a:rPr lang="en-US" dirty="0" err="1" smtClean="0"/>
              <a:t>vraiment</a:t>
            </a:r>
            <a:r>
              <a:rPr lang="en-US" dirty="0" smtClean="0"/>
              <a:t> </a:t>
            </a:r>
            <a:r>
              <a:rPr lang="en-US" dirty="0" err="1" smtClean="0"/>
              <a:t>formalisé</a:t>
            </a:r>
            <a:r>
              <a:rPr lang="en-US" dirty="0" smtClean="0"/>
              <a:t>): </a:t>
            </a:r>
            <a:r>
              <a:rPr lang="en-US" i="1" dirty="0" err="1" smtClean="0"/>
              <a:t>goroutines+channels</a:t>
            </a:r>
            <a:endParaRPr lang="en-US" i="1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Devise de la concurrence en Go: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“Ne pas </a:t>
            </a:r>
            <a:r>
              <a:rPr lang="en-US" dirty="0" err="1" smtClean="0"/>
              <a:t>communiquer</a:t>
            </a:r>
            <a:r>
              <a:rPr lang="en-US" dirty="0" smtClean="0"/>
              <a:t> par </a:t>
            </a:r>
            <a:r>
              <a:rPr lang="en-US" dirty="0" err="1" smtClean="0"/>
              <a:t>mémoire</a:t>
            </a:r>
            <a:r>
              <a:rPr lang="en-US" dirty="0" smtClean="0"/>
              <a:t> </a:t>
            </a:r>
            <a:r>
              <a:rPr lang="en-US" dirty="0" err="1" smtClean="0"/>
              <a:t>partagée</a:t>
            </a:r>
            <a:r>
              <a:rPr lang="en-US" dirty="0" smtClean="0"/>
              <a:t> ; à la place, Do </a:t>
            </a:r>
            <a:r>
              <a:rPr lang="en-US" dirty="0" smtClean="0"/>
              <a:t>not communicate by sharing memory; instead, </a:t>
            </a:r>
            <a:r>
              <a:rPr lang="en-US" dirty="0" err="1" smtClean="0"/>
              <a:t>partager</a:t>
            </a:r>
            <a:r>
              <a:rPr lang="en-US" dirty="0" smtClean="0"/>
              <a:t> la </a:t>
            </a:r>
            <a:r>
              <a:rPr lang="en-US" dirty="0" err="1" smtClean="0"/>
              <a:t>mémoire</a:t>
            </a:r>
            <a:r>
              <a:rPr lang="en-US" dirty="0" smtClean="0"/>
              <a:t> en </a:t>
            </a:r>
            <a:r>
              <a:rPr lang="en-US" dirty="0" err="1" smtClean="0"/>
              <a:t>communiquant</a:t>
            </a:r>
            <a:r>
              <a:rPr lang="en-US" dirty="0" smtClean="0"/>
              <a:t>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+ </a:t>
            </a:r>
            <a:r>
              <a:rPr lang="en-US" dirty="0" err="1" smtClean="0"/>
              <a:t>mémoire</a:t>
            </a:r>
            <a:r>
              <a:rPr lang="en-US" dirty="0" smtClean="0"/>
              <a:t> </a:t>
            </a:r>
            <a:r>
              <a:rPr lang="en-US" dirty="0" err="1" smtClean="0"/>
              <a:t>partagée</a:t>
            </a:r>
            <a:r>
              <a:rPr lang="en-US" dirty="0" smtClean="0"/>
              <a:t> à part </a:t>
            </a:r>
            <a:r>
              <a:rPr lang="en-US" dirty="0" err="1" smtClean="0"/>
              <a:t>entière</a:t>
            </a:r>
            <a:endParaRPr lang="en-US" dirty="0" smtClean="0"/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Pourquoi est-ce du </a:t>
            </a:r>
            <a:r>
              <a:rPr lang="fr-FR" i="1" dirty="0" smtClean="0"/>
              <a:t>CSP </a:t>
            </a:r>
            <a:r>
              <a:rPr lang="fr-FR" dirty="0" smtClean="0"/>
              <a:t>pur </a:t>
            </a:r>
            <a:r>
              <a:rPr lang="fr-FR" dirty="0" smtClean="0"/>
              <a:t>ne va pas? </a:t>
            </a:r>
            <a:br>
              <a:rPr lang="fr-FR" dirty="0" smtClean="0"/>
            </a:br>
            <a:r>
              <a:rPr lang="fr-FR" dirty="0" smtClean="0"/>
              <a:t>(</a:t>
            </a:r>
            <a:r>
              <a:rPr lang="fr-FR" dirty="0" smtClean="0"/>
              <a:t>suite 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“Les passage de message (</a:t>
            </a:r>
            <a:r>
              <a:rPr lang="en-US" i="1" dirty="0" smtClean="0"/>
              <a:t>message passing</a:t>
            </a:r>
            <a:r>
              <a:rPr lang="en-US" dirty="0" smtClean="0"/>
              <a:t>)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aisé</a:t>
            </a:r>
            <a:r>
              <a:rPr lang="en-US" dirty="0" smtClean="0"/>
              <a:t> à </a:t>
            </a:r>
          </a:p>
          <a:p>
            <a:pPr>
              <a:buNone/>
            </a:pPr>
            <a:r>
              <a:rPr lang="en-US" dirty="0" err="1" smtClean="0"/>
              <a:t>implémenter</a:t>
            </a:r>
            <a:r>
              <a:rPr lang="en-US" dirty="0" smtClean="0"/>
              <a:t>. </a:t>
            </a:r>
            <a:r>
              <a:rPr lang="en-US" dirty="0" err="1" smtClean="0"/>
              <a:t>Mais</a:t>
            </a:r>
            <a:r>
              <a:rPr lang="en-US" dirty="0" smtClean="0"/>
              <a:t> tout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transformé</a:t>
            </a:r>
            <a:r>
              <a:rPr lang="en-US" dirty="0" smtClean="0"/>
              <a:t> en </a:t>
            </a:r>
          </a:p>
          <a:p>
            <a:pPr>
              <a:buNone/>
            </a:pPr>
            <a:r>
              <a:rPr lang="en-US" dirty="0" err="1" smtClean="0"/>
              <a:t>programmation</a:t>
            </a:r>
            <a:r>
              <a:rPr lang="en-US" dirty="0" smtClean="0"/>
              <a:t> </a:t>
            </a:r>
            <a:r>
              <a:rPr lang="en-US" dirty="0" err="1" smtClean="0"/>
              <a:t>distribuée</a:t>
            </a:r>
            <a:r>
              <a:rPr lang="en-US" dirty="0" smtClean="0"/>
              <a:t> </a:t>
            </a:r>
            <a:r>
              <a:rPr lang="en-US" dirty="0" err="1" smtClean="0"/>
              <a:t>alors</a:t>
            </a:r>
            <a:r>
              <a:rPr lang="en-US" dirty="0" smtClean="0"/>
              <a:t>” </a:t>
            </a:r>
            <a:r>
              <a:rPr lang="en-US" dirty="0" smtClean="0"/>
              <a:t>(c) Joseph </a:t>
            </a:r>
            <a:r>
              <a:rPr lang="en-US" dirty="0" err="1" smtClean="0"/>
              <a:t>Seigh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- </a:t>
            </a:r>
            <a:r>
              <a:rPr lang="en-US" dirty="0" smtClean="0"/>
              <a:t>Surcharge </a:t>
            </a:r>
            <a:r>
              <a:rPr lang="en-US" dirty="0" err="1" smtClean="0"/>
              <a:t>aditionnelle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- </a:t>
            </a:r>
            <a:r>
              <a:rPr lang="en-US" dirty="0" err="1" smtClean="0"/>
              <a:t>Latence</a:t>
            </a:r>
            <a:r>
              <a:rPr lang="en-US" dirty="0" smtClean="0"/>
              <a:t> </a:t>
            </a:r>
            <a:r>
              <a:rPr lang="en-US" dirty="0" err="1" smtClean="0"/>
              <a:t>aditionnelle</a:t>
            </a:r>
            <a:r>
              <a:rPr lang="en-US" dirty="0" smtClean="0"/>
              <a:t>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- </a:t>
            </a:r>
            <a:r>
              <a:rPr lang="en-US" dirty="0" err="1" smtClean="0"/>
              <a:t>Complexité</a:t>
            </a:r>
            <a:r>
              <a:rPr lang="en-US" dirty="0" smtClean="0"/>
              <a:t> </a:t>
            </a:r>
            <a:r>
              <a:rPr lang="en-US" dirty="0" err="1" smtClean="0"/>
              <a:t>superflue</a:t>
            </a:r>
            <a:r>
              <a:rPr lang="en-US" dirty="0" smtClean="0"/>
              <a:t>  (</a:t>
            </a:r>
            <a:r>
              <a:rPr lang="en-US" dirty="0" err="1" smtClean="0"/>
              <a:t>asynchronisme</a:t>
            </a:r>
            <a:r>
              <a:rPr lang="en-US" dirty="0" smtClean="0"/>
              <a:t>, </a:t>
            </a:r>
            <a:r>
              <a:rPr lang="en-US" dirty="0" err="1" smtClean="0"/>
              <a:t>réordination</a:t>
            </a:r>
            <a:r>
              <a:rPr lang="en-US" dirty="0" smtClean="0"/>
              <a:t>, …)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- </a:t>
            </a:r>
            <a:r>
              <a:rPr lang="en-US" dirty="0" err="1" smtClean="0"/>
              <a:t>Equilibrage</a:t>
            </a:r>
            <a:r>
              <a:rPr lang="en-US" dirty="0" smtClean="0"/>
              <a:t> de charge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- </a:t>
            </a:r>
            <a:r>
              <a:rPr lang="en-US" dirty="0" err="1" smtClean="0"/>
              <a:t>Contrôle</a:t>
            </a:r>
            <a:r>
              <a:rPr lang="en-US" dirty="0" smtClean="0"/>
              <a:t> de surcharge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- </a:t>
            </a:r>
            <a:r>
              <a:rPr lang="en-US" dirty="0" err="1" smtClean="0"/>
              <a:t>Difficulté</a:t>
            </a:r>
            <a:r>
              <a:rPr lang="en-US" dirty="0" smtClean="0"/>
              <a:t> à </a:t>
            </a:r>
            <a:r>
              <a:rPr lang="en-US" dirty="0" err="1" smtClean="0"/>
              <a:t>débugger</a:t>
            </a:r>
            <a:endParaRPr lang="en-US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La mémoire partagée à la rescousse!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seq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= uint64(0)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uid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atomic.AddUint64(&amp;</a:t>
            </a:r>
            <a:r>
              <a:rPr lang="fr-FR" b="1" dirty="0" err="1" smtClean="0">
                <a:latin typeface="Courier New" pitchFamily="49" charset="0"/>
                <a:cs typeface="Courier New" pitchFamily="49" charset="0"/>
              </a:rPr>
              <a:t>seq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, 1)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Simple, </a:t>
            </a:r>
            <a:r>
              <a:rPr lang="fr-FR" dirty="0" smtClean="0"/>
              <a:t>rapide, pas de latence supplémentaire, </a:t>
            </a:r>
          </a:p>
          <a:p>
            <a:pPr>
              <a:buNone/>
            </a:pPr>
            <a:r>
              <a:rPr lang="fr-FR" dirty="0" smtClean="0"/>
              <a:t>pas de chausse-trappe, pas de surcharge.</a:t>
            </a: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primitives de mémoire partagée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sync.Mutex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sync.RWMutex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sync.Cond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sync.Once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sync.WaitGroup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fr-FR" dirty="0" smtClean="0">
                <a:latin typeface="Courier New" pitchFamily="49" charset="0"/>
                <a:cs typeface="Courier New" pitchFamily="49" charset="0"/>
              </a:rPr>
            </a:b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runtime.Semacquire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Semrelease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atomic.CompareAndSwap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Load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endParaRPr lang="fr-F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Mutexes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fr-FR" sz="1800" b="1" dirty="0" err="1" smtClean="0"/>
              <a:t>sync.Mutex</a:t>
            </a:r>
            <a:r>
              <a:rPr lang="fr-FR" sz="1800" dirty="0" smtClean="0"/>
              <a:t>  est en fait un sémaphore binaire coopératif – pas de propriétaire, pas de </a:t>
            </a:r>
          </a:p>
          <a:p>
            <a:pPr>
              <a:buNone/>
            </a:pPr>
            <a:r>
              <a:rPr lang="fr-FR" sz="1800" dirty="0" smtClean="0"/>
              <a:t>récursivité</a:t>
            </a:r>
            <a:r>
              <a:rPr lang="fr-FR" sz="2200" dirty="0" smtClean="0">
                <a:cs typeface="Courier New" pitchFamily="49" charset="0"/>
              </a:rPr>
              <a:t>.</a:t>
            </a:r>
            <a:r>
              <a:rPr lang="fr-FR" sz="2200" dirty="0" smtClean="0">
                <a:cs typeface="Courier New" pitchFamily="49" charset="0"/>
              </a:rPr>
              <a:t/>
            </a:r>
            <a:br>
              <a:rPr lang="fr-FR" sz="2200" dirty="0" smtClean="0">
                <a:cs typeface="Courier New" pitchFamily="49" charset="0"/>
              </a:rPr>
            </a:br>
            <a:endParaRPr lang="fr-FR" sz="2200" dirty="0" smtClean="0">
              <a:cs typeface="Courier New" pitchFamily="49" charset="0"/>
            </a:endParaRPr>
          </a:p>
          <a:p>
            <a:pPr lvl="1">
              <a:buNone/>
            </a:pP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mtx.</a:t>
            </a:r>
            <a:r>
              <a:rPr lang="fr-FR" sz="1800" b="1" dirty="0" err="1" smtClean="0">
                <a:latin typeface="Courier New" pitchFamily="49" charset="0"/>
                <a:cs typeface="Courier New" pitchFamily="49" charset="0"/>
              </a:rPr>
              <a:t>Lock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buNone/>
            </a:pPr>
            <a:r>
              <a:rPr lang="fr-FR" sz="1800" b="1" dirty="0" smtClean="0">
                <a:latin typeface="Courier New" pitchFamily="49" charset="0"/>
                <a:cs typeface="Courier New" pitchFamily="49" charset="0"/>
              </a:rPr>
              <a:t>go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() {</a:t>
            </a:r>
            <a:endParaRPr lang="fr-FR" sz="18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    ...</a:t>
            </a:r>
          </a:p>
          <a:p>
            <a:pPr lvl="1">
              <a:buNone/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    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mtx.</a:t>
            </a:r>
            <a:r>
              <a:rPr lang="fr-FR" sz="1800" b="1" dirty="0" err="1" smtClean="0">
                <a:latin typeface="Courier New" pitchFamily="49" charset="0"/>
                <a:cs typeface="Courier New" pitchFamily="49" charset="0"/>
              </a:rPr>
              <a:t>Unlock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fr-FR" sz="1800" dirty="0" smtClean="0">
                <a:latin typeface="Courier New" pitchFamily="49" charset="0"/>
                <a:cs typeface="Courier New" pitchFamily="49" charset="0"/>
              </a:rPr>
            </a:b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mtx.</a:t>
            </a:r>
            <a:r>
              <a:rPr lang="fr-FR" sz="1800" b="1" dirty="0" err="1" smtClean="0">
                <a:latin typeface="Courier New" pitchFamily="49" charset="0"/>
                <a:cs typeface="Courier New" pitchFamily="49" charset="0"/>
              </a:rPr>
              <a:t>Lock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fr-FR" sz="1800" dirty="0" smtClean="0">
                <a:latin typeface="Courier New" pitchFamily="49" charset="0"/>
                <a:cs typeface="Courier New" pitchFamily="49" charset="0"/>
              </a:rPr>
            </a:br>
            <a:endParaRPr lang="fr-FR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lvl="1">
              <a:buNone/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  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mtx.Lock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buNone/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  </a:t>
            </a:r>
            <a:r>
              <a:rPr lang="fr-FR" sz="1800" b="1" dirty="0" err="1" smtClean="0">
                <a:latin typeface="Courier New" pitchFamily="49" charset="0"/>
                <a:cs typeface="Courier New" pitchFamily="49" charset="0"/>
              </a:rPr>
              <a:t>defer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mtx.Unlock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buNone/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  ...</a:t>
            </a:r>
          </a:p>
          <a:p>
            <a:pPr lvl="1">
              <a:buNone/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fr-FR" sz="16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Schéma général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492896"/>
            <a:ext cx="8161020" cy="2255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ZoneTexte 6"/>
          <p:cNvSpPr txBox="1"/>
          <p:nvPr/>
        </p:nvSpPr>
        <p:spPr>
          <a:xfrm>
            <a:off x="539552" y="1484784"/>
            <a:ext cx="8064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90% de CSP au niveau le plus haut</a:t>
            </a:r>
          </a:p>
          <a:p>
            <a:r>
              <a:rPr lang="fr-FR" sz="2000" dirty="0" smtClean="0"/>
              <a:t>+10% de mémoire partagée aux niveaux les plus bas</a:t>
            </a:r>
            <a:endParaRPr lang="fr-FR" sz="2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Détecteur de course pour Go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 smtClean="0"/>
              <a:t>Actuellement</a:t>
            </a:r>
            <a:r>
              <a:rPr lang="en-US" dirty="0" smtClean="0"/>
              <a:t> en </a:t>
            </a:r>
            <a:r>
              <a:rPr lang="en-US" dirty="0" err="1" smtClean="0"/>
              <a:t>développement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Google </a:t>
            </a:r>
            <a:r>
              <a:rPr lang="en-US" dirty="0" smtClean="0"/>
              <a:t>MSK </a:t>
            </a:r>
            <a:r>
              <a:rPr lang="en-US" dirty="0" smtClean="0"/>
              <a:t>(pas </a:t>
            </a:r>
            <a:r>
              <a:rPr lang="en-US" dirty="0" err="1" smtClean="0"/>
              <a:t>d’obligation</a:t>
            </a:r>
            <a:r>
              <a:rPr lang="en-US" dirty="0" smtClean="0"/>
              <a:t> de </a:t>
            </a:r>
            <a:r>
              <a:rPr lang="en-US" dirty="0" err="1" smtClean="0"/>
              <a:t>livrer</a:t>
            </a:r>
            <a:r>
              <a:rPr lang="en-US" dirty="0" smtClean="0"/>
              <a:t> </a:t>
            </a:r>
            <a:r>
              <a:rPr lang="en-US" dirty="0" err="1" smtClean="0"/>
              <a:t>actuellement</a:t>
            </a:r>
            <a:r>
              <a:rPr lang="en-US" dirty="0" smtClean="0"/>
              <a:t>).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err="1" smtClean="0"/>
              <a:t>L’idée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de </a:t>
            </a:r>
            <a:r>
              <a:rPr lang="en-US" dirty="0" err="1" smtClean="0"/>
              <a:t>fournir</a:t>
            </a:r>
            <a:r>
              <a:rPr lang="en-US" dirty="0" smtClean="0"/>
              <a:t> un support </a:t>
            </a:r>
            <a:r>
              <a:rPr lang="en-US" dirty="0" err="1" smtClean="0"/>
              <a:t>général</a:t>
            </a:r>
            <a:r>
              <a:rPr lang="en-US" dirty="0" smtClean="0"/>
              <a:t> pour les </a:t>
            </a:r>
            <a:r>
              <a:rPr lang="en-US" dirty="0" err="1" smtClean="0"/>
              <a:t>outils</a:t>
            </a:r>
            <a:r>
              <a:rPr lang="en-US" dirty="0" smtClean="0"/>
              <a:t> </a:t>
            </a:r>
            <a:r>
              <a:rPr lang="en-US" dirty="0" err="1" smtClean="0"/>
              <a:t>d’analyse</a:t>
            </a:r>
            <a:r>
              <a:rPr lang="en-US" dirty="0" smtClean="0"/>
              <a:t> </a:t>
            </a:r>
            <a:r>
              <a:rPr lang="en-US" dirty="0" err="1" smtClean="0"/>
              <a:t>dynamique</a:t>
            </a:r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dirty="0" smtClean="0"/>
              <a:t>pour les  </a:t>
            </a:r>
            <a:r>
              <a:rPr lang="en-US" dirty="0" err="1" smtClean="0"/>
              <a:t>compilateur.runtime</a:t>
            </a:r>
            <a:r>
              <a:rPr lang="en-US" dirty="0" smtClean="0"/>
              <a:t>/</a:t>
            </a:r>
            <a:r>
              <a:rPr lang="en-US" dirty="0" err="1" smtClean="0"/>
              <a:t>bibliothèques</a:t>
            </a:r>
            <a:r>
              <a:rPr lang="en-US" dirty="0" smtClean="0"/>
              <a:t> Go.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Et </a:t>
            </a:r>
            <a:r>
              <a:rPr lang="en-US" dirty="0" err="1" smtClean="0"/>
              <a:t>puis</a:t>
            </a:r>
            <a:r>
              <a:rPr lang="en-US" dirty="0" smtClean="0"/>
              <a:t>  </a:t>
            </a:r>
            <a:r>
              <a:rPr lang="en-US" dirty="0" err="1" smtClean="0"/>
              <a:t>d’y</a:t>
            </a:r>
            <a:r>
              <a:rPr lang="en-US" dirty="0" smtClean="0"/>
              <a:t> </a:t>
            </a:r>
            <a:r>
              <a:rPr lang="en-US" dirty="0" err="1" smtClean="0"/>
              <a:t>attacher</a:t>
            </a:r>
            <a:r>
              <a:rPr lang="en-US" dirty="0" smtClean="0"/>
              <a:t> la </a:t>
            </a:r>
            <a:r>
              <a:rPr lang="en-US" dirty="0" err="1" smtClean="0"/>
              <a:t>tehcnologie</a:t>
            </a:r>
            <a:r>
              <a:rPr lang="en-US" dirty="0" smtClean="0"/>
              <a:t> </a:t>
            </a:r>
            <a:r>
              <a:rPr lang="en-US" dirty="0" err="1" smtClean="0"/>
              <a:t>toute-puissante</a:t>
            </a:r>
            <a:r>
              <a:rPr lang="en-US" dirty="0" smtClean="0"/>
              <a:t> </a:t>
            </a:r>
            <a:r>
              <a:rPr lang="en-US" i="1" dirty="0" err="1" smtClean="0"/>
              <a:t>ThreadSanitizer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Si/</a:t>
            </a:r>
            <a:r>
              <a:rPr lang="en-US" dirty="0" err="1" smtClean="0"/>
              <a:t>quand</a:t>
            </a:r>
            <a:r>
              <a:rPr lang="en-US" dirty="0" smtClean="0"/>
              <a:t> </a:t>
            </a:r>
            <a:r>
              <a:rPr lang="en-US" dirty="0" err="1" smtClean="0"/>
              <a:t>livré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la </a:t>
            </a:r>
            <a:r>
              <a:rPr lang="en-US" dirty="0" err="1" smtClean="0"/>
              <a:t>branche</a:t>
            </a:r>
            <a:r>
              <a:rPr lang="en-US" dirty="0" smtClean="0"/>
              <a:t> </a:t>
            </a:r>
            <a:r>
              <a:rPr lang="en-US" dirty="0" err="1" smtClean="0"/>
              <a:t>principale</a:t>
            </a:r>
            <a:r>
              <a:rPr lang="en-US" dirty="0" smtClean="0"/>
              <a:t> de </a:t>
            </a:r>
            <a:r>
              <a:rPr lang="en-US" dirty="0" err="1" smtClean="0"/>
              <a:t>gestion</a:t>
            </a:r>
            <a:r>
              <a:rPr lang="en-US" dirty="0" smtClean="0"/>
              <a:t> de conf, </a:t>
            </a:r>
            <a:r>
              <a:rPr lang="en-US" dirty="0" err="1" smtClean="0"/>
              <a:t>l’utilisateur</a:t>
            </a:r>
            <a:r>
              <a:rPr lang="en-US" dirty="0" smtClean="0"/>
              <a:t> aura </a:t>
            </a:r>
            <a:r>
              <a:rPr lang="en-US" dirty="0" err="1" smtClean="0"/>
              <a:t>juste</a:t>
            </a:r>
            <a:r>
              <a:rPr lang="en-US" dirty="0" smtClean="0"/>
              <a:t> à </a:t>
            </a:r>
            <a:r>
              <a:rPr lang="en-US" dirty="0" err="1" smtClean="0"/>
              <a:t>spécifier</a:t>
            </a:r>
            <a:r>
              <a:rPr lang="en-US" dirty="0" smtClean="0"/>
              <a:t> un </a:t>
            </a:r>
            <a:r>
              <a:rPr lang="en-US" dirty="0" err="1" smtClean="0"/>
              <a:t>seul</a:t>
            </a:r>
            <a:r>
              <a:rPr lang="en-US" dirty="0" smtClean="0"/>
              <a:t> flag de </a:t>
            </a:r>
            <a:r>
              <a:rPr lang="en-US" dirty="0" err="1" smtClean="0"/>
              <a:t>compilateur</a:t>
            </a:r>
            <a:r>
              <a:rPr lang="en-US" dirty="0" smtClean="0"/>
              <a:t> pour </a:t>
            </a:r>
            <a:r>
              <a:rPr lang="en-US" dirty="0" err="1" smtClean="0"/>
              <a:t>l’autoriser</a:t>
            </a:r>
            <a:r>
              <a:rPr lang="en-US" dirty="0" smtClean="0"/>
              <a:t>.</a:t>
            </a:r>
            <a:endParaRPr lang="en-US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Evolutivité (</a:t>
            </a:r>
            <a:r>
              <a:rPr lang="fr-FR" dirty="0" err="1" smtClean="0"/>
              <a:t>scalability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Le but de Go </a:t>
            </a:r>
            <a:r>
              <a:rPr lang="en-US" dirty="0" err="1" smtClean="0"/>
              <a:t>est</a:t>
            </a:r>
            <a:r>
              <a:rPr lang="en-US" dirty="0" smtClean="0"/>
              <a:t> de supporter </a:t>
            </a:r>
            <a:r>
              <a:rPr lang="en-US" dirty="0" err="1" smtClean="0"/>
              <a:t>une</a:t>
            </a:r>
            <a:r>
              <a:rPr lang="en-US" dirty="0" smtClean="0"/>
              <a:t> concurrence grain fin </a:t>
            </a:r>
            <a:r>
              <a:rPr lang="en-US" dirty="0" err="1" smtClean="0"/>
              <a:t>évolutive</a:t>
            </a:r>
            <a:r>
              <a:rPr lang="en-US" dirty="0" smtClean="0"/>
              <a:t>.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n’est</a:t>
            </a:r>
            <a:r>
              <a:rPr lang="en-US" dirty="0" smtClean="0"/>
              <a:t> pas [encore] le </a:t>
            </a:r>
            <a:r>
              <a:rPr lang="en-US" dirty="0" err="1" smtClean="0"/>
              <a:t>cas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Il a </a:t>
            </a:r>
            <a:r>
              <a:rPr lang="en-US" dirty="0" err="1" smtClean="0"/>
              <a:t>été</a:t>
            </a:r>
            <a:r>
              <a:rPr lang="en-US" dirty="0" smtClean="0"/>
              <a:t> </a:t>
            </a:r>
            <a:r>
              <a:rPr lang="en-US" dirty="0" err="1" smtClean="0"/>
              <a:t>soumis</a:t>
            </a:r>
            <a:r>
              <a:rPr lang="en-US" dirty="0" smtClean="0"/>
              <a:t> environ CL </a:t>
            </a:r>
            <a:r>
              <a:rPr lang="en-US" dirty="0" err="1" smtClean="0"/>
              <a:t>liés</a:t>
            </a:r>
            <a:r>
              <a:rPr lang="en-US" dirty="0" smtClean="0"/>
              <a:t> à </a:t>
            </a:r>
            <a:r>
              <a:rPr lang="en-US" dirty="0" err="1" smtClean="0"/>
              <a:t>l’évolutivité</a:t>
            </a:r>
            <a:r>
              <a:rPr lang="en-US" dirty="0" smtClean="0"/>
              <a:t>. </a:t>
            </a:r>
            <a:r>
              <a:rPr lang="en-US" dirty="0" err="1" smtClean="0"/>
              <a:t>Toutes</a:t>
            </a:r>
            <a:r>
              <a:rPr lang="en-US" dirty="0" smtClean="0"/>
              <a:t> les primitives de </a:t>
            </a:r>
            <a:r>
              <a:rPr lang="en-US" dirty="0" err="1" smtClean="0"/>
              <a:t>synchronisation</a:t>
            </a:r>
            <a:r>
              <a:rPr lang="en-US" dirty="0" smtClean="0"/>
              <a:t> </a:t>
            </a:r>
            <a:r>
              <a:rPr lang="en-US" dirty="0" err="1" smtClean="0"/>
              <a:t>ont</a:t>
            </a:r>
            <a:r>
              <a:rPr lang="en-US" dirty="0" smtClean="0"/>
              <a:t> </a:t>
            </a:r>
            <a:r>
              <a:rPr lang="en-US" dirty="0" err="1" smtClean="0"/>
              <a:t>été</a:t>
            </a:r>
            <a:r>
              <a:rPr lang="en-US" dirty="0" smtClean="0"/>
              <a:t> </a:t>
            </a:r>
            <a:r>
              <a:rPr lang="en-US" dirty="0" err="1" smtClean="0"/>
              <a:t>réécrites</a:t>
            </a:r>
            <a:r>
              <a:rPr lang="en-US" dirty="0" smtClean="0"/>
              <a:t> (</a:t>
            </a:r>
            <a:r>
              <a:rPr lang="en-US" dirty="0" err="1" smtClean="0"/>
              <a:t>mutex</a:t>
            </a:r>
            <a:r>
              <a:rPr lang="en-US" dirty="0" smtClean="0"/>
              <a:t>, semaphore, once, etc),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reste</a:t>
            </a:r>
            <a:r>
              <a:rPr lang="en-US" dirty="0" smtClean="0"/>
              <a:t> a </a:t>
            </a:r>
            <a:r>
              <a:rPr lang="en-US" dirty="0" err="1" smtClean="0"/>
              <a:t>améliorer</a:t>
            </a:r>
            <a:r>
              <a:rPr lang="en-US" dirty="0" smtClean="0"/>
              <a:t> </a:t>
            </a:r>
            <a:r>
              <a:rPr lang="en-US" dirty="0" err="1" smtClean="0"/>
              <a:t>l’évolutivité</a:t>
            </a:r>
            <a:r>
              <a:rPr lang="en-US" dirty="0" smtClean="0"/>
              <a:t> des  </a:t>
            </a:r>
            <a:r>
              <a:rPr lang="en-US" dirty="0" err="1" smtClean="0"/>
              <a:t>chan</a:t>
            </a:r>
            <a:r>
              <a:rPr lang="en-US" dirty="0" smtClean="0"/>
              <a:t>/select</a:t>
            </a:r>
            <a:r>
              <a:rPr lang="en-US" dirty="0" smtClean="0"/>
              <a:t>, </a:t>
            </a:r>
            <a:r>
              <a:rPr lang="en-US" dirty="0" smtClean="0"/>
              <a:t>de </a:t>
            </a:r>
            <a:r>
              <a:rPr lang="en-US" dirty="0" err="1" smtClean="0"/>
              <a:t>l’allocation</a:t>
            </a:r>
            <a:r>
              <a:rPr lang="en-US" dirty="0" smtClean="0"/>
              <a:t> de </a:t>
            </a:r>
            <a:r>
              <a:rPr lang="en-US" dirty="0" err="1" smtClean="0"/>
              <a:t>mémoire</a:t>
            </a:r>
            <a:r>
              <a:rPr lang="en-US" dirty="0" smtClean="0"/>
              <a:t>, la </a:t>
            </a:r>
            <a:r>
              <a:rPr lang="en-US" dirty="0" err="1" smtClean="0"/>
              <a:t>gestion</a:t>
            </a:r>
            <a:r>
              <a:rPr lang="en-US" dirty="0" smtClean="0"/>
              <a:t> de la pile (</a:t>
            </a:r>
            <a:r>
              <a:rPr lang="en-US" i="1" dirty="0" smtClean="0"/>
              <a:t>stack mgmt</a:t>
            </a:r>
            <a:r>
              <a:rPr lang="en-US" dirty="0" smtClean="0"/>
              <a:t>), </a:t>
            </a:r>
            <a:r>
              <a:rPr lang="en-US" dirty="0" smtClean="0"/>
              <a:t>etc.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“</a:t>
            </a:r>
            <a:r>
              <a:rPr lang="en-US" i="1" dirty="0" err="1" smtClean="0"/>
              <a:t>J’ai</a:t>
            </a:r>
            <a:r>
              <a:rPr lang="en-US" i="1" dirty="0" smtClean="0"/>
              <a:t> </a:t>
            </a:r>
            <a:r>
              <a:rPr lang="en-US" i="1" dirty="0" err="1" smtClean="0"/>
              <a:t>juste</a:t>
            </a:r>
            <a:r>
              <a:rPr lang="en-US" i="1" dirty="0" smtClean="0"/>
              <a:t> </a:t>
            </a:r>
            <a:r>
              <a:rPr lang="en-US" i="1" dirty="0" err="1" smtClean="0"/>
              <a:t>exécuté</a:t>
            </a:r>
            <a:r>
              <a:rPr lang="en-US" i="1" dirty="0" smtClean="0"/>
              <a:t> un </a:t>
            </a:r>
            <a:r>
              <a:rPr lang="en-US" i="1" dirty="0" smtClean="0"/>
              <a:t> benchmark </a:t>
            </a:r>
            <a:r>
              <a:rPr lang="en-US" i="1" dirty="0" err="1" smtClean="0"/>
              <a:t>réaliste</a:t>
            </a:r>
            <a:r>
              <a:rPr lang="en-US" i="1" dirty="0" smtClean="0"/>
              <a:t> </a:t>
            </a:r>
            <a:r>
              <a:rPr lang="en-US" i="1" dirty="0" err="1" smtClean="0"/>
              <a:t>fourni</a:t>
            </a:r>
            <a:r>
              <a:rPr lang="en-US" i="1" dirty="0" smtClean="0"/>
              <a:t> par </a:t>
            </a:r>
            <a:r>
              <a:rPr lang="en-US" i="1" dirty="0" err="1" smtClean="0"/>
              <a:t>quelqu’un</a:t>
            </a:r>
            <a:r>
              <a:rPr lang="en-US" i="1" dirty="0" smtClean="0"/>
              <a:t> </a:t>
            </a:r>
            <a:r>
              <a:rPr lang="en-US" i="1" dirty="0" err="1" smtClean="0"/>
              <a:t>utilisant</a:t>
            </a:r>
            <a:r>
              <a:rPr lang="en-US" i="1" dirty="0" smtClean="0"/>
              <a:t> </a:t>
            </a:r>
            <a:r>
              <a:rPr lang="en-US" i="1" dirty="0" err="1" smtClean="0"/>
              <a:t>mgo</a:t>
            </a:r>
            <a:r>
              <a:rPr lang="en-US" i="1" dirty="0" smtClean="0"/>
              <a:t> avec la release r59 du </a:t>
            </a:r>
            <a:r>
              <a:rPr lang="en-US" i="1" dirty="0" err="1" smtClean="0"/>
              <a:t>compialteur</a:t>
            </a:r>
            <a:r>
              <a:rPr lang="en-US" i="1" dirty="0" smtClean="0"/>
              <a:t>, et </a:t>
            </a:r>
            <a:r>
              <a:rPr lang="en-US" i="1" dirty="0" err="1" smtClean="0"/>
              <a:t>cela</a:t>
            </a:r>
            <a:r>
              <a:rPr lang="en-US" i="1" dirty="0" smtClean="0"/>
              <a:t> a </a:t>
            </a:r>
            <a:r>
              <a:rPr lang="en-US" i="1" dirty="0" err="1" smtClean="0"/>
              <a:t>pris</a:t>
            </a:r>
            <a:r>
              <a:rPr lang="en-US" i="1" dirty="0" smtClean="0"/>
              <a:t> environ 5  </a:t>
            </a:r>
            <a:r>
              <a:rPr lang="en-US" i="1" dirty="0" err="1" smtClean="0"/>
              <a:t>sur</a:t>
            </a:r>
            <a:r>
              <a:rPr lang="en-US" i="1" dirty="0" smtClean="0"/>
              <a:t> 20 , sans </a:t>
            </a:r>
            <a:r>
              <a:rPr lang="en-US" i="1" dirty="0" err="1" smtClean="0"/>
              <a:t>changement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le code."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err="1" smtClean="0"/>
              <a:t>Toujours</a:t>
            </a:r>
            <a:r>
              <a:rPr lang="en-US" dirty="0" smtClean="0"/>
              <a:t> </a:t>
            </a:r>
            <a:r>
              <a:rPr lang="en-US" dirty="0" err="1" smtClean="0"/>
              <a:t>besoin</a:t>
            </a:r>
            <a:r>
              <a:rPr lang="en-US" dirty="0" smtClean="0"/>
              <a:t> </a:t>
            </a:r>
            <a:r>
              <a:rPr lang="en-US" dirty="0" err="1" smtClean="0"/>
              <a:t>d’améliorer</a:t>
            </a:r>
            <a:r>
              <a:rPr lang="en-US" dirty="0" smtClean="0"/>
              <a:t> </a:t>
            </a:r>
            <a:r>
              <a:rPr lang="en-US" dirty="0" err="1" smtClean="0"/>
              <a:t>l’ordonnanceur</a:t>
            </a:r>
            <a:r>
              <a:rPr lang="en-US" dirty="0" smtClean="0"/>
              <a:t> (scheduler) de </a:t>
            </a:r>
            <a:r>
              <a:rPr lang="en-US" dirty="0" err="1" smtClean="0"/>
              <a:t>goroutines</a:t>
            </a:r>
            <a:r>
              <a:rPr lang="en-US" dirty="0" smtClean="0"/>
              <a:t>.</a:t>
            </a:r>
            <a:endParaRPr lang="en-US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fr-FR" dirty="0" smtClean="0"/>
          </a:p>
          <a:p>
            <a:pPr algn="ctr">
              <a:buNone/>
            </a:pPr>
            <a:endParaRPr lang="fr-FR" dirty="0" smtClean="0"/>
          </a:p>
          <a:p>
            <a:pPr algn="ctr">
              <a:buNone/>
            </a:pPr>
            <a:r>
              <a:rPr lang="fr-FR" dirty="0" smtClean="0"/>
              <a:t>Merci!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Goroutines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err="1" smtClean="0"/>
              <a:t>Penser</a:t>
            </a:r>
            <a:r>
              <a:rPr lang="en-US" dirty="0" smtClean="0"/>
              <a:t> </a:t>
            </a:r>
            <a:r>
              <a:rPr lang="en-US" b="1" dirty="0" smtClean="0"/>
              <a:t>threads</a:t>
            </a:r>
            <a:r>
              <a:rPr lang="en-US" dirty="0" smtClean="0"/>
              <a:t> (</a:t>
            </a:r>
            <a:r>
              <a:rPr lang="en-US" dirty="0" err="1" smtClean="0"/>
              <a:t>mais</a:t>
            </a:r>
            <a:r>
              <a:rPr lang="en-US" dirty="0" smtClean="0"/>
              <a:t> pas </a:t>
            </a:r>
            <a:r>
              <a:rPr lang="en-US" dirty="0" err="1" smtClean="0"/>
              <a:t>d’opération</a:t>
            </a:r>
            <a:r>
              <a:rPr lang="en-US" dirty="0" smtClean="0"/>
              <a:t> </a:t>
            </a:r>
            <a:r>
              <a:rPr lang="en-US" i="1" dirty="0" smtClean="0"/>
              <a:t>join</a:t>
            </a:r>
            <a:r>
              <a:rPr lang="en-US" dirty="0" smtClean="0"/>
              <a:t>)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go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go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logger.Printf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("Hello, %s!", who)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go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    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logger.Printf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("Hello, %s!", who)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    ...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}()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Channels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err="1" smtClean="0"/>
              <a:t>Fondamentalement</a:t>
            </a:r>
            <a:r>
              <a:rPr lang="en-US" dirty="0" smtClean="0"/>
              <a:t> des queues FIFO </a:t>
            </a:r>
            <a:r>
              <a:rPr lang="en-US" dirty="0" err="1" smtClean="0"/>
              <a:t>bloquantes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limitées</a:t>
            </a:r>
            <a:r>
              <a:rPr lang="en-US" dirty="0" smtClean="0"/>
              <a:t> en </a:t>
            </a:r>
            <a:r>
              <a:rPr lang="en-US" dirty="0" err="1" smtClean="0"/>
              <a:t>taille</a:t>
            </a:r>
            <a:r>
              <a:rPr lang="en-US" dirty="0" smtClean="0"/>
              <a:t> et </a:t>
            </a:r>
            <a:r>
              <a:rPr lang="en-US" dirty="0" err="1" smtClean="0"/>
              <a:t>typées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//synchronous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 := make(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//buffered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of pointers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to Request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 := make(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*Request, 100) 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Channels</a:t>
            </a:r>
            <a:r>
              <a:rPr lang="fr-FR" dirty="0" smtClean="0"/>
              <a:t> : citoyens de première classe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err="1" smtClean="0"/>
              <a:t>Vous</a:t>
            </a:r>
            <a:r>
              <a:rPr lang="en-US" dirty="0" smtClean="0"/>
              <a:t> </a:t>
            </a:r>
            <a:r>
              <a:rPr lang="en-US" dirty="0" err="1" smtClean="0"/>
              <a:t>pouvez</a:t>
            </a:r>
            <a:r>
              <a:rPr lang="en-US" dirty="0" smtClean="0"/>
              <a:t> les passer </a:t>
            </a:r>
            <a:r>
              <a:rPr lang="en-US" dirty="0" err="1" smtClean="0"/>
              <a:t>comme</a:t>
            </a:r>
            <a:r>
              <a:rPr lang="en-US" dirty="0" smtClean="0"/>
              <a:t> des arguments </a:t>
            </a:r>
          </a:p>
          <a:p>
            <a:pPr>
              <a:buNone/>
            </a:pPr>
            <a:r>
              <a:rPr lang="en-US" dirty="0" smtClean="0"/>
              <a:t>de </a:t>
            </a:r>
            <a:r>
              <a:rPr lang="en-US" dirty="0" err="1" smtClean="0"/>
              <a:t>fonction</a:t>
            </a:r>
            <a:r>
              <a:rPr lang="en-US" dirty="0" smtClean="0"/>
              <a:t>, les stocker </a:t>
            </a:r>
            <a:r>
              <a:rPr lang="en-US" dirty="0" err="1" smtClean="0"/>
              <a:t>dans</a:t>
            </a:r>
            <a:r>
              <a:rPr lang="en-US" dirty="0" smtClean="0"/>
              <a:t> des containers, les </a:t>
            </a:r>
          </a:p>
          <a:p>
            <a:pPr>
              <a:buNone/>
            </a:pPr>
            <a:r>
              <a:rPr lang="en-US" dirty="0" smtClean="0"/>
              <a:t>passer via des channels, etc…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De plus, les channels ne </a:t>
            </a:r>
            <a:r>
              <a:rPr lang="en-US" dirty="0" err="1" smtClean="0"/>
              <a:t>sont</a:t>
            </a:r>
            <a:r>
              <a:rPr lang="en-US" dirty="0" smtClean="0"/>
              <a:t> pas </a:t>
            </a:r>
            <a:r>
              <a:rPr lang="en-US" dirty="0" err="1" smtClean="0"/>
              <a:t>liés</a:t>
            </a:r>
            <a:r>
              <a:rPr lang="en-US" dirty="0" smtClean="0"/>
              <a:t> à des </a:t>
            </a:r>
          </a:p>
          <a:p>
            <a:pPr>
              <a:buNone/>
            </a:pPr>
            <a:r>
              <a:rPr lang="en-US" dirty="0" err="1" smtClean="0"/>
              <a:t>goroutines</a:t>
            </a:r>
            <a:r>
              <a:rPr lang="en-US" dirty="0" smtClean="0"/>
              <a:t>. </a:t>
            </a:r>
            <a:r>
              <a:rPr lang="en-US" dirty="0" err="1" smtClean="0"/>
              <a:t>Plusieurs</a:t>
            </a:r>
            <a:r>
              <a:rPr lang="en-US" dirty="0" smtClean="0"/>
              <a:t> </a:t>
            </a:r>
            <a:r>
              <a:rPr lang="en-US" dirty="0" err="1" smtClean="0"/>
              <a:t>goroutines</a:t>
            </a:r>
            <a:r>
              <a:rPr lang="en-US" dirty="0" smtClean="0"/>
              <a:t> </a:t>
            </a:r>
            <a:r>
              <a:rPr lang="en-US" dirty="0" err="1" smtClean="0"/>
              <a:t>peuvent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envoyer</a:t>
            </a:r>
            <a:r>
              <a:rPr lang="en-US" dirty="0" smtClean="0"/>
              <a:t>/</a:t>
            </a:r>
            <a:r>
              <a:rPr lang="en-US" dirty="0" err="1" smtClean="0"/>
              <a:t>recevoir</a:t>
            </a:r>
            <a:r>
              <a:rPr lang="en-US" dirty="0" smtClean="0"/>
              <a:t> des </a:t>
            </a:r>
            <a:r>
              <a:rPr lang="en-US" dirty="0" err="1" smtClean="0"/>
              <a:t>données</a:t>
            </a:r>
            <a:r>
              <a:rPr lang="en-US" dirty="0" smtClean="0"/>
              <a:t> d’un </a:t>
            </a:r>
            <a:r>
              <a:rPr lang="en-US" dirty="0" err="1" smtClean="0"/>
              <a:t>seul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channel.  </a:t>
            </a:r>
            <a:endParaRPr lang="en-US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Channels</a:t>
            </a:r>
            <a:r>
              <a:rPr lang="fr-FR" dirty="0" smtClean="0"/>
              <a:t> : entrées/sorties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1">
              <a:buNone/>
            </a:pPr>
            <a:r>
              <a:rPr lang="fr-FR" sz="34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3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34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fr-FR" sz="3400" dirty="0" smtClean="0">
                <a:latin typeface="Courier New" pitchFamily="49" charset="0"/>
                <a:cs typeface="Courier New" pitchFamily="49" charset="0"/>
              </a:rPr>
              <a:t>(c chan </a:t>
            </a:r>
            <a:r>
              <a:rPr lang="fr-FR" sz="3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34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>
              <a:buNone/>
            </a:pPr>
            <a:r>
              <a:rPr lang="fr-FR" sz="3400" dirty="0" smtClean="0">
                <a:latin typeface="Courier New" pitchFamily="49" charset="0"/>
                <a:cs typeface="Courier New" pitchFamily="49" charset="0"/>
              </a:rPr>
              <a:t>  c &lt;- 0</a:t>
            </a:r>
          </a:p>
          <a:p>
            <a:pPr lvl="1">
              <a:buNone/>
            </a:pPr>
            <a:r>
              <a:rPr lang="fr-FR" sz="3400" dirty="0" smtClean="0">
                <a:latin typeface="Courier New" pitchFamily="49" charset="0"/>
                <a:cs typeface="Courier New" pitchFamily="49" charset="0"/>
              </a:rPr>
              <a:t>  &lt;-c</a:t>
            </a:r>
          </a:p>
          <a:p>
            <a:pPr lvl="1">
              <a:buNone/>
            </a:pPr>
            <a:r>
              <a:rPr lang="fr-FR" sz="3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fr-FR" sz="3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fr-FR" sz="3400" dirty="0" smtClean="0">
                <a:latin typeface="Courier New" pitchFamily="49" charset="0"/>
                <a:cs typeface="Courier New" pitchFamily="49" charset="0"/>
              </a:rPr>
            </a:br>
            <a:endParaRPr lang="fr-FR" sz="3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34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3400" dirty="0" smtClean="0">
                <a:latin typeface="Courier New" pitchFamily="49" charset="0"/>
                <a:cs typeface="Courier New" pitchFamily="49" charset="0"/>
              </a:rPr>
              <a:t> bar(c &lt;-chan </a:t>
            </a:r>
            <a:r>
              <a:rPr lang="fr-FR" sz="3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34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>
              <a:buNone/>
            </a:pPr>
            <a:r>
              <a:rPr lang="fr-FR" sz="3400" dirty="0" smtClean="0">
                <a:latin typeface="Courier New" pitchFamily="49" charset="0"/>
                <a:cs typeface="Courier New" pitchFamily="49" charset="0"/>
              </a:rPr>
              <a:t>  &lt;-c</a:t>
            </a:r>
          </a:p>
          <a:p>
            <a:pPr lvl="1">
              <a:buNone/>
            </a:pPr>
            <a:r>
              <a:rPr lang="fr-FR" sz="3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fr-FR" sz="3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fr-FR" sz="3400" dirty="0" smtClean="0">
                <a:latin typeface="Courier New" pitchFamily="49" charset="0"/>
                <a:cs typeface="Courier New" pitchFamily="49" charset="0"/>
              </a:rPr>
            </a:br>
            <a:endParaRPr lang="fr-FR" sz="3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34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3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3400" dirty="0" err="1" smtClean="0">
                <a:latin typeface="Courier New" pitchFamily="49" charset="0"/>
                <a:cs typeface="Courier New" pitchFamily="49" charset="0"/>
              </a:rPr>
              <a:t>baz</a:t>
            </a:r>
            <a:r>
              <a:rPr lang="fr-FR" sz="3400" dirty="0" smtClean="0">
                <a:latin typeface="Courier New" pitchFamily="49" charset="0"/>
                <a:cs typeface="Courier New" pitchFamily="49" charset="0"/>
              </a:rPr>
              <a:t>(c chan&lt;- </a:t>
            </a:r>
            <a:r>
              <a:rPr lang="fr-FR" sz="3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34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>
              <a:buNone/>
            </a:pPr>
            <a:r>
              <a:rPr lang="fr-FR" sz="3400" dirty="0" smtClean="0">
                <a:latin typeface="Courier New" pitchFamily="49" charset="0"/>
                <a:cs typeface="Courier New" pitchFamily="49" charset="0"/>
              </a:rPr>
              <a:t>  c &lt;- 0</a:t>
            </a:r>
          </a:p>
          <a:p>
            <a:pPr lvl="1">
              <a:buNone/>
            </a:pPr>
            <a:r>
              <a:rPr lang="fr-FR" sz="3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Channels</a:t>
            </a:r>
            <a:r>
              <a:rPr lang="fr-FR" dirty="0" smtClean="0"/>
              <a:t> : fermeture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producteur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producer(c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*Work)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   defer close(c)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   for {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       work, ok :=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getWork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       if !ok { return }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       c &lt;- work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    }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consommateur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:= range c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   process(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Pourquoi pas de </a:t>
            </a:r>
            <a:r>
              <a:rPr lang="fr-FR" sz="3600" i="1" dirty="0" err="1" smtClean="0"/>
              <a:t>join</a:t>
            </a:r>
            <a:r>
              <a:rPr lang="fr-FR" sz="3600" dirty="0" smtClean="0"/>
              <a:t> dans les </a:t>
            </a:r>
            <a:r>
              <a:rPr lang="fr-FR" sz="3600" dirty="0" err="1" smtClean="0"/>
              <a:t>goroutines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 dirty="0" err="1" smtClean="0"/>
              <a:t>Habituellement</a:t>
            </a:r>
            <a:r>
              <a:rPr lang="en-US" sz="1800" dirty="0" smtClean="0"/>
              <a:t>, on a </a:t>
            </a:r>
            <a:r>
              <a:rPr lang="en-US" sz="1800" dirty="0" err="1" smtClean="0"/>
              <a:t>besoin</a:t>
            </a:r>
            <a:r>
              <a:rPr lang="en-US" sz="1800" dirty="0" smtClean="0"/>
              <a:t> de </a:t>
            </a:r>
            <a:r>
              <a:rPr lang="en-US" sz="1800" dirty="0" err="1" smtClean="0"/>
              <a:t>retourner</a:t>
            </a:r>
            <a:r>
              <a:rPr lang="en-US" sz="1800" dirty="0" smtClean="0"/>
              <a:t> </a:t>
            </a:r>
            <a:r>
              <a:rPr lang="en-US" sz="1800" dirty="0" err="1" smtClean="0"/>
              <a:t>une</a:t>
            </a:r>
            <a:r>
              <a:rPr lang="en-US" sz="1800" dirty="0" smtClean="0"/>
              <a:t> </a:t>
            </a:r>
            <a:r>
              <a:rPr lang="en-US" sz="1800" dirty="0" err="1" smtClean="0"/>
              <a:t>valkeur</a:t>
            </a:r>
            <a:r>
              <a:rPr lang="en-US" sz="1800" dirty="0" smtClean="0"/>
              <a:t> de </a:t>
            </a:r>
            <a:r>
              <a:rPr lang="en-US" sz="1800" dirty="0" err="1" smtClean="0"/>
              <a:t>toute</a:t>
            </a:r>
            <a:r>
              <a:rPr lang="en-US" sz="1800" dirty="0" smtClean="0"/>
              <a:t> </a:t>
            </a:r>
            <a:r>
              <a:rPr lang="en-US" sz="1800" dirty="0" err="1" smtClean="0"/>
              <a:t>façon</a:t>
            </a:r>
            <a:r>
              <a:rPr lang="en-US" sz="1800" dirty="0" smtClean="0"/>
              <a:t>.</a:t>
            </a:r>
            <a:endParaRPr lang="en-US" sz="1800" dirty="0" smtClean="0"/>
          </a:p>
          <a:p>
            <a:pPr lvl="1">
              <a:buNone/>
            </a:pPr>
            <a:r>
              <a:rPr lang="en-US" sz="1200" dirty="0" smtClean="0"/>
              <a:t>  </a:t>
            </a:r>
            <a:r>
              <a:rPr lang="en-US" sz="1200" dirty="0" smtClean="0"/>
              <a:t>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:= make(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chan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N)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  // fork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  for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:=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 {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    go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      result := ...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      c &lt;- result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    }()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 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  // join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  sum := 0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  for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:=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 {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    sum += &lt;-c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 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Select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i="1" dirty="0" smtClean="0"/>
              <a:t>Select</a:t>
            </a:r>
            <a:r>
              <a:rPr lang="en-US" dirty="0" smtClean="0"/>
              <a:t> </a:t>
            </a:r>
            <a:r>
              <a:rPr lang="en-US" dirty="0" smtClean="0"/>
              <a:t>fait un </a:t>
            </a:r>
            <a:r>
              <a:rPr lang="en-US" dirty="0" err="1" smtClean="0"/>
              <a:t>choix</a:t>
            </a:r>
            <a:r>
              <a:rPr lang="en-US" dirty="0" smtClean="0"/>
              <a:t> pseudo-</a:t>
            </a:r>
            <a:r>
              <a:rPr lang="en-US" dirty="0" err="1" smtClean="0"/>
              <a:t>aléatoire</a:t>
            </a:r>
            <a:r>
              <a:rPr lang="en-US" dirty="0" smtClean="0"/>
              <a:t> </a:t>
            </a:r>
            <a:r>
              <a:rPr lang="en-US" dirty="0" err="1" smtClean="0"/>
              <a:t>duquel</a:t>
            </a:r>
            <a:r>
              <a:rPr lang="en-US" dirty="0" smtClean="0"/>
              <a:t> un ensemble</a:t>
            </a:r>
          </a:p>
          <a:p>
            <a:pPr>
              <a:buNone/>
            </a:pPr>
            <a:r>
              <a:rPr lang="en-US" dirty="0" smtClean="0"/>
              <a:t> de communications </a:t>
            </a:r>
            <a:r>
              <a:rPr lang="en-US" dirty="0" err="1" smtClean="0"/>
              <a:t>possibles</a:t>
            </a:r>
            <a:r>
              <a:rPr lang="en-US" dirty="0" smtClean="0"/>
              <a:t> </a:t>
            </a:r>
            <a:r>
              <a:rPr lang="en-US" dirty="0" err="1" smtClean="0"/>
              <a:t>procède</a:t>
            </a:r>
            <a:r>
              <a:rPr lang="en-US" dirty="0" smtClean="0"/>
              <a:t> :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{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c1 &lt;-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 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 := &lt;-c2: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   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(m)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 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 := &lt;-c3: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   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doSomethingElse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(m)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 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default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   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doDefault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</TotalTime>
  <Words>529</Words>
  <Application>Microsoft Office PowerPoint</Application>
  <PresentationFormat>Affichage à l'écran (4:3)</PresentationFormat>
  <Paragraphs>259</Paragraphs>
  <Slides>27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28" baseType="lpstr">
      <vt:lpstr>Thème Office</vt:lpstr>
      <vt:lpstr>La concurrence en  Go   </vt:lpstr>
      <vt:lpstr>Modèle de programmation</vt:lpstr>
      <vt:lpstr>Goroutines</vt:lpstr>
      <vt:lpstr>Channels</vt:lpstr>
      <vt:lpstr>Channels : citoyens de première classe</vt:lpstr>
      <vt:lpstr>Channels : entrées/sorties</vt:lpstr>
      <vt:lpstr>Channels : fermeture</vt:lpstr>
      <vt:lpstr>Pourquoi pas de join dans les goroutines</vt:lpstr>
      <vt:lpstr>Select</vt:lpstr>
      <vt:lpstr>Select : send/recv non bloquants</vt:lpstr>
      <vt:lpstr>Select: timeouts</vt:lpstr>
      <vt:lpstr>Exemple : le barbier</vt:lpstr>
      <vt:lpstr>Exemple : pooling (scrutation) de ressources</vt:lpstr>
      <vt:lpstr>Exemple : pooling de ressources (suite)</vt:lpstr>
      <vt:lpstr>Exemple : programmation orientée acteurs</vt:lpstr>
      <vt:lpstr>Exemple : programmation orientée acteurs  (suite)</vt:lpstr>
      <vt:lpstr>Exemple : pool de threads</vt:lpstr>
      <vt:lpstr>Pourquoi est-ce du CSP(Hoare) pur ne va pas?</vt:lpstr>
      <vt:lpstr>Pourquoi est-ce du CSPpur ne va pas?  (suite)</vt:lpstr>
      <vt:lpstr>Pourquoi est-ce du CSP pur ne va pas?  (suite 2)</vt:lpstr>
      <vt:lpstr>La mémoire partagée à la rescousse!</vt:lpstr>
      <vt:lpstr>Les primitives de mémoire partagée</vt:lpstr>
      <vt:lpstr>Mutexes</vt:lpstr>
      <vt:lpstr>Schéma général</vt:lpstr>
      <vt:lpstr>Détecteur de course pour Go</vt:lpstr>
      <vt:lpstr>Evolutivité (scalability)</vt:lpstr>
      <vt:lpstr>Diapositive 27</vt:lpstr>
    </vt:vector>
  </TitlesOfParts>
  <Company>VisioDyn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Go Programming Language</dc:title>
  <dc:creator>Xavier MEHAUT</dc:creator>
  <cp:lastModifiedBy>Xavier MEHAUT</cp:lastModifiedBy>
  <cp:revision>244</cp:revision>
  <dcterms:created xsi:type="dcterms:W3CDTF">2011-08-31T13:11:29Z</dcterms:created>
  <dcterms:modified xsi:type="dcterms:W3CDTF">2011-09-08T09:39:55Z</dcterms:modified>
</cp:coreProperties>
</file>