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0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4660"/>
  </p:normalViewPr>
  <p:slideViewPr>
    <p:cSldViewPr>
      <p:cViewPr varScale="1">
        <p:scale>
          <a:sx n="91" d="100"/>
          <a:sy n="91" d="100"/>
        </p:scale>
        <p:origin x="-9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6380687"/>
            <a:ext cx="1381695" cy="47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70BB7-586E-4F6C-B9C1-511BA36308DC}" type="datetimeFigureOut">
              <a:rPr lang="fr-FR" smtClean="0"/>
              <a:pPr/>
              <a:t>07/09/2011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avier.mehaut%20@gmail.com" TargetMode="External"/><Relationship Id="rId2" Type="http://schemas.openxmlformats.org/officeDocument/2006/relationships/hyperlink" Target="mailto:r@googl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772400" cy="2808312"/>
          </a:xfrm>
        </p:spPr>
        <p:txBody>
          <a:bodyPr>
            <a:normAutofit/>
          </a:bodyPr>
          <a:lstStyle/>
          <a:p>
            <a:r>
              <a:rPr lang="fr-FR" dirty="0" smtClean="0"/>
              <a:t>Le langage  Go 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sz="2800" dirty="0" smtClean="0"/>
              <a:t>2ème partie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>
            <a:normAutofit fontScale="47500" lnSpcReduction="20000"/>
          </a:bodyPr>
          <a:lstStyle/>
          <a:p>
            <a:r>
              <a:rPr lang="fr-FR" i="1" dirty="0"/>
              <a:t>Rob Pike</a:t>
            </a:r>
          </a:p>
          <a:p>
            <a:r>
              <a:rPr lang="fr-FR" dirty="0" smtClean="0">
                <a:hlinkClick r:id="rId2"/>
              </a:rPr>
              <a:t>r@google.com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Traduction en français, adaptation  </a:t>
            </a:r>
            <a:br>
              <a:rPr lang="fr-FR" dirty="0" smtClean="0"/>
            </a:br>
            <a:r>
              <a:rPr lang="fr-FR" dirty="0" err="1" smtClean="0">
                <a:hlinkClick r:id="rId3"/>
              </a:rPr>
              <a:t>xavier.mehaut</a:t>
            </a:r>
            <a:r>
              <a:rPr lang="fr-FR" dirty="0" smtClean="0">
                <a:hlinkClick r:id="rId3"/>
              </a:rPr>
              <a:t> @</a:t>
            </a:r>
            <a:r>
              <a:rPr lang="fr-FR" dirty="0" err="1" smtClean="0">
                <a:hlinkClick r:id="rId3"/>
              </a:rPr>
              <a:t>gmail.com</a:t>
            </a:r>
            <a:endParaRPr lang="fr-FR" dirty="0" smtClean="0"/>
          </a:p>
          <a:p>
            <a:endParaRPr lang="fr-FR" dirty="0"/>
          </a:p>
          <a:p>
            <a:r>
              <a:rPr lang="fr-FR" i="1" dirty="0" smtClean="0"/>
              <a:t>(Version de Juin </a:t>
            </a:r>
            <a:r>
              <a:rPr lang="fr-FR" i="1" dirty="0"/>
              <a:t>2011)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slices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tranche (slice)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référence</a:t>
            </a:r>
            <a:r>
              <a:rPr lang="en-US" i="1" dirty="0" smtClean="0"/>
              <a:t> </a:t>
            </a:r>
            <a:r>
              <a:rPr lang="en-US" i="1" dirty="0" err="1" smtClean="0"/>
              <a:t>vers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section </a:t>
            </a:r>
            <a:r>
              <a:rPr lang="en-US" i="1" dirty="0" err="1" smtClean="0"/>
              <a:t>d’une</a:t>
            </a:r>
            <a:r>
              <a:rPr lang="en-US" i="1" dirty="0" smtClean="0"/>
              <a:t> tableau. </a:t>
            </a:r>
          </a:p>
          <a:p>
            <a:pPr>
              <a:buNone/>
            </a:pPr>
            <a:r>
              <a:rPr lang="en-US" i="1" dirty="0" smtClean="0"/>
              <a:t>Les slices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habituellement</a:t>
            </a:r>
            <a:r>
              <a:rPr lang="en-US" i="1" dirty="0" smtClean="0"/>
              <a:t> plus </a:t>
            </a:r>
            <a:r>
              <a:rPr lang="en-US" i="1" dirty="0" err="1" smtClean="0"/>
              <a:t>utilisées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des tableaux </a:t>
            </a:r>
            <a:r>
              <a:rPr lang="en-US" i="1" dirty="0" err="1" smtClean="0"/>
              <a:t>pleins</a:t>
            </a:r>
            <a:r>
              <a:rPr lang="en-US" i="1" dirty="0" smtClean="0"/>
              <a:t>. </a:t>
            </a:r>
          </a:p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slice ne </a:t>
            </a:r>
            <a:r>
              <a:rPr lang="en-US" i="1" dirty="0" err="1" smtClean="0"/>
              <a:t>coute</a:t>
            </a:r>
            <a:r>
              <a:rPr lang="en-US" i="1" dirty="0" smtClean="0"/>
              <a:t> pas grand chose en place et performance  (plus à </a:t>
            </a:r>
          </a:p>
          <a:p>
            <a:pPr>
              <a:buNone/>
            </a:pPr>
            <a:r>
              <a:rPr lang="en-US" i="1" dirty="0" err="1" smtClean="0"/>
              <a:t>venir</a:t>
            </a:r>
            <a:r>
              <a:rPr lang="en-US" i="1" dirty="0" smtClean="0"/>
              <a:t>).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Un type slice </a:t>
            </a:r>
            <a:r>
              <a:rPr lang="en-US" i="1" dirty="0" err="1" smtClean="0"/>
              <a:t>ressemble</a:t>
            </a:r>
            <a:r>
              <a:rPr lang="en-US" i="1" dirty="0" smtClean="0"/>
              <a:t> à un type tableau sans la </a:t>
            </a:r>
            <a:r>
              <a:rPr lang="en-US" i="1" dirty="0" err="1" smtClean="0"/>
              <a:t>taille</a:t>
            </a:r>
            <a:r>
              <a:rPr lang="en-US" i="1" dirty="0" smtClean="0"/>
              <a:t> 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a []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La </a:t>
            </a:r>
            <a:r>
              <a:rPr lang="en-US" i="1" dirty="0" err="1" smtClean="0"/>
              <a:t>fonction</a:t>
            </a:r>
            <a:r>
              <a:rPr lang="en-US" i="1" dirty="0" smtClean="0"/>
              <a:t> native  </a:t>
            </a:r>
            <a:r>
              <a:rPr lang="en-US" i="1" dirty="0" err="1" smtClean="0"/>
              <a:t>len</a:t>
            </a:r>
            <a:r>
              <a:rPr lang="en-US" i="1" dirty="0" smtClean="0"/>
              <a:t>(a) </a:t>
            </a:r>
            <a:r>
              <a:rPr lang="en-US" i="1" dirty="0" err="1" smtClean="0"/>
              <a:t>retourne</a:t>
            </a:r>
            <a:r>
              <a:rPr lang="en-US" i="1" dirty="0" smtClean="0"/>
              <a:t> le </a:t>
            </a:r>
            <a:r>
              <a:rPr lang="en-US" i="1" dirty="0" err="1" smtClean="0"/>
              <a:t>nombre</a:t>
            </a:r>
            <a:r>
              <a:rPr lang="en-US" i="1" dirty="0" smtClean="0"/>
              <a:t> </a:t>
            </a:r>
            <a:r>
              <a:rPr lang="en-US" i="1" dirty="0" err="1" smtClean="0"/>
              <a:t>d’éléments</a:t>
            </a:r>
            <a:r>
              <a:rPr lang="en-US" i="1" dirty="0" smtClean="0"/>
              <a:t> de la tranche.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On </a:t>
            </a:r>
            <a:r>
              <a:rPr lang="en-US" i="1" dirty="0" err="1" smtClean="0"/>
              <a:t>crée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slice en </a:t>
            </a:r>
            <a:r>
              <a:rPr lang="en-US" i="1" dirty="0" err="1" smtClean="0"/>
              <a:t>tranchant</a:t>
            </a:r>
            <a:r>
              <a:rPr lang="en-US" i="1" dirty="0" smtClean="0"/>
              <a:t> un tableau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autre</a:t>
            </a:r>
            <a:r>
              <a:rPr lang="en-US" i="1" dirty="0" smtClean="0"/>
              <a:t> slice :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[7:9]</a:t>
            </a:r>
          </a:p>
          <a:p>
            <a:pPr>
              <a:buNone/>
            </a:pPr>
            <a:r>
              <a:rPr lang="en-US" i="1" dirty="0" smtClean="0"/>
              <a:t>Les index </a:t>
            </a:r>
            <a:r>
              <a:rPr lang="en-US" i="1" dirty="0" err="1" smtClean="0"/>
              <a:t>valides</a:t>
            </a:r>
            <a:r>
              <a:rPr lang="en-US" i="1" dirty="0" smtClean="0"/>
              <a:t> de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i="1" dirty="0" smtClean="0"/>
              <a:t>  </a:t>
            </a:r>
            <a:r>
              <a:rPr lang="en-US" i="1" dirty="0" err="1" smtClean="0"/>
              <a:t>seront</a:t>
            </a:r>
            <a:r>
              <a:rPr lang="en-US" i="1" dirty="0" smtClean="0"/>
              <a:t> </a:t>
            </a:r>
            <a:r>
              <a:rPr lang="en-US" i="1" dirty="0" err="1" smtClean="0"/>
              <a:t>alors</a:t>
            </a:r>
            <a:r>
              <a:rPr lang="en-US" i="1" dirty="0" smtClean="0"/>
              <a:t>  0 et 1;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(a)==2</a:t>
            </a:r>
            <a:r>
              <a:rPr lang="en-US" i="1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Raccourcis pour les slices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i="1" dirty="0" err="1" smtClean="0"/>
              <a:t>Quand</a:t>
            </a:r>
            <a:r>
              <a:rPr lang="en-US" i="1" dirty="0" smtClean="0"/>
              <a:t> on </a:t>
            </a:r>
            <a:r>
              <a:rPr lang="en-US" i="1" dirty="0" err="1" smtClean="0"/>
              <a:t>crée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slice, le premier index </a:t>
            </a:r>
            <a:r>
              <a:rPr lang="en-US" i="1" dirty="0" err="1" smtClean="0"/>
              <a:t>est</a:t>
            </a:r>
            <a:r>
              <a:rPr lang="en-US" i="1" dirty="0" smtClean="0"/>
              <a:t> par </a:t>
            </a:r>
          </a:p>
          <a:p>
            <a:pPr>
              <a:buNone/>
            </a:pPr>
            <a:r>
              <a:rPr lang="en-US" i="1" dirty="0" err="1" smtClean="0"/>
              <a:t>défaut</a:t>
            </a:r>
            <a:r>
              <a:rPr lang="en-US" i="1" dirty="0" smtClean="0"/>
              <a:t> à 0 :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ar[:n]</a:t>
            </a:r>
            <a:r>
              <a:rPr lang="pt-BR" dirty="0" smtClean="0"/>
              <a:t> signifie </a:t>
            </a:r>
            <a:r>
              <a:rPr lang="pt-BR" i="1" dirty="0" smtClean="0"/>
              <a:t> 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ar[0:n]</a:t>
            </a:r>
            <a:r>
              <a:rPr lang="pt-BR" i="1" dirty="0" smtClean="0"/>
              <a:t>.</a:t>
            </a:r>
          </a:p>
          <a:p>
            <a:pPr>
              <a:buNone/>
            </a:pPr>
            <a:endParaRPr lang="pt-BR" i="1" dirty="0" smtClean="0"/>
          </a:p>
          <a:p>
            <a:pPr>
              <a:buNone/>
            </a:pPr>
            <a:r>
              <a:rPr lang="en-US" i="1" dirty="0" smtClean="0"/>
              <a:t>Le second index </a:t>
            </a:r>
            <a:r>
              <a:rPr lang="en-US" i="1" dirty="0" err="1" smtClean="0"/>
              <a:t>est</a:t>
            </a:r>
            <a:r>
              <a:rPr lang="en-US" i="1" dirty="0" smtClean="0"/>
              <a:t> par </a:t>
            </a:r>
            <a:r>
              <a:rPr lang="en-US" i="1" dirty="0" err="1" smtClean="0"/>
              <a:t>défaut</a:t>
            </a:r>
            <a:r>
              <a:rPr lang="en-US" i="1" dirty="0" smtClean="0"/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(array/slice)</a:t>
            </a:r>
            <a:r>
              <a:rPr lang="en-US" i="1" dirty="0" smtClean="0"/>
              <a:t>: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ar[n:] </a:t>
            </a:r>
            <a:r>
              <a:rPr lang="pt-BR" i="1" dirty="0" smtClean="0"/>
              <a:t>signifie </a:t>
            </a:r>
            <a:r>
              <a:rPr lang="pt-BR" i="1" dirty="0" smtClean="0">
                <a:latin typeface="Courier New" pitchFamily="49" charset="0"/>
                <a:cs typeface="Courier New" pitchFamily="49" charset="0"/>
              </a:rPr>
              <a:t>ar[n:len(ar)]</a:t>
            </a:r>
            <a:r>
              <a:rPr lang="pt-BR" i="1" dirty="0" smtClean="0"/>
              <a:t>.</a:t>
            </a:r>
          </a:p>
          <a:p>
            <a:pPr>
              <a:buNone/>
            </a:pPr>
            <a:endParaRPr lang="pt-BR" i="1" dirty="0" smtClean="0"/>
          </a:p>
          <a:p>
            <a:pPr>
              <a:buNone/>
            </a:pPr>
            <a:r>
              <a:rPr lang="en-US" i="1" dirty="0" err="1" smtClean="0"/>
              <a:t>Enfin</a:t>
            </a:r>
            <a:r>
              <a:rPr lang="en-US" i="1" dirty="0" smtClean="0"/>
              <a:t> pour </a:t>
            </a:r>
            <a:r>
              <a:rPr lang="en-US" i="1" dirty="0" err="1" smtClean="0"/>
              <a:t>créer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slice d’un tableau :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[:] </a:t>
            </a:r>
            <a:r>
              <a:rPr lang="fr-FR" i="1" dirty="0" smtClean="0"/>
              <a:t>signifie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[0: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)].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slice référence un tableau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fr-FR" i="1" dirty="0" err="1" smtClean="0"/>
              <a:t>Conceptually</a:t>
            </a:r>
            <a:r>
              <a:rPr lang="fr-FR" i="1" dirty="0" smtClean="0"/>
              <a:t>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Slice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base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elemType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pointeur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 0ème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élément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	 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d’éléments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la slice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cap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	  // num.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d’éléments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disponibles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err="1" smtClean="0"/>
              <a:t>Array</a:t>
            </a:r>
            <a:r>
              <a:rPr lang="fr-FR" i="1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  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i="1" dirty="0" smtClean="0"/>
              <a:t>Slice: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a=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[7:9]:</a:t>
            </a:r>
            <a:endParaRPr lang="fr-FR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835696" y="414908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2699792" y="5157192"/>
          <a:ext cx="3744416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688"/>
                <a:gridCol w="991170"/>
                <a:gridCol w="1321558"/>
              </a:tblGrid>
              <a:tr h="432048">
                <a:tc>
                  <a:txBody>
                    <a:bodyPr/>
                    <a:lstStyle/>
                    <a:p>
                      <a:r>
                        <a:rPr lang="fr-FR" dirty="0" smtClean="0"/>
                        <a:t>base=&amp;</a:t>
                      </a:r>
                      <a:r>
                        <a:rPr lang="fr-FR" dirty="0" err="1" smtClean="0"/>
                        <a:t>ar</a:t>
                      </a:r>
                      <a:r>
                        <a:rPr lang="fr-FR" dirty="0" smtClean="0"/>
                        <a:t>[7]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len</a:t>
                      </a:r>
                      <a:r>
                        <a:rPr lang="fr-FR" dirty="0" smtClean="0"/>
                        <a:t>=2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cap=4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onnecteur droit avec flèche 6"/>
          <p:cNvCxnSpPr/>
          <p:nvPr/>
        </p:nvCxnSpPr>
        <p:spPr>
          <a:xfrm flipV="1">
            <a:off x="3203848" y="4509120"/>
            <a:ext cx="273630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Construire une slice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litéraux</a:t>
            </a:r>
            <a:r>
              <a:rPr lang="en-US" i="1" dirty="0" smtClean="0"/>
              <a:t> slice </a:t>
            </a:r>
            <a:r>
              <a:rPr lang="en-US" i="1" dirty="0" err="1" smtClean="0"/>
              <a:t>ressemblent</a:t>
            </a:r>
            <a:r>
              <a:rPr lang="en-US" i="1" dirty="0" smtClean="0"/>
              <a:t> à des </a:t>
            </a:r>
            <a:r>
              <a:rPr lang="en-US" i="1" dirty="0" err="1" smtClean="0"/>
              <a:t>litéraux</a:t>
            </a:r>
            <a:r>
              <a:rPr lang="en-US" i="1" dirty="0" smtClean="0"/>
              <a:t> tableau sans la </a:t>
            </a:r>
            <a:r>
              <a:rPr lang="en-US" i="1" dirty="0" err="1" smtClean="0"/>
              <a:t>taille</a:t>
            </a:r>
            <a:r>
              <a:rPr lang="en-US" i="1" dirty="0" smtClean="0"/>
              <a:t> :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slice = []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{1,2,3,4,5}</a:t>
            </a:r>
          </a:p>
          <a:p>
            <a:pPr>
              <a:buNone/>
            </a:pPr>
            <a:r>
              <a:rPr lang="en-US" i="1" dirty="0" err="1" smtClean="0"/>
              <a:t>Ce</a:t>
            </a:r>
            <a:r>
              <a:rPr lang="en-US" i="1" dirty="0" smtClean="0"/>
              <a:t> qui se </a:t>
            </a:r>
            <a:r>
              <a:rPr lang="en-US" i="1" dirty="0" err="1" smtClean="0"/>
              <a:t>passe</a:t>
            </a:r>
            <a:r>
              <a:rPr lang="en-US" i="1" dirty="0" smtClean="0"/>
              <a:t>, </a:t>
            </a:r>
            <a:r>
              <a:rPr lang="en-US" i="1" dirty="0" err="1" smtClean="0"/>
              <a:t>c’est</a:t>
            </a:r>
            <a:r>
              <a:rPr lang="en-US" i="1" dirty="0" smtClean="0"/>
              <a:t> la </a:t>
            </a:r>
            <a:r>
              <a:rPr lang="en-US" i="1" dirty="0" err="1" smtClean="0"/>
              <a:t>création</a:t>
            </a:r>
            <a:r>
              <a:rPr lang="en-US" i="1" dirty="0" smtClean="0"/>
              <a:t> d’un tableau de </a:t>
            </a:r>
            <a:r>
              <a:rPr lang="en-US" i="1" dirty="0" err="1" smtClean="0"/>
              <a:t>longueur</a:t>
            </a:r>
            <a:r>
              <a:rPr lang="en-US" i="1" dirty="0" smtClean="0"/>
              <a:t> 5 </a:t>
            </a:r>
            <a:r>
              <a:rPr lang="en-US" i="1" dirty="0" err="1" smtClean="0"/>
              <a:t>suivie</a:t>
            </a:r>
            <a:r>
              <a:rPr lang="en-US" i="1" dirty="0" smtClean="0"/>
              <a:t> de la </a:t>
            </a:r>
            <a:r>
              <a:rPr lang="en-US" i="1" dirty="0" err="1" smtClean="0"/>
              <a:t>création</a:t>
            </a:r>
            <a:r>
              <a:rPr lang="en-US" i="1" dirty="0" smtClean="0"/>
              <a:t> </a:t>
            </a:r>
            <a:r>
              <a:rPr lang="en-US" i="1" dirty="0" err="1" smtClean="0"/>
              <a:t>d’une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slice qui y fait </a:t>
            </a:r>
            <a:r>
              <a:rPr lang="en-US" i="1" dirty="0" err="1" smtClean="0"/>
              <a:t>référence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Nous </a:t>
            </a:r>
            <a:r>
              <a:rPr lang="en-US" i="1" dirty="0" err="1" smtClean="0"/>
              <a:t>pouvons</a:t>
            </a:r>
            <a:r>
              <a:rPr lang="en-US" i="1" dirty="0" smtClean="0"/>
              <a:t> </a:t>
            </a:r>
            <a:r>
              <a:rPr lang="en-US" i="1" dirty="0" err="1" smtClean="0"/>
              <a:t>également</a:t>
            </a:r>
            <a:r>
              <a:rPr lang="en-US" i="1" dirty="0" smtClean="0"/>
              <a:t> </a:t>
            </a:r>
            <a:r>
              <a:rPr lang="en-US" i="1" dirty="0" err="1" smtClean="0"/>
              <a:t>allouer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slice (et le tableau </a:t>
            </a:r>
            <a:r>
              <a:rPr lang="en-US" i="1" dirty="0" err="1" smtClean="0"/>
              <a:t>sous-jacent</a:t>
            </a:r>
            <a:r>
              <a:rPr lang="en-US" i="1" dirty="0" smtClean="0"/>
              <a:t>) avec la </a:t>
            </a:r>
          </a:p>
          <a:p>
            <a:pPr>
              <a:buNone/>
            </a:pPr>
            <a:r>
              <a:rPr lang="en-US" i="1" dirty="0" err="1" smtClean="0"/>
              <a:t>fonction</a:t>
            </a:r>
            <a:r>
              <a:rPr lang="en-US" i="1" dirty="0" smtClean="0"/>
              <a:t> native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i="1" dirty="0" smtClean="0"/>
              <a:t> :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s100 = make([]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100) // slice: 100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Pourquoi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i="1" dirty="0" smtClean="0"/>
              <a:t> et pas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i="1" dirty="0" smtClean="0"/>
              <a:t>?  </a:t>
            </a:r>
            <a:r>
              <a:rPr lang="en-US" i="1" dirty="0" err="1" smtClean="0"/>
              <a:t>Parce</a:t>
            </a:r>
            <a:r>
              <a:rPr lang="en-US" i="1" dirty="0" smtClean="0"/>
              <a:t> nous </a:t>
            </a:r>
            <a:r>
              <a:rPr lang="en-US" i="1" dirty="0" err="1" smtClean="0"/>
              <a:t>avons</a:t>
            </a:r>
            <a:r>
              <a:rPr lang="en-US" i="1" dirty="0" smtClean="0"/>
              <a:t> </a:t>
            </a:r>
            <a:r>
              <a:rPr lang="en-US" i="1" dirty="0" err="1" smtClean="0"/>
              <a:t>besoin</a:t>
            </a:r>
            <a:r>
              <a:rPr lang="en-US" i="1" dirty="0" smtClean="0"/>
              <a:t> de </a:t>
            </a:r>
            <a:r>
              <a:rPr lang="en-US" i="1" dirty="0" err="1" smtClean="0"/>
              <a:t>fabriquer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slice et </a:t>
            </a:r>
          </a:p>
          <a:p>
            <a:pPr>
              <a:buNone/>
            </a:pPr>
            <a:r>
              <a:rPr lang="en-US" i="1" dirty="0" smtClean="0"/>
              <a:t>pas </a:t>
            </a:r>
            <a:r>
              <a:rPr lang="en-US" i="1" dirty="0" err="1" smtClean="0"/>
              <a:t>seulement</a:t>
            </a:r>
            <a:r>
              <a:rPr lang="en-US" i="1" dirty="0" smtClean="0"/>
              <a:t> </a:t>
            </a:r>
            <a:r>
              <a:rPr lang="en-US" i="1" dirty="0" err="1" smtClean="0"/>
              <a:t>d’allouer</a:t>
            </a:r>
            <a:r>
              <a:rPr lang="en-US" i="1" dirty="0" smtClean="0"/>
              <a:t> de la </a:t>
            </a:r>
            <a:r>
              <a:rPr lang="en-US" i="1" dirty="0" err="1" smtClean="0"/>
              <a:t>mémoire</a:t>
            </a:r>
            <a:r>
              <a:rPr lang="en-US" i="1" dirty="0" smtClean="0"/>
              <a:t>. </a:t>
            </a:r>
            <a:r>
              <a:rPr lang="en-US" i="1" dirty="0" err="1" smtClean="0"/>
              <a:t>Notez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make([]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, 10)</a:t>
            </a:r>
            <a:r>
              <a:rPr lang="en-US" i="1" dirty="0" smtClean="0"/>
              <a:t> </a:t>
            </a:r>
            <a:r>
              <a:rPr lang="en-US" i="1" dirty="0" err="1" smtClean="0"/>
              <a:t>retourne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tandis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new([]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i="1" dirty="0" err="1" smtClean="0"/>
              <a:t>retourne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*[]int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Utilisez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i="1" dirty="0" smtClean="0"/>
              <a:t> pour </a:t>
            </a:r>
            <a:r>
              <a:rPr lang="en-US" i="1" dirty="0" err="1" smtClean="0"/>
              <a:t>créer</a:t>
            </a:r>
            <a:r>
              <a:rPr lang="en-US" i="1" dirty="0" smtClean="0"/>
              <a:t> des slices, des maps, et des channels (plus </a:t>
            </a:r>
            <a:r>
              <a:rPr lang="en-US" i="1" dirty="0" err="1" smtClean="0"/>
              <a:t>tard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le </a:t>
            </a:r>
            <a:r>
              <a:rPr lang="en-US" i="1" dirty="0" err="1" smtClean="0"/>
              <a:t>cours</a:t>
            </a:r>
            <a:r>
              <a:rPr lang="en-US" i="1" dirty="0" smtClean="0"/>
              <a:t>)</a:t>
            </a:r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capacité d’une slice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slice fait </a:t>
            </a:r>
            <a:r>
              <a:rPr lang="en-US" i="1" dirty="0" err="1" smtClean="0"/>
              <a:t>référence</a:t>
            </a:r>
            <a:r>
              <a:rPr lang="en-US" i="1" dirty="0" smtClean="0"/>
              <a:t> à un tableau </a:t>
            </a:r>
            <a:r>
              <a:rPr lang="en-US" i="1" dirty="0" err="1" smtClean="0"/>
              <a:t>sous-jacent</a:t>
            </a:r>
            <a:r>
              <a:rPr lang="en-US" i="1" dirty="0" smtClean="0"/>
              <a:t>,  </a:t>
            </a:r>
            <a:r>
              <a:rPr lang="en-US" i="1" dirty="0" err="1" smtClean="0"/>
              <a:t>ainsi</a:t>
            </a:r>
            <a:r>
              <a:rPr lang="en-US" i="1" dirty="0" smtClean="0"/>
              <a:t> </a:t>
            </a:r>
            <a:r>
              <a:rPr lang="en-US" i="1" dirty="0" err="1" smtClean="0"/>
              <a:t>il</a:t>
            </a:r>
            <a:r>
              <a:rPr lang="en-US" i="1" dirty="0" smtClean="0"/>
              <a:t> </a:t>
            </a:r>
            <a:r>
              <a:rPr lang="en-US" i="1" dirty="0" err="1" smtClean="0"/>
              <a:t>peut</a:t>
            </a:r>
            <a:r>
              <a:rPr lang="en-US" i="1" dirty="0" smtClean="0"/>
              <a:t> y </a:t>
            </a:r>
            <a:r>
              <a:rPr lang="en-US" i="1" dirty="0" err="1" smtClean="0"/>
              <a:t>avoir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des </a:t>
            </a:r>
            <a:r>
              <a:rPr lang="en-US" i="1" dirty="0" err="1" smtClean="0"/>
              <a:t>éléments</a:t>
            </a:r>
            <a:r>
              <a:rPr lang="en-US" i="1" dirty="0" smtClean="0"/>
              <a:t> à </a:t>
            </a:r>
            <a:r>
              <a:rPr lang="en-US" i="1" dirty="0" err="1" smtClean="0"/>
              <a:t>l’exprémité</a:t>
            </a:r>
            <a:r>
              <a:rPr lang="en-US" i="1" dirty="0" smtClean="0"/>
              <a:t> de la slice qui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présents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le </a:t>
            </a:r>
            <a:r>
              <a:rPr lang="fr-FR" i="1" dirty="0" smtClean="0"/>
              <a:t> tableau.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La </a:t>
            </a:r>
            <a:r>
              <a:rPr lang="en-US" i="1" dirty="0" err="1" smtClean="0"/>
              <a:t>fonction</a:t>
            </a:r>
            <a:r>
              <a:rPr lang="en-US" i="1" dirty="0" smtClean="0"/>
              <a:t> native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cap</a:t>
            </a:r>
            <a:r>
              <a:rPr lang="en-US" i="1" dirty="0" smtClean="0"/>
              <a:t> (capacity) </a:t>
            </a:r>
            <a:r>
              <a:rPr lang="en-US" i="1" dirty="0" err="1" smtClean="0"/>
              <a:t>indique</a:t>
            </a:r>
            <a:r>
              <a:rPr lang="en-US" i="1" dirty="0" smtClean="0"/>
              <a:t> </a:t>
            </a:r>
            <a:r>
              <a:rPr lang="en-US" i="1" dirty="0" err="1" smtClean="0"/>
              <a:t>jusqu’à</a:t>
            </a:r>
            <a:r>
              <a:rPr lang="en-US" i="1" dirty="0" smtClean="0"/>
              <a:t> </a:t>
            </a:r>
            <a:r>
              <a:rPr lang="en-US" i="1" dirty="0" err="1" smtClean="0"/>
              <a:t>quelle</a:t>
            </a:r>
            <a:r>
              <a:rPr lang="en-US" i="1" dirty="0" smtClean="0"/>
              <a:t> </a:t>
            </a:r>
            <a:r>
              <a:rPr lang="en-US" i="1" dirty="0" err="1" smtClean="0"/>
              <a:t>taille</a:t>
            </a:r>
            <a:r>
              <a:rPr lang="en-US" i="1" dirty="0" smtClean="0"/>
              <a:t> la slice</a:t>
            </a:r>
          </a:p>
          <a:p>
            <a:pPr>
              <a:buNone/>
            </a:pPr>
            <a:r>
              <a:rPr lang="en-US" i="1" dirty="0" err="1" smtClean="0"/>
              <a:t>pourrait</a:t>
            </a:r>
            <a:r>
              <a:rPr lang="en-US" i="1" dirty="0" smtClean="0"/>
              <a:t> encore </a:t>
            </a:r>
            <a:r>
              <a:rPr lang="en-US" i="1" dirty="0" err="1" smtClean="0"/>
              <a:t>grossir</a:t>
            </a:r>
            <a:r>
              <a:rPr lang="en-US" i="1" dirty="0" smtClean="0"/>
              <a:t> </a:t>
            </a:r>
            <a:r>
              <a:rPr lang="en-US" i="1" dirty="0" err="1" smtClean="0"/>
              <a:t>s’il</a:t>
            </a:r>
            <a:r>
              <a:rPr lang="en-US" i="1" dirty="0" smtClean="0"/>
              <a:t> le </a:t>
            </a:r>
            <a:r>
              <a:rPr lang="en-US" i="1" dirty="0" err="1" smtClean="0"/>
              <a:t>fallait</a:t>
            </a:r>
            <a:r>
              <a:rPr lang="en-US" i="1" dirty="0" smtClean="0"/>
              <a:t>.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Après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[10]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{0,1,2,3,4,5,6,7,8,9}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a 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[5:7] // référence vers le sous-tableau{5,6}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  <a:r>
              <a:rPr lang="en-US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2 et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cap(a)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5. On </a:t>
            </a:r>
            <a:r>
              <a:rPr lang="en-US" i="1" dirty="0" err="1" smtClean="0"/>
              <a:t>peut</a:t>
            </a:r>
            <a:r>
              <a:rPr lang="en-US" i="1" dirty="0" smtClean="0"/>
              <a:t> "</a:t>
            </a:r>
            <a:r>
              <a:rPr lang="en-US" i="1" dirty="0" err="1" smtClean="0"/>
              <a:t>reslicer</a:t>
            </a:r>
            <a:r>
              <a:rPr lang="en-US" i="1" dirty="0" smtClean="0"/>
              <a:t>":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a = a[0:4] // référence vers le sous-tableau {5,6,7,8}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  <a:r>
              <a:rPr lang="en-US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désormais</a:t>
            </a:r>
            <a:r>
              <a:rPr lang="en-US" i="1" dirty="0" smtClean="0"/>
              <a:t>  4 </a:t>
            </a: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cap(a)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toujours</a:t>
            </a:r>
            <a:r>
              <a:rPr lang="en-US" i="1" dirty="0" smtClean="0"/>
              <a:t> 5.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Retailler une slice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Les slices </a:t>
            </a:r>
            <a:r>
              <a:rPr lang="en-US" i="1" dirty="0" err="1" smtClean="0"/>
              <a:t>peuvent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utilisées</a:t>
            </a:r>
            <a:r>
              <a:rPr lang="en-US" i="1" dirty="0" smtClean="0"/>
              <a:t> pour faire </a:t>
            </a:r>
            <a:r>
              <a:rPr lang="en-US" i="1" dirty="0" err="1" smtClean="0"/>
              <a:t>grossir</a:t>
            </a:r>
            <a:r>
              <a:rPr lang="en-US" i="1" dirty="0" smtClean="0"/>
              <a:t> un tableau. 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nb-NO" dirty="0" smtClean="0"/>
              <a:t>	</a:t>
            </a:r>
            <a:r>
              <a:rPr lang="nb-NO" dirty="0" smtClean="0">
                <a:latin typeface="Courier New" pitchFamily="49" charset="0"/>
                <a:cs typeface="Courier New" pitchFamily="49" charset="0"/>
              </a:rPr>
              <a:t>var sl = make([]int, 0, 100) // len 0, cap 100</a:t>
            </a:r>
          </a:p>
          <a:p>
            <a:pPr>
              <a:buNone/>
            </a:pPr>
            <a:endParaRPr lang="nb-NO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b-NO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appendToSlice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(i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[]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[]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== cap(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(...)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n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[0:n+1]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étend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d’une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longueur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de 1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[n] = i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sl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err="1" smtClean="0"/>
              <a:t>Ainsi</a:t>
            </a:r>
            <a:r>
              <a:rPr lang="en-US" i="1" dirty="0" smtClean="0"/>
              <a:t>  la </a:t>
            </a:r>
            <a:r>
              <a:rPr lang="en-US" i="1" dirty="0" err="1" smtClean="0"/>
              <a:t>longueur</a:t>
            </a:r>
            <a:r>
              <a:rPr lang="en-US" i="1" dirty="0" smtClean="0"/>
              <a:t> de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sl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toujours</a:t>
            </a:r>
            <a:r>
              <a:rPr lang="en-US" i="1" dirty="0" smtClean="0"/>
              <a:t> le </a:t>
            </a:r>
            <a:r>
              <a:rPr lang="en-US" i="1" dirty="0" err="1" smtClean="0"/>
              <a:t>nombre</a:t>
            </a:r>
            <a:r>
              <a:rPr lang="en-US" i="1" dirty="0" smtClean="0"/>
              <a:t> </a:t>
            </a:r>
            <a:r>
              <a:rPr lang="en-US" i="1" dirty="0" err="1" smtClean="0"/>
              <a:t>d’éléments</a:t>
            </a:r>
            <a:r>
              <a:rPr lang="en-US" i="1" dirty="0" smtClean="0"/>
              <a:t> </a:t>
            </a: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il</a:t>
            </a:r>
            <a:r>
              <a:rPr lang="en-US" i="1" dirty="0" smtClean="0"/>
              <a:t> </a:t>
            </a:r>
            <a:r>
              <a:rPr lang="en-US" i="1" dirty="0" err="1" smtClean="0"/>
              <a:t>grossit</a:t>
            </a:r>
            <a:r>
              <a:rPr lang="en-US" i="1" dirty="0" smtClean="0"/>
              <a:t> avec </a:t>
            </a:r>
          </a:p>
          <a:p>
            <a:pPr>
              <a:buNone/>
            </a:pPr>
            <a:r>
              <a:rPr lang="en-US" i="1" dirty="0" smtClean="0"/>
              <a:t>le </a:t>
            </a:r>
            <a:r>
              <a:rPr lang="en-US" i="1" dirty="0" err="1" smtClean="0"/>
              <a:t>besoin</a:t>
            </a:r>
            <a:r>
              <a:rPr lang="en-US" i="1" dirty="0" smtClean="0"/>
              <a:t>. </a:t>
            </a:r>
            <a:r>
              <a:rPr lang="en-US" i="1" dirty="0" err="1" smtClean="0"/>
              <a:t>Ce</a:t>
            </a:r>
            <a:r>
              <a:rPr lang="en-US" i="1" dirty="0" smtClean="0"/>
              <a:t> style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léger</a:t>
            </a:r>
            <a:r>
              <a:rPr lang="en-US" i="1" dirty="0" smtClean="0"/>
              <a:t> et </a:t>
            </a:r>
            <a:r>
              <a:rPr lang="en-US" i="1" dirty="0" err="1" smtClean="0"/>
              <a:t>propre</a:t>
            </a:r>
            <a:r>
              <a:rPr lang="en-US" i="1" dirty="0" smtClean="0"/>
              <a:t> à Go. </a:t>
            </a:r>
            <a:r>
              <a:rPr lang="fr-FR" i="1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slices sont légères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err="1" smtClean="0"/>
              <a:t>Sentez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libres</a:t>
            </a:r>
            <a:r>
              <a:rPr lang="en-US" i="1" dirty="0" smtClean="0"/>
              <a:t> </a:t>
            </a:r>
            <a:r>
              <a:rPr lang="en-US" i="1" dirty="0" err="1" smtClean="0"/>
              <a:t>d’allouer</a:t>
            </a:r>
            <a:r>
              <a:rPr lang="en-US" i="1" dirty="0" smtClean="0"/>
              <a:t> et de </a:t>
            </a:r>
            <a:r>
              <a:rPr lang="en-US" i="1" dirty="0" err="1" smtClean="0"/>
              <a:t>retailler</a:t>
            </a:r>
            <a:r>
              <a:rPr lang="en-US" i="1" dirty="0" smtClean="0"/>
              <a:t> des slices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l’entendez</a:t>
            </a:r>
            <a:r>
              <a:rPr lang="en-US" i="1" dirty="0" smtClean="0"/>
              <a:t>. </a:t>
            </a:r>
          </a:p>
          <a:p>
            <a:pPr>
              <a:buNone/>
            </a:pPr>
            <a:r>
              <a:rPr lang="en-US" i="1" dirty="0" err="1" smtClean="0"/>
              <a:t>Elles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légères</a:t>
            </a:r>
            <a:r>
              <a:rPr lang="en-US" i="1" dirty="0" smtClean="0"/>
              <a:t>; pas de </a:t>
            </a:r>
            <a:r>
              <a:rPr lang="en-US" i="1" dirty="0" err="1" smtClean="0"/>
              <a:t>besoin</a:t>
            </a:r>
            <a:r>
              <a:rPr lang="en-US" i="1" dirty="0" smtClean="0"/>
              <a:t> </a:t>
            </a:r>
            <a:r>
              <a:rPr lang="en-US" i="1" dirty="0" err="1" smtClean="0"/>
              <a:t>d’allocation</a:t>
            </a:r>
            <a:r>
              <a:rPr lang="en-US" i="1" dirty="0" smtClean="0"/>
              <a:t>. </a:t>
            </a:r>
            <a:r>
              <a:rPr lang="en-US" i="1" dirty="0" err="1" smtClean="0"/>
              <a:t>Souvenez-vous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des </a:t>
            </a:r>
          </a:p>
          <a:p>
            <a:pPr>
              <a:buNone/>
            </a:pPr>
            <a:r>
              <a:rPr lang="en-US" i="1" dirty="0" err="1" smtClean="0"/>
              <a:t>références</a:t>
            </a:r>
            <a:r>
              <a:rPr lang="en-US" i="1" dirty="0" smtClean="0"/>
              <a:t>, </a:t>
            </a:r>
            <a:r>
              <a:rPr lang="en-US" i="1" dirty="0" err="1" smtClean="0"/>
              <a:t>ainsi</a:t>
            </a:r>
            <a:r>
              <a:rPr lang="en-US" i="1" dirty="0" smtClean="0"/>
              <a:t> le </a:t>
            </a:r>
            <a:r>
              <a:rPr lang="en-US" i="1" dirty="0" err="1" smtClean="0"/>
              <a:t>stockage</a:t>
            </a:r>
            <a:r>
              <a:rPr lang="en-US" i="1" dirty="0" smtClean="0"/>
              <a:t> </a:t>
            </a:r>
            <a:r>
              <a:rPr lang="en-US" i="1" dirty="0" err="1" smtClean="0"/>
              <a:t>sous-jacent</a:t>
            </a:r>
            <a:r>
              <a:rPr lang="en-US" i="1" dirty="0" smtClean="0"/>
              <a:t>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modifié</a:t>
            </a:r>
            <a:r>
              <a:rPr lang="en-US" i="1" dirty="0" smtClean="0"/>
              <a:t>. </a:t>
            </a:r>
            <a:endParaRPr lang="fr-FR" i="1" dirty="0" smtClean="0"/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Par </a:t>
            </a:r>
            <a:r>
              <a:rPr lang="en-US" i="1" dirty="0" err="1" smtClean="0"/>
              <a:t>exemple</a:t>
            </a:r>
            <a:r>
              <a:rPr lang="en-US" i="1" dirty="0" smtClean="0"/>
              <a:t>, les I/O </a:t>
            </a:r>
            <a:r>
              <a:rPr lang="en-US" i="1" dirty="0" err="1" smtClean="0"/>
              <a:t>utilisent</a:t>
            </a:r>
            <a:r>
              <a:rPr lang="en-US" i="1" dirty="0" smtClean="0"/>
              <a:t> des slices, pas des </a:t>
            </a:r>
            <a:r>
              <a:rPr lang="en-US" i="1" dirty="0" err="1" smtClean="0"/>
              <a:t>compteurs</a:t>
            </a:r>
            <a:r>
              <a:rPr lang="en-US" i="1" dirty="0" smtClean="0"/>
              <a:t>: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Read(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b []byte)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buffer [100]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byte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for i := 0; i &lt; 100; i++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remplit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 buffer un octet à la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fois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Read(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buffer[i:i+1]) // pas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d’allocation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ici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fr-FR" i="1" dirty="0" smtClean="0"/>
              <a:t>Scinder un  buffer: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header, data := buf[:n], buf[n:]</a:t>
            </a:r>
          </a:p>
          <a:p>
            <a:pPr>
              <a:buNone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chaînes</a:t>
            </a:r>
            <a:r>
              <a:rPr lang="en-US" i="1" dirty="0" smtClean="0"/>
              <a:t> de </a:t>
            </a:r>
            <a:r>
              <a:rPr lang="en-US" i="1" dirty="0" err="1" smtClean="0"/>
              <a:t>caractères</a:t>
            </a:r>
            <a:r>
              <a:rPr lang="en-US" i="1" dirty="0" smtClean="0"/>
              <a:t> </a:t>
            </a:r>
            <a:r>
              <a:rPr lang="en-US" i="1" dirty="0" err="1" smtClean="0"/>
              <a:t>peuvent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slicées</a:t>
            </a:r>
            <a:r>
              <a:rPr lang="en-US" i="1" dirty="0" smtClean="0"/>
              <a:t> </a:t>
            </a:r>
            <a:r>
              <a:rPr lang="en-US" i="1" dirty="0" err="1" smtClean="0"/>
              <a:t>également</a:t>
            </a:r>
            <a:r>
              <a:rPr lang="en-US" i="1" dirty="0" smtClean="0"/>
              <a:t> avec la </a:t>
            </a:r>
            <a:r>
              <a:rPr lang="en-US" i="1" dirty="0" err="1" smtClean="0"/>
              <a:t>même</a:t>
            </a:r>
            <a:r>
              <a:rPr lang="en-US" i="1" dirty="0" smtClean="0"/>
              <a:t> </a:t>
            </a:r>
            <a:r>
              <a:rPr lang="en-US" i="1" dirty="0" err="1" smtClean="0"/>
              <a:t>efficacité</a:t>
            </a:r>
            <a:r>
              <a:rPr lang="en-US" i="1" dirty="0" smtClean="0"/>
              <a:t>. </a:t>
            </a:r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dictionnaires (</a:t>
            </a:r>
            <a:r>
              <a:rPr lang="fr-FR" dirty="0" err="1" smtClean="0"/>
              <a:t>maps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7667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dictionnaires (</a:t>
            </a:r>
            <a:r>
              <a:rPr lang="fr-FR" dirty="0" err="1" smtClean="0"/>
              <a:t>Map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dictionnaires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un </a:t>
            </a:r>
            <a:r>
              <a:rPr lang="en-US" i="1" dirty="0" err="1" smtClean="0"/>
              <a:t>autre</a:t>
            </a:r>
            <a:r>
              <a:rPr lang="en-US" i="1" dirty="0" smtClean="0"/>
              <a:t> type de </a:t>
            </a:r>
            <a:r>
              <a:rPr lang="en-US" i="1" dirty="0" err="1" smtClean="0"/>
              <a:t>référence</a:t>
            </a:r>
            <a:r>
              <a:rPr lang="en-US" i="1" dirty="0" smtClean="0"/>
              <a:t>. </a:t>
            </a:r>
            <a:r>
              <a:rPr lang="en-US" i="1" dirty="0" err="1" smtClean="0"/>
              <a:t>Ils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déclarés</a:t>
            </a:r>
            <a:r>
              <a:rPr lang="en-US" i="1" dirty="0" smtClean="0"/>
              <a:t> de la </a:t>
            </a:r>
            <a:r>
              <a:rPr lang="en-US" i="1" dirty="0" err="1" smtClean="0"/>
              <a:t>façon</a:t>
            </a:r>
            <a:r>
              <a:rPr lang="en-US" i="1" dirty="0" smtClean="0"/>
              <a:t> </a:t>
            </a:r>
            <a:r>
              <a:rPr lang="en-US" i="1" dirty="0" err="1" smtClean="0"/>
              <a:t>suivante</a:t>
            </a:r>
            <a:r>
              <a:rPr lang="en-US" i="1" dirty="0" smtClean="0"/>
              <a:t> :</a:t>
            </a:r>
            <a:r>
              <a:rPr lang="fr-FR" i="1" dirty="0" smtClean="0"/>
              <a:t> 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var m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[string]float64</a:t>
            </a:r>
          </a:p>
          <a:p>
            <a:pPr>
              <a:buNone/>
            </a:pPr>
            <a:r>
              <a:rPr lang="en-US" i="1" dirty="0" err="1" smtClean="0"/>
              <a:t>Ceci</a:t>
            </a:r>
            <a:r>
              <a:rPr lang="en-US" i="1" dirty="0" smtClean="0"/>
              <a:t> </a:t>
            </a:r>
            <a:r>
              <a:rPr lang="en-US" i="1" dirty="0" err="1" smtClean="0"/>
              <a:t>déclare</a:t>
            </a:r>
            <a:r>
              <a:rPr lang="en-US" i="1" dirty="0" smtClean="0"/>
              <a:t> un </a:t>
            </a:r>
            <a:r>
              <a:rPr lang="en-US" i="1" dirty="0" err="1" smtClean="0"/>
              <a:t>dictionnaire</a:t>
            </a:r>
            <a:r>
              <a:rPr lang="en-US" i="1" dirty="0" smtClean="0"/>
              <a:t> </a:t>
            </a:r>
            <a:r>
              <a:rPr lang="en-US" i="1" dirty="0" err="1" smtClean="0"/>
              <a:t>indexé</a:t>
            </a:r>
            <a:r>
              <a:rPr lang="en-US" i="1" dirty="0" smtClean="0"/>
              <a:t> avec </a:t>
            </a:r>
            <a:r>
              <a:rPr lang="en-US" i="1" dirty="0" err="1" smtClean="0"/>
              <a:t>une</a:t>
            </a:r>
            <a:r>
              <a:rPr lang="en-US" i="1" dirty="0" smtClean="0"/>
              <a:t> clef de</a:t>
            </a:r>
          </a:p>
          <a:p>
            <a:pPr>
              <a:buNone/>
            </a:pPr>
            <a:r>
              <a:rPr lang="en-US" i="1" dirty="0" smtClean="0"/>
              <a:t> type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i="1" dirty="0" smtClean="0"/>
              <a:t> et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valeur</a:t>
            </a:r>
            <a:r>
              <a:rPr lang="en-US" i="1" dirty="0" smtClean="0"/>
              <a:t> de type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float64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C’est</a:t>
            </a:r>
            <a:r>
              <a:rPr lang="en-US" i="1" dirty="0" smtClean="0"/>
              <a:t> analogue à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err="1" smtClean="0"/>
              <a:t>l’on</a:t>
            </a:r>
            <a:r>
              <a:rPr lang="en-US" i="1" dirty="0" smtClean="0"/>
              <a:t> </a:t>
            </a:r>
            <a:r>
              <a:rPr lang="en-US" i="1" dirty="0" err="1" smtClean="0"/>
              <a:t>trouve</a:t>
            </a:r>
            <a:r>
              <a:rPr lang="en-US" i="1" dirty="0" smtClean="0"/>
              <a:t> en C++</a:t>
            </a:r>
          </a:p>
          <a:p>
            <a:pPr lvl="1">
              <a:buNone/>
            </a:pP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type *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string,float64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&gt; (note the *).</a:t>
            </a:r>
          </a:p>
          <a:p>
            <a:pPr lvl="1">
              <a:buNone/>
            </a:pPr>
            <a:endParaRPr lang="fr-FR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Etant</a:t>
            </a:r>
            <a:r>
              <a:rPr lang="en-US" i="1" dirty="0" smtClean="0"/>
              <a:t> </a:t>
            </a:r>
            <a:r>
              <a:rPr lang="en-US" i="1" dirty="0" err="1" smtClean="0"/>
              <a:t>donné</a:t>
            </a:r>
            <a:r>
              <a:rPr lang="en-US" i="1" dirty="0" smtClean="0"/>
              <a:t> un </a:t>
            </a:r>
            <a:r>
              <a:rPr lang="en-US" i="1" dirty="0" err="1" smtClean="0"/>
              <a:t>dictionnaire</a:t>
            </a:r>
            <a:r>
              <a:rPr lang="en-US" i="1" dirty="0" smtClean="0"/>
              <a:t>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i="1" dirty="0" smtClean="0"/>
              <a:t>,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(m)</a:t>
            </a:r>
            <a:r>
              <a:rPr lang="en-US" i="1" dirty="0" smtClean="0"/>
              <a:t> </a:t>
            </a:r>
            <a:r>
              <a:rPr lang="en-US" i="1" dirty="0" err="1" smtClean="0"/>
              <a:t>retourne</a:t>
            </a:r>
            <a:r>
              <a:rPr lang="en-US" i="1" dirty="0" smtClean="0"/>
              <a:t> le</a:t>
            </a:r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nombre</a:t>
            </a:r>
            <a:r>
              <a:rPr lang="en-US" i="1" dirty="0" smtClean="0"/>
              <a:t> de clefs.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 dictionnaire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err="1" smtClean="0"/>
              <a:t>Comme</a:t>
            </a:r>
            <a:r>
              <a:rPr lang="en-US" i="1" dirty="0" smtClean="0"/>
              <a:t> avec </a:t>
            </a:r>
            <a:r>
              <a:rPr lang="en-US" i="1" dirty="0" err="1" smtClean="0"/>
              <a:t>une</a:t>
            </a:r>
            <a:r>
              <a:rPr lang="en-US" i="1" dirty="0" smtClean="0"/>
              <a:t> slice, </a:t>
            </a:r>
            <a:r>
              <a:rPr lang="en-US" i="1" dirty="0" err="1" smtClean="0"/>
              <a:t>une</a:t>
            </a:r>
            <a:r>
              <a:rPr lang="en-US" i="1" dirty="0" smtClean="0"/>
              <a:t> variable </a:t>
            </a:r>
            <a:r>
              <a:rPr lang="en-US" i="1" dirty="0" err="1" smtClean="0"/>
              <a:t>dictionnaire</a:t>
            </a:r>
            <a:r>
              <a:rPr lang="en-US" i="1" dirty="0" smtClean="0"/>
              <a:t> ne se </a:t>
            </a:r>
            <a:r>
              <a:rPr lang="en-US" i="1" dirty="0" err="1" smtClean="0"/>
              <a:t>réfère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à </a:t>
            </a:r>
            <a:r>
              <a:rPr lang="en-US" i="1" dirty="0" err="1" smtClean="0"/>
              <a:t>rien</a:t>
            </a:r>
            <a:r>
              <a:rPr lang="en-US" i="1" dirty="0" smtClean="0"/>
              <a:t>;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devez</a:t>
            </a:r>
            <a:r>
              <a:rPr lang="en-US" i="1" dirty="0" smtClean="0"/>
              <a:t> </a:t>
            </a:r>
            <a:r>
              <a:rPr lang="en-US" i="1" dirty="0" err="1" smtClean="0"/>
              <a:t>mettre</a:t>
            </a:r>
            <a:r>
              <a:rPr lang="en-US" i="1" dirty="0" smtClean="0"/>
              <a:t> </a:t>
            </a:r>
            <a:r>
              <a:rPr lang="en-US" i="1" dirty="0" err="1" smtClean="0"/>
              <a:t>quelque</a:t>
            </a:r>
            <a:r>
              <a:rPr lang="en-US" i="1" dirty="0" smtClean="0"/>
              <a:t> chose dedans </a:t>
            </a:r>
            <a:r>
              <a:rPr lang="en-US" i="1" dirty="0" err="1" smtClean="0"/>
              <a:t>avant</a:t>
            </a:r>
            <a:r>
              <a:rPr lang="en-US" i="1" dirty="0" smtClean="0"/>
              <a:t> de </a:t>
            </a:r>
          </a:p>
          <a:p>
            <a:pPr>
              <a:buNone/>
            </a:pPr>
            <a:r>
              <a:rPr lang="en-US" i="1" dirty="0" err="1" smtClean="0"/>
              <a:t>l’utiliser</a:t>
            </a:r>
            <a:r>
              <a:rPr lang="en-US" i="1" dirty="0" smtClean="0"/>
              <a:t>.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i="1" dirty="0" smtClean="0"/>
              <a:t>Trois façons de le faire : </a:t>
            </a:r>
          </a:p>
          <a:p>
            <a:pPr>
              <a:buNone/>
            </a:pPr>
            <a:r>
              <a:rPr lang="en-US" i="1" dirty="0" smtClean="0"/>
              <a:t>1) </a:t>
            </a:r>
            <a:r>
              <a:rPr lang="en-US" i="1" dirty="0" err="1" smtClean="0"/>
              <a:t>Litéral</a:t>
            </a:r>
            <a:r>
              <a:rPr lang="en-US" i="1" dirty="0" smtClean="0"/>
              <a:t>: </a:t>
            </a:r>
            <a:r>
              <a:rPr lang="en-US" i="1" dirty="0" err="1" smtClean="0"/>
              <a:t>liste</a:t>
            </a:r>
            <a:r>
              <a:rPr lang="en-US" i="1" dirty="0" smtClean="0"/>
              <a:t> de </a:t>
            </a:r>
            <a:r>
              <a:rPr lang="en-US" i="1" dirty="0" err="1" smtClean="0"/>
              <a:t>clef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i="1" dirty="0" err="1" smtClean="0"/>
              <a:t>valeur</a:t>
            </a:r>
            <a:endParaRPr lang="en-US" i="1" dirty="0" smtClean="0"/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m 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[string]float64{"1":1, "pi":3.1415}</a:t>
            </a: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2) Création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 = make(map[string]float64) //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pas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3) Affectation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m1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[string]float64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m1 = m // m1 and m now refer to same map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 de la journée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fr-FR" i="1" dirty="0" smtClean="0"/>
              <a:t>Exercices</a:t>
            </a:r>
          </a:p>
          <a:p>
            <a:pPr>
              <a:buNone/>
            </a:pPr>
            <a:r>
              <a:rPr lang="fr-FR" i="1" dirty="0" smtClean="0"/>
              <a:t>	des questions?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smtClean="0"/>
              <a:t>Types composite</a:t>
            </a:r>
          </a:p>
          <a:p>
            <a:pPr>
              <a:buNone/>
            </a:pPr>
            <a:r>
              <a:rPr lang="fr-FR" i="1" dirty="0" smtClean="0"/>
              <a:t>	structures, </a:t>
            </a:r>
            <a:r>
              <a:rPr lang="fr-FR" i="1" dirty="0" err="1" smtClean="0"/>
              <a:t>arrays</a:t>
            </a:r>
            <a:r>
              <a:rPr lang="fr-FR" i="1" dirty="0" smtClean="0"/>
              <a:t>, slices, </a:t>
            </a:r>
            <a:r>
              <a:rPr lang="fr-FR" i="1" dirty="0" err="1" smtClean="0"/>
              <a:t>maps</a:t>
            </a:r>
            <a:endParaRPr lang="fr-FR" i="1" dirty="0" smtClean="0"/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smtClean="0"/>
              <a:t>Méthodes</a:t>
            </a:r>
          </a:p>
          <a:p>
            <a:pPr>
              <a:buNone/>
            </a:pPr>
            <a:r>
              <a:rPr lang="en-US" i="1" dirty="0" smtClean="0"/>
              <a:t>	they're not just for </a:t>
            </a:r>
            <a:r>
              <a:rPr lang="en-US" i="1" dirty="0" err="1" smtClean="0"/>
              <a:t>structs</a:t>
            </a:r>
            <a:r>
              <a:rPr lang="en-US" i="1" dirty="0" smtClean="0"/>
              <a:t> any more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i="1" dirty="0" smtClean="0"/>
              <a:t>Interfaces</a:t>
            </a:r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Indexation d’un dictionnaire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(Les </a:t>
            </a:r>
            <a:r>
              <a:rPr lang="en-US" i="1" dirty="0" err="1" smtClean="0"/>
              <a:t>prochains</a:t>
            </a:r>
            <a:r>
              <a:rPr lang="en-US" i="1" dirty="0" smtClean="0"/>
              <a:t> </a:t>
            </a:r>
            <a:r>
              <a:rPr lang="en-US" i="1" dirty="0" err="1" smtClean="0"/>
              <a:t>exemples</a:t>
            </a:r>
            <a:r>
              <a:rPr lang="en-US" i="1" dirty="0" smtClean="0"/>
              <a:t> </a:t>
            </a:r>
            <a:r>
              <a:rPr lang="en-US" i="1" dirty="0" err="1" smtClean="0"/>
              <a:t>utilisent</a:t>
            </a:r>
            <a:r>
              <a:rPr lang="en-US" i="1" dirty="0" smtClean="0"/>
              <a:t> </a:t>
            </a:r>
            <a:r>
              <a:rPr lang="en-US" i="1" dirty="0" err="1" smtClean="0"/>
              <a:t>tous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m 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[string]float64{"1":1, "pi":3.1415}</a:t>
            </a:r>
          </a:p>
          <a:p>
            <a:pPr>
              <a:buNone/>
            </a:pPr>
            <a:r>
              <a:rPr lang="fr-FR" i="1" dirty="0" smtClean="0"/>
              <a:t>)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Accède</a:t>
            </a:r>
            <a:r>
              <a:rPr lang="en-US" i="1" dirty="0" smtClean="0"/>
              <a:t>  à un </a:t>
            </a:r>
            <a:r>
              <a:rPr lang="en-US" i="1" dirty="0" err="1" smtClean="0"/>
              <a:t>élément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à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valeur</a:t>
            </a:r>
            <a:r>
              <a:rPr lang="en-US" i="1" dirty="0" smtClean="0"/>
              <a:t>; </a:t>
            </a:r>
            <a:r>
              <a:rPr lang="en-US" i="1" dirty="0" err="1" smtClean="0"/>
              <a:t>si</a:t>
            </a:r>
            <a:r>
              <a:rPr lang="en-US" i="1" dirty="0" smtClean="0"/>
              <a:t> pas </a:t>
            </a:r>
            <a:r>
              <a:rPr lang="en-US" i="1" dirty="0" err="1" smtClean="0"/>
              <a:t>présente</a:t>
            </a:r>
            <a:r>
              <a:rPr lang="en-US" i="1" dirty="0" smtClean="0"/>
              <a:t>, </a:t>
            </a:r>
            <a:r>
              <a:rPr lang="en-US" i="1" dirty="0" err="1" smtClean="0"/>
              <a:t>renvoie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valeur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zéro</a:t>
            </a:r>
            <a:r>
              <a:rPr lang="en-US" i="1" dirty="0" smtClean="0"/>
              <a:t> :</a:t>
            </a:r>
          </a:p>
          <a:p>
            <a:pPr>
              <a:buNone/>
            </a:pP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one := m["1"]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zero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:= m["pas présent"] // mets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zero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à 0.0.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err="1" smtClean="0"/>
              <a:t>Stocke</a:t>
            </a:r>
            <a:r>
              <a:rPr lang="en-US" i="1" dirty="0" smtClean="0"/>
              <a:t> un </a:t>
            </a:r>
            <a:r>
              <a:rPr lang="en-US" i="1" dirty="0" err="1" smtClean="0"/>
              <a:t>élément</a:t>
            </a:r>
            <a:r>
              <a:rPr lang="en-US" i="1" dirty="0" smtClean="0"/>
              <a:t>  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m["2"] = 2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m["2"] = 3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de l’existence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smtClean="0"/>
              <a:t>Pour tester </a:t>
            </a:r>
            <a:r>
              <a:rPr lang="en-US" i="1" dirty="0" err="1" smtClean="0"/>
              <a:t>si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clef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pésente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un </a:t>
            </a:r>
            <a:r>
              <a:rPr lang="en-US" i="1" dirty="0" err="1" smtClean="0"/>
              <a:t>dictionnaire</a:t>
            </a:r>
            <a:r>
              <a:rPr lang="en-US" i="1" dirty="0" smtClean="0"/>
              <a:t>, nous </a:t>
            </a:r>
            <a:r>
              <a:rPr lang="en-US" i="1" dirty="0" err="1" smtClean="0"/>
              <a:t>pouvons</a:t>
            </a:r>
            <a:r>
              <a:rPr lang="en-US" i="1" dirty="0" smtClean="0"/>
              <a:t> </a:t>
            </a:r>
            <a:r>
              <a:rPr lang="en-US" i="1" dirty="0" err="1" smtClean="0"/>
              <a:t>utiliser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affectation multiple, la </a:t>
            </a:r>
            <a:r>
              <a:rPr lang="en-US" i="1" dirty="0" err="1" smtClean="0"/>
              <a:t>forme</a:t>
            </a:r>
            <a:r>
              <a:rPr lang="en-US" i="1" dirty="0" smtClean="0"/>
              <a:t> “virgule ok(comma ok)” :</a:t>
            </a:r>
          </a:p>
          <a:p>
            <a:pPr>
              <a:buNone/>
            </a:pP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m = </a:t>
            </a:r>
            <a:r>
              <a:rPr lang="fr-FR" sz="33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[string]float64{"1":1, "pi":3.1415}</a:t>
            </a:r>
          </a:p>
          <a:p>
            <a:pPr lvl="1">
              <a:buNone/>
            </a:pP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var value float64</a:t>
            </a:r>
          </a:p>
          <a:p>
            <a:pPr lvl="1">
              <a:buNone/>
            </a:pP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sz="3300" dirty="0" err="1" smtClean="0">
                <a:latin typeface="Courier New" pitchFamily="49" charset="0"/>
                <a:cs typeface="Courier New" pitchFamily="49" charset="0"/>
              </a:rPr>
              <a:t>present</a:t>
            </a: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3300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fr-FR" sz="33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value, </a:t>
            </a:r>
            <a:r>
              <a:rPr lang="fr-FR" sz="3300" dirty="0" err="1" smtClean="0">
                <a:latin typeface="Courier New" pitchFamily="49" charset="0"/>
                <a:cs typeface="Courier New" pitchFamily="49" charset="0"/>
              </a:rPr>
              <a:t>present</a:t>
            </a: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 = m[x]</a:t>
            </a:r>
          </a:p>
          <a:p>
            <a:pPr lvl="1">
              <a:buNone/>
            </a:pPr>
            <a:endParaRPr lang="fr-FR" dirty="0" smtClean="0"/>
          </a:p>
          <a:p>
            <a:pPr>
              <a:buNone/>
            </a:pPr>
            <a:r>
              <a:rPr lang="fr-FR" i="1" dirty="0" smtClean="0"/>
              <a:t>or idiomatiquement 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en-US" sz="3300" dirty="0" smtClean="0">
                <a:latin typeface="Courier New" pitchFamily="49" charset="0"/>
                <a:cs typeface="Courier New" pitchFamily="49" charset="0"/>
              </a:rPr>
              <a:t>value, ok := m[x] // la </a:t>
            </a:r>
            <a:r>
              <a:rPr lang="en-US" sz="3300" dirty="0" err="1" smtClean="0">
                <a:latin typeface="Courier New" pitchFamily="49" charset="0"/>
                <a:cs typeface="Courier New" pitchFamily="49" charset="0"/>
              </a:rPr>
              <a:t>forme</a:t>
            </a:r>
            <a:r>
              <a:rPr lang="en-US" sz="3300" dirty="0" smtClean="0">
                <a:latin typeface="Courier New" pitchFamily="49" charset="0"/>
                <a:cs typeface="Courier New" pitchFamily="49" charset="0"/>
              </a:rPr>
              <a:t> "comma ok"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Si x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présent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le </a:t>
            </a:r>
            <a:r>
              <a:rPr lang="en-US" i="1" dirty="0" err="1" smtClean="0"/>
              <a:t>dictionnaire</a:t>
            </a:r>
            <a:r>
              <a:rPr lang="en-US" i="1" dirty="0" smtClean="0"/>
              <a:t>, </a:t>
            </a:r>
            <a:r>
              <a:rPr lang="en-US" i="1" dirty="0" err="1" smtClean="0"/>
              <a:t>positionne</a:t>
            </a:r>
            <a:r>
              <a:rPr lang="en-US" i="1" dirty="0" smtClean="0"/>
              <a:t> le </a:t>
            </a:r>
            <a:r>
              <a:rPr lang="en-US" i="1" dirty="0" err="1" smtClean="0"/>
              <a:t>booléen</a:t>
            </a:r>
            <a:r>
              <a:rPr lang="en-US" i="1" dirty="0" smtClean="0"/>
              <a:t> à true et la </a:t>
            </a:r>
            <a:r>
              <a:rPr lang="en-US" i="1" dirty="0" err="1" smtClean="0"/>
              <a:t>valeur</a:t>
            </a:r>
            <a:r>
              <a:rPr lang="en-US" i="1" dirty="0" smtClean="0"/>
              <a:t> et </a:t>
            </a:r>
          </a:p>
          <a:p>
            <a:pPr>
              <a:buNone/>
            </a:pPr>
            <a:r>
              <a:rPr lang="en-US" i="1" dirty="0" err="1" smtClean="0"/>
              <a:t>récupère</a:t>
            </a:r>
            <a:r>
              <a:rPr lang="en-US" i="1" dirty="0" smtClean="0"/>
              <a:t> la </a:t>
            </a:r>
            <a:r>
              <a:rPr lang="en-US" i="1" dirty="0" err="1" smtClean="0"/>
              <a:t>valeur</a:t>
            </a:r>
            <a:r>
              <a:rPr lang="en-US" i="1" dirty="0" smtClean="0"/>
              <a:t> </a:t>
            </a:r>
            <a:r>
              <a:rPr lang="en-US" i="1" dirty="0" err="1" smtClean="0"/>
              <a:t>associé</a:t>
            </a:r>
            <a:r>
              <a:rPr lang="en-US" i="1" dirty="0" smtClean="0"/>
              <a:t> à la clef </a:t>
            </a:r>
            <a:r>
              <a:rPr lang="en-US" i="1" dirty="0" err="1" smtClean="0"/>
              <a:t>donnée</a:t>
            </a:r>
            <a:r>
              <a:rPr lang="en-US" i="1" dirty="0" smtClean="0"/>
              <a:t>. Si non, </a:t>
            </a:r>
            <a:r>
              <a:rPr lang="en-US" i="1" dirty="0" err="1" smtClean="0"/>
              <a:t>positionne</a:t>
            </a:r>
            <a:r>
              <a:rPr lang="en-US" i="1" dirty="0" smtClean="0"/>
              <a:t> le </a:t>
            </a:r>
            <a:r>
              <a:rPr lang="en-US" i="1" dirty="0" err="1" smtClean="0"/>
              <a:t>booléen</a:t>
            </a:r>
            <a:r>
              <a:rPr lang="en-US" i="1" dirty="0" smtClean="0"/>
              <a:t> à false et </a:t>
            </a:r>
          </a:p>
          <a:p>
            <a:pPr>
              <a:buNone/>
            </a:pPr>
            <a:r>
              <a:rPr lang="en-US" i="1" dirty="0" err="1" smtClean="0"/>
              <a:t>renvoie</a:t>
            </a:r>
            <a:r>
              <a:rPr lang="en-US" i="1" dirty="0" smtClean="0"/>
              <a:t> la </a:t>
            </a:r>
            <a:r>
              <a:rPr lang="en-US" i="1" dirty="0" err="1" smtClean="0"/>
              <a:t>valeur</a:t>
            </a:r>
            <a:r>
              <a:rPr lang="en-US" i="1" dirty="0" smtClean="0"/>
              <a:t> zero pour le type </a:t>
            </a:r>
            <a:r>
              <a:rPr lang="en-US" i="1" dirty="0" err="1" smtClean="0"/>
              <a:t>considéré</a:t>
            </a:r>
            <a:r>
              <a:rPr lang="en-US" i="1" dirty="0" smtClean="0"/>
              <a:t>. </a:t>
            </a:r>
            <a:r>
              <a:rPr lang="fr-FR" i="1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Suppression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smtClean="0"/>
              <a:t>La	 suppression </a:t>
            </a:r>
            <a:r>
              <a:rPr lang="en-US" i="1" dirty="0" err="1" smtClean="0"/>
              <a:t>d’une</a:t>
            </a:r>
            <a:r>
              <a:rPr lang="en-US" i="1" dirty="0" smtClean="0"/>
              <a:t> entrée se fait de la </a:t>
            </a:r>
            <a:r>
              <a:rPr lang="en-US" i="1" dirty="0" err="1" smtClean="0"/>
              <a:t>manière</a:t>
            </a:r>
            <a:r>
              <a:rPr lang="en-US" i="1" dirty="0" smtClean="0"/>
              <a:t> </a:t>
            </a:r>
            <a:r>
              <a:rPr lang="en-US" i="1" dirty="0" err="1" smtClean="0"/>
              <a:t>suivante</a:t>
            </a:r>
            <a:r>
              <a:rPr lang="en-US" i="1" dirty="0" smtClean="0"/>
              <a:t> 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m 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[string]float64{"1":1.0, "pi":3.1415}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value float64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x string = f()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m[x] = v,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keep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Si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keep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true, </a:t>
            </a:r>
            <a:r>
              <a:rPr lang="en-US" i="1" dirty="0" err="1" smtClean="0"/>
              <a:t>l’affectation</a:t>
            </a:r>
            <a:r>
              <a:rPr lang="en-US" i="1" dirty="0" smtClean="0"/>
              <a:t> de v </a:t>
            </a:r>
            <a:r>
              <a:rPr lang="en-US" i="1" dirty="0" err="1" smtClean="0"/>
              <a:t>dans</a:t>
            </a:r>
            <a:r>
              <a:rPr lang="en-US" i="1" dirty="0" smtClean="0"/>
              <a:t> le </a:t>
            </a:r>
            <a:r>
              <a:rPr lang="en-US" i="1" dirty="0" err="1" smtClean="0"/>
              <a:t>dictionnaire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s’effectue</a:t>
            </a:r>
            <a:r>
              <a:rPr lang="en-US" i="1" dirty="0" smtClean="0"/>
              <a:t> </a:t>
            </a:r>
            <a:r>
              <a:rPr lang="en-US" i="1" dirty="0" err="1" smtClean="0"/>
              <a:t>bien</a:t>
            </a:r>
            <a:r>
              <a:rPr lang="en-US" i="1" dirty="0" smtClean="0"/>
              <a:t>; </a:t>
            </a:r>
            <a:r>
              <a:rPr lang="en-US" i="1" dirty="0" err="1" smtClean="0"/>
              <a:t>si</a:t>
            </a:r>
            <a:r>
              <a:rPr lang="en-US" i="1" dirty="0" smtClean="0"/>
              <a:t> keep </a:t>
            </a:r>
            <a:r>
              <a:rPr lang="en-US" i="1" dirty="0" err="1" smtClean="0"/>
              <a:t>est</a:t>
            </a:r>
            <a:r>
              <a:rPr lang="en-US" i="1" dirty="0" smtClean="0"/>
              <a:t> false, </a:t>
            </a:r>
            <a:r>
              <a:rPr lang="en-US" i="1" dirty="0" err="1" smtClean="0"/>
              <a:t>l’entrée</a:t>
            </a:r>
            <a:r>
              <a:rPr lang="en-US" i="1" dirty="0" smtClean="0"/>
              <a:t> du </a:t>
            </a:r>
            <a:r>
              <a:rPr lang="en-US" i="1" dirty="0" err="1" smtClean="0"/>
              <a:t>dictionnaire</a:t>
            </a:r>
            <a:r>
              <a:rPr lang="en-US" i="1" dirty="0" smtClean="0"/>
              <a:t> pour </a:t>
            </a:r>
          </a:p>
          <a:p>
            <a:pPr>
              <a:buNone/>
            </a:pPr>
            <a:r>
              <a:rPr lang="en-US" i="1" dirty="0" smtClean="0"/>
              <a:t>la clef x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supprimée</a:t>
            </a:r>
            <a:r>
              <a:rPr lang="en-US" i="1" dirty="0" smtClean="0"/>
              <a:t>.,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m[x] = 0, false   // supprime l’entrée 				//  pour x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 et range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La boucle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i="1" dirty="0" smtClean="0"/>
              <a:t> </a:t>
            </a:r>
            <a:r>
              <a:rPr lang="en-US" i="1" dirty="0" err="1" smtClean="0"/>
              <a:t>possède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syntaxe</a:t>
            </a:r>
            <a:r>
              <a:rPr lang="en-US" i="1" dirty="0" smtClean="0"/>
              <a:t> </a:t>
            </a:r>
            <a:r>
              <a:rPr lang="en-US" i="1" dirty="0" err="1" smtClean="0"/>
              <a:t>spéciale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le </a:t>
            </a:r>
            <a:r>
              <a:rPr lang="en-US" i="1" dirty="0" err="1" smtClean="0"/>
              <a:t>cas</a:t>
            </a:r>
            <a:r>
              <a:rPr lang="en-US" i="1" dirty="0" smtClean="0"/>
              <a:t> </a:t>
            </a:r>
            <a:r>
              <a:rPr lang="en-US" i="1" dirty="0" err="1" smtClean="0"/>
              <a:t>d’une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itération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un tableau, </a:t>
            </a:r>
            <a:r>
              <a:rPr lang="en-US" i="1" dirty="0" err="1" smtClean="0"/>
              <a:t>d’une</a:t>
            </a:r>
            <a:r>
              <a:rPr lang="en-US" i="1" dirty="0" smtClean="0"/>
              <a:t> slice  </a:t>
            </a:r>
            <a:r>
              <a:rPr lang="en-US" i="1" dirty="0" err="1" smtClean="0"/>
              <a:t>ou</a:t>
            </a:r>
            <a:r>
              <a:rPr lang="en-US" i="1" dirty="0" smtClean="0"/>
              <a:t> d’un </a:t>
            </a:r>
            <a:r>
              <a:rPr lang="en-US" i="1" dirty="0" err="1" smtClean="0"/>
              <a:t>dictionnaire</a:t>
            </a:r>
            <a:r>
              <a:rPr lang="en-US" i="1" dirty="0" smtClean="0"/>
              <a:t>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m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[string]float64{"1":1.0, "pi":3.1415}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key, value := range m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("key %s, value %g\n", key, value)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S’il</a:t>
            </a:r>
            <a:r>
              <a:rPr lang="en-US" i="1" dirty="0" smtClean="0"/>
              <a:t> </a:t>
            </a:r>
            <a:r>
              <a:rPr lang="en-US" i="1" dirty="0" err="1" smtClean="0"/>
              <a:t>n’y</a:t>
            </a:r>
            <a:r>
              <a:rPr lang="en-US" i="1" dirty="0" smtClean="0"/>
              <a:t> a </a:t>
            </a:r>
            <a:r>
              <a:rPr lang="en-US" i="1" dirty="0" err="1" smtClean="0"/>
              <a:t>qu’une</a:t>
            </a:r>
            <a:r>
              <a:rPr lang="en-US" i="1" dirty="0" smtClean="0"/>
              <a:t> </a:t>
            </a:r>
            <a:r>
              <a:rPr lang="en-US" i="1" dirty="0" err="1" smtClean="0"/>
              <a:t>seule</a:t>
            </a:r>
            <a:r>
              <a:rPr lang="en-US" i="1" dirty="0" smtClean="0"/>
              <a:t> variable, ne </a:t>
            </a:r>
            <a:r>
              <a:rPr lang="en-US" i="1" dirty="0" err="1" smtClean="0"/>
              <a:t>récupère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la clef 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range m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%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s\n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Les variables </a:t>
            </a:r>
            <a:r>
              <a:rPr lang="en-US" i="1" dirty="0" err="1" smtClean="0"/>
              <a:t>peuvent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affectées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déclarées</a:t>
            </a:r>
            <a:r>
              <a:rPr lang="en-US" i="1" dirty="0" smtClean="0"/>
              <a:t> en </a:t>
            </a:r>
            <a:r>
              <a:rPr lang="en-US" i="1" dirty="0" err="1" smtClean="0"/>
              <a:t>utilisant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:=</a:t>
            </a:r>
            <a:r>
              <a:rPr lang="en-US" i="1" dirty="0" smtClean="0"/>
              <a:t> .</a:t>
            </a:r>
          </a:p>
          <a:p>
            <a:pPr>
              <a:buNone/>
            </a:pPr>
            <a:r>
              <a:rPr lang="en-US" i="1" dirty="0" smtClean="0"/>
              <a:t>Pour les tableaux et les slices, </a:t>
            </a:r>
            <a:r>
              <a:rPr lang="en-US" i="1" dirty="0" err="1" smtClean="0"/>
              <a:t>renvoie</a:t>
            </a:r>
            <a:r>
              <a:rPr lang="en-US" i="1" dirty="0" smtClean="0"/>
              <a:t> </a:t>
            </a:r>
            <a:r>
              <a:rPr lang="en-US" i="1" dirty="0" err="1" smtClean="0"/>
              <a:t>l’index</a:t>
            </a:r>
            <a:r>
              <a:rPr lang="en-US" i="1" dirty="0" smtClean="0"/>
              <a:t> et la </a:t>
            </a:r>
            <a:r>
              <a:rPr lang="en-US" i="1" dirty="0" err="1" smtClean="0"/>
              <a:t>valeur</a:t>
            </a:r>
            <a:r>
              <a:rPr lang="en-US" i="1" dirty="0" smtClean="0"/>
              <a:t> .</a:t>
            </a:r>
            <a:endParaRPr lang="fr-F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Range sur une chaîne de caractères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Un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i="1" dirty="0" smtClean="0"/>
              <a:t> </a:t>
            </a:r>
            <a:r>
              <a:rPr lang="en-US" i="1" dirty="0" err="1" smtClean="0"/>
              <a:t>utilisant</a:t>
            </a:r>
            <a:r>
              <a:rPr lang="en-US" i="1" dirty="0" smtClean="0"/>
              <a:t> un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chaîne</a:t>
            </a:r>
            <a:r>
              <a:rPr lang="en-US" i="1" dirty="0" smtClean="0"/>
              <a:t> boucle </a:t>
            </a:r>
            <a:r>
              <a:rPr lang="en-US" i="1" dirty="0" err="1" smtClean="0"/>
              <a:t>sur</a:t>
            </a:r>
            <a:r>
              <a:rPr lang="en-US" i="1" dirty="0" smtClean="0"/>
              <a:t> les points code </a:t>
            </a:r>
          </a:p>
          <a:p>
            <a:pPr>
              <a:buNone/>
            </a:pPr>
            <a:r>
              <a:rPr lang="en-US" i="1" dirty="0" smtClean="0"/>
              <a:t>Unicode, non </a:t>
            </a:r>
            <a:r>
              <a:rPr lang="en-US" i="1" dirty="0" err="1" smtClean="0"/>
              <a:t>sur</a:t>
            </a:r>
            <a:r>
              <a:rPr lang="en-US" i="1" dirty="0" smtClean="0"/>
              <a:t> les octets. (</a:t>
            </a:r>
            <a:r>
              <a:rPr lang="en-US" i="1" dirty="0" err="1" smtClean="0"/>
              <a:t>Utiliser</a:t>
            </a:r>
            <a:r>
              <a:rPr lang="en-US" i="1" dirty="0" smtClean="0"/>
              <a:t> []byte pour les octets,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utiliser</a:t>
            </a:r>
            <a:r>
              <a:rPr lang="en-US" i="1" dirty="0" smtClean="0"/>
              <a:t> le</a:t>
            </a:r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i="1" dirty="0" smtClean="0"/>
              <a:t> standard). La </a:t>
            </a:r>
            <a:r>
              <a:rPr lang="en-US" i="1" dirty="0" err="1" smtClean="0"/>
              <a:t>chaîne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considérée</a:t>
            </a:r>
            <a:r>
              <a:rPr lang="en-US" i="1" dirty="0" smtClean="0"/>
              <a:t> </a:t>
            </a:r>
            <a:r>
              <a:rPr lang="en-US" i="1" dirty="0" err="1" smtClean="0"/>
              <a:t>devant</a:t>
            </a:r>
            <a:r>
              <a:rPr lang="en-US" i="1" dirty="0" smtClean="0"/>
              <a:t> </a:t>
            </a:r>
            <a:r>
              <a:rPr lang="en-US" i="1" dirty="0" err="1" smtClean="0"/>
              <a:t>contenir</a:t>
            </a:r>
            <a:r>
              <a:rPr lang="en-US" i="1" dirty="0" smtClean="0"/>
              <a:t> des </a:t>
            </a:r>
            <a:r>
              <a:rPr lang="en-US" i="1" dirty="0" err="1" smtClean="0"/>
              <a:t>caractères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en   UTF-8.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i="1" dirty="0" smtClean="0"/>
              <a:t>La boucle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s := "[\u00ff\u754c]"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c := range s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("%d:%q ",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c) // %q for 'quoted'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fr-FR" i="1" dirty="0" smtClean="0"/>
              <a:t>affiche 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0:'[' 1:'ÿ' 3:'􀖄' 6:']‘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Si un UTF-8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erroné</a:t>
            </a:r>
            <a:r>
              <a:rPr lang="en-US" i="1" dirty="0" smtClean="0"/>
              <a:t>, le </a:t>
            </a:r>
            <a:r>
              <a:rPr lang="en-US" i="1" dirty="0" err="1" smtClean="0"/>
              <a:t>caractère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mis</a:t>
            </a:r>
            <a:r>
              <a:rPr lang="en-US" i="1" dirty="0" smtClean="0"/>
              <a:t> à  U+FFFD et </a:t>
            </a:r>
            <a:r>
              <a:rPr lang="en-US" i="1" dirty="0" err="1" smtClean="0"/>
              <a:t>l’index</a:t>
            </a:r>
            <a:r>
              <a:rPr lang="en-US" i="1" dirty="0" smtClean="0"/>
              <a:t> </a:t>
            </a:r>
            <a:r>
              <a:rPr lang="en-US" i="1" dirty="0" err="1" smtClean="0"/>
              <a:t>avance</a:t>
            </a:r>
            <a:r>
              <a:rPr lang="en-US" i="1" dirty="0" smtClean="0"/>
              <a:t> d’un </a:t>
            </a:r>
          </a:p>
          <a:p>
            <a:pPr>
              <a:buNone/>
            </a:pPr>
            <a:r>
              <a:rPr lang="en-US" i="1" dirty="0" err="1" smtClean="0"/>
              <a:t>seul</a:t>
            </a:r>
            <a:r>
              <a:rPr lang="en-US" i="1" dirty="0" smtClean="0"/>
              <a:t> octet.  </a:t>
            </a:r>
            <a:endParaRPr lang="fr-F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Structs</a:t>
            </a:r>
            <a:endParaRPr lang="fr-F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7667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Structs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Les structures </a:t>
            </a:r>
            <a:r>
              <a:rPr lang="en-US" i="1" dirty="0" err="1" smtClean="0"/>
              <a:t>vont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sembler</a:t>
            </a:r>
            <a:r>
              <a:rPr lang="en-US" i="1" dirty="0" smtClean="0"/>
              <a:t> </a:t>
            </a:r>
            <a:r>
              <a:rPr lang="en-US" i="1" dirty="0" err="1" smtClean="0"/>
              <a:t>familières</a:t>
            </a:r>
            <a:r>
              <a:rPr lang="en-US" i="1" dirty="0" smtClean="0"/>
              <a:t> :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de simples </a:t>
            </a:r>
            <a:r>
              <a:rPr lang="en-US" i="1" dirty="0" err="1" smtClean="0"/>
              <a:t>déclarations</a:t>
            </a:r>
            <a:r>
              <a:rPr lang="en-US" i="1" dirty="0" smtClean="0"/>
              <a:t> de champs </a:t>
            </a:r>
            <a:r>
              <a:rPr lang="fr-FR" i="1" dirty="0" smtClean="0"/>
              <a:t>.</a:t>
            </a:r>
            <a:endParaRPr lang="fr-FR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p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y float64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De manière plus commune:</a:t>
            </a:r>
            <a:endParaRPr lang="fr-FR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Point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y float64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p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Point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structs</a:t>
            </a:r>
            <a:r>
              <a:rPr lang="en-US" i="1" dirty="0" smtClean="0"/>
              <a:t> </a:t>
            </a:r>
            <a:r>
              <a:rPr lang="en-US" i="1" dirty="0" err="1" smtClean="0"/>
              <a:t>permettent</a:t>
            </a:r>
            <a:r>
              <a:rPr lang="en-US" i="1" dirty="0" smtClean="0"/>
              <a:t> au </a:t>
            </a:r>
            <a:r>
              <a:rPr lang="en-US" i="1" dirty="0" err="1" smtClean="0"/>
              <a:t>programmeur</a:t>
            </a:r>
            <a:r>
              <a:rPr lang="en-US" i="1" dirty="0" smtClean="0"/>
              <a:t> de </a:t>
            </a:r>
            <a:r>
              <a:rPr lang="en-US" i="1" dirty="0" err="1" smtClean="0"/>
              <a:t>définir</a:t>
            </a:r>
            <a:r>
              <a:rPr lang="en-US" i="1" dirty="0" smtClean="0"/>
              <a:t> les </a:t>
            </a:r>
          </a:p>
          <a:p>
            <a:pPr>
              <a:buNone/>
            </a:pPr>
            <a:r>
              <a:rPr lang="en-US" i="1" dirty="0" err="1" smtClean="0"/>
              <a:t>bornes</a:t>
            </a:r>
            <a:r>
              <a:rPr lang="en-US" i="1" dirty="0" smtClean="0"/>
              <a:t> </a:t>
            </a:r>
            <a:r>
              <a:rPr lang="en-US" i="1" dirty="0" err="1" smtClean="0"/>
              <a:t>mémoire</a:t>
            </a:r>
            <a:r>
              <a:rPr lang="en-US" i="1" dirty="0" smtClean="0"/>
              <a:t>.</a:t>
            </a:r>
            <a:r>
              <a:rPr lang="fr-FR" i="1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structs</a:t>
            </a:r>
            <a:r>
              <a:rPr lang="fr-FR" dirty="0" smtClean="0"/>
              <a:t> sont des valeurs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structs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des </a:t>
            </a:r>
            <a:r>
              <a:rPr lang="en-US" i="1" dirty="0" err="1" smtClean="0"/>
              <a:t>valeurs</a:t>
            </a:r>
            <a:r>
              <a:rPr lang="en-US" i="1" dirty="0" smtClean="0"/>
              <a:t> et new(</a:t>
            </a:r>
            <a:r>
              <a:rPr lang="en-US" i="1" dirty="0" err="1" smtClean="0"/>
              <a:t>StructType</a:t>
            </a:r>
            <a:r>
              <a:rPr lang="en-US" i="1" dirty="0" smtClean="0"/>
              <a:t>) </a:t>
            </a:r>
            <a:r>
              <a:rPr lang="en-US" i="1" dirty="0" err="1" smtClean="0"/>
              <a:t>retourne</a:t>
            </a:r>
            <a:r>
              <a:rPr lang="en-US" i="1" dirty="0" smtClean="0"/>
              <a:t> un </a:t>
            </a:r>
          </a:p>
          <a:p>
            <a:pPr>
              <a:buNone/>
            </a:pPr>
            <a:r>
              <a:rPr lang="en-US" i="1" dirty="0" err="1" smtClean="0"/>
              <a:t>pointeur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valeur</a:t>
            </a:r>
            <a:r>
              <a:rPr lang="en-US" i="1" dirty="0" smtClean="0"/>
              <a:t> </a:t>
            </a:r>
            <a:r>
              <a:rPr lang="en-US" i="1" dirty="0" err="1" smtClean="0"/>
              <a:t>zéro</a:t>
            </a:r>
            <a:r>
              <a:rPr lang="en-US" i="1" dirty="0" smtClean="0"/>
              <a:t> (memoire tout à </a:t>
            </a:r>
            <a:r>
              <a:rPr lang="en-US" i="1" dirty="0" err="1" smtClean="0"/>
              <a:t>zéro</a:t>
            </a:r>
            <a:r>
              <a:rPr lang="en-US" i="1" dirty="0" smtClean="0"/>
              <a:t>).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Point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y float64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p Point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7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23.4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pp *Point = new(Point)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*pp = p</a:t>
            </a:r>
          </a:p>
          <a:p>
            <a:pPr lvl="1"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pp.x = Pi //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sucre syntaxique pour(*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pp).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x</a:t>
            </a:r>
          </a:p>
          <a:p>
            <a:pPr lvl="1">
              <a:buNone/>
            </a:pPr>
            <a:endParaRPr lang="nn-NO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Il </a:t>
            </a:r>
            <a:r>
              <a:rPr lang="en-US" i="1" dirty="0" err="1" smtClean="0"/>
              <a:t>n’existe</a:t>
            </a:r>
            <a:r>
              <a:rPr lang="en-US" i="1" dirty="0" smtClean="0"/>
              <a:t> pas de notation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i="1" dirty="0" smtClean="0"/>
              <a:t> pour les </a:t>
            </a:r>
            <a:r>
              <a:rPr lang="en-US" i="1" dirty="0" err="1" smtClean="0"/>
              <a:t>pointeurs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structure. </a:t>
            </a:r>
          </a:p>
          <a:p>
            <a:pPr>
              <a:buNone/>
            </a:pPr>
            <a:r>
              <a:rPr lang="en-US" i="1" dirty="0" smtClean="0"/>
              <a:t>Go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fournit</a:t>
            </a:r>
            <a:r>
              <a:rPr lang="en-US" i="1" dirty="0" smtClean="0"/>
              <a:t> </a:t>
            </a:r>
            <a:r>
              <a:rPr lang="en-US" i="1" dirty="0" err="1" smtClean="0"/>
              <a:t>l’indirection</a:t>
            </a:r>
            <a:r>
              <a:rPr lang="en-US" i="1" dirty="0" smtClean="0"/>
              <a:t> pour </a:t>
            </a:r>
            <a:r>
              <a:rPr lang="en-US" i="1" dirty="0" err="1" smtClean="0"/>
              <a:t>vous</a:t>
            </a:r>
            <a:r>
              <a:rPr lang="en-US" i="1" dirty="0" smtClean="0"/>
              <a:t>.  </a:t>
            </a:r>
            <a:endParaRPr lang="fr-F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Construction des </a:t>
            </a:r>
            <a:r>
              <a:rPr lang="fr-FR" dirty="0" err="1" smtClean="0"/>
              <a:t>structs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smtClean="0"/>
              <a:t>Les structures </a:t>
            </a:r>
            <a:r>
              <a:rPr lang="en-US" i="1" dirty="0" err="1" smtClean="0"/>
              <a:t>sont</a:t>
            </a:r>
            <a:r>
              <a:rPr lang="en-US" i="1" dirty="0" smtClean="0"/>
              <a:t> des </a:t>
            </a:r>
            <a:r>
              <a:rPr lang="en-US" i="1" dirty="0" err="1" smtClean="0"/>
              <a:t>valeurs</a:t>
            </a:r>
            <a:r>
              <a:rPr lang="en-US" i="1" dirty="0" smtClean="0"/>
              <a:t> </a:t>
            </a:r>
            <a:r>
              <a:rPr lang="en-US" i="1" dirty="0" err="1" smtClean="0"/>
              <a:t>ainsi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pouvez</a:t>
            </a:r>
            <a:r>
              <a:rPr lang="en-US" i="1" dirty="0" smtClean="0"/>
              <a:t> en faire </a:t>
            </a:r>
            <a:r>
              <a:rPr lang="en-US" i="1" dirty="0" err="1" smtClean="0"/>
              <a:t>une</a:t>
            </a:r>
            <a:r>
              <a:rPr lang="en-US" i="1" dirty="0" smtClean="0"/>
              <a:t> “</a:t>
            </a:r>
            <a:r>
              <a:rPr lang="en-US" i="1" dirty="0" err="1" smtClean="0"/>
              <a:t>zérofiée</a:t>
            </a:r>
            <a:r>
              <a:rPr lang="en-US" i="1" dirty="0" smtClean="0"/>
              <a:t>”</a:t>
            </a:r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juste</a:t>
            </a:r>
            <a:r>
              <a:rPr lang="en-US" i="1" dirty="0" smtClean="0"/>
              <a:t> en la </a:t>
            </a:r>
            <a:r>
              <a:rPr lang="en-US" i="1" dirty="0" err="1" smtClean="0"/>
              <a:t>déclarant</a:t>
            </a:r>
            <a:r>
              <a:rPr lang="en-US" i="1" dirty="0" smtClean="0"/>
              <a:t>. </a:t>
            </a:r>
            <a:r>
              <a:rPr lang="fr-FR" i="1" dirty="0" smtClean="0"/>
              <a:t> </a:t>
            </a: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p Point //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zeroed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value</a:t>
            </a:r>
            <a:endParaRPr lang="fr-FR" i="1" dirty="0" smtClean="0"/>
          </a:p>
          <a:p>
            <a:pPr>
              <a:buNone/>
            </a:pP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pouvez</a:t>
            </a:r>
            <a:r>
              <a:rPr lang="en-US" i="1" dirty="0" smtClean="0"/>
              <a:t> </a:t>
            </a:r>
            <a:r>
              <a:rPr lang="en-US" i="1" dirty="0" err="1" smtClean="0"/>
              <a:t>aussi</a:t>
            </a:r>
            <a:r>
              <a:rPr lang="en-US" i="1" dirty="0" smtClean="0"/>
              <a:t> en </a:t>
            </a:r>
            <a:r>
              <a:rPr lang="en-US" i="1" dirty="0" err="1" smtClean="0"/>
              <a:t>allouer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avec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i="1" dirty="0" smtClean="0"/>
              <a:t> .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pp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:= new(Point) //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allocation idiomatique</a:t>
            </a: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litéraux</a:t>
            </a:r>
            <a:r>
              <a:rPr lang="en-US" i="1" dirty="0" smtClean="0"/>
              <a:t> </a:t>
            </a:r>
            <a:r>
              <a:rPr lang="en-US" i="1" dirty="0" err="1" smtClean="0"/>
              <a:t>struct</a:t>
            </a:r>
            <a:r>
              <a:rPr lang="en-US" i="1" dirty="0" smtClean="0"/>
              <a:t> </a:t>
            </a:r>
            <a:r>
              <a:rPr lang="en-US" i="1" dirty="0" err="1" smtClean="0"/>
              <a:t>ont</a:t>
            </a:r>
            <a:r>
              <a:rPr lang="en-US" i="1" dirty="0" smtClean="0"/>
              <a:t> la </a:t>
            </a:r>
            <a:r>
              <a:rPr lang="en-US" i="1" dirty="0" err="1" smtClean="0"/>
              <a:t>syntaxe</a:t>
            </a:r>
            <a:r>
              <a:rPr lang="en-US" i="1" dirty="0" smtClean="0"/>
              <a:t> </a:t>
            </a:r>
            <a:r>
              <a:rPr lang="en-US" i="1" dirty="0" err="1" smtClean="0"/>
              <a:t>attendue</a:t>
            </a:r>
            <a:r>
              <a:rPr lang="en-US" i="1" dirty="0" smtClean="0"/>
              <a:t>.</a:t>
            </a: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p = Point{7.2, 8.4}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p = Point{y:8.4, x:7.2}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pp = &amp;Point{7.2, 8.4} //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idiomatique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pp = &amp;Point{}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également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idiomatique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 new(Point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Comme</a:t>
            </a:r>
            <a:r>
              <a:rPr lang="en-US" i="1" dirty="0" smtClean="0"/>
              <a:t> avec les tableaux, </a:t>
            </a:r>
            <a:r>
              <a:rPr lang="en-US" i="1" dirty="0" err="1" smtClean="0"/>
              <a:t>prendre</a:t>
            </a:r>
            <a:r>
              <a:rPr lang="en-US" i="1" dirty="0" smtClean="0"/>
              <a:t> </a:t>
            </a:r>
            <a:r>
              <a:rPr lang="en-US" i="1" dirty="0" err="1" smtClean="0"/>
              <a:t>l’adresse</a:t>
            </a:r>
            <a:r>
              <a:rPr lang="en-US" i="1" dirty="0" smtClean="0"/>
              <a:t> d’un </a:t>
            </a:r>
            <a:r>
              <a:rPr lang="en-US" i="1" dirty="0" err="1" smtClean="0"/>
              <a:t>litéral</a:t>
            </a:r>
            <a:r>
              <a:rPr lang="en-US" i="1" dirty="0" smtClean="0"/>
              <a:t> </a:t>
            </a:r>
            <a:r>
              <a:rPr lang="en-US" i="1" dirty="0" err="1" smtClean="0"/>
              <a:t>struct</a:t>
            </a:r>
            <a:r>
              <a:rPr lang="en-US" i="1" dirty="0" smtClean="0"/>
              <a:t> </a:t>
            </a:r>
            <a:r>
              <a:rPr lang="en-US" i="1" dirty="0" err="1" smtClean="0"/>
              <a:t>donne</a:t>
            </a:r>
            <a:r>
              <a:rPr lang="en-US" i="1" dirty="0" smtClean="0"/>
              <a:t> </a:t>
            </a:r>
            <a:r>
              <a:rPr lang="en-US" i="1" dirty="0" err="1" smtClean="0"/>
              <a:t>l’adresse</a:t>
            </a:r>
            <a:r>
              <a:rPr lang="en-US" i="1" dirty="0" smtClean="0"/>
              <a:t> </a:t>
            </a:r>
            <a:r>
              <a:rPr lang="en-US" i="1" dirty="0" err="1" smtClean="0"/>
              <a:t>d’une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valeur</a:t>
            </a:r>
            <a:r>
              <a:rPr lang="en-US" i="1" dirty="0" smtClean="0"/>
              <a:t> </a:t>
            </a:r>
            <a:r>
              <a:rPr lang="en-US" i="1" dirty="0" err="1" smtClean="0"/>
              <a:t>nouvellement</a:t>
            </a:r>
            <a:r>
              <a:rPr lang="en-US" i="1" dirty="0" smtClean="0"/>
              <a:t> </a:t>
            </a:r>
            <a:r>
              <a:rPr lang="en-US" i="1" dirty="0" err="1" smtClean="0"/>
              <a:t>créée</a:t>
            </a:r>
            <a:r>
              <a:rPr lang="en-US" i="1" dirty="0" smtClean="0"/>
              <a:t>.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i="1" dirty="0" smtClean="0"/>
              <a:t>Ces exemples sont des constructeurs.</a:t>
            </a:r>
            <a:endParaRPr lang="fr-F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Exportation des types et champs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smtClean="0"/>
              <a:t>Les champs (et </a:t>
            </a:r>
            <a:r>
              <a:rPr lang="en-US" i="1" dirty="0" err="1" smtClean="0"/>
              <a:t>méthodes</a:t>
            </a:r>
            <a:r>
              <a:rPr lang="en-US" i="1" dirty="0" smtClean="0"/>
              <a:t> à </a:t>
            </a:r>
            <a:r>
              <a:rPr lang="en-US" i="1" dirty="0" err="1" smtClean="0"/>
              <a:t>venir</a:t>
            </a:r>
            <a:r>
              <a:rPr lang="en-US" i="1" dirty="0" smtClean="0"/>
              <a:t>) </a:t>
            </a:r>
            <a:r>
              <a:rPr lang="en-US" i="1" dirty="0" err="1" smtClean="0"/>
              <a:t>d’une</a:t>
            </a:r>
            <a:r>
              <a:rPr lang="en-US" i="1" dirty="0" smtClean="0"/>
              <a:t> structure </a:t>
            </a:r>
            <a:r>
              <a:rPr lang="en-US" i="1" dirty="0" err="1" smtClean="0"/>
              <a:t>doivent</a:t>
            </a:r>
            <a:r>
              <a:rPr lang="en-US" i="1" dirty="0" smtClean="0"/>
              <a:t> commencer </a:t>
            </a:r>
          </a:p>
          <a:p>
            <a:pPr>
              <a:buNone/>
            </a:pPr>
            <a:r>
              <a:rPr lang="en-US" i="1" dirty="0" smtClean="0"/>
              <a:t>avec </a:t>
            </a:r>
            <a:r>
              <a:rPr lang="en-US" i="1" dirty="0" err="1" smtClean="0"/>
              <a:t>une</a:t>
            </a:r>
            <a:r>
              <a:rPr lang="en-US" i="1" dirty="0" smtClean="0"/>
              <a:t> majuscule pour </a:t>
            </a:r>
            <a:r>
              <a:rPr lang="en-US" i="1" dirty="0" err="1" smtClean="0"/>
              <a:t>être</a:t>
            </a:r>
            <a:r>
              <a:rPr lang="en-US" i="1" dirty="0" smtClean="0"/>
              <a:t> visible à </a:t>
            </a:r>
            <a:r>
              <a:rPr lang="en-US" i="1" dirty="0" err="1" smtClean="0"/>
              <a:t>l’extérieur</a:t>
            </a:r>
            <a:r>
              <a:rPr lang="en-US" i="1" dirty="0" smtClean="0"/>
              <a:t> du package</a:t>
            </a:r>
            <a:r>
              <a:rPr lang="fr-FR" i="1" dirty="0" smtClean="0"/>
              <a:t>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smtClean="0"/>
              <a:t>Type et champs privés :</a:t>
            </a:r>
            <a:endParaRPr lang="fr-FR" i="1" dirty="0" smtClean="0"/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x, y float64 }</a:t>
            </a:r>
          </a:p>
          <a:p>
            <a:pPr>
              <a:buNone/>
            </a:pPr>
            <a:r>
              <a:rPr lang="fr-FR" i="1" dirty="0" err="1" smtClean="0"/>
              <a:t>Typeet</a:t>
            </a:r>
            <a:r>
              <a:rPr lang="fr-FR" i="1" dirty="0" smtClean="0"/>
              <a:t> champs exportés :</a:t>
            </a:r>
            <a:endParaRPr lang="fr-FR" i="1" dirty="0" smtClean="0"/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oint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X, 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float64 }</a:t>
            </a:r>
          </a:p>
          <a:p>
            <a:pPr>
              <a:buNone/>
            </a:pPr>
            <a:r>
              <a:rPr lang="en-US" i="1" dirty="0" smtClean="0"/>
              <a:t>Type </a:t>
            </a:r>
            <a:r>
              <a:rPr lang="en-US" i="1" dirty="0" err="1" smtClean="0"/>
              <a:t>exporté</a:t>
            </a:r>
            <a:r>
              <a:rPr lang="en-US" i="1" dirty="0" smtClean="0"/>
              <a:t> avec un mix des champs:</a:t>
            </a:r>
            <a:endParaRPr lang="en-US" i="1" dirty="0" smtClean="0"/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oint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, Y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float64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	// exporté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	// pas exporté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pouvez</a:t>
            </a:r>
            <a:r>
              <a:rPr lang="en-US" i="1" dirty="0" smtClean="0"/>
              <a:t> </a:t>
            </a:r>
            <a:r>
              <a:rPr lang="en-US" i="1" dirty="0" err="1" smtClean="0"/>
              <a:t>même</a:t>
            </a:r>
            <a:r>
              <a:rPr lang="en-US" i="1" dirty="0" smtClean="0"/>
              <a:t> </a:t>
            </a:r>
            <a:r>
              <a:rPr lang="en-US" i="1" dirty="0" err="1" smtClean="0"/>
              <a:t>avoir</a:t>
            </a:r>
            <a:r>
              <a:rPr lang="en-US" i="1" dirty="0" smtClean="0"/>
              <a:t> un type </a:t>
            </a:r>
            <a:r>
              <a:rPr lang="en-US" i="1" dirty="0" err="1" smtClean="0"/>
              <a:t>privé</a:t>
            </a:r>
            <a:r>
              <a:rPr lang="en-US" i="1" dirty="0" smtClean="0"/>
              <a:t> avec des champs </a:t>
            </a:r>
            <a:r>
              <a:rPr lang="en-US" i="1" dirty="0" err="1" smtClean="0"/>
              <a:t>exportés</a:t>
            </a:r>
            <a:r>
              <a:rPr lang="en-US" i="1" dirty="0" smtClean="0"/>
              <a:t>. </a:t>
            </a:r>
          </a:p>
          <a:p>
            <a:pPr>
              <a:buNone/>
            </a:pPr>
            <a:r>
              <a:rPr lang="en-US" i="1" dirty="0" err="1" smtClean="0"/>
              <a:t>Exercice</a:t>
            </a:r>
            <a:r>
              <a:rPr lang="en-US" i="1" dirty="0" smtClean="0"/>
              <a:t> : </a:t>
            </a:r>
            <a:r>
              <a:rPr lang="en-US" i="1" dirty="0" err="1" smtClean="0"/>
              <a:t>quand</a:t>
            </a:r>
            <a:r>
              <a:rPr lang="en-US" i="1" dirty="0" smtClean="0"/>
              <a:t> </a:t>
            </a:r>
            <a:r>
              <a:rPr lang="en-US" i="1" dirty="0" err="1" smtClean="0"/>
              <a:t>est-ce</a:t>
            </a:r>
            <a:r>
              <a:rPr lang="en-US" i="1" dirty="0" smtClean="0"/>
              <a:t> utile? 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Des questions?</a:t>
            </a:r>
            <a:endParaRPr lang="fr-F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Champs anonymes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A </a:t>
            </a:r>
            <a:r>
              <a:rPr lang="en-US" i="1" dirty="0" err="1" smtClean="0"/>
              <a:t>l’intérieur</a:t>
            </a:r>
            <a:r>
              <a:rPr lang="en-US" i="1" dirty="0" smtClean="0"/>
              <a:t> </a:t>
            </a:r>
            <a:r>
              <a:rPr lang="en-US" i="1" dirty="0" err="1" smtClean="0"/>
              <a:t>d’une</a:t>
            </a:r>
            <a:r>
              <a:rPr lang="en-US" i="1" dirty="0" smtClean="0"/>
              <a:t> structure,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pouvez</a:t>
            </a:r>
            <a:r>
              <a:rPr lang="en-US" i="1" dirty="0" smtClean="0"/>
              <a:t> </a:t>
            </a:r>
            <a:r>
              <a:rPr lang="en-US" i="1" dirty="0" err="1" smtClean="0"/>
              <a:t>déclarer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des champs,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autre</a:t>
            </a:r>
            <a:r>
              <a:rPr lang="en-US" i="1" dirty="0" smtClean="0"/>
              <a:t> structure, sans </a:t>
            </a:r>
            <a:r>
              <a:rPr lang="en-US" i="1" dirty="0" err="1" smtClean="0"/>
              <a:t>leur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donner</a:t>
            </a:r>
            <a:r>
              <a:rPr lang="en-US" i="1" dirty="0" smtClean="0"/>
              <a:t> un nom de champ.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C’est</a:t>
            </a:r>
            <a:r>
              <a:rPr lang="en-US" i="1" dirty="0" smtClean="0"/>
              <a:t>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err="1" smtClean="0"/>
              <a:t>l’on</a:t>
            </a:r>
            <a:r>
              <a:rPr lang="en-US" i="1" dirty="0" smtClean="0"/>
              <a:t> </a:t>
            </a:r>
            <a:r>
              <a:rPr lang="en-US" i="1" dirty="0" err="1" smtClean="0"/>
              <a:t>appelle</a:t>
            </a:r>
            <a:r>
              <a:rPr lang="en-US" i="1" dirty="0" smtClean="0"/>
              <a:t> des champs </a:t>
            </a:r>
            <a:r>
              <a:rPr lang="en-US" i="1" dirty="0" err="1" smtClean="0"/>
              <a:t>anonymes</a:t>
            </a:r>
            <a:r>
              <a:rPr lang="en-US" i="1" dirty="0" smtClean="0"/>
              <a:t> et </a:t>
            </a:r>
            <a:r>
              <a:rPr lang="en-US" i="1" dirty="0" err="1" smtClean="0"/>
              <a:t>ils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se </a:t>
            </a:r>
            <a:r>
              <a:rPr lang="en-US" i="1" dirty="0" err="1" smtClean="0"/>
              <a:t>comportent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err="1" smtClean="0"/>
              <a:t>si</a:t>
            </a:r>
            <a:r>
              <a:rPr lang="en-US" i="1" dirty="0" smtClean="0"/>
              <a:t> les </a:t>
            </a:r>
            <a:r>
              <a:rPr lang="en-US" i="1" dirty="0" err="1" smtClean="0"/>
              <a:t>stcuture</a:t>
            </a:r>
            <a:r>
              <a:rPr lang="en-US" i="1" dirty="0" smtClean="0"/>
              <a:t> interne </a:t>
            </a:r>
            <a:r>
              <a:rPr lang="en-US" i="1" dirty="0" err="1" smtClean="0"/>
              <a:t>était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simplement</a:t>
            </a:r>
            <a:r>
              <a:rPr lang="en-US" i="1" dirty="0" smtClean="0"/>
              <a:t> </a:t>
            </a:r>
            <a:r>
              <a:rPr lang="en-US" i="1" dirty="0" err="1" smtClean="0"/>
              <a:t>insérée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“</a:t>
            </a:r>
            <a:r>
              <a:rPr lang="en-US" i="1" dirty="0" err="1" smtClean="0"/>
              <a:t>embarquée</a:t>
            </a:r>
            <a:r>
              <a:rPr lang="en-US" i="1" dirty="0" smtClean="0"/>
              <a:t>”  à </a:t>
            </a:r>
            <a:r>
              <a:rPr lang="en-US" i="1" dirty="0" err="1" smtClean="0"/>
              <a:t>l’extérieur</a:t>
            </a:r>
            <a:r>
              <a:rPr lang="fr-FR" i="1" dirty="0" smtClean="0"/>
              <a:t>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mécanisme</a:t>
            </a:r>
            <a:r>
              <a:rPr lang="en-US" i="1" dirty="0" smtClean="0"/>
              <a:t> simple </a:t>
            </a:r>
            <a:r>
              <a:rPr lang="en-US" i="1" dirty="0" err="1" smtClean="0"/>
              <a:t>fournit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façon</a:t>
            </a:r>
            <a:r>
              <a:rPr lang="en-US" i="1" dirty="0" smtClean="0"/>
              <a:t> de </a:t>
            </a:r>
            <a:r>
              <a:rPr lang="en-US" i="1" dirty="0" err="1" smtClean="0"/>
              <a:t>dériver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quelques</a:t>
            </a:r>
            <a:r>
              <a:rPr lang="en-US" i="1" dirty="0" smtClean="0"/>
              <a:t> </a:t>
            </a:r>
            <a:r>
              <a:rPr lang="en-US" i="1" dirty="0" err="1" smtClean="0"/>
              <a:t>uns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la </a:t>
            </a:r>
            <a:r>
              <a:rPr lang="en-US" i="1" dirty="0" err="1" smtClean="0"/>
              <a:t>totalité</a:t>
            </a:r>
            <a:r>
              <a:rPr lang="en-US" i="1" dirty="0" smtClean="0"/>
              <a:t> de </a:t>
            </a:r>
            <a:r>
              <a:rPr lang="en-US" i="1" dirty="0" err="1" smtClean="0"/>
              <a:t>votre</a:t>
            </a:r>
            <a:r>
              <a:rPr lang="en-US" i="1" dirty="0" smtClean="0"/>
              <a:t> </a:t>
            </a:r>
            <a:r>
              <a:rPr lang="en-US" i="1" dirty="0" err="1" smtClean="0"/>
              <a:t>implémentation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d’un </a:t>
            </a:r>
            <a:r>
              <a:rPr lang="en-US" i="1" dirty="0" err="1" smtClean="0"/>
              <a:t>autre</a:t>
            </a:r>
            <a:r>
              <a:rPr lang="en-US" i="1" dirty="0" smtClean="0"/>
              <a:t> type </a:t>
            </a:r>
            <a:r>
              <a:rPr lang="en-US" i="1" dirty="0" err="1" smtClean="0"/>
              <a:t>ou</a:t>
            </a:r>
            <a:r>
              <a:rPr lang="en-US" i="1" dirty="0" smtClean="0"/>
              <a:t> de types.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smtClean="0"/>
              <a:t>Un exemple à suivre pour illustrer le propos. </a:t>
            </a:r>
            <a:endParaRPr lang="fr-F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champ </a:t>
            </a:r>
            <a:r>
              <a:rPr lang="fr-FR" dirty="0" err="1" smtClean="0"/>
              <a:t>struct</a:t>
            </a:r>
            <a:r>
              <a:rPr lang="fr-FR" dirty="0" smtClean="0"/>
              <a:t> anonyme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1">
              <a:buNone/>
            </a:pP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type A </a:t>
            </a:r>
            <a:r>
              <a:rPr lang="fr-FR" sz="3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3400" dirty="0" err="1" smtClean="0">
                <a:latin typeface="Courier New" pitchFamily="49" charset="0"/>
                <a:cs typeface="Courier New" pitchFamily="49" charset="0"/>
              </a:rPr>
              <a:t>ax</a:t>
            </a: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, ay </a:t>
            </a:r>
            <a:r>
              <a:rPr lang="fr-FR" sz="3400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type B </a:t>
            </a:r>
            <a:r>
              <a:rPr lang="fr-FR" sz="3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	A</a:t>
            </a:r>
            <a:endParaRPr lang="fr-FR" sz="3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3400" dirty="0" err="1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, by float64</a:t>
            </a:r>
          </a:p>
          <a:p>
            <a:pPr lvl="1">
              <a:buNone/>
            </a:pPr>
            <a:r>
              <a:rPr lang="fr-FR" sz="3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en-US" sz="2900" dirty="0" smtClean="0"/>
          </a:p>
          <a:p>
            <a:pPr>
              <a:buNone/>
            </a:pP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400" dirty="0" smtClean="0"/>
              <a:t> </a:t>
            </a:r>
            <a:r>
              <a:rPr lang="en-US" sz="3400" dirty="0" err="1" smtClean="0"/>
              <a:t>agit</a:t>
            </a:r>
            <a:r>
              <a:rPr lang="en-US" sz="3400" dirty="0" smtClean="0"/>
              <a:t> </a:t>
            </a:r>
            <a:r>
              <a:rPr lang="en-US" sz="3400" dirty="0" err="1" smtClean="0"/>
              <a:t>comme</a:t>
            </a:r>
            <a:r>
              <a:rPr lang="en-US" sz="3400" dirty="0" smtClean="0"/>
              <a:t> </a:t>
            </a:r>
            <a:r>
              <a:rPr lang="en-US" sz="3400" dirty="0" err="1" smtClean="0"/>
              <a:t>si</a:t>
            </a:r>
            <a:r>
              <a:rPr lang="en-US" sz="3400" dirty="0" smtClean="0"/>
              <a:t> </a:t>
            </a:r>
            <a:r>
              <a:rPr lang="en-US" sz="3400" dirty="0" err="1" smtClean="0"/>
              <a:t>il</a:t>
            </a:r>
            <a:r>
              <a:rPr lang="en-US" sz="3400" dirty="0" smtClean="0"/>
              <a:t> </a:t>
            </a:r>
            <a:r>
              <a:rPr lang="en-US" sz="3400" dirty="0" err="1" smtClean="0"/>
              <a:t>possédait</a:t>
            </a:r>
            <a:r>
              <a:rPr lang="en-US" sz="3400" dirty="0" smtClean="0"/>
              <a:t> 4 champs</a:t>
            </a:r>
            <a:r>
              <a:rPr lang="en-US" sz="34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400" i="1" dirty="0" smtClean="0">
                <a:latin typeface="Courier New" pitchFamily="49" charset="0"/>
                <a:cs typeface="Courier New" pitchFamily="49" charset="0"/>
              </a:rPr>
              <a:t>ax, ay, </a:t>
            </a:r>
            <a:r>
              <a:rPr lang="en-US" sz="3400" i="1" dirty="0" err="1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3400" i="1" dirty="0" smtClean="0"/>
              <a:t>, </a:t>
            </a:r>
            <a:r>
              <a:rPr lang="en-US" sz="3400" i="1" dirty="0" smtClean="0"/>
              <a:t>et </a:t>
            </a:r>
            <a:r>
              <a:rPr lang="en-US" sz="3400" i="1" dirty="0" smtClean="0">
                <a:latin typeface="Courier New" pitchFamily="49" charset="0"/>
                <a:cs typeface="Courier New" pitchFamily="49" charset="0"/>
              </a:rPr>
              <a:t>by</a:t>
            </a:r>
            <a:r>
              <a:rPr lang="en-US" sz="3400" i="1" dirty="0" smtClean="0"/>
              <a:t>. </a:t>
            </a:r>
            <a:r>
              <a:rPr lang="en-US" sz="3400" i="1" dirty="0" err="1" smtClean="0"/>
              <a:t>C’est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presque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comme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si</a:t>
            </a:r>
            <a:r>
              <a:rPr lang="en-US" sz="3400" i="1" dirty="0" smtClean="0"/>
              <a:t>  </a:t>
            </a:r>
            <a:r>
              <a:rPr lang="en-US" sz="3400" i="1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était</a:t>
            </a:r>
            <a:r>
              <a:rPr lang="en-US" sz="3400" i="1" dirty="0" smtClean="0"/>
              <a:t> </a:t>
            </a:r>
            <a:r>
              <a:rPr lang="en-US" sz="3400" i="1" dirty="0" smtClean="0">
                <a:latin typeface="Courier New" pitchFamily="49" charset="0"/>
                <a:cs typeface="Courier New" pitchFamily="49" charset="0"/>
              </a:rPr>
              <a:t>{ax</a:t>
            </a:r>
            <a:r>
              <a:rPr lang="en-US" sz="3400" i="1" dirty="0" smtClean="0">
                <a:latin typeface="Courier New" pitchFamily="49" charset="0"/>
                <a:cs typeface="Courier New" pitchFamily="49" charset="0"/>
              </a:rPr>
              <a:t>, ay </a:t>
            </a:r>
            <a:r>
              <a:rPr lang="en-US" sz="3400" i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i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3400" i="1" dirty="0" err="1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3400" i="1" dirty="0" smtClean="0">
                <a:latin typeface="Courier New" pitchFamily="49" charset="0"/>
                <a:cs typeface="Courier New" pitchFamily="49" charset="0"/>
              </a:rPr>
              <a:t>, by float64</a:t>
            </a:r>
            <a:r>
              <a:rPr lang="en-US" sz="3400" i="1" dirty="0" smtClean="0">
                <a:latin typeface="Courier New" pitchFamily="49" charset="0"/>
                <a:cs typeface="Courier New" pitchFamily="49" charset="0"/>
              </a:rPr>
              <a:t>}.</a:t>
            </a:r>
          </a:p>
          <a:p>
            <a:pPr>
              <a:buNone/>
            </a:pPr>
            <a:endParaRPr lang="en-US" sz="3400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400" i="1" dirty="0" err="1" smtClean="0"/>
              <a:t>Néanmoins</a:t>
            </a:r>
            <a:r>
              <a:rPr lang="en-US" sz="3400" i="1" dirty="0" smtClean="0"/>
              <a:t>, les </a:t>
            </a:r>
            <a:r>
              <a:rPr lang="en-US" sz="3400" i="1" dirty="0" err="1" smtClean="0"/>
              <a:t>litéraux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comme</a:t>
            </a:r>
            <a:r>
              <a:rPr lang="en-US" sz="3400" i="1" dirty="0" smtClean="0"/>
              <a:t> B </a:t>
            </a:r>
            <a:r>
              <a:rPr lang="en-US" sz="3400" i="1" dirty="0" err="1" smtClean="0"/>
              <a:t>doivent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être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remplis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dans</a:t>
            </a:r>
            <a:r>
              <a:rPr lang="en-US" sz="3400" i="1" dirty="0" smtClean="0"/>
              <a:t> le </a:t>
            </a:r>
            <a:r>
              <a:rPr lang="en-US" sz="3400" i="1" dirty="0" err="1" smtClean="0"/>
              <a:t>détail</a:t>
            </a:r>
            <a:r>
              <a:rPr lang="en-US" sz="3400" i="1" dirty="0" smtClean="0"/>
              <a:t>:</a:t>
            </a:r>
          </a:p>
          <a:p>
            <a:pPr lvl="1">
              <a:buNone/>
            </a:pPr>
            <a:endParaRPr lang="en-US" sz="2900" i="1" dirty="0" smtClean="0"/>
          </a:p>
          <a:p>
            <a:pPr lvl="1">
              <a:buNone/>
            </a:pPr>
            <a:r>
              <a:rPr lang="fr-FR" sz="3800" dirty="0" smtClean="0">
                <a:latin typeface="Courier New" pitchFamily="49" charset="0"/>
                <a:cs typeface="Courier New" pitchFamily="49" charset="0"/>
              </a:rPr>
              <a:t>b := B{A{1, 2}, 3.0, 4.0}</a:t>
            </a:r>
          </a:p>
          <a:p>
            <a:pPr lvl="1">
              <a:buNone/>
            </a:pPr>
            <a:r>
              <a:rPr lang="fr-FR" sz="3800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sz="3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3800" dirty="0" err="1" smtClean="0">
                <a:latin typeface="Courier New" pitchFamily="49" charset="0"/>
                <a:cs typeface="Courier New" pitchFamily="49" charset="0"/>
              </a:rPr>
              <a:t>b.ax</a:t>
            </a:r>
            <a:r>
              <a:rPr lang="fr-FR" sz="3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3800" dirty="0" err="1" smtClean="0">
                <a:latin typeface="Courier New" pitchFamily="49" charset="0"/>
                <a:cs typeface="Courier New" pitchFamily="49" charset="0"/>
              </a:rPr>
              <a:t>b.ay</a:t>
            </a:r>
            <a:r>
              <a:rPr lang="fr-FR" sz="3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3800" dirty="0" err="1" smtClean="0">
                <a:latin typeface="Courier New" pitchFamily="49" charset="0"/>
                <a:cs typeface="Courier New" pitchFamily="49" charset="0"/>
              </a:rPr>
              <a:t>b.bx</a:t>
            </a:r>
            <a:r>
              <a:rPr lang="fr-FR" sz="3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3800" dirty="0" smtClean="0">
                <a:latin typeface="Courier New" pitchFamily="49" charset="0"/>
                <a:cs typeface="Courier New" pitchFamily="49" charset="0"/>
              </a:rPr>
              <a:t>b.by)</a:t>
            </a:r>
          </a:p>
          <a:p>
            <a:pPr>
              <a:buNone/>
            </a:pPr>
            <a:endParaRPr lang="fr-FR" sz="3400" i="1" dirty="0" smtClean="0"/>
          </a:p>
          <a:p>
            <a:pPr>
              <a:buNone/>
            </a:pPr>
            <a:r>
              <a:rPr lang="fr-FR" sz="3400" i="1" dirty="0" smtClean="0"/>
              <a:t>Affiche 1 </a:t>
            </a:r>
            <a:r>
              <a:rPr lang="fr-FR" sz="3400" i="1" dirty="0" smtClean="0"/>
              <a:t>2 3 </a:t>
            </a:r>
            <a:r>
              <a:rPr lang="fr-FR" sz="3400" i="1" dirty="0" smtClean="0"/>
              <a:t>4</a:t>
            </a:r>
          </a:p>
          <a:p>
            <a:pPr lvl="1"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Les champs anonymes ont le type comme nom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c’est</a:t>
            </a:r>
            <a:r>
              <a:rPr lang="en-US" i="1" dirty="0" smtClean="0"/>
              <a:t> plus riche </a:t>
            </a:r>
            <a:r>
              <a:rPr lang="en-US" i="1" dirty="0" err="1" smtClean="0"/>
              <a:t>qu’une</a:t>
            </a:r>
            <a:r>
              <a:rPr lang="en-US" i="1" dirty="0" smtClean="0"/>
              <a:t> simple interpolation de champs :</a:t>
            </a:r>
            <a:endParaRPr lang="en-US" i="1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 </a:t>
            </a:r>
            <a:r>
              <a:rPr lang="en-US" i="1" dirty="0" err="1" smtClean="0"/>
              <a:t>aussi</a:t>
            </a:r>
            <a:r>
              <a:rPr lang="en-US" i="1" dirty="0" smtClean="0"/>
              <a:t> a un champ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i="1" dirty="0" smtClean="0"/>
              <a:t>.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Le champ </a:t>
            </a:r>
            <a:r>
              <a:rPr lang="en-US" i="1" dirty="0" err="1" smtClean="0"/>
              <a:t>anonyme</a:t>
            </a:r>
            <a:r>
              <a:rPr lang="en-US" i="1" dirty="0" smtClean="0"/>
              <a:t> </a:t>
            </a:r>
            <a:r>
              <a:rPr lang="en-US" i="1" dirty="0" err="1" smtClean="0"/>
              <a:t>ressemble</a:t>
            </a:r>
            <a:r>
              <a:rPr lang="en-US" i="1" dirty="0" smtClean="0"/>
              <a:t> à un champ </a:t>
            </a:r>
            <a:r>
              <a:rPr lang="en-US" i="1" dirty="0" err="1" smtClean="0"/>
              <a:t>dont</a:t>
            </a:r>
            <a:r>
              <a:rPr lang="en-US" i="1" dirty="0" smtClean="0"/>
              <a:t> le nom </a:t>
            </a:r>
            <a:r>
              <a:rPr lang="en-US" i="1" dirty="0" err="1" smtClean="0"/>
              <a:t>est</a:t>
            </a:r>
            <a:r>
              <a:rPr lang="en-US" i="1" dirty="0" smtClean="0"/>
              <a:t> son type.  </a:t>
            </a: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b := B{A{ 1, 2}, 3.0, 4.0}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b.A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i="1" dirty="0" err="1" smtClean="0"/>
              <a:t>Affiche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{1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2}</a:t>
            </a:r>
            <a:r>
              <a:rPr lang="en-US" i="1" dirty="0" smtClean="0"/>
              <a:t>. </a:t>
            </a: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Si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i="1" dirty="0" smtClean="0"/>
              <a:t> </a:t>
            </a:r>
            <a:r>
              <a:rPr lang="en-US" i="1" dirty="0" err="1" smtClean="0"/>
              <a:t>venait</a:t>
            </a:r>
            <a:r>
              <a:rPr lang="en-US" i="1" dirty="0" smtClean="0"/>
              <a:t> d’un </a:t>
            </a:r>
            <a:r>
              <a:rPr lang="en-US" i="1" dirty="0" err="1" smtClean="0"/>
              <a:t>autre</a:t>
            </a:r>
            <a:r>
              <a:rPr lang="en-US" i="1" dirty="0" smtClean="0"/>
              <a:t> package, le champ </a:t>
            </a:r>
            <a:r>
              <a:rPr lang="en-US" i="1" dirty="0" err="1" smtClean="0"/>
              <a:t>s’appelerait</a:t>
            </a:r>
            <a:r>
              <a:rPr lang="en-US" i="1" dirty="0" smtClean="0"/>
              <a:t> </a:t>
            </a:r>
            <a:r>
              <a:rPr lang="en-US" i="1" dirty="0" err="1" smtClean="0"/>
              <a:t>également</a:t>
            </a:r>
            <a:r>
              <a:rPr lang="en-US" i="1" dirty="0" smtClean="0"/>
              <a:t> A:</a:t>
            </a: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import "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pkg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C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pkg.A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c := C {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pkg.A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{1, 2}}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c.A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//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pas c.pkg.A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Champs anonymes de n’importe quel type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err="1" smtClean="0"/>
              <a:t>N’importe</a:t>
            </a:r>
            <a:r>
              <a:rPr lang="en-US" i="1" dirty="0" smtClean="0"/>
              <a:t> </a:t>
            </a:r>
            <a:r>
              <a:rPr lang="en-US" i="1" dirty="0" err="1" smtClean="0"/>
              <a:t>quel</a:t>
            </a:r>
            <a:r>
              <a:rPr lang="en-US" i="1" dirty="0" smtClean="0"/>
              <a:t> type </a:t>
            </a:r>
            <a:r>
              <a:rPr lang="en-US" i="1" dirty="0" err="1" smtClean="0"/>
              <a:t>nommé</a:t>
            </a:r>
            <a:r>
              <a:rPr lang="en-US" i="1" dirty="0" smtClean="0"/>
              <a:t>, </a:t>
            </a:r>
            <a:r>
              <a:rPr lang="en-US" i="1" dirty="0" err="1" smtClean="0"/>
              <a:t>ou</a:t>
            </a:r>
            <a:r>
              <a:rPr lang="en-US" i="1" dirty="0" smtClean="0"/>
              <a:t> pointer </a:t>
            </a:r>
            <a:r>
              <a:rPr lang="en-US" i="1" dirty="0" err="1" smtClean="0"/>
              <a:t>sur</a:t>
            </a:r>
            <a:r>
              <a:rPr lang="en-US" i="1" dirty="0" smtClean="0"/>
              <a:t> </a:t>
            </a:r>
            <a:r>
              <a:rPr lang="en-US" i="1" dirty="0" err="1" smtClean="0"/>
              <a:t>celui-ci</a:t>
            </a:r>
            <a:r>
              <a:rPr lang="en-US" i="1" dirty="0" smtClean="0"/>
              <a:t>,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utilisé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un type </a:t>
            </a:r>
            <a:r>
              <a:rPr lang="en-US" i="1" dirty="0" err="1" smtClean="0"/>
              <a:t>anonyme</a:t>
            </a:r>
            <a:r>
              <a:rPr lang="en-US" i="1" dirty="0" smtClean="0"/>
              <a:t> et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apparaître</a:t>
            </a:r>
            <a:r>
              <a:rPr lang="en-US" i="1" dirty="0" smtClean="0"/>
              <a:t> à </a:t>
            </a:r>
          </a:p>
          <a:p>
            <a:pPr>
              <a:buNone/>
            </a:pPr>
            <a:r>
              <a:rPr lang="en-US" i="1" dirty="0" err="1" smtClean="0"/>
              <a:t>n’importe</a:t>
            </a:r>
            <a:r>
              <a:rPr lang="en-US" i="1" dirty="0" smtClean="0"/>
              <a:t> </a:t>
            </a:r>
            <a:r>
              <a:rPr lang="en-US" i="1" dirty="0" err="1" smtClean="0"/>
              <a:t>quel</a:t>
            </a:r>
            <a:r>
              <a:rPr lang="en-US" i="1" dirty="0" smtClean="0"/>
              <a:t> </a:t>
            </a:r>
            <a:r>
              <a:rPr lang="en-US" i="1" dirty="0" err="1" smtClean="0"/>
              <a:t>endroit</a:t>
            </a:r>
            <a:r>
              <a:rPr lang="en-US" i="1" dirty="0" smtClean="0"/>
              <a:t> de la structure.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C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x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float64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string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c := C{3.5, 7, "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bonjour"}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c.x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c.int,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c.string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Affiche 3.5 </a:t>
            </a:r>
            <a:r>
              <a:rPr lang="fr-FR" i="1" dirty="0" smtClean="0"/>
              <a:t>7 </a:t>
            </a:r>
            <a:r>
              <a:rPr lang="fr-FR" i="1" dirty="0" smtClean="0"/>
              <a:t>bonjour</a:t>
            </a:r>
            <a:endParaRPr lang="fr-F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Conflits et masquage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err="1" smtClean="0"/>
              <a:t>S’il</a:t>
            </a:r>
            <a:r>
              <a:rPr lang="en-US" i="1" dirty="0" smtClean="0"/>
              <a:t> </a:t>
            </a:r>
            <a:r>
              <a:rPr lang="en-US" i="1" dirty="0" err="1" smtClean="0"/>
              <a:t>existe</a:t>
            </a:r>
            <a:r>
              <a:rPr lang="en-US" i="1" dirty="0" smtClean="0"/>
              <a:t> </a:t>
            </a:r>
            <a:r>
              <a:rPr lang="en-US" i="1" dirty="0" err="1" smtClean="0"/>
              <a:t>deux</a:t>
            </a:r>
            <a:r>
              <a:rPr lang="en-US" i="1" dirty="0" smtClean="0"/>
              <a:t> champs avec les </a:t>
            </a:r>
            <a:r>
              <a:rPr lang="en-US" i="1" dirty="0" err="1" smtClean="0"/>
              <a:t>même</a:t>
            </a:r>
            <a:r>
              <a:rPr lang="en-US" i="1" dirty="0" smtClean="0"/>
              <a:t> </a:t>
            </a:r>
            <a:r>
              <a:rPr lang="en-US" i="1" dirty="0" err="1" smtClean="0"/>
              <a:t>noms</a:t>
            </a:r>
            <a:r>
              <a:rPr lang="en-US" i="1" dirty="0" smtClean="0"/>
              <a:t> (</a:t>
            </a:r>
            <a:r>
              <a:rPr lang="en-US" i="1" dirty="0" err="1" smtClean="0"/>
              <a:t>éventuellement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un nom de type </a:t>
            </a:r>
            <a:r>
              <a:rPr lang="en-US" i="1" dirty="0" err="1" smtClean="0"/>
              <a:t>dérivé</a:t>
            </a:r>
            <a:r>
              <a:rPr lang="en-US" i="1" dirty="0" smtClean="0"/>
              <a:t>), les </a:t>
            </a:r>
            <a:r>
              <a:rPr lang="en-US" i="1" dirty="0" err="1" smtClean="0"/>
              <a:t>règles</a:t>
            </a:r>
            <a:r>
              <a:rPr lang="en-US" i="1" dirty="0" smtClean="0"/>
              <a:t> </a:t>
            </a:r>
            <a:r>
              <a:rPr lang="en-US" i="1" dirty="0" err="1" smtClean="0"/>
              <a:t>suivantes</a:t>
            </a:r>
            <a:r>
              <a:rPr lang="en-US" i="1" dirty="0" smtClean="0"/>
              <a:t> </a:t>
            </a:r>
            <a:r>
              <a:rPr lang="en-US" i="1" dirty="0" err="1" smtClean="0"/>
              <a:t>s’appliquent</a:t>
            </a:r>
            <a:r>
              <a:rPr lang="en-US" i="1" dirty="0" smtClean="0"/>
              <a:t> : </a:t>
            </a:r>
          </a:p>
          <a:p>
            <a:pPr>
              <a:buNone/>
            </a:pPr>
            <a:endParaRPr lang="en-US" i="1" dirty="0" smtClean="0"/>
          </a:p>
          <a:p>
            <a:pPr marL="514350" indent="-514350">
              <a:buAutoNum type="arabicParenR"/>
            </a:pPr>
            <a:r>
              <a:rPr lang="fr-FR" i="1" dirty="0" smtClean="0"/>
              <a:t>Un champ externe masque un champs interne. Ceci fournit une façon de surcharger un champs ou une méthode.</a:t>
            </a:r>
          </a:p>
          <a:p>
            <a:pPr marL="514350" indent="-514350">
              <a:buAutoNum type="arabicParenR"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2) </a:t>
            </a:r>
            <a:r>
              <a:rPr lang="en-US" i="1" dirty="0" smtClean="0"/>
              <a:t>	   Si le </a:t>
            </a:r>
            <a:r>
              <a:rPr lang="en-US" i="1" dirty="0" err="1" smtClean="0"/>
              <a:t>même</a:t>
            </a:r>
            <a:r>
              <a:rPr lang="en-US" i="1" dirty="0" smtClean="0"/>
              <a:t> nom </a:t>
            </a:r>
            <a:r>
              <a:rPr lang="en-US" i="1" dirty="0" err="1" smtClean="0"/>
              <a:t>apparait</a:t>
            </a:r>
            <a:r>
              <a:rPr lang="en-US" i="1" dirty="0" smtClean="0"/>
              <a:t> </a:t>
            </a:r>
            <a:r>
              <a:rPr lang="en-US" i="1" dirty="0" err="1" smtClean="0"/>
              <a:t>deux</a:t>
            </a:r>
            <a:r>
              <a:rPr lang="en-US" i="1" dirty="0" smtClean="0"/>
              <a:t> </a:t>
            </a:r>
            <a:r>
              <a:rPr lang="en-US" i="1" dirty="0" err="1" smtClean="0"/>
              <a:t>fois</a:t>
            </a:r>
            <a:r>
              <a:rPr lang="en-US" i="1" dirty="0" smtClean="0"/>
              <a:t> à un </a:t>
            </a:r>
            <a:r>
              <a:rPr lang="en-US" i="1" dirty="0" err="1" smtClean="0"/>
              <a:t>même</a:t>
            </a:r>
            <a:r>
              <a:rPr lang="en-US" i="1" dirty="0" smtClean="0"/>
              <a:t> </a:t>
            </a:r>
            <a:r>
              <a:rPr lang="en-US" i="1" dirty="0" err="1" smtClean="0"/>
              <a:t>niveau</a:t>
            </a:r>
            <a:r>
              <a:rPr lang="en-US" i="1" dirty="0" smtClean="0"/>
              <a:t>, </a:t>
            </a:r>
            <a:r>
              <a:rPr lang="en-US" i="1" dirty="0" err="1" smtClean="0"/>
              <a:t>c’est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erreur</a:t>
            </a:r>
            <a:r>
              <a:rPr lang="en-US" i="1" dirty="0" smtClean="0"/>
              <a:t> </a:t>
            </a:r>
            <a:r>
              <a:rPr lang="en-US" i="1" dirty="0" err="1" smtClean="0"/>
              <a:t>si</a:t>
            </a:r>
            <a:r>
              <a:rPr lang="en-US" i="1" dirty="0" smtClean="0"/>
              <a:t> le nom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utilisé</a:t>
            </a:r>
            <a:r>
              <a:rPr lang="en-US" i="1" dirty="0" smtClean="0"/>
              <a:t> par le </a:t>
            </a:r>
            <a:r>
              <a:rPr lang="en-US" i="1" dirty="0" err="1" smtClean="0"/>
              <a:t>programme</a:t>
            </a:r>
            <a:r>
              <a:rPr lang="en-US" i="1" dirty="0" smtClean="0"/>
              <a:t>. (</a:t>
            </a:r>
            <a:r>
              <a:rPr lang="en-US" i="1" dirty="0" err="1" smtClean="0"/>
              <a:t>si</a:t>
            </a:r>
            <a:r>
              <a:rPr lang="en-US" i="1" dirty="0" smtClean="0"/>
              <a:t> pas </a:t>
            </a:r>
            <a:r>
              <a:rPr lang="en-US" i="1" dirty="0" err="1" smtClean="0"/>
              <a:t>utilisé</a:t>
            </a:r>
            <a:r>
              <a:rPr lang="en-US" i="1" dirty="0" smtClean="0"/>
              <a:t>, pas de </a:t>
            </a:r>
            <a:r>
              <a:rPr lang="en-US" i="1" dirty="0" err="1" smtClean="0"/>
              <a:t>problème</a:t>
            </a:r>
            <a:r>
              <a:rPr lang="en-US" i="1" dirty="0" smtClean="0"/>
              <a:t>).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Pas de </a:t>
            </a:r>
            <a:r>
              <a:rPr lang="en-US" i="1" dirty="0" err="1" smtClean="0"/>
              <a:t>règles</a:t>
            </a:r>
            <a:r>
              <a:rPr lang="en-US" i="1" dirty="0" smtClean="0"/>
              <a:t> pour </a:t>
            </a:r>
            <a:r>
              <a:rPr lang="en-US" i="1" dirty="0" err="1" smtClean="0"/>
              <a:t>résoudre</a:t>
            </a:r>
            <a:r>
              <a:rPr lang="en-US" i="1" dirty="0" smtClean="0"/>
              <a:t> les </a:t>
            </a:r>
            <a:r>
              <a:rPr lang="en-US" i="1" dirty="0" err="1" smtClean="0"/>
              <a:t>ambiguïtés</a:t>
            </a:r>
            <a:r>
              <a:rPr lang="en-US" i="1" dirty="0" smtClean="0"/>
              <a:t>; </a:t>
            </a:r>
            <a:r>
              <a:rPr lang="en-US" i="1" dirty="0" err="1" smtClean="0"/>
              <a:t>doit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corrigé</a:t>
            </a:r>
            <a:r>
              <a:rPr lang="en-US" i="1" dirty="0" smtClean="0"/>
              <a:t> par le </a:t>
            </a:r>
            <a:r>
              <a:rPr lang="en-US" i="1" dirty="0" err="1" smtClean="0"/>
              <a:t>programmeur</a:t>
            </a:r>
            <a:r>
              <a:rPr lang="en-US" i="1" dirty="0" smtClean="0"/>
              <a:t>. </a:t>
            </a:r>
            <a:endParaRPr lang="en-US" i="1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 de conflits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 B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a, b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 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A; B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c C</a:t>
            </a:r>
          </a:p>
          <a:p>
            <a:pPr>
              <a:buNone/>
            </a:pPr>
            <a:r>
              <a:rPr lang="en-US" i="1" dirty="0" err="1" smtClean="0"/>
              <a:t>Utiliser</a:t>
            </a:r>
            <a:r>
              <a:rPr lang="en-US" i="1" dirty="0" smtClean="0"/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c.a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erreur</a:t>
            </a:r>
            <a:r>
              <a:rPr lang="en-US" i="1" dirty="0" smtClean="0"/>
              <a:t>: </a:t>
            </a:r>
            <a:r>
              <a:rPr lang="en-US" i="1" dirty="0" err="1" smtClean="0"/>
              <a:t>est-ce</a:t>
            </a:r>
            <a:r>
              <a:rPr lang="en-US" i="1" dirty="0" smtClean="0"/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c.A.a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c.B.a</a:t>
            </a:r>
            <a:r>
              <a:rPr lang="en-US" i="1" dirty="0" smtClean="0"/>
              <a:t>?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 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B; b float64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d D</a:t>
            </a:r>
          </a:p>
          <a:p>
            <a:pPr>
              <a:buNone/>
            </a:pPr>
            <a:r>
              <a:rPr lang="en-US" i="1" dirty="0" err="1" smtClean="0"/>
              <a:t>Utiliser</a:t>
            </a:r>
            <a:r>
              <a:rPr lang="en-US" i="1" dirty="0" smtClean="0"/>
              <a:t> 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d.b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OK</a:t>
            </a:r>
            <a:r>
              <a:rPr lang="en-US" i="1" dirty="0" smtClean="0"/>
              <a:t>: </a:t>
            </a:r>
            <a:r>
              <a:rPr lang="en-US" i="1" dirty="0" err="1" smtClean="0"/>
              <a:t>il</a:t>
            </a:r>
            <a:r>
              <a:rPr lang="en-US" i="1" dirty="0" smtClean="0"/>
              <a:t> </a:t>
            </a:r>
            <a:r>
              <a:rPr lang="en-US" i="1" dirty="0" err="1" smtClean="0"/>
              <a:t>s’agit</a:t>
            </a:r>
            <a:r>
              <a:rPr lang="en-US" i="1" dirty="0" smtClean="0"/>
              <a:t> de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float64</a:t>
            </a:r>
            <a:r>
              <a:rPr lang="en-US" i="1" dirty="0" smtClean="0"/>
              <a:t>, </a:t>
            </a:r>
            <a:r>
              <a:rPr lang="en-US" i="1" dirty="0" smtClean="0"/>
              <a:t>et non de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d.B.b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On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accéder</a:t>
            </a:r>
            <a:r>
              <a:rPr lang="en-US" i="1" dirty="0" smtClean="0"/>
              <a:t> à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i="1" dirty="0" smtClean="0"/>
              <a:t> via 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.B.b</a:t>
            </a:r>
            <a:r>
              <a:rPr lang="en-US" i="1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</a:t>
            </a:r>
            <a:endParaRPr lang="fr-F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7667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sur les structures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i="1" dirty="0" smtClean="0"/>
              <a:t>Go</a:t>
            </a:r>
            <a:r>
              <a:rPr lang="en-US" i="1" dirty="0" smtClean="0"/>
              <a:t> </a:t>
            </a:r>
            <a:r>
              <a:rPr lang="en-US" i="1" dirty="0" smtClean="0"/>
              <a:t>ne </a:t>
            </a:r>
            <a:r>
              <a:rPr lang="en-US" i="1" dirty="0" err="1" smtClean="0"/>
              <a:t>possède</a:t>
            </a:r>
            <a:r>
              <a:rPr lang="en-US" i="1" dirty="0" smtClean="0"/>
              <a:t> pas de classes, </a:t>
            </a: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pouvez</a:t>
            </a:r>
            <a:r>
              <a:rPr lang="en-US" i="1" dirty="0" smtClean="0"/>
              <a:t> </a:t>
            </a:r>
            <a:r>
              <a:rPr lang="en-US" i="1" dirty="0" err="1" smtClean="0"/>
              <a:t>attacher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des </a:t>
            </a:r>
            <a:r>
              <a:rPr lang="en-US" i="1" dirty="0" err="1" smtClean="0"/>
              <a:t>méthodes</a:t>
            </a:r>
            <a:r>
              <a:rPr lang="en-US" i="1" dirty="0" smtClean="0"/>
              <a:t> à </a:t>
            </a:r>
            <a:r>
              <a:rPr lang="en-US" i="1" dirty="0" err="1" smtClean="0"/>
              <a:t>n’importe</a:t>
            </a:r>
            <a:r>
              <a:rPr lang="en-US" i="1" dirty="0" smtClean="0"/>
              <a:t> </a:t>
            </a:r>
            <a:r>
              <a:rPr lang="en-US" i="1" dirty="0" err="1" smtClean="0"/>
              <a:t>quel</a:t>
            </a:r>
            <a:r>
              <a:rPr lang="en-US" i="1" dirty="0" smtClean="0"/>
              <a:t> type. Les </a:t>
            </a:r>
            <a:r>
              <a:rPr lang="en-US" i="1" dirty="0" err="1" smtClean="0"/>
              <a:t>méthodes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déclarées</a:t>
            </a:r>
            <a:r>
              <a:rPr lang="en-US" i="1" dirty="0" smtClean="0"/>
              <a:t> de </a:t>
            </a:r>
            <a:r>
              <a:rPr lang="en-US" i="1" dirty="0" err="1" smtClean="0"/>
              <a:t>manière</a:t>
            </a:r>
            <a:r>
              <a:rPr lang="en-US" i="1" dirty="0" smtClean="0"/>
              <a:t> </a:t>
            </a:r>
            <a:r>
              <a:rPr lang="en-US" i="1" dirty="0" err="1" smtClean="0"/>
              <a:t>séparée</a:t>
            </a:r>
            <a:r>
              <a:rPr lang="en-US" i="1" dirty="0" smtClean="0"/>
              <a:t> des types, </a:t>
            </a:r>
            <a:r>
              <a:rPr lang="en-US" i="1" dirty="0" err="1" smtClean="0"/>
              <a:t>comme</a:t>
            </a:r>
            <a:r>
              <a:rPr lang="en-US" i="1" dirty="0" smtClean="0"/>
              <a:t> des </a:t>
            </a:r>
            <a:r>
              <a:rPr lang="en-US" i="1" dirty="0" err="1" smtClean="0"/>
              <a:t>fonctions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avec un </a:t>
            </a:r>
            <a:r>
              <a:rPr lang="en-US" i="1" dirty="0" err="1" smtClean="0"/>
              <a:t>récepteur</a:t>
            </a:r>
            <a:r>
              <a:rPr lang="en-US" i="1" dirty="0" smtClean="0"/>
              <a:t> </a:t>
            </a:r>
            <a:r>
              <a:rPr lang="en-US" i="1" dirty="0" err="1" smtClean="0"/>
              <a:t>explicite</a:t>
            </a:r>
            <a:r>
              <a:rPr lang="en-US" i="1" dirty="0" smtClean="0"/>
              <a:t>. </a:t>
            </a:r>
            <a:r>
              <a:rPr lang="fr-FR" i="1" dirty="0" smtClean="0"/>
              <a:t> 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Point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x, y float64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une méthode sur *Point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(p *Point) Abs() float64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Note: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récepteur</a:t>
            </a:r>
            <a:r>
              <a:rPr lang="en-US" i="1" dirty="0" smtClean="0"/>
              <a:t> </a:t>
            </a:r>
            <a:r>
              <a:rPr lang="en-US" i="1" dirty="0" err="1" smtClean="0"/>
              <a:t>explicite</a:t>
            </a:r>
            <a:r>
              <a:rPr lang="en-US" i="1" dirty="0" smtClean="0"/>
              <a:t> (pas de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i="1" dirty="0" smtClean="0"/>
              <a:t> </a:t>
            </a:r>
            <a:r>
              <a:rPr lang="en-US" i="1" dirty="0" err="1" smtClean="0"/>
              <a:t>automatique</a:t>
            </a:r>
            <a:r>
              <a:rPr lang="en-US" i="1" dirty="0" smtClean="0"/>
              <a:t>), </a:t>
            </a:r>
            <a:r>
              <a:rPr lang="en-US" i="1" dirty="0" err="1" smtClean="0"/>
              <a:t>dans</a:t>
            </a:r>
            <a:r>
              <a:rPr lang="en-US" i="1" dirty="0" smtClean="0"/>
              <a:t> le </a:t>
            </a:r>
            <a:r>
              <a:rPr lang="en-US" i="1" dirty="0" err="1" smtClean="0"/>
              <a:t>cas</a:t>
            </a:r>
            <a:r>
              <a:rPr lang="en-US" i="1" dirty="0" smtClean="0"/>
              <a:t> du type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*Point</a:t>
            </a:r>
            <a:r>
              <a:rPr lang="en-US" i="1" dirty="0" smtClean="0"/>
              <a:t> </a:t>
            </a:r>
            <a:r>
              <a:rPr lang="en-US" i="1" dirty="0" err="1" smtClean="0"/>
              <a:t>utilisé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la </a:t>
            </a:r>
            <a:r>
              <a:rPr lang="en-US" i="1" dirty="0" err="1" smtClean="0"/>
              <a:t>méthode</a:t>
            </a:r>
            <a:r>
              <a:rPr lang="en-US" i="1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sur des valeurs </a:t>
            </a:r>
            <a:r>
              <a:rPr lang="fr-FR" dirty="0" err="1" smtClean="0"/>
              <a:t>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méthode</a:t>
            </a:r>
            <a:r>
              <a:rPr lang="en-US" i="1" dirty="0" smtClean="0"/>
              <a:t> ne </a:t>
            </a:r>
            <a:r>
              <a:rPr lang="en-US" i="1" dirty="0" err="1" smtClean="0"/>
              <a:t>requière</a:t>
            </a:r>
            <a:r>
              <a:rPr lang="en-US" i="1" dirty="0" smtClean="0"/>
              <a:t> pas un </a:t>
            </a:r>
            <a:r>
              <a:rPr lang="en-US" i="1" dirty="0" err="1" smtClean="0"/>
              <a:t>pointeur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récepteur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Point3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x, y, z float64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une méthode sur Point3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(p Point3) Abs() float64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p.z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p.z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Ceci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peu</a:t>
            </a:r>
            <a:r>
              <a:rPr lang="en-US" i="1" dirty="0" smtClean="0"/>
              <a:t> </a:t>
            </a:r>
            <a:r>
              <a:rPr lang="en-US" i="1" dirty="0" err="1" smtClean="0"/>
              <a:t>cher</a:t>
            </a:r>
            <a:r>
              <a:rPr lang="en-US" i="1" dirty="0" smtClean="0"/>
              <a:t> </a:t>
            </a:r>
            <a:r>
              <a:rPr lang="en-US" i="1" dirty="0" err="1" smtClean="0"/>
              <a:t>payé</a:t>
            </a:r>
            <a:r>
              <a:rPr lang="en-US" i="1" dirty="0" smtClean="0"/>
              <a:t>, </a:t>
            </a:r>
            <a:r>
              <a:rPr lang="en-US" i="1" dirty="0" err="1" smtClean="0"/>
              <a:t>parce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Point3 sera </a:t>
            </a:r>
            <a:r>
              <a:rPr lang="en-US" i="1" dirty="0" err="1" smtClean="0"/>
              <a:t>toujours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passé </a:t>
            </a:r>
            <a:r>
              <a:rPr lang="en-US" i="1" dirty="0" smtClean="0"/>
              <a:t>par </a:t>
            </a:r>
            <a:r>
              <a:rPr lang="en-US" i="1" dirty="0" err="1" smtClean="0"/>
              <a:t>valeur</a:t>
            </a:r>
            <a:r>
              <a:rPr lang="en-US" i="1" dirty="0" smtClean="0"/>
              <a:t> </a:t>
            </a:r>
            <a:r>
              <a:rPr lang="en-US" i="1" dirty="0" smtClean="0"/>
              <a:t>à la </a:t>
            </a:r>
            <a:r>
              <a:rPr lang="en-US" i="1" dirty="0" err="1" smtClean="0"/>
              <a:t>méthode</a:t>
            </a:r>
            <a:r>
              <a:rPr lang="en-US" i="1" dirty="0" smtClean="0"/>
              <a:t> et non par </a:t>
            </a:r>
            <a:r>
              <a:rPr lang="en-US" i="1" dirty="0" err="1" smtClean="0"/>
              <a:t>pointeur</a:t>
            </a:r>
            <a:r>
              <a:rPr lang="en-US" i="1" dirty="0" smtClean="0"/>
              <a:t>, </a:t>
            </a: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c’est</a:t>
            </a:r>
            <a:r>
              <a:rPr lang="en-US" i="1" dirty="0" smtClean="0"/>
              <a:t> </a:t>
            </a:r>
            <a:r>
              <a:rPr lang="en-US" i="1" dirty="0" err="1" smtClean="0"/>
              <a:t>valide</a:t>
            </a:r>
            <a:r>
              <a:rPr lang="en-US" i="1" dirty="0" smtClean="0"/>
              <a:t> en Go.</a:t>
            </a:r>
            <a:endParaRPr lang="en-US" i="1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Invocation d’une méthode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fr-FR" i="1" dirty="0" smtClean="0"/>
              <a:t>Juste comme vous y attendez.</a:t>
            </a:r>
            <a:endParaRPr lang="fr-FR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p := &amp;Point{ 3, 4 }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p.Abs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()) //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affichera 5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Un exemple sans structure:</a:t>
            </a:r>
            <a:endParaRPr lang="fr-FR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IntVector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[]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(v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IntVector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 (s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for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_, x := range v { //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identificateur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blank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s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+= x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IntVector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{1, 2, 3}.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>
                <a:cs typeface="Courier New" pitchFamily="49" charset="0"/>
              </a:rPr>
              <a:t> </a:t>
            </a:r>
            <a:endParaRPr lang="fr-FR" dirty="0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Tableaux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7667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règles de base des méthodes 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méthodes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attachées</a:t>
            </a:r>
            <a:r>
              <a:rPr lang="en-US" i="1" dirty="0" smtClean="0"/>
              <a:t> à un type </a:t>
            </a:r>
            <a:r>
              <a:rPr lang="en-US" i="1" dirty="0" err="1" smtClean="0"/>
              <a:t>nommé</a:t>
            </a:r>
            <a:r>
              <a:rPr lang="en-US" i="1" dirty="0" smtClean="0"/>
              <a:t>, </a:t>
            </a:r>
            <a:r>
              <a:rPr lang="en-US" i="1" dirty="0" err="1" smtClean="0"/>
              <a:t>disons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Foo</a:t>
            </a:r>
            <a:r>
              <a:rPr lang="en-US" i="1" dirty="0" smtClean="0"/>
              <a:t> et y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liées</a:t>
            </a:r>
            <a:r>
              <a:rPr lang="en-US" i="1" dirty="0" smtClean="0"/>
              <a:t> </a:t>
            </a:r>
            <a:r>
              <a:rPr lang="en-US" i="1" dirty="0" err="1" smtClean="0"/>
              <a:t>statiquement</a:t>
            </a:r>
            <a:r>
              <a:rPr lang="fr-FR" i="1" dirty="0" smtClean="0"/>
              <a:t>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Le type d’un </a:t>
            </a:r>
            <a:r>
              <a:rPr lang="en-US" i="1" dirty="0" err="1" smtClean="0"/>
              <a:t>récepteur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méthode</a:t>
            </a:r>
            <a:r>
              <a:rPr lang="en-US" i="1" dirty="0" smtClean="0"/>
              <a:t>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soit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*</a:t>
            </a:r>
            <a:r>
              <a:rPr lang="en-US" i="1" dirty="0" err="1" smtClean="0"/>
              <a:t>Foo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Foo</a:t>
            </a:r>
            <a:r>
              <a:rPr lang="en-US" i="1" dirty="0" smtClean="0"/>
              <a:t>.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pouvez</a:t>
            </a:r>
            <a:r>
              <a:rPr lang="en-US" i="1" dirty="0" smtClean="0"/>
              <a:t> </a:t>
            </a:r>
            <a:r>
              <a:rPr lang="en-US" i="1" dirty="0" err="1" smtClean="0"/>
              <a:t>avoir</a:t>
            </a:r>
            <a:r>
              <a:rPr lang="en-US" i="1" dirty="0" smtClean="0"/>
              <a:t> des </a:t>
            </a:r>
            <a:r>
              <a:rPr lang="en-US" i="1" dirty="0" err="1" smtClean="0"/>
              <a:t>méthodes</a:t>
            </a:r>
            <a:r>
              <a:rPr lang="en-US" i="1" dirty="0" smtClean="0"/>
              <a:t> </a:t>
            </a:r>
            <a:r>
              <a:rPr lang="en-US" i="1" dirty="0" err="1" smtClean="0"/>
              <a:t>Foo</a:t>
            </a:r>
            <a:r>
              <a:rPr lang="en-US" i="1" dirty="0" smtClean="0"/>
              <a:t> et des</a:t>
            </a:r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méthodes</a:t>
            </a:r>
            <a:r>
              <a:rPr lang="en-US" i="1" dirty="0" smtClean="0"/>
              <a:t> *</a:t>
            </a:r>
            <a:r>
              <a:rPr lang="en-US" i="1" dirty="0" err="1" smtClean="0"/>
              <a:t>Foo</a:t>
            </a:r>
            <a:r>
              <a:rPr lang="en-US" i="1" dirty="0" smtClean="0"/>
              <a:t>. </a:t>
            </a:r>
            <a:r>
              <a:rPr lang="en-US" i="1" dirty="0" err="1" smtClean="0"/>
              <a:t>Foo</a:t>
            </a:r>
            <a:r>
              <a:rPr lang="en-US" i="1" dirty="0" smtClean="0"/>
              <a:t> </a:t>
            </a:r>
            <a:r>
              <a:rPr lang="en-US" i="1" dirty="0" err="1" smtClean="0"/>
              <a:t>lui-même</a:t>
            </a:r>
            <a:r>
              <a:rPr lang="en-US" i="1" dirty="0" smtClean="0"/>
              <a:t> ne </a:t>
            </a:r>
            <a:r>
              <a:rPr lang="en-US" i="1" dirty="0" err="1" smtClean="0"/>
              <a:t>peut</a:t>
            </a:r>
            <a:r>
              <a:rPr lang="en-US" i="1" dirty="0" smtClean="0"/>
              <a:t> pas </a:t>
            </a:r>
            <a:r>
              <a:rPr lang="en-US" i="1" dirty="0" err="1" smtClean="0"/>
              <a:t>être</a:t>
            </a:r>
            <a:r>
              <a:rPr lang="en-US" i="1" dirty="0" smtClean="0"/>
              <a:t> un type </a:t>
            </a:r>
          </a:p>
          <a:p>
            <a:pPr>
              <a:buNone/>
            </a:pPr>
            <a:r>
              <a:rPr lang="fr-FR" i="1" dirty="0" smtClean="0"/>
              <a:t> pointeur bien que les méthodes puissent avoir un</a:t>
            </a:r>
          </a:p>
          <a:p>
            <a:pPr>
              <a:buNone/>
            </a:pPr>
            <a:r>
              <a:rPr lang="fr-FR" i="1" dirty="0" smtClean="0"/>
              <a:t> récepteur de type </a:t>
            </a:r>
            <a:r>
              <a:rPr lang="en-US" i="1" dirty="0" smtClean="0"/>
              <a:t>*</a:t>
            </a:r>
            <a:r>
              <a:rPr lang="en-US" i="1" dirty="0" err="1" smtClean="0"/>
              <a:t>Foo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Le type  </a:t>
            </a:r>
            <a:r>
              <a:rPr lang="en-US" i="1" dirty="0" err="1" smtClean="0"/>
              <a:t>Foo</a:t>
            </a:r>
            <a:r>
              <a:rPr lang="en-US" i="1" dirty="0" smtClean="0"/>
              <a:t> </a:t>
            </a:r>
            <a:r>
              <a:rPr lang="en-US" i="1" dirty="0" err="1" smtClean="0"/>
              <a:t>doit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défini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le </a:t>
            </a:r>
            <a:r>
              <a:rPr lang="en-US" i="1" dirty="0" err="1" smtClean="0"/>
              <a:t>même</a:t>
            </a:r>
            <a:r>
              <a:rPr lang="en-US" i="1" dirty="0" smtClean="0"/>
              <a:t> package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err="1" smtClean="0"/>
              <a:t>celui</a:t>
            </a:r>
            <a:r>
              <a:rPr lang="en-US" i="1" dirty="0" smtClean="0"/>
              <a:t> de </a:t>
            </a:r>
            <a:r>
              <a:rPr lang="en-US" i="1" dirty="0" err="1" smtClean="0"/>
              <a:t>ses</a:t>
            </a:r>
            <a:r>
              <a:rPr lang="en-US" i="1" dirty="0" smtClean="0"/>
              <a:t> </a:t>
            </a:r>
            <a:r>
              <a:rPr lang="en-US" i="1" dirty="0" err="1" smtClean="0"/>
              <a:t>méthodes</a:t>
            </a:r>
            <a:r>
              <a:rPr lang="fr-FR" i="1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Pointeurs et valeurs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i="1" dirty="0" smtClean="0"/>
              <a:t>Go </a:t>
            </a:r>
            <a:r>
              <a:rPr lang="en-US" sz="2400" i="1" dirty="0" err="1" smtClean="0"/>
              <a:t>déréférence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automatiquement</a:t>
            </a:r>
            <a:r>
              <a:rPr lang="en-US" sz="2400" i="1" dirty="0" smtClean="0"/>
              <a:t> les </a:t>
            </a:r>
            <a:r>
              <a:rPr lang="en-US" sz="2400" i="1" dirty="0" err="1" smtClean="0"/>
              <a:t>valeurs</a:t>
            </a:r>
            <a:r>
              <a:rPr lang="en-US" sz="2400" i="1" dirty="0" smtClean="0"/>
              <a:t> pour </a:t>
            </a:r>
            <a:r>
              <a:rPr lang="en-US" sz="2400" i="1" dirty="0" err="1" smtClean="0"/>
              <a:t>vous</a:t>
            </a:r>
            <a:r>
              <a:rPr lang="en-US" sz="2400" i="1" dirty="0" smtClean="0"/>
              <a:t> à </a:t>
            </a:r>
          </a:p>
          <a:p>
            <a:pPr>
              <a:buNone/>
            </a:pPr>
            <a:r>
              <a:rPr lang="en-US" sz="2400" i="1" dirty="0" err="1" smtClean="0"/>
              <a:t>l’invocation</a:t>
            </a:r>
            <a:r>
              <a:rPr lang="en-US" sz="2400" i="1" dirty="0" smtClean="0"/>
              <a:t> des </a:t>
            </a:r>
            <a:r>
              <a:rPr lang="en-US" sz="2400" i="1" dirty="0" err="1" smtClean="0"/>
              <a:t>méthodes</a:t>
            </a:r>
            <a:r>
              <a:rPr lang="fr-FR" sz="2400" i="1" dirty="0" smtClean="0"/>
              <a:t>.</a:t>
            </a:r>
            <a:endParaRPr lang="fr-FR" sz="2400" i="1" dirty="0" smtClean="0"/>
          </a:p>
          <a:p>
            <a:pPr>
              <a:buNone/>
            </a:pPr>
            <a:r>
              <a:rPr lang="en-US" sz="2400" i="1" dirty="0" smtClean="0"/>
              <a:t>Par </a:t>
            </a:r>
            <a:r>
              <a:rPr lang="en-US" sz="2400" i="1" dirty="0" err="1" smtClean="0"/>
              <a:t>exemple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même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une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méthode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possède</a:t>
            </a:r>
            <a:r>
              <a:rPr lang="en-US" sz="2400" i="1" dirty="0" smtClean="0"/>
              <a:t> un type </a:t>
            </a:r>
            <a:r>
              <a:rPr lang="en-US" sz="2400" i="1" dirty="0" err="1" smtClean="0"/>
              <a:t>récepteur</a:t>
            </a:r>
            <a:r>
              <a:rPr lang="en-US" sz="2400" i="1" dirty="0" smtClean="0"/>
              <a:t>  </a:t>
            </a:r>
          </a:p>
          <a:p>
            <a:pPr>
              <a:buNone/>
            </a:pPr>
            <a:r>
              <a:rPr lang="en-US" sz="2400" i="1" dirty="0" smtClean="0"/>
              <a:t>*Point, </a:t>
            </a:r>
            <a:r>
              <a:rPr lang="en-US" sz="2400" i="1" dirty="0" err="1" smtClean="0"/>
              <a:t>vous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pouvez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l’invoquer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sur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une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valeur</a:t>
            </a:r>
            <a:r>
              <a:rPr lang="en-US" sz="2400" i="1" dirty="0" smtClean="0"/>
              <a:t>  de type </a:t>
            </a:r>
          </a:p>
          <a:p>
            <a:pPr>
              <a:buNone/>
            </a:pPr>
            <a:r>
              <a:rPr lang="en-US" sz="2400" i="1" dirty="0" smtClean="0"/>
              <a:t>Point.</a:t>
            </a:r>
            <a:endParaRPr lang="fr-FR" sz="2400" i="1" dirty="0" smtClean="0"/>
          </a:p>
          <a:p>
            <a:pPr lvl="1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p1 := Point{ 3, 4 }</a:t>
            </a:r>
          </a:p>
          <a:p>
            <a:pPr lvl="1">
              <a:buNone/>
            </a:pP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fmt.Print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(p1.Abs())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	// sucre syntaxique pour 					//(&amp;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p1).Abs()</a:t>
            </a:r>
          </a:p>
          <a:p>
            <a:pPr>
              <a:buNone/>
            </a:pPr>
            <a:r>
              <a:rPr lang="en-US" sz="2400" i="1" dirty="0" smtClean="0"/>
              <a:t>De </a:t>
            </a:r>
            <a:r>
              <a:rPr lang="en-US" sz="2400" i="1" dirty="0" err="1" smtClean="0"/>
              <a:t>manière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similaire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si</a:t>
            </a:r>
            <a:r>
              <a:rPr lang="en-US" sz="2400" i="1" dirty="0" smtClean="0"/>
              <a:t> des </a:t>
            </a:r>
            <a:r>
              <a:rPr lang="en-US" sz="2400" i="1" dirty="0" err="1" smtClean="0"/>
              <a:t>méthodes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sont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sur</a:t>
            </a:r>
            <a:r>
              <a:rPr lang="en-US" sz="2400" i="1" dirty="0" smtClean="0"/>
              <a:t> Point3 </a:t>
            </a:r>
            <a:r>
              <a:rPr lang="en-US" sz="2400" i="1" dirty="0" err="1" smtClean="0"/>
              <a:t>vous</a:t>
            </a:r>
            <a:r>
              <a:rPr lang="en-US" sz="2400" i="1" dirty="0" smtClean="0"/>
              <a:t> </a:t>
            </a:r>
          </a:p>
          <a:p>
            <a:pPr>
              <a:buNone/>
            </a:pPr>
            <a:r>
              <a:rPr lang="en-US" sz="2400" i="1" dirty="0" err="1" smtClean="0"/>
              <a:t>pouvez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utiliser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une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valeur</a:t>
            </a:r>
            <a:r>
              <a:rPr lang="en-US" sz="2400" i="1" dirty="0" smtClean="0"/>
              <a:t> de type </a:t>
            </a:r>
            <a:r>
              <a:rPr lang="fr-FR" sz="2400" i="1" dirty="0" smtClean="0"/>
              <a:t>*</a:t>
            </a:r>
            <a:r>
              <a:rPr lang="fr-FR" sz="2400" i="1" dirty="0" smtClean="0"/>
              <a:t>Point3:</a:t>
            </a:r>
          </a:p>
          <a:p>
            <a:pPr lvl="1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p3 := &amp;Point3{ 3, 4, 5 }</a:t>
            </a:r>
          </a:p>
          <a:p>
            <a:pPr lvl="1">
              <a:buNone/>
            </a:pP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fmt.Print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(p3.Abs())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sucre syntaxique pour </a:t>
            </a:r>
            <a:endParaRPr lang="fr-FR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				//(*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p3).Abs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fr-FR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Méthodes sur des champs anonymes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i="1" dirty="0" err="1" smtClean="0"/>
              <a:t>Naturellement</a:t>
            </a:r>
            <a:r>
              <a:rPr lang="en-US" i="1" dirty="0" smtClean="0"/>
              <a:t>, </a:t>
            </a:r>
            <a:r>
              <a:rPr lang="en-US" i="1" dirty="0" err="1" smtClean="0"/>
              <a:t>quand</a:t>
            </a:r>
            <a:r>
              <a:rPr lang="en-US" i="1" dirty="0" smtClean="0"/>
              <a:t> un champ </a:t>
            </a:r>
            <a:r>
              <a:rPr lang="en-US" i="1" dirty="0" err="1" smtClean="0"/>
              <a:t>anonyme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embarqué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structure, les </a:t>
            </a:r>
            <a:r>
              <a:rPr lang="en-US" i="1" dirty="0" err="1" smtClean="0"/>
              <a:t>méthodes</a:t>
            </a:r>
            <a:r>
              <a:rPr lang="en-US" i="1" dirty="0" smtClean="0"/>
              <a:t> de </a:t>
            </a:r>
          </a:p>
          <a:p>
            <a:pPr>
              <a:buNone/>
            </a:pPr>
            <a:r>
              <a:rPr lang="en-US" i="1" dirty="0" err="1" smtClean="0"/>
              <a:t>ce</a:t>
            </a:r>
            <a:r>
              <a:rPr lang="en-US" i="1" dirty="0" smtClean="0"/>
              <a:t> type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embarquées</a:t>
            </a:r>
            <a:r>
              <a:rPr lang="en-US" i="1" dirty="0" smtClean="0"/>
              <a:t> de la </a:t>
            </a:r>
            <a:r>
              <a:rPr lang="en-US" i="1" dirty="0" err="1" smtClean="0"/>
              <a:t>même</a:t>
            </a:r>
            <a:r>
              <a:rPr lang="en-US" i="1" dirty="0" smtClean="0"/>
              <a:t> </a:t>
            </a:r>
            <a:r>
              <a:rPr lang="en-US" i="1" dirty="0" err="1" smtClean="0"/>
              <a:t>façon</a:t>
            </a:r>
            <a:r>
              <a:rPr lang="en-US" i="1" dirty="0" smtClean="0"/>
              <a:t> – en </a:t>
            </a:r>
          </a:p>
          <a:p>
            <a:pPr>
              <a:buNone/>
            </a:pPr>
            <a:r>
              <a:rPr lang="en-US" i="1" dirty="0" err="1" smtClean="0"/>
              <a:t>effet</a:t>
            </a:r>
            <a:r>
              <a:rPr lang="en-US" i="1" dirty="0" smtClean="0"/>
              <a:t>, </a:t>
            </a:r>
            <a:r>
              <a:rPr lang="en-US" i="1" dirty="0" err="1" smtClean="0"/>
              <a:t>il</a:t>
            </a:r>
            <a:r>
              <a:rPr lang="en-US" i="1" dirty="0" smtClean="0"/>
              <a:t> </a:t>
            </a:r>
            <a:r>
              <a:rPr lang="en-US" i="1" dirty="0" err="1" smtClean="0"/>
              <a:t>herite</a:t>
            </a:r>
            <a:r>
              <a:rPr lang="en-US" i="1" dirty="0" smtClean="0"/>
              <a:t> des </a:t>
            </a:r>
            <a:r>
              <a:rPr lang="en-US" i="1" dirty="0" err="1" smtClean="0"/>
              <a:t>méthodes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mécanisme</a:t>
            </a:r>
            <a:r>
              <a:rPr lang="en-US" i="1" dirty="0" smtClean="0"/>
              <a:t> </a:t>
            </a:r>
            <a:r>
              <a:rPr lang="en-US" i="1" dirty="0" err="1" smtClean="0"/>
              <a:t>offre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façon</a:t>
            </a:r>
            <a:r>
              <a:rPr lang="en-US" i="1" dirty="0" smtClean="0"/>
              <a:t> simple </a:t>
            </a:r>
            <a:r>
              <a:rPr lang="en-US" i="1" dirty="0" err="1" smtClean="0"/>
              <a:t>d’émuler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certains</a:t>
            </a:r>
            <a:r>
              <a:rPr lang="en-US" i="1" dirty="0" smtClean="0"/>
              <a:t> </a:t>
            </a:r>
            <a:r>
              <a:rPr lang="en-US" i="1" dirty="0" err="1" smtClean="0"/>
              <a:t>effets</a:t>
            </a:r>
            <a:r>
              <a:rPr lang="en-US" i="1" dirty="0" smtClean="0"/>
              <a:t> du </a:t>
            </a:r>
            <a:r>
              <a:rPr lang="en-US" i="1" dirty="0" err="1" smtClean="0"/>
              <a:t>sous-classage</a:t>
            </a:r>
            <a:r>
              <a:rPr lang="en-US" i="1" dirty="0" smtClean="0"/>
              <a:t> et de </a:t>
            </a:r>
            <a:r>
              <a:rPr lang="en-US" i="1" dirty="0" err="1" smtClean="0"/>
              <a:t>l’héritage</a:t>
            </a:r>
            <a:r>
              <a:rPr lang="en-US" i="1" dirty="0" smtClean="0"/>
              <a:t>. </a:t>
            </a:r>
            <a:endParaRPr lang="fr-FR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champ anonyme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type Point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{ x, y float64 }</a:t>
            </a:r>
          </a:p>
          <a:p>
            <a:pPr lvl="1">
              <a:buNone/>
            </a:pP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(p *Point) Abs() float64 { ...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NamedPoint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	Point</a:t>
            </a: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lvl="1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n := &amp;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NamedPoint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{Point{3, 4}, "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Pythagoras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"}</a:t>
            </a:r>
          </a:p>
          <a:p>
            <a:pPr lvl="1">
              <a:buNone/>
            </a:pP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n.Abs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()) //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prints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Surcharger une méthode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La surcharge </a:t>
            </a:r>
            <a:r>
              <a:rPr lang="en-US" i="1" dirty="0" err="1" smtClean="0"/>
              <a:t>fonctionne</a:t>
            </a:r>
            <a:r>
              <a:rPr lang="en-US" i="1" dirty="0" smtClean="0"/>
              <a:t> </a:t>
            </a:r>
            <a:r>
              <a:rPr lang="en-US" i="1" dirty="0" err="1" smtClean="0"/>
              <a:t>juste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avec les champs.</a:t>
            </a: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NamedPoint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Point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(n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NamedPoint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Abs() float64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n.Point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.Abs() * 100.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n := &amp;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NamedPoint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{Point{3, 4}, "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Pythagoras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"}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n.Abs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()) //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prints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500</a:t>
            </a:r>
          </a:p>
          <a:p>
            <a:pPr lvl="1"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smtClean="0"/>
              <a:t>Bien </a:t>
            </a:r>
            <a:r>
              <a:rPr lang="en-US" i="1" dirty="0" err="1" smtClean="0"/>
              <a:t>entendu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pouvez</a:t>
            </a:r>
            <a:r>
              <a:rPr lang="en-US" i="1" dirty="0" smtClean="0"/>
              <a:t> </a:t>
            </a:r>
            <a:r>
              <a:rPr lang="en-US" i="1" dirty="0" err="1" smtClean="0"/>
              <a:t>avoir</a:t>
            </a:r>
            <a:r>
              <a:rPr lang="en-US" i="1" dirty="0" smtClean="0"/>
              <a:t> des champs multiples </a:t>
            </a:r>
            <a:r>
              <a:rPr lang="en-US" i="1" dirty="0" err="1" smtClean="0"/>
              <a:t>anonymes</a:t>
            </a:r>
            <a:r>
              <a:rPr lang="en-US" i="1" dirty="0" smtClean="0"/>
              <a:t> avec des </a:t>
            </a:r>
          </a:p>
          <a:p>
            <a:pPr>
              <a:buNone/>
            </a:pPr>
            <a:r>
              <a:rPr lang="en-US" i="1" dirty="0" smtClean="0"/>
              <a:t>types </a:t>
            </a:r>
            <a:r>
              <a:rPr lang="en-US" i="1" dirty="0" err="1" smtClean="0"/>
              <a:t>variés</a:t>
            </a:r>
            <a:r>
              <a:rPr lang="en-US" i="1" dirty="0" smtClean="0"/>
              <a:t> – </a:t>
            </a:r>
            <a:r>
              <a:rPr lang="en-US" i="1" dirty="0" err="1" smtClean="0"/>
              <a:t>une</a:t>
            </a:r>
            <a:r>
              <a:rPr lang="en-US" i="1" dirty="0" smtClean="0"/>
              <a:t> simple version de </a:t>
            </a:r>
            <a:r>
              <a:rPr lang="en-US" i="1" dirty="0" err="1" smtClean="0"/>
              <a:t>l’héritage</a:t>
            </a:r>
            <a:r>
              <a:rPr lang="en-US" i="1" dirty="0" smtClean="0"/>
              <a:t> multiple. Les </a:t>
            </a:r>
            <a:r>
              <a:rPr lang="en-US" i="1" dirty="0" err="1" smtClean="0"/>
              <a:t>règles</a:t>
            </a:r>
            <a:r>
              <a:rPr lang="en-US" i="1" dirty="0" smtClean="0"/>
              <a:t> de </a:t>
            </a:r>
          </a:p>
          <a:p>
            <a:pPr>
              <a:buNone/>
            </a:pPr>
            <a:r>
              <a:rPr lang="en-US" i="1" dirty="0" err="1" smtClean="0"/>
              <a:t>résolution</a:t>
            </a:r>
            <a:r>
              <a:rPr lang="en-US" i="1" dirty="0" smtClean="0"/>
              <a:t> des </a:t>
            </a:r>
            <a:r>
              <a:rPr lang="en-US" i="1" dirty="0" err="1" smtClean="0"/>
              <a:t>conflits</a:t>
            </a:r>
            <a:r>
              <a:rPr lang="en-US" i="1" dirty="0" smtClean="0"/>
              <a:t> </a:t>
            </a:r>
            <a:r>
              <a:rPr lang="en-US" i="1" dirty="0" err="1" smtClean="0"/>
              <a:t>rendent</a:t>
            </a:r>
            <a:r>
              <a:rPr lang="en-US" i="1" dirty="0" smtClean="0"/>
              <a:t> les </a:t>
            </a:r>
            <a:r>
              <a:rPr lang="en-US" i="1" dirty="0" err="1" smtClean="0"/>
              <a:t>choses</a:t>
            </a:r>
            <a:r>
              <a:rPr lang="en-US" i="1" dirty="0" smtClean="0"/>
              <a:t> simples </a:t>
            </a:r>
            <a:r>
              <a:rPr lang="en-US" i="1" dirty="0" err="1" smtClean="0"/>
              <a:t>néanmoins</a:t>
            </a:r>
            <a:r>
              <a:rPr lang="en-US" i="1" dirty="0" smtClean="0"/>
              <a:t>. 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Tableaux (</a:t>
            </a:r>
            <a:r>
              <a:rPr lang="fr-FR" dirty="0" err="1" smtClean="0"/>
              <a:t>arrays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Les tableaux en Go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quelque</a:t>
            </a:r>
            <a:r>
              <a:rPr lang="en-US" i="1" dirty="0" smtClean="0"/>
              <a:t> </a:t>
            </a:r>
            <a:r>
              <a:rPr lang="en-US" i="1" dirty="0" err="1" smtClean="0"/>
              <a:t>peu</a:t>
            </a:r>
            <a:r>
              <a:rPr lang="en-US" i="1" dirty="0" smtClean="0"/>
              <a:t> </a:t>
            </a:r>
            <a:r>
              <a:rPr lang="en-US" i="1" dirty="0" err="1" smtClean="0"/>
              <a:t>différents</a:t>
            </a:r>
            <a:r>
              <a:rPr lang="en-US" i="1" dirty="0" smtClean="0"/>
              <a:t> de </a:t>
            </a:r>
            <a:r>
              <a:rPr lang="en-US" i="1" dirty="0" err="1" smtClean="0"/>
              <a:t>ceux</a:t>
            </a:r>
            <a:r>
              <a:rPr lang="en-US" i="1" dirty="0" smtClean="0"/>
              <a:t> en C ; plus </a:t>
            </a:r>
          </a:p>
          <a:p>
            <a:pPr>
              <a:buNone/>
            </a:pPr>
            <a:r>
              <a:rPr lang="en-US" i="1" dirty="0" err="1" smtClean="0"/>
              <a:t>comme</a:t>
            </a:r>
            <a:r>
              <a:rPr lang="en-US" i="1" dirty="0" smtClean="0"/>
              <a:t> des tableaux en Pascal. (Slices, le prochain </a:t>
            </a:r>
            <a:r>
              <a:rPr lang="en-US" i="1" dirty="0" err="1" smtClean="0"/>
              <a:t>sujet</a:t>
            </a:r>
            <a:r>
              <a:rPr lang="en-US" i="1" dirty="0" smtClean="0"/>
              <a:t>, se </a:t>
            </a:r>
            <a:r>
              <a:rPr lang="en-US" i="1" dirty="0" err="1" smtClean="0"/>
              <a:t>comportent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un </a:t>
            </a:r>
            <a:r>
              <a:rPr lang="en-US" i="1" dirty="0" err="1" smtClean="0"/>
              <a:t>peu</a:t>
            </a:r>
            <a:r>
              <a:rPr lang="en-US" i="1" dirty="0" smtClean="0"/>
              <a:t> plus </a:t>
            </a:r>
            <a:r>
              <a:rPr lang="en-US" i="1" dirty="0" err="1" smtClean="0"/>
              <a:t>comme</a:t>
            </a:r>
            <a:r>
              <a:rPr lang="en-US" i="1" dirty="0" smtClean="0"/>
              <a:t> des tableaux C). </a:t>
            </a:r>
            <a:r>
              <a:rPr lang="fr-FR" i="1" dirty="0" smtClean="0"/>
              <a:t> 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[3]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fr-FR" dirty="0" smtClean="0"/>
          </a:p>
          <a:p>
            <a:pPr>
              <a:buNone/>
            </a:pPr>
            <a:r>
              <a:rPr lang="en-US" i="1" dirty="0" err="1" smtClean="0"/>
              <a:t>déclares</a:t>
            </a:r>
            <a:r>
              <a:rPr lang="en-US" i="1" dirty="0" smtClean="0"/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err="1" smtClean="0"/>
              <a:t>étant</a:t>
            </a:r>
            <a:r>
              <a:rPr lang="en-US" i="1" dirty="0" smtClean="0"/>
              <a:t> un tableau de 3 </a:t>
            </a:r>
            <a:r>
              <a:rPr lang="en-US" i="1" dirty="0" err="1" smtClean="0"/>
              <a:t>entiers</a:t>
            </a:r>
            <a:r>
              <a:rPr lang="en-US" i="1" dirty="0" smtClean="0"/>
              <a:t>, </a:t>
            </a:r>
            <a:r>
              <a:rPr lang="en-US" i="1" dirty="0" err="1" smtClean="0"/>
              <a:t>initialisés</a:t>
            </a:r>
            <a:r>
              <a:rPr lang="en-US" i="1" dirty="0" smtClean="0"/>
              <a:t> à </a:t>
            </a:r>
            <a:r>
              <a:rPr lang="en-US" i="1" dirty="0" err="1" smtClean="0"/>
              <a:t>zéro</a:t>
            </a:r>
            <a:r>
              <a:rPr lang="en-US" i="1" dirty="0" smtClean="0"/>
              <a:t>. </a:t>
            </a:r>
            <a:r>
              <a:rPr lang="fr-FR" i="1" dirty="0" smtClean="0"/>
              <a:t> 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La </a:t>
            </a:r>
            <a:r>
              <a:rPr lang="en-US" i="1" dirty="0" err="1" smtClean="0"/>
              <a:t>taille</a:t>
            </a:r>
            <a:r>
              <a:rPr lang="en-US" i="1" dirty="0" smtClean="0"/>
              <a:t> fait </a:t>
            </a:r>
            <a:r>
              <a:rPr lang="en-US" i="1" dirty="0" err="1" smtClean="0"/>
              <a:t>partie</a:t>
            </a:r>
            <a:r>
              <a:rPr lang="en-US" i="1" dirty="0" smtClean="0"/>
              <a:t> du type.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La </a:t>
            </a:r>
            <a:r>
              <a:rPr lang="en-US" i="1" dirty="0" err="1" smtClean="0"/>
              <a:t>fonction</a:t>
            </a:r>
            <a:r>
              <a:rPr lang="en-US" i="1" dirty="0" smtClean="0"/>
              <a:t> native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i="1" dirty="0" smtClean="0"/>
              <a:t> </a:t>
            </a:r>
            <a:r>
              <a:rPr lang="en-US" i="1" dirty="0" err="1" smtClean="0"/>
              <a:t>renvoie</a:t>
            </a:r>
            <a:r>
              <a:rPr lang="en-US" i="1" dirty="0" smtClean="0"/>
              <a:t> la </a:t>
            </a:r>
            <a:r>
              <a:rPr lang="en-US" i="1" dirty="0" err="1" smtClean="0"/>
              <a:t>taille</a:t>
            </a:r>
            <a:r>
              <a:rPr lang="en-US" i="1" dirty="0" smtClean="0"/>
              <a:t> :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== 3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tableaux sont des valeurs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smtClean="0"/>
              <a:t>Les tableaux </a:t>
            </a:r>
            <a:r>
              <a:rPr lang="en-US" i="1" dirty="0" err="1" smtClean="0"/>
              <a:t>sont</a:t>
            </a:r>
            <a:r>
              <a:rPr lang="en-US" i="1" dirty="0" smtClean="0"/>
              <a:t> des </a:t>
            </a:r>
            <a:r>
              <a:rPr lang="en-US" i="1" dirty="0" err="1" smtClean="0"/>
              <a:t>valeurs</a:t>
            </a:r>
            <a:r>
              <a:rPr lang="en-US" i="1" dirty="0" smtClean="0"/>
              <a:t>, pas des </a:t>
            </a:r>
            <a:r>
              <a:rPr lang="en-US" i="1" dirty="0" err="1" smtClean="0"/>
              <a:t>pointeurs</a:t>
            </a:r>
            <a:r>
              <a:rPr lang="en-US" i="1" dirty="0" smtClean="0"/>
              <a:t> </a:t>
            </a:r>
            <a:r>
              <a:rPr lang="en-US" i="1" dirty="0" err="1" smtClean="0"/>
              <a:t>implicites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en C.</a:t>
            </a:r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pouvez</a:t>
            </a:r>
            <a:r>
              <a:rPr lang="en-US" i="1" dirty="0" smtClean="0"/>
              <a:t> </a:t>
            </a:r>
            <a:r>
              <a:rPr lang="en-US" i="1" dirty="0" err="1" smtClean="0"/>
              <a:t>récupérer</a:t>
            </a:r>
            <a:r>
              <a:rPr lang="en-US" i="1" dirty="0" smtClean="0"/>
              <a:t> </a:t>
            </a:r>
            <a:r>
              <a:rPr lang="en-US" i="1" dirty="0" err="1" smtClean="0"/>
              <a:t>l’adresse</a:t>
            </a:r>
            <a:r>
              <a:rPr lang="en-US" i="1" dirty="0" smtClean="0"/>
              <a:t> d’un tableau, </a:t>
            </a:r>
            <a:r>
              <a:rPr lang="en-US" i="1" dirty="0" err="1" smtClean="0"/>
              <a:t>attribuer</a:t>
            </a:r>
            <a:r>
              <a:rPr lang="en-US" i="1" dirty="0" smtClean="0"/>
              <a:t> un </a:t>
            </a:r>
            <a:r>
              <a:rPr lang="en-US" i="1" dirty="0" err="1" smtClean="0"/>
              <a:t>pointeur</a:t>
            </a:r>
            <a:r>
              <a:rPr lang="en-US" i="1" dirty="0" smtClean="0"/>
              <a:t> à </a:t>
            </a:r>
          </a:p>
          <a:p>
            <a:pPr>
              <a:buNone/>
            </a:pPr>
            <a:r>
              <a:rPr lang="en-US" i="1" dirty="0" smtClean="0"/>
              <a:t>un tableau (par </a:t>
            </a:r>
            <a:r>
              <a:rPr lang="en-US" i="1" dirty="0" err="1" smtClean="0"/>
              <a:t>exemple</a:t>
            </a:r>
            <a:r>
              <a:rPr lang="en-US" i="1" dirty="0" smtClean="0"/>
              <a:t> pour le passer </a:t>
            </a:r>
            <a:r>
              <a:rPr lang="en-US" i="1" dirty="0" err="1" smtClean="0"/>
              <a:t>efficacement</a:t>
            </a:r>
            <a:r>
              <a:rPr lang="en-US" i="1" dirty="0" smtClean="0"/>
              <a:t> sans </a:t>
            </a:r>
            <a:r>
              <a:rPr lang="en-US" i="1" dirty="0" err="1" smtClean="0"/>
              <a:t>recopie</a:t>
            </a:r>
            <a:r>
              <a:rPr lang="en-US" i="1" dirty="0" smtClean="0"/>
              <a:t> à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fonction</a:t>
            </a:r>
            <a:r>
              <a:rPr lang="en-US" i="1" dirty="0" smtClean="0"/>
              <a:t>) </a:t>
            </a:r>
            <a:r>
              <a:rPr lang="fr-FR" i="1" dirty="0" smtClean="0"/>
              <a:t> :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f(a [3]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(a) }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(a *[3]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(a) }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var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[3]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f(ar) // passe  une copie de ar</a:t>
            </a:r>
          </a:p>
          <a:p>
            <a:pPr lvl="1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fp(&amp;ar) // passe  un pointeur sur ar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Sortie(Print et </a:t>
            </a:r>
            <a:r>
              <a:rPr lang="en-US" i="1" dirty="0" err="1" smtClean="0"/>
              <a:t>consors</a:t>
            </a:r>
            <a:r>
              <a:rPr lang="en-US" i="1" dirty="0" smtClean="0"/>
              <a:t> </a:t>
            </a:r>
            <a:r>
              <a:rPr lang="en-US" i="1" dirty="0" err="1" smtClean="0"/>
              <a:t>reconnaissent</a:t>
            </a:r>
            <a:r>
              <a:rPr lang="en-US" i="1" dirty="0" smtClean="0"/>
              <a:t> les tableaux):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[0 0 0]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&amp;[0 0 0]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litéraux</a:t>
            </a:r>
            <a:r>
              <a:rPr lang="fr-FR" dirty="0" smtClean="0"/>
              <a:t> tableau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err="1" smtClean="0"/>
              <a:t>Tous</a:t>
            </a:r>
            <a:r>
              <a:rPr lang="en-US" i="1" dirty="0" smtClean="0"/>
              <a:t> les types composite </a:t>
            </a:r>
            <a:r>
              <a:rPr lang="en-US" i="1" dirty="0" err="1" smtClean="0"/>
              <a:t>ont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syntaxe</a:t>
            </a:r>
            <a:r>
              <a:rPr lang="en-US" i="1" dirty="0" smtClean="0"/>
              <a:t> </a:t>
            </a:r>
            <a:r>
              <a:rPr lang="en-US" i="1" dirty="0" err="1" smtClean="0"/>
              <a:t>similaire</a:t>
            </a:r>
            <a:r>
              <a:rPr lang="en-US" i="1" dirty="0" smtClean="0"/>
              <a:t> pour la </a:t>
            </a:r>
            <a:r>
              <a:rPr lang="en-US" i="1" dirty="0" err="1" smtClean="0"/>
              <a:t>création</a:t>
            </a:r>
            <a:r>
              <a:rPr lang="en-US" i="1" dirty="0" smtClean="0"/>
              <a:t> des </a:t>
            </a:r>
          </a:p>
          <a:p>
            <a:pPr>
              <a:buNone/>
            </a:pPr>
            <a:r>
              <a:rPr lang="en-US" i="1" dirty="0" err="1" smtClean="0"/>
              <a:t>valeurs</a:t>
            </a:r>
            <a:r>
              <a:rPr lang="en-US" i="1" dirty="0" smtClean="0"/>
              <a:t>. Pour les tableaux </a:t>
            </a:r>
            <a:r>
              <a:rPr lang="en-US" i="1" dirty="0" err="1" smtClean="0"/>
              <a:t>cela</a:t>
            </a:r>
            <a:r>
              <a:rPr lang="en-US" i="1" dirty="0" smtClean="0"/>
              <a:t> </a:t>
            </a:r>
            <a:r>
              <a:rPr lang="en-US" i="1" dirty="0" err="1" smtClean="0"/>
              <a:t>ressemble</a:t>
            </a:r>
            <a:r>
              <a:rPr lang="en-US" i="1" dirty="0" smtClean="0"/>
              <a:t> à :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i="1" dirty="0" smtClean="0"/>
              <a:t>Tableau de 3 entiers: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[3]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{1, 2, 3}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smtClean="0"/>
              <a:t>Tableau de 10 </a:t>
            </a:r>
            <a:r>
              <a:rPr lang="en-US" i="1" dirty="0" err="1" smtClean="0"/>
              <a:t>entiers</a:t>
            </a:r>
            <a:r>
              <a:rPr lang="en-US" i="1" dirty="0" smtClean="0"/>
              <a:t>, les </a:t>
            </a:r>
            <a:r>
              <a:rPr lang="en-US" i="1" dirty="0" err="1" smtClean="0"/>
              <a:t>trois</a:t>
            </a:r>
            <a:r>
              <a:rPr lang="en-US" i="1" dirty="0" smtClean="0"/>
              <a:t> premiers </a:t>
            </a:r>
            <a:r>
              <a:rPr lang="en-US" i="1" dirty="0" err="1" smtClean="0"/>
              <a:t>n’étant</a:t>
            </a:r>
            <a:r>
              <a:rPr lang="en-US" i="1" dirty="0" smtClean="0"/>
              <a:t> pas à </a:t>
            </a:r>
            <a:r>
              <a:rPr lang="en-US" i="1" dirty="0" err="1" smtClean="0"/>
              <a:t>zéro</a:t>
            </a:r>
            <a:r>
              <a:rPr lang="en-US" i="1" dirty="0" smtClean="0"/>
              <a:t>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[10]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 1, 2, 3}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err="1" smtClean="0"/>
              <a:t>Vous</a:t>
            </a:r>
            <a:r>
              <a:rPr lang="en-US" i="1" dirty="0" smtClean="0"/>
              <a:t> ne </a:t>
            </a:r>
            <a:r>
              <a:rPr lang="en-US" i="1" dirty="0" err="1" smtClean="0"/>
              <a:t>voulez</a:t>
            </a:r>
            <a:r>
              <a:rPr lang="en-US" i="1" dirty="0" smtClean="0"/>
              <a:t> pas </a:t>
            </a:r>
            <a:r>
              <a:rPr lang="en-US" i="1" dirty="0" err="1" smtClean="0"/>
              <a:t>compter</a:t>
            </a:r>
            <a:r>
              <a:rPr lang="en-US" i="1" dirty="0" smtClean="0"/>
              <a:t>? </a:t>
            </a:r>
            <a:r>
              <a:rPr lang="en-US" i="1" dirty="0" err="1" smtClean="0"/>
              <a:t>Utilisez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i="1" dirty="0" smtClean="0"/>
              <a:t> pour la </a:t>
            </a:r>
            <a:r>
              <a:rPr lang="en-US" i="1" dirty="0" err="1" smtClean="0"/>
              <a:t>initialiser</a:t>
            </a:r>
            <a:r>
              <a:rPr lang="en-US" i="1" dirty="0" smtClean="0"/>
              <a:t> la </a:t>
            </a:r>
            <a:r>
              <a:rPr lang="en-US" i="1" dirty="0" err="1" smtClean="0"/>
              <a:t>longueur</a:t>
            </a:r>
            <a:r>
              <a:rPr lang="en-US" i="1" dirty="0" smtClean="0"/>
              <a:t>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[...]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{1, 2, 3}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err="1" smtClean="0"/>
              <a:t>Vous</a:t>
            </a:r>
            <a:r>
              <a:rPr lang="en-US" i="1" dirty="0" smtClean="0"/>
              <a:t> ne </a:t>
            </a:r>
            <a:r>
              <a:rPr lang="en-US" i="1" dirty="0" err="1" smtClean="0"/>
              <a:t>voulez</a:t>
            </a:r>
            <a:r>
              <a:rPr lang="en-US" i="1" dirty="0" smtClean="0"/>
              <a:t> pas </a:t>
            </a:r>
            <a:r>
              <a:rPr lang="en-US" i="1" dirty="0" err="1" smtClean="0"/>
              <a:t>tous</a:t>
            </a:r>
            <a:r>
              <a:rPr lang="en-US" i="1" dirty="0" smtClean="0"/>
              <a:t> les </a:t>
            </a:r>
            <a:r>
              <a:rPr lang="en-US" i="1" dirty="0" err="1" smtClean="0"/>
              <a:t>initialiser</a:t>
            </a:r>
            <a:r>
              <a:rPr lang="en-US" i="1" dirty="0" smtClean="0"/>
              <a:t>? </a:t>
            </a:r>
            <a:r>
              <a:rPr lang="en-US" i="1" dirty="0" err="1" smtClean="0"/>
              <a:t>Utilisez</a:t>
            </a:r>
            <a:r>
              <a:rPr lang="en-US" i="1" dirty="0" smtClean="0"/>
              <a:t> les </a:t>
            </a:r>
            <a:r>
              <a:rPr lang="en-US" i="1" dirty="0" err="1" smtClean="0"/>
              <a:t>paires</a:t>
            </a:r>
            <a:r>
              <a:rPr lang="en-US" i="1" dirty="0" smtClean="0"/>
              <a:t> </a:t>
            </a:r>
            <a:r>
              <a:rPr lang="en-US" i="1" dirty="0" err="1" smtClean="0"/>
              <a:t>key:value</a:t>
            </a:r>
            <a:r>
              <a:rPr lang="en-US" i="1" dirty="0" smtClean="0"/>
              <a:t> 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[10]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{2:1, 3:1, 5:1, 7:1}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Pointeurs sur des </a:t>
            </a:r>
            <a:r>
              <a:rPr lang="fr-FR" dirty="0" err="1" smtClean="0"/>
              <a:t>litéraux</a:t>
            </a:r>
            <a:r>
              <a:rPr lang="fr-FR" dirty="0" smtClean="0"/>
              <a:t> tableau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pouvez</a:t>
            </a:r>
            <a:r>
              <a:rPr lang="en-US" i="1" dirty="0" smtClean="0"/>
              <a:t> </a:t>
            </a:r>
            <a:r>
              <a:rPr lang="en-US" i="1" dirty="0" err="1" smtClean="0"/>
              <a:t>récupérer</a:t>
            </a:r>
            <a:r>
              <a:rPr lang="en-US" i="1" dirty="0" smtClean="0"/>
              <a:t> </a:t>
            </a:r>
            <a:r>
              <a:rPr lang="en-US" i="1" dirty="0" err="1" smtClean="0"/>
              <a:t>l’adresse</a:t>
            </a:r>
            <a:r>
              <a:rPr lang="en-US" i="1" dirty="0" smtClean="0"/>
              <a:t> d’un </a:t>
            </a:r>
            <a:r>
              <a:rPr lang="en-US" i="1" dirty="0" err="1" smtClean="0"/>
              <a:t>litéral</a:t>
            </a:r>
            <a:r>
              <a:rPr lang="en-US" i="1" dirty="0" smtClean="0"/>
              <a:t> tableau </a:t>
            </a:r>
            <a:r>
              <a:rPr lang="en-US" i="1" dirty="0" err="1" smtClean="0"/>
              <a:t>afin</a:t>
            </a:r>
            <a:r>
              <a:rPr lang="en-US" i="1" dirty="0" smtClean="0"/>
              <a:t> </a:t>
            </a:r>
            <a:r>
              <a:rPr lang="en-US" i="1" dirty="0" err="1" smtClean="0"/>
              <a:t>d’avoir</a:t>
            </a:r>
            <a:r>
              <a:rPr lang="en-US" i="1" dirty="0" smtClean="0"/>
              <a:t> un </a:t>
            </a:r>
          </a:p>
          <a:p>
            <a:pPr>
              <a:buNone/>
            </a:pPr>
            <a:r>
              <a:rPr lang="en-US" i="1" dirty="0" err="1" smtClean="0"/>
              <a:t>pointeur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instance </a:t>
            </a:r>
            <a:r>
              <a:rPr lang="en-US" i="1" dirty="0" err="1" smtClean="0"/>
              <a:t>nouvellement</a:t>
            </a:r>
            <a:r>
              <a:rPr lang="en-US" i="1" dirty="0" smtClean="0"/>
              <a:t> </a:t>
            </a:r>
            <a:r>
              <a:rPr lang="en-US" i="1" dirty="0" err="1" smtClean="0"/>
              <a:t>créée</a:t>
            </a:r>
            <a:r>
              <a:rPr lang="en-US" i="1" dirty="0" smtClean="0"/>
              <a:t> 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(a *[3]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) {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(a) }</a:t>
            </a:r>
          </a:p>
          <a:p>
            <a:pPr lvl="1">
              <a:buNone/>
            </a:pP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lvl="1">
              <a:buNone/>
            </a:pPr>
            <a:r>
              <a:rPr lang="nn-NO" sz="2900" dirty="0" smtClean="0">
                <a:latin typeface="Courier New" pitchFamily="49" charset="0"/>
                <a:cs typeface="Courier New" pitchFamily="49" charset="0"/>
              </a:rPr>
              <a:t>	for i := 0; i &lt; 3; i++ {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(&amp;[3]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{i, i*i, i*i*i})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Output: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&amp;[0 0 0]</a:t>
            </a:r>
          </a:p>
          <a:p>
            <a:pPr lvl="1">
              <a:buNone/>
            </a:pP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&amp;[1 1 1]</a:t>
            </a:r>
          </a:p>
          <a:p>
            <a:pPr lvl="1">
              <a:buNone/>
            </a:pPr>
            <a:r>
              <a:rPr lang="fr-FR" sz="3300" dirty="0" smtClean="0">
                <a:latin typeface="Courier New" pitchFamily="49" charset="0"/>
                <a:cs typeface="Courier New" pitchFamily="49" charset="0"/>
              </a:rPr>
              <a:t>&amp;[2 4 8]</a:t>
            </a:r>
          </a:p>
          <a:p>
            <a:pPr>
              <a:buNone/>
            </a:pPr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slices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7667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</TotalTime>
  <Words>1910</Words>
  <Application>Microsoft Office PowerPoint</Application>
  <PresentationFormat>Affichage à l'écran (4:3)</PresentationFormat>
  <Paragraphs>540</Paragraphs>
  <Slides>44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45" baseType="lpstr">
      <vt:lpstr>Thème Office</vt:lpstr>
      <vt:lpstr>Le langage  Go   2ème partie</vt:lpstr>
      <vt:lpstr>Sommaire de la journée</vt:lpstr>
      <vt:lpstr>Exercices</vt:lpstr>
      <vt:lpstr>Tableaux</vt:lpstr>
      <vt:lpstr>Tableaux (arrays)</vt:lpstr>
      <vt:lpstr>Les tableaux sont des valeurs</vt:lpstr>
      <vt:lpstr>Les litéraux tableau</vt:lpstr>
      <vt:lpstr>Pointeurs sur des litéraux tableau</vt:lpstr>
      <vt:lpstr>Les slices</vt:lpstr>
      <vt:lpstr>Les slices</vt:lpstr>
      <vt:lpstr>Raccourcis pour les slices</vt:lpstr>
      <vt:lpstr>Un slice référence un tableau</vt:lpstr>
      <vt:lpstr>Construire une slice</vt:lpstr>
      <vt:lpstr>La capacité d’une slice</vt:lpstr>
      <vt:lpstr>Retailler une slice</vt:lpstr>
      <vt:lpstr>Les slices sont légères</vt:lpstr>
      <vt:lpstr>Les dictionnaires (maps)</vt:lpstr>
      <vt:lpstr>Les dictionnaires (Map)</vt:lpstr>
      <vt:lpstr>Création d’un dictionnaire</vt:lpstr>
      <vt:lpstr>Indexation d’un dictionnaire</vt:lpstr>
      <vt:lpstr>Test de l’existence</vt:lpstr>
      <vt:lpstr>Suppression</vt:lpstr>
      <vt:lpstr>For et range</vt:lpstr>
      <vt:lpstr>Range sur une chaîne de caractères</vt:lpstr>
      <vt:lpstr>Structs</vt:lpstr>
      <vt:lpstr>Structs</vt:lpstr>
      <vt:lpstr>Les structs sont des valeurs</vt:lpstr>
      <vt:lpstr>Construction des structs</vt:lpstr>
      <vt:lpstr>Exportation des types et champs</vt:lpstr>
      <vt:lpstr>Champs anonymes</vt:lpstr>
      <vt:lpstr>Un champ struct anonyme</vt:lpstr>
      <vt:lpstr>Les champs anonymes ont le type comme nom</vt:lpstr>
      <vt:lpstr>Champs anonymes de n’importe quel type</vt:lpstr>
      <vt:lpstr>Conflits et masquage</vt:lpstr>
      <vt:lpstr>Exemples de conflits</vt:lpstr>
      <vt:lpstr>Méthodes</vt:lpstr>
      <vt:lpstr>Méthodes sur les structures</vt:lpstr>
      <vt:lpstr>Méthodes sur des valeurs struct</vt:lpstr>
      <vt:lpstr>Invocation d’une méthode</vt:lpstr>
      <vt:lpstr>Les règles de base des méthodes  </vt:lpstr>
      <vt:lpstr>Pointeurs et valeurs</vt:lpstr>
      <vt:lpstr>Méthodes sur des champs anonymes</vt:lpstr>
      <vt:lpstr>Exemple de champ anonyme</vt:lpstr>
      <vt:lpstr>Surcharger une méthode</vt:lpstr>
    </vt:vector>
  </TitlesOfParts>
  <Company>VisioDyn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 Programming Language</dc:title>
  <dc:creator>Xavier MEHAUT</dc:creator>
  <cp:lastModifiedBy>Xavier MEHAUT</cp:lastModifiedBy>
  <cp:revision>338</cp:revision>
  <dcterms:created xsi:type="dcterms:W3CDTF">2011-08-31T13:11:29Z</dcterms:created>
  <dcterms:modified xsi:type="dcterms:W3CDTF">2011-09-07T15:08:04Z</dcterms:modified>
</cp:coreProperties>
</file>