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9" r:id="rId8"/>
    <p:sldId id="270" r:id="rId9"/>
    <p:sldId id="262" r:id="rId10"/>
    <p:sldId id="266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6137"/>
  </p:normalViewPr>
  <p:slideViewPr>
    <p:cSldViewPr snapToGrid="0" snapToObjects="1">
      <p:cViewPr>
        <p:scale>
          <a:sx n="130" d="100"/>
          <a:sy n="130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92E1-B466-234F-86F6-85FF2513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526AC-D042-5849-912B-5EC2A6A2A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DDCE-9E0B-034E-96C5-545F9C4E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D207-1AB9-A540-8545-8DCCCE48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7BD8-9EBD-2243-9427-4251771D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863F-B342-FE47-B3C1-136CFC9A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FDA72-D182-6648-9A62-A168ABA1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2F05-35DB-C245-BC82-96ED61CE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9F7A-40E4-3842-810A-D8FA94AC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9E0B-6D94-1E45-9CB7-CB826B72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25B24-D94D-8B46-BF05-ED2B4B682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A041-48B4-7E41-9213-ABF07F72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C4F1-27D4-F14E-8C67-D23FDB0D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3BB5-397A-B84B-8271-549F8CA6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3786-0D5D-1D4B-B009-B9EBEA94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43D9-F647-EE49-B017-A131E60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B5A5-D545-7341-B628-3C39410D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A9A-F0DC-3047-B6BE-5A132C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196B-43EE-B341-9A83-C64BEE3A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99DE-B3DE-824D-97A6-EB5FAEBA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55B-531B-F34A-9714-FC7AF13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EB12-3514-EF4B-8A0A-4F059C0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98FC-9E31-A24A-8734-0F6CB4D4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7B1B-2F9E-1248-B94F-8603F5D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164C-919E-F74E-8811-531A8CD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194-D386-154F-B09D-26DEB5A2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7419-E626-3B43-AF25-21CA4A6B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8C8B9-E0D2-9843-A5A2-985B73E4E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3F676-4F68-CC47-9E75-362D0013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53D1-B6C1-0343-8AF9-2A63FF88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DB5C-A820-974F-8C7E-72CDD2A9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B38-64C2-B645-A635-9BB55A9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B6B9-1C4A-334F-AF00-48209441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377-FA3B-294A-988E-C5D203AE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C6BCF-A751-AF44-A006-482313279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78EF7-EE26-374B-A48A-0865B7F5B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56A27-3ED7-CA43-9A95-BB692B5F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CEA6F-3E26-7B45-9915-5DC72AD1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FE149-A469-E24D-8A4A-2E2E537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803D-60D1-E44D-B174-D46367A4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D5F4F-FDC5-2B48-978E-2E55B165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B19B-B6B9-2E46-A845-87214694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DC4BF-CF80-FD42-9159-AE144152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C7F0F-17A8-C247-A886-FF30F842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FFC32-7EB1-044A-8632-0DEAB9E2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C6411-0F2A-E443-B4F2-EE6F0A4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9AAB-8261-054B-AE28-55B680CF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34C5-6027-664C-9EE6-2F5D4FB2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BCF8-E79F-5E4C-98C8-1C8EC295F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65699-7D6B-3F45-AF5E-3CF78F41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E926-B9B0-A84E-B78C-F34744BE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19A0-4F4E-6E47-B197-F0774953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3762-1A4C-5F43-9B93-82B3D575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BA0EF-5A58-7744-AD3A-ECB7684F4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70BF-2D40-DB47-B1F6-F41C1803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3766-31CD-A643-9AE7-AF563E1F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2F95-A6DD-4445-B51C-13D454F3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F650-4F21-EF44-A6D6-90B2380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867B3-1021-C74C-A4EC-533F9307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48B1-930B-404B-B212-7C308CB3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C28B-55C7-1C44-8B79-0143B2AC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104E-CD7A-0F48-BD55-6EF89F345A46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C03B-2D08-274E-ADA4-675E59ABE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6FBF-13DB-894A-A51E-ABE207BDA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B32-B784-EB46-BD13-FE2167C3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ingress-nginx" TargetMode="External"/><Relationship Id="rId3" Type="http://schemas.openxmlformats.org/officeDocument/2006/relationships/hyperlink" Target="https://kubernetes.io/" TargetMode="External"/><Relationship Id="rId7" Type="http://schemas.openxmlformats.org/officeDocument/2006/relationships/hyperlink" Target="https://github.com/kubernetes/kops" TargetMode="External"/><Relationship Id="rId2" Type="http://schemas.openxmlformats.org/officeDocument/2006/relationships/hyperlink" Target="https://github.com/coreos/prometheus-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ri/kubeutils" TargetMode="External"/><Relationship Id="rId5" Type="http://schemas.openxmlformats.org/officeDocument/2006/relationships/hyperlink" Target="https://koopjs.github.io/" TargetMode="External"/><Relationship Id="rId4" Type="http://schemas.openxmlformats.org/officeDocument/2006/relationships/hyperlink" Target="https://hub.arcgis.com/" TargetMode="External"/><Relationship Id="rId9" Type="http://schemas.openxmlformats.org/officeDocument/2006/relationships/hyperlink" Target="https://github.com/kubernetes/autoscaler/tree/master/cluster-autoscal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stlcogis.opendata.arcgi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DEAA5-D9C5-244C-A022-04E1636A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Continuously Delivered &amp; Scalable Geoservices on Kubernetes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A9BF-1F85-3446-8345-B77AFEE5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Daniel Fenton</a:t>
            </a:r>
          </a:p>
          <a:p>
            <a:pPr algn="l"/>
            <a:r>
              <a:rPr lang="en-US"/>
              <a:t>Esri R&amp;D</a:t>
            </a:r>
          </a:p>
          <a:p>
            <a:pPr algn="l"/>
            <a:r>
              <a:rPr lang="en-US"/>
              <a:t>@dmfenton</a:t>
            </a:r>
          </a:p>
        </p:txBody>
      </p:sp>
    </p:spTree>
    <p:extLst>
      <p:ext uri="{BB962C8B-B14F-4D97-AF65-F5344CB8AC3E}">
        <p14:creationId xmlns:p14="http://schemas.microsoft.com/office/powerpoint/2010/main" val="93038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2102C0-C430-A442-AFB6-AEFFEA50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8" y="752115"/>
            <a:ext cx="3631036" cy="2741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CBA82-99BC-8F4D-8E0A-F754A4D5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02" y="1402494"/>
            <a:ext cx="3647276" cy="144067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791DC-650B-AF48-9EAB-15C054960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73081" y="752115"/>
            <a:ext cx="3647275" cy="257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876DB-28F9-EA46-986F-D6404C52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  <a:solidFill>
            <a:schemeClr val="bg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Kubeutils Deployment CLI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3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589F62-7ABF-F342-9D5F-3BDD624A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Rollouts: blue/green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581E-D9E0-5748-8DB7-698914DB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Each microservice implements “readiness check”</a:t>
            </a:r>
          </a:p>
          <a:p>
            <a:pPr lvl="1"/>
            <a:r>
              <a:rPr lang="en-US" dirty="0"/>
              <a:t>Is this service up and ready to handle traffic?</a:t>
            </a:r>
          </a:p>
          <a:p>
            <a:r>
              <a:rPr lang="en-US" sz="2400" dirty="0"/>
              <a:t>Scheduler adds new container with updated code</a:t>
            </a:r>
          </a:p>
          <a:p>
            <a:pPr lvl="1"/>
            <a:r>
              <a:rPr lang="en-US" dirty="0"/>
              <a:t>If readiness check passes =&gt; remove old container</a:t>
            </a:r>
          </a:p>
          <a:p>
            <a:pPr lvl="1"/>
            <a:r>
              <a:rPr lang="en-US" dirty="0"/>
              <a:t>Repeat until all old pods have been replaced with new pods</a:t>
            </a:r>
          </a:p>
          <a:p>
            <a:r>
              <a:rPr lang="en-US" sz="2400" dirty="0"/>
              <a:t>Updates sent in Slack Channel</a:t>
            </a:r>
          </a:p>
        </p:txBody>
      </p:sp>
    </p:spTree>
    <p:extLst>
      <p:ext uri="{BB962C8B-B14F-4D97-AF65-F5344CB8AC3E}">
        <p14:creationId xmlns:p14="http://schemas.microsoft.com/office/powerpoint/2010/main" val="22027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5CED9B-27C0-D84A-A15E-29974445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8" y="435038"/>
            <a:ext cx="3631036" cy="33755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EA177-F2C9-834A-805E-04747A5B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1647" y="1092476"/>
            <a:ext cx="3647276" cy="2060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191A8-9722-244A-BA6F-AB2B9097C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337" y="828048"/>
            <a:ext cx="3647275" cy="2589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6E023-4D4E-C94E-8710-B8BD2E15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  <a:solidFill>
            <a:schemeClr val="bg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Networking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9FE99-28B7-1541-8052-E6108E27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467343"/>
            <a:ext cx="4042410" cy="211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F3783-564F-5949-ADD7-DB107DD5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712169"/>
            <a:ext cx="4042409" cy="1475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ACA2E-1932-E34B-9F02-6A947F4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4A50-6C32-9340-9828-96193CA0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1700"/>
              <a:t>Logging Stack</a:t>
            </a:r>
          </a:p>
          <a:p>
            <a:pPr lvl="1"/>
            <a:r>
              <a:rPr lang="en-US" sz="1700"/>
              <a:t>FluentD Daemonset</a:t>
            </a:r>
          </a:p>
          <a:p>
            <a:pPr lvl="1"/>
            <a:r>
              <a:rPr lang="en-US" sz="1700"/>
              <a:t>3 Node Elasticsearch Statefulset</a:t>
            </a:r>
          </a:p>
          <a:p>
            <a:pPr lvl="1"/>
            <a:r>
              <a:rPr lang="en-US" sz="1700"/>
              <a:t>Kibana</a:t>
            </a:r>
          </a:p>
          <a:p>
            <a:pPr lvl="2"/>
            <a:r>
              <a:rPr lang="en-US" sz="1700"/>
              <a:t>Exposed on Internal Network</a:t>
            </a:r>
          </a:p>
          <a:p>
            <a:pPr lvl="2"/>
            <a:r>
              <a:rPr lang="en-US" sz="1700"/>
              <a:t>Behind Github Auth Proxy</a:t>
            </a:r>
          </a:p>
          <a:p>
            <a:r>
              <a:rPr lang="en-US" sz="1700"/>
              <a:t>Metrics/Alerting Stack</a:t>
            </a:r>
          </a:p>
          <a:p>
            <a:pPr lvl="1"/>
            <a:r>
              <a:rPr lang="en-US" sz="1700"/>
              <a:t>Run by Prometheus Operator</a:t>
            </a:r>
          </a:p>
          <a:p>
            <a:pPr lvl="1"/>
            <a:r>
              <a:rPr lang="en-US" sz="1700"/>
              <a:t>Prometheus Statefulset</a:t>
            </a:r>
          </a:p>
          <a:p>
            <a:pPr lvl="1"/>
            <a:r>
              <a:rPr lang="en-US" sz="1700"/>
              <a:t>Alertmanager Statefulset</a:t>
            </a:r>
          </a:p>
          <a:p>
            <a:pPr lvl="1"/>
            <a:r>
              <a:rPr lang="en-US" sz="1700"/>
              <a:t>Pagerduty + Slack Alerts</a:t>
            </a:r>
          </a:p>
        </p:txBody>
      </p:sp>
    </p:spTree>
    <p:extLst>
      <p:ext uri="{BB962C8B-B14F-4D97-AF65-F5344CB8AC3E}">
        <p14:creationId xmlns:p14="http://schemas.microsoft.com/office/powerpoint/2010/main" val="409735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0A913E-610A-F942-8D5B-83DE6B52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CD5E-526E-5C43-8ECE-B5DC248F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Prometheus operator</a:t>
            </a:r>
            <a:endParaRPr lang="en-US" sz="2400" dirty="0"/>
          </a:p>
          <a:p>
            <a:r>
              <a:rPr lang="en-US" sz="2400" dirty="0">
                <a:hlinkClick r:id="rId3"/>
              </a:rPr>
              <a:t>Kubernetes Guide</a:t>
            </a:r>
            <a:endParaRPr lang="en-US" sz="2400" dirty="0"/>
          </a:p>
          <a:p>
            <a:r>
              <a:rPr lang="en-US" sz="2400" dirty="0">
                <a:hlinkClick r:id="rId4"/>
              </a:rPr>
              <a:t>ArcGIS Hub</a:t>
            </a:r>
            <a:endParaRPr lang="en-US" sz="2400" dirty="0"/>
          </a:p>
          <a:p>
            <a:r>
              <a:rPr lang="en-US" sz="2400" dirty="0">
                <a:hlinkClick r:id="rId5"/>
              </a:rPr>
              <a:t>Koop</a:t>
            </a:r>
            <a:endParaRPr lang="en-US" sz="2400" dirty="0"/>
          </a:p>
          <a:p>
            <a:r>
              <a:rPr lang="en-US" sz="2400" dirty="0">
                <a:hlinkClick r:id="rId6"/>
              </a:rPr>
              <a:t>Kubeutils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Kops</a:t>
            </a:r>
            <a:endParaRPr lang="en-US" sz="2400" dirty="0"/>
          </a:p>
          <a:p>
            <a:r>
              <a:rPr lang="en-US" sz="2400" dirty="0">
                <a:hlinkClick r:id="rId8"/>
              </a:rPr>
              <a:t>NGINX Ingress Controller</a:t>
            </a:r>
            <a:endParaRPr lang="en-US" sz="2400" dirty="0"/>
          </a:p>
          <a:p>
            <a:r>
              <a:rPr lang="en-US" sz="2400" dirty="0">
                <a:hlinkClick r:id="rId9"/>
              </a:rPr>
              <a:t>Cluster </a:t>
            </a:r>
            <a:r>
              <a:rPr lang="en-US" sz="2400" dirty="0" err="1">
                <a:hlinkClick r:id="rId9"/>
              </a:rPr>
              <a:t>Autoscaler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5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1906F3-984F-D242-8653-817E9AB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Quick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A89A-B4F6-1D47-8B37-0A8527C6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ArcGIS Hub: </a:t>
            </a:r>
          </a:p>
          <a:p>
            <a:pPr lvl="1"/>
            <a:r>
              <a:rPr lang="en-US" sz="2000" dirty="0"/>
              <a:t>Cities Publish Open Data</a:t>
            </a:r>
          </a:p>
          <a:p>
            <a:pPr lvl="1"/>
            <a:r>
              <a:rPr lang="en-US" sz="2000" dirty="0"/>
              <a:t>Work with Citizens to Solve Urban Problems</a:t>
            </a:r>
          </a:p>
          <a:p>
            <a:r>
              <a:rPr lang="en-US" sz="2400" dirty="0"/>
              <a:t>Product Launched in 2014</a:t>
            </a:r>
          </a:p>
          <a:p>
            <a:r>
              <a:rPr lang="en-US" sz="2400" dirty="0"/>
              <a:t>Actively Used by Hundreds of Organizations</a:t>
            </a:r>
          </a:p>
          <a:p>
            <a:pPr lvl="1"/>
            <a:r>
              <a:rPr lang="en-US" sz="2000" dirty="0"/>
              <a:t>Local </a:t>
            </a:r>
            <a:r>
              <a:rPr lang="en-US" sz="2000" dirty="0" err="1"/>
              <a:t>Gov</a:t>
            </a:r>
            <a:endParaRPr lang="en-US" sz="2000" dirty="0"/>
          </a:p>
          <a:p>
            <a:pPr lvl="1"/>
            <a:r>
              <a:rPr lang="en-US" sz="2000" dirty="0"/>
              <a:t>State </a:t>
            </a:r>
            <a:r>
              <a:rPr lang="en-US" sz="2000" dirty="0" err="1"/>
              <a:t>Gov</a:t>
            </a:r>
            <a:endParaRPr lang="en-US" sz="2000" dirty="0"/>
          </a:p>
          <a:p>
            <a:pPr lvl="1"/>
            <a:r>
              <a:rPr lang="en-US" sz="2000" dirty="0"/>
              <a:t>Federal </a:t>
            </a:r>
            <a:r>
              <a:rPr lang="en-US" sz="2000" dirty="0" err="1"/>
              <a:t>Gov</a:t>
            </a:r>
            <a:endParaRPr lang="en-US" sz="2000" dirty="0"/>
          </a:p>
          <a:p>
            <a:pPr lvl="1"/>
            <a:r>
              <a:rPr lang="en-US" sz="2000" dirty="0"/>
              <a:t>NGOs</a:t>
            </a:r>
          </a:p>
          <a:p>
            <a:pPr lvl="1"/>
            <a:r>
              <a:rPr lang="en-US" sz="2000" dirty="0"/>
              <a:t>Private Business</a:t>
            </a:r>
          </a:p>
          <a:p>
            <a:r>
              <a:rPr lang="en-US" sz="2400" dirty="0"/>
              <a:t>E.g. </a:t>
            </a:r>
            <a:r>
              <a:rPr lang="en-US" sz="2400" dirty="0">
                <a:hlinkClick r:id="rId2"/>
              </a:rPr>
              <a:t>https://data-stlcogis.opendata.arcgis.com/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1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3E144C-C535-C747-A35E-E62E25A1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0322-D204-C14D-92C6-2A5034C7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Kubernetes @ 10k Feet</a:t>
            </a:r>
          </a:p>
          <a:p>
            <a:r>
              <a:rPr lang="en-US" sz="2400" dirty="0"/>
              <a:t>Spatial Download System Architecture</a:t>
            </a:r>
          </a:p>
          <a:p>
            <a:r>
              <a:rPr lang="en-US" sz="2400" dirty="0"/>
              <a:t>Jenkins and our CI/CD Pipeline</a:t>
            </a:r>
          </a:p>
          <a:p>
            <a:r>
              <a:rPr lang="en-US" sz="2400" dirty="0"/>
              <a:t>Key Component: Deployment</a:t>
            </a:r>
          </a:p>
          <a:p>
            <a:r>
              <a:rPr lang="en-US" sz="2400" dirty="0"/>
              <a:t>Kubeutils: FOSS Deployment CLI</a:t>
            </a:r>
          </a:p>
          <a:p>
            <a:r>
              <a:rPr lang="en-US" sz="2400" dirty="0"/>
              <a:t>Deployment Rollouts</a:t>
            </a:r>
          </a:p>
          <a:p>
            <a:r>
              <a:rPr lang="en-US" sz="2400" dirty="0"/>
              <a:t>Networking</a:t>
            </a:r>
          </a:p>
          <a:p>
            <a:r>
              <a:rPr lang="en-US" sz="2400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04026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FED7A4-A629-0945-9E8A-7D14B122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4D90-3B4E-C04A-BC98-34B79EB6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Faster time from idea to deployment</a:t>
            </a:r>
          </a:p>
          <a:p>
            <a:r>
              <a:rPr lang="en-US" sz="2400" dirty="0"/>
              <a:t>Faster and more complete feedback from production</a:t>
            </a:r>
          </a:p>
          <a:p>
            <a:r>
              <a:rPr lang="en-US" sz="2400" dirty="0"/>
              <a:t>Easier to debug</a:t>
            </a:r>
          </a:p>
          <a:p>
            <a:r>
              <a:rPr lang="en-US" sz="2400" dirty="0"/>
              <a:t>Easier to add new services</a:t>
            </a:r>
          </a:p>
          <a:p>
            <a:r>
              <a:rPr lang="en-US" sz="2400" dirty="0"/>
              <a:t>Automated, reliable deployments</a:t>
            </a:r>
          </a:p>
          <a:p>
            <a:r>
              <a:rPr lang="en-US" sz="2400" dirty="0"/>
              <a:t>Smooth Git Workflow</a:t>
            </a:r>
          </a:p>
          <a:p>
            <a:r>
              <a:rPr lang="en-US" sz="2400" dirty="0"/>
              <a:t>Scaling on autopilot</a:t>
            </a:r>
          </a:p>
          <a:p>
            <a:r>
              <a:rPr lang="en-US" sz="2400" dirty="0"/>
              <a:t>Fewer idle resources consumed</a:t>
            </a:r>
          </a:p>
        </p:txBody>
      </p:sp>
    </p:spTree>
    <p:extLst>
      <p:ext uri="{BB962C8B-B14F-4D97-AF65-F5344CB8AC3E}">
        <p14:creationId xmlns:p14="http://schemas.microsoft.com/office/powerpoint/2010/main" val="137364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CDF88C-4231-E244-ACBF-56E1CB6C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K8s @ 10k: 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A820-78BC-8442-A4E6-308A082C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Cluster</a:t>
            </a:r>
          </a:p>
          <a:p>
            <a:r>
              <a:rPr lang="en-US" sz="2400"/>
              <a:t>Master &amp; Nodes</a:t>
            </a:r>
          </a:p>
          <a:p>
            <a:r>
              <a:rPr lang="en-US" sz="2400"/>
              <a:t>Namespace</a:t>
            </a:r>
          </a:p>
          <a:p>
            <a:r>
              <a:rPr lang="en-US" sz="2400"/>
              <a:t>Pod</a:t>
            </a:r>
          </a:p>
          <a:p>
            <a:r>
              <a:rPr lang="en-US" sz="2400"/>
              <a:t>Deployment</a:t>
            </a:r>
          </a:p>
          <a:p>
            <a:r>
              <a:rPr lang="en-US" sz="2400"/>
              <a:t>Horizonal Pod Autoscaler</a:t>
            </a:r>
          </a:p>
          <a:p>
            <a:r>
              <a:rPr lang="en-US" sz="2400"/>
              <a:t>Service</a:t>
            </a:r>
          </a:p>
          <a:p>
            <a:r>
              <a:rPr lang="en-US" sz="240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89532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08B9B5B9-D2C3-D740-9917-6120C5F93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06" t="-2" r="6720" b="3"/>
          <a:stretch/>
        </p:blipFill>
        <p:spPr>
          <a:xfrm>
            <a:off x="4593772" y="645982"/>
            <a:ext cx="7168428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04961-6AD7-4943-BDC4-341434FB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Download System Architecture</a:t>
            </a:r>
            <a:endParaRPr lang="en-US" sz="37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EA15AE34-CD4E-4EEB-848E-E9BBAC24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Feature Services =&gt; (ND) </a:t>
            </a:r>
            <a:r>
              <a:rPr lang="en-US" sz="1800" dirty="0" err="1"/>
              <a:t>GeoJSON</a:t>
            </a:r>
            <a:r>
              <a:rPr lang="en-US" sz="1800" dirty="0"/>
              <a:t>, KML, CSV, Shapefile, Geohash</a:t>
            </a:r>
          </a:p>
          <a:p>
            <a:r>
              <a:rPr lang="en-US" sz="1800" dirty="0"/>
              <a:t>15m per year, 1 TB per month</a:t>
            </a:r>
          </a:p>
          <a:p>
            <a:r>
              <a:rPr lang="en-US" sz="1800" dirty="0"/>
              <a:t>Spiky workloads</a:t>
            </a:r>
          </a:p>
          <a:p>
            <a:r>
              <a:rPr lang="en-US" sz="1800" dirty="0"/>
              <a:t>Delayed job system, refresh in background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844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961-6AD7-4943-BDC4-341434FB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Jenkins Pipeline</a:t>
            </a:r>
            <a:endParaRPr lang="en-US" sz="3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84172-557A-D445-995D-01660174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4" y="0"/>
            <a:ext cx="11038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161B-FB58-AF41-A884-B33632FD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9"/>
            <a:ext cx="10905066" cy="53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85C87-BC0E-2D4E-8D26-186639724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0" r="2" b="6623"/>
          <a:stretch/>
        </p:blipFill>
        <p:spPr>
          <a:xfrm>
            <a:off x="5981076" y="253025"/>
            <a:ext cx="5716248" cy="646256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A9394-8E45-EA4F-B9A9-C1EC5AE0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Deployment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9294-0396-894E-9A2F-20E29574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Yaml</a:t>
            </a:r>
            <a:r>
              <a:rPr lang="en-US" sz="2000" dirty="0"/>
              <a:t> for each service</a:t>
            </a:r>
          </a:p>
          <a:p>
            <a:pPr lvl="1"/>
            <a:r>
              <a:rPr lang="en-US" sz="1600" dirty="0"/>
              <a:t>API</a:t>
            </a:r>
          </a:p>
          <a:p>
            <a:pPr lvl="1"/>
            <a:r>
              <a:rPr lang="en-US" sz="1600" dirty="0"/>
              <a:t>Import Worker</a:t>
            </a:r>
          </a:p>
          <a:p>
            <a:pPr lvl="1"/>
            <a:r>
              <a:rPr lang="en-US" sz="1600" dirty="0"/>
              <a:t>Export Worker</a:t>
            </a:r>
          </a:p>
          <a:p>
            <a:r>
              <a:rPr lang="en-US" sz="2000" dirty="0"/>
              <a:t>Autoscaling Configuration in same file</a:t>
            </a:r>
          </a:p>
          <a:p>
            <a:r>
              <a:rPr lang="en-US" sz="2000" dirty="0"/>
              <a:t>Secrets referenced externally (safe to check in)</a:t>
            </a:r>
          </a:p>
          <a:p>
            <a:r>
              <a:rPr lang="en-US" sz="2000" dirty="0"/>
              <a:t>Changes to this file trigger a deploy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09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323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Continuously Delivered &amp; Scalable Geoservices on Kubernetes</vt:lpstr>
      <vt:lpstr>Quick Background</vt:lpstr>
      <vt:lpstr>Overview</vt:lpstr>
      <vt:lpstr>Benefits</vt:lpstr>
      <vt:lpstr>K8s @ 10k: Key Terminology</vt:lpstr>
      <vt:lpstr>Download System Architecture</vt:lpstr>
      <vt:lpstr>Jenkins Pipeline</vt:lpstr>
      <vt:lpstr>PowerPoint Presentation</vt:lpstr>
      <vt:lpstr>Deployment Configuration</vt:lpstr>
      <vt:lpstr>Kubeutils Deployment CLI</vt:lpstr>
      <vt:lpstr>Rollouts: blue/green style</vt:lpstr>
      <vt:lpstr>Networking</vt:lpstr>
      <vt:lpstr>Monitoring</vt:lpstr>
      <vt:lpstr>Links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Continuously Delivering Scalable Geoservices on Kubernetes</dc:title>
  <dc:creator>Daniel Fenton</dc:creator>
  <cp:lastModifiedBy>Daniel Fenton</cp:lastModifiedBy>
  <cp:revision>16</cp:revision>
  <dcterms:created xsi:type="dcterms:W3CDTF">2018-05-14T14:21:58Z</dcterms:created>
  <dcterms:modified xsi:type="dcterms:W3CDTF">2018-05-14T22:12:21Z</dcterms:modified>
</cp:coreProperties>
</file>