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77" r:id="rId5"/>
    <p:sldId id="278" r:id="rId6"/>
    <p:sldId id="279" r:id="rId7"/>
    <p:sldId id="281" r:id="rId8"/>
    <p:sldId id="280" r:id="rId9"/>
    <p:sldId id="263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59069-4C85-48BD-928A-7E07BBCECB6D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96FA7-80B4-40AF-A6F4-99C35C9F4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8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96FA7-80B4-40AF-A6F4-99C35C9F4D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5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chohu220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19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F6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0708" y="7019763"/>
            <a:ext cx="2171956" cy="2093765"/>
            <a:chOff x="9470708" y="7019763"/>
            <a:chExt cx="2171956" cy="20937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2660000">
              <a:off x="9470708" y="7019763"/>
              <a:ext cx="2171956" cy="20937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3955" y="2213047"/>
            <a:ext cx="10424443" cy="5945500"/>
            <a:chOff x="10113955" y="2213047"/>
            <a:chExt cx="10424443" cy="59455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0113955" y="2213047"/>
              <a:ext cx="10424443" cy="59455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95400" y="2290993"/>
            <a:ext cx="12226218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800" kern="0" spc="-200" dirty="0">
                <a:solidFill>
                  <a:srgbClr val="FFFFFF"/>
                </a:solidFill>
                <a:latin typeface="Pretendard ExtraBold" pitchFamily="34" charset="0"/>
                <a:cs typeface="Pretendard ExtraBold" pitchFamily="34" charset="0"/>
              </a:rPr>
              <a:t>몰입하는 개발자</a:t>
            </a:r>
            <a:endParaRPr lang="en-US" altLang="ko-KR" sz="7800" kern="0" spc="-200" dirty="0">
              <a:solidFill>
                <a:srgbClr val="FFFFFF"/>
              </a:solidFill>
              <a:latin typeface="Pretendard ExtraBold" pitchFamily="34" charset="0"/>
              <a:cs typeface="Pretendard ExtraBold" pitchFamily="34" charset="0"/>
            </a:endParaRPr>
          </a:p>
          <a:p>
            <a:r>
              <a:rPr lang="ko-KR" altLang="en-US" sz="7800" kern="0" spc="-200" dirty="0" smtClean="0">
                <a:solidFill>
                  <a:srgbClr val="FFFFFF"/>
                </a:solidFill>
                <a:latin typeface="Pretendard ExtraBold" pitchFamily="34" charset="0"/>
                <a:cs typeface="Pretendard ExtraBold" pitchFamily="34" charset="0"/>
              </a:rPr>
              <a:t>조현욱 </a:t>
            </a:r>
            <a:r>
              <a:rPr lang="ko-KR" altLang="en-US" sz="7800" kern="0" spc="-200" dirty="0">
                <a:solidFill>
                  <a:srgbClr val="FFFFFF"/>
                </a:solidFill>
                <a:latin typeface="Pretendard ExtraBold" pitchFamily="34" charset="0"/>
                <a:cs typeface="Pretendard ExtraBold" pitchFamily="34" charset="0"/>
              </a:rPr>
              <a:t>입니다</a:t>
            </a:r>
            <a:r>
              <a:rPr lang="en-US" altLang="ko-KR" sz="7800" kern="0" spc="-200" dirty="0">
                <a:solidFill>
                  <a:srgbClr val="FFFFFF"/>
                </a:solidFill>
                <a:latin typeface="Pretendard ExtraBold" pitchFamily="34" charset="0"/>
                <a:cs typeface="Pretendard ExtraBold" pitchFamily="34" charset="0"/>
              </a:rPr>
              <a:t>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05257" y="862126"/>
            <a:ext cx="1598918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KIM GAEBAL PORTFOLIO</a:t>
            </a:r>
            <a:endParaRPr lang="ko-KR" altLang="en-US" sz="18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005257" y="771262"/>
            <a:ext cx="10672665" cy="37135"/>
            <a:chOff x="1005257" y="771262"/>
            <a:chExt cx="10672665" cy="371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257" y="771262"/>
              <a:ext cx="10672665" cy="371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5257" y="1286714"/>
            <a:ext cx="10672665" cy="37135"/>
            <a:chOff x="1005257" y="1286714"/>
            <a:chExt cx="10672665" cy="37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257" y="1286714"/>
              <a:ext cx="10672665" cy="37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47588" y="2685893"/>
            <a:ext cx="938153" cy="812480"/>
            <a:chOff x="16147588" y="2685893"/>
            <a:chExt cx="938153" cy="8124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920000">
              <a:off x="16147588" y="2685893"/>
              <a:ext cx="938153" cy="8124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523824" y="-184757"/>
            <a:ext cx="2171956" cy="2093765"/>
            <a:chOff x="16523824" y="-184757"/>
            <a:chExt cx="2171956" cy="209376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260000">
              <a:off x="16523824" y="-184757"/>
              <a:ext cx="2171956" cy="209376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458037A-E0E9-404E-9049-FB0D706D2BBA}"/>
              </a:ext>
            </a:extLst>
          </p:cNvPr>
          <p:cNvSpPr txBox="1"/>
          <p:nvPr/>
        </p:nvSpPr>
        <p:spPr>
          <a:xfrm>
            <a:off x="12899402" y="8724900"/>
            <a:ext cx="2512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CONTACT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chohu220@naver.com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010-8492-5554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Github.com/HYUNUK123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9A6547FA-3F27-4F05-BC84-EC9053825436}"/>
              </a:ext>
            </a:extLst>
          </p:cNvPr>
          <p:cNvSpPr txBox="1"/>
          <p:nvPr/>
        </p:nvSpPr>
        <p:spPr>
          <a:xfrm>
            <a:off x="943723" y="930172"/>
            <a:ext cx="765714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나눔스퀘어 Bold" panose="020B0600000101010101" pitchFamily="50" charset="-127"/>
                <a:cs typeface="Pretendard" pitchFamily="34" charset="0"/>
              </a:rPr>
              <a:t>목차</a:t>
            </a:r>
            <a:endParaRPr lang="en-US" dirty="0"/>
          </a:p>
        </p:txBody>
      </p:sp>
      <p:grpSp>
        <p:nvGrpSpPr>
          <p:cNvPr id="53" name="그룹 1001">
            <a:extLst>
              <a:ext uri="{FF2B5EF4-FFF2-40B4-BE49-F238E27FC236}">
                <a16:creationId xmlns:a16="http://schemas.microsoft.com/office/drawing/2014/main" id="{C485EA6A-2F0C-4884-B72C-CFE48F91BD64}"/>
              </a:ext>
            </a:extLst>
          </p:cNvPr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54" name="Object 3">
              <a:extLst>
                <a:ext uri="{FF2B5EF4-FFF2-40B4-BE49-F238E27FC236}">
                  <a16:creationId xmlns:a16="http://schemas.microsoft.com/office/drawing/2014/main" id="{AF4BD8E6-0F54-4EF2-99B5-763AD0D4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56" name="그룹 1002">
            <a:extLst>
              <a:ext uri="{FF2B5EF4-FFF2-40B4-BE49-F238E27FC236}">
                <a16:creationId xmlns:a16="http://schemas.microsoft.com/office/drawing/2014/main" id="{9BF8EB70-B7D5-4424-965D-5DF85EADCF1B}"/>
              </a:ext>
            </a:extLst>
          </p:cNvPr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57" name="Object 6">
              <a:extLst>
                <a:ext uri="{FF2B5EF4-FFF2-40B4-BE49-F238E27FC236}">
                  <a16:creationId xmlns:a16="http://schemas.microsoft.com/office/drawing/2014/main" id="{7EE25C82-39B1-492C-BC77-326E2F9F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59" name="Object 9">
            <a:extLst>
              <a:ext uri="{FF2B5EF4-FFF2-40B4-BE49-F238E27FC236}">
                <a16:creationId xmlns:a16="http://schemas.microsoft.com/office/drawing/2014/main" id="{F4D1FE5D-AC24-4AA2-9457-FBE9C145C34B}"/>
              </a:ext>
            </a:extLst>
          </p:cNvPr>
          <p:cNvSpPr txBox="1"/>
          <p:nvPr/>
        </p:nvSpPr>
        <p:spPr>
          <a:xfrm>
            <a:off x="12339588" y="1074000"/>
            <a:ext cx="500238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KIMGAEBAL PORTFOLIO</a:t>
            </a:r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id="{3872AD3C-164F-4925-990D-881EA97AD3CC}"/>
              </a:ext>
            </a:extLst>
          </p:cNvPr>
          <p:cNvSpPr txBox="1"/>
          <p:nvPr/>
        </p:nvSpPr>
        <p:spPr>
          <a:xfrm>
            <a:off x="4791344" y="3014219"/>
            <a:ext cx="1764290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300" kern="0" spc="-100" dirty="0">
                <a:solidFill>
                  <a:srgbClr val="3F64C7"/>
                </a:solidFill>
                <a:latin typeface="나눔스퀘어 Bold" panose="020B0600000101010101" pitchFamily="50" charset="-127"/>
                <a:cs typeface="Pretendard" pitchFamily="34" charset="0"/>
              </a:rPr>
              <a:t>01</a:t>
            </a:r>
            <a:endParaRPr lang="en-US" dirty="0"/>
          </a:p>
        </p:txBody>
      </p:sp>
      <p:sp>
        <p:nvSpPr>
          <p:cNvPr id="62" name="Object 19">
            <a:extLst>
              <a:ext uri="{FF2B5EF4-FFF2-40B4-BE49-F238E27FC236}">
                <a16:creationId xmlns:a16="http://schemas.microsoft.com/office/drawing/2014/main" id="{E62E59E2-CFA5-4A96-863C-59C028E62F8D}"/>
              </a:ext>
            </a:extLst>
          </p:cNvPr>
          <p:cNvSpPr txBox="1"/>
          <p:nvPr/>
        </p:nvSpPr>
        <p:spPr>
          <a:xfrm>
            <a:off x="4772294" y="4506382"/>
            <a:ext cx="1920337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300" kern="0" spc="-100" dirty="0">
                <a:solidFill>
                  <a:srgbClr val="193D76"/>
                </a:solidFill>
                <a:latin typeface="나눔스퀘어 Bold" panose="020B0600000101010101" pitchFamily="50" charset="-127"/>
                <a:cs typeface="Pretendard" pitchFamily="34" charset="0"/>
              </a:rPr>
              <a:t>02</a:t>
            </a:r>
            <a:endParaRPr lang="en-US" dirty="0"/>
          </a:p>
        </p:txBody>
      </p:sp>
      <p:sp>
        <p:nvSpPr>
          <p:cNvPr id="63" name="Object 24">
            <a:extLst>
              <a:ext uri="{FF2B5EF4-FFF2-40B4-BE49-F238E27FC236}">
                <a16:creationId xmlns:a16="http://schemas.microsoft.com/office/drawing/2014/main" id="{A11C2D47-B915-4C3C-BCE3-D3265F513526}"/>
              </a:ext>
            </a:extLst>
          </p:cNvPr>
          <p:cNvSpPr txBox="1"/>
          <p:nvPr/>
        </p:nvSpPr>
        <p:spPr>
          <a:xfrm>
            <a:off x="4781610" y="5951834"/>
            <a:ext cx="1764290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300" kern="0" spc="-100" dirty="0">
                <a:solidFill>
                  <a:srgbClr val="3F64C7"/>
                </a:solidFill>
                <a:latin typeface="나눔스퀘어 Bold" panose="020B0600000101010101" pitchFamily="50" charset="-127"/>
                <a:cs typeface="Pretendard" pitchFamily="34" charset="0"/>
              </a:rPr>
              <a:t>03</a:t>
            </a:r>
            <a:endParaRPr lang="en-US" dirty="0"/>
          </a:p>
        </p:txBody>
      </p:sp>
      <p:grpSp>
        <p:nvGrpSpPr>
          <p:cNvPr id="65" name="그룹 1006">
            <a:extLst>
              <a:ext uri="{FF2B5EF4-FFF2-40B4-BE49-F238E27FC236}">
                <a16:creationId xmlns:a16="http://schemas.microsoft.com/office/drawing/2014/main" id="{430E758A-578D-4DC1-8F06-E25926595AF4}"/>
              </a:ext>
            </a:extLst>
          </p:cNvPr>
          <p:cNvGrpSpPr/>
          <p:nvPr/>
        </p:nvGrpSpPr>
        <p:grpSpPr>
          <a:xfrm>
            <a:off x="5999405" y="5653496"/>
            <a:ext cx="7852313" cy="53169"/>
            <a:chOff x="10850759" y="3396825"/>
            <a:chExt cx="2509665" cy="5361905"/>
          </a:xfrm>
        </p:grpSpPr>
        <p:pic>
          <p:nvPicPr>
            <p:cNvPr id="66" name="Object 25">
              <a:extLst>
                <a:ext uri="{FF2B5EF4-FFF2-40B4-BE49-F238E27FC236}">
                  <a16:creationId xmlns:a16="http://schemas.microsoft.com/office/drawing/2014/main" id="{03023A17-1F42-423B-A866-51DCFD6C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0759" y="3396825"/>
              <a:ext cx="2509665" cy="5361905"/>
            </a:xfrm>
            <a:prstGeom prst="rect">
              <a:avLst/>
            </a:prstGeom>
          </p:spPr>
        </p:pic>
      </p:grpSp>
      <p:sp>
        <p:nvSpPr>
          <p:cNvPr id="68" name="Object 29">
            <a:extLst>
              <a:ext uri="{FF2B5EF4-FFF2-40B4-BE49-F238E27FC236}">
                <a16:creationId xmlns:a16="http://schemas.microsoft.com/office/drawing/2014/main" id="{3BF3997A-5E29-4646-999E-74D24C8B5802}"/>
              </a:ext>
            </a:extLst>
          </p:cNvPr>
          <p:cNvSpPr txBox="1"/>
          <p:nvPr/>
        </p:nvSpPr>
        <p:spPr>
          <a:xfrm>
            <a:off x="4772294" y="7418240"/>
            <a:ext cx="1764290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300" kern="0" spc="-100" dirty="0">
                <a:solidFill>
                  <a:srgbClr val="193D76"/>
                </a:solidFill>
                <a:latin typeface="나눔스퀘어 Bold" panose="020B0600000101010101" pitchFamily="50" charset="-127"/>
                <a:cs typeface="Pretendard" pitchFamily="34" charset="0"/>
              </a:rPr>
              <a:t>04</a:t>
            </a:r>
            <a:endParaRPr lang="en-US" dirty="0"/>
          </a:p>
        </p:txBody>
      </p:sp>
      <p:grpSp>
        <p:nvGrpSpPr>
          <p:cNvPr id="69" name="그룹 1007">
            <a:extLst>
              <a:ext uri="{FF2B5EF4-FFF2-40B4-BE49-F238E27FC236}">
                <a16:creationId xmlns:a16="http://schemas.microsoft.com/office/drawing/2014/main" id="{5125BA3C-D5D5-4069-A09C-BF6B8FA10612}"/>
              </a:ext>
            </a:extLst>
          </p:cNvPr>
          <p:cNvGrpSpPr/>
          <p:nvPr/>
        </p:nvGrpSpPr>
        <p:grpSpPr>
          <a:xfrm>
            <a:off x="6010544" y="4129233"/>
            <a:ext cx="7852313" cy="63891"/>
            <a:chOff x="13807143" y="3396825"/>
            <a:chExt cx="2509665" cy="5361905"/>
          </a:xfrm>
        </p:grpSpPr>
        <p:pic>
          <p:nvPicPr>
            <p:cNvPr id="70" name="Object 30">
              <a:extLst>
                <a:ext uri="{FF2B5EF4-FFF2-40B4-BE49-F238E27FC236}">
                  <a16:creationId xmlns:a16="http://schemas.microsoft.com/office/drawing/2014/main" id="{1480F4A4-2EFC-49DC-ABCE-615325F91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7143" y="3396825"/>
              <a:ext cx="2509665" cy="5361905"/>
            </a:xfrm>
            <a:prstGeom prst="rect">
              <a:avLst/>
            </a:prstGeom>
          </p:spPr>
        </p:pic>
      </p:grpSp>
      <p:grpSp>
        <p:nvGrpSpPr>
          <p:cNvPr id="71" name="그룹 1007">
            <a:extLst>
              <a:ext uri="{FF2B5EF4-FFF2-40B4-BE49-F238E27FC236}">
                <a16:creationId xmlns:a16="http://schemas.microsoft.com/office/drawing/2014/main" id="{C2B41573-DB44-43C4-B212-0E41005C8322}"/>
              </a:ext>
            </a:extLst>
          </p:cNvPr>
          <p:cNvGrpSpPr/>
          <p:nvPr/>
        </p:nvGrpSpPr>
        <p:grpSpPr>
          <a:xfrm>
            <a:off x="6010544" y="7099650"/>
            <a:ext cx="7852313" cy="63891"/>
            <a:chOff x="13807143" y="3396825"/>
            <a:chExt cx="2509665" cy="5361905"/>
          </a:xfrm>
        </p:grpSpPr>
        <p:pic>
          <p:nvPicPr>
            <p:cNvPr id="72" name="Object 30">
              <a:extLst>
                <a:ext uri="{FF2B5EF4-FFF2-40B4-BE49-F238E27FC236}">
                  <a16:creationId xmlns:a16="http://schemas.microsoft.com/office/drawing/2014/main" id="{2D7417A9-8A50-4D27-A1B2-55B26F59B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7143" y="3396825"/>
              <a:ext cx="2509665" cy="5361905"/>
            </a:xfrm>
            <a:prstGeom prst="rect">
              <a:avLst/>
            </a:prstGeom>
          </p:spPr>
        </p:pic>
      </p:grpSp>
      <p:grpSp>
        <p:nvGrpSpPr>
          <p:cNvPr id="73" name="그룹 1006">
            <a:extLst>
              <a:ext uri="{FF2B5EF4-FFF2-40B4-BE49-F238E27FC236}">
                <a16:creationId xmlns:a16="http://schemas.microsoft.com/office/drawing/2014/main" id="{CA77CEFF-0886-4799-8E41-E014B309F1C3}"/>
              </a:ext>
            </a:extLst>
          </p:cNvPr>
          <p:cNvGrpSpPr/>
          <p:nvPr/>
        </p:nvGrpSpPr>
        <p:grpSpPr>
          <a:xfrm>
            <a:off x="5999404" y="8613191"/>
            <a:ext cx="7852313" cy="53169"/>
            <a:chOff x="10850759" y="3396825"/>
            <a:chExt cx="2509665" cy="5361905"/>
          </a:xfrm>
        </p:grpSpPr>
        <p:pic>
          <p:nvPicPr>
            <p:cNvPr id="74" name="Object 25">
              <a:extLst>
                <a:ext uri="{FF2B5EF4-FFF2-40B4-BE49-F238E27FC236}">
                  <a16:creationId xmlns:a16="http://schemas.microsoft.com/office/drawing/2014/main" id="{DE0B2E45-AB2F-4185-A2CB-7D2A3A79E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0759" y="3396825"/>
              <a:ext cx="2509665" cy="5361905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8F8534A-C240-4BFC-89B1-39ED8BA24F48}"/>
              </a:ext>
            </a:extLst>
          </p:cNvPr>
          <p:cNvSpPr txBox="1"/>
          <p:nvPr/>
        </p:nvSpPr>
        <p:spPr>
          <a:xfrm>
            <a:off x="8682084" y="3150341"/>
            <a:ext cx="2613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PROFILE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CFB69-0FFF-4907-9066-652A2620CB16}"/>
              </a:ext>
            </a:extLst>
          </p:cNvPr>
          <p:cNvSpPr txBox="1"/>
          <p:nvPr/>
        </p:nvSpPr>
        <p:spPr>
          <a:xfrm>
            <a:off x="8875171" y="4711965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C7765E-3B5B-4E78-98BA-D93192EA1706}"/>
              </a:ext>
            </a:extLst>
          </p:cNvPr>
          <p:cNvSpPr txBox="1"/>
          <p:nvPr/>
        </p:nvSpPr>
        <p:spPr>
          <a:xfrm>
            <a:off x="8315723" y="6156253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F4460-80FD-4B73-ADC9-E30C74C84033}"/>
              </a:ext>
            </a:extLst>
          </p:cNvPr>
          <p:cNvSpPr txBox="1"/>
          <p:nvPr/>
        </p:nvSpPr>
        <p:spPr>
          <a:xfrm>
            <a:off x="7986023" y="7649072"/>
            <a:ext cx="3289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입사 후 계획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94A0F6-DA2B-4915-BE11-83A54637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04" y="2571527"/>
            <a:ext cx="9144792" cy="5143946"/>
          </a:xfrm>
          <a:prstGeom prst="rect">
            <a:avLst/>
          </a:prstGeom>
        </p:spPr>
      </p:pic>
      <p:grpSp>
        <p:nvGrpSpPr>
          <p:cNvPr id="103" name="그룹 1001">
            <a:extLst>
              <a:ext uri="{FF2B5EF4-FFF2-40B4-BE49-F238E27FC236}">
                <a16:creationId xmlns:a16="http://schemas.microsoft.com/office/drawing/2014/main" id="{DB59AED7-393A-44A6-BFE6-1B18030F9570}"/>
              </a:ext>
            </a:extLst>
          </p:cNvPr>
          <p:cNvGrpSpPr/>
          <p:nvPr/>
        </p:nvGrpSpPr>
        <p:grpSpPr>
          <a:xfrm>
            <a:off x="12076190" y="6314286"/>
            <a:ext cx="5257143" cy="3185301"/>
            <a:chOff x="12076190" y="6314286"/>
            <a:chExt cx="5257143" cy="3185301"/>
          </a:xfrm>
        </p:grpSpPr>
        <p:pic>
          <p:nvPicPr>
            <p:cNvPr id="104" name="Object 2">
              <a:extLst>
                <a:ext uri="{FF2B5EF4-FFF2-40B4-BE49-F238E27FC236}">
                  <a16:creationId xmlns:a16="http://schemas.microsoft.com/office/drawing/2014/main" id="{139B5E90-6993-4CD9-914A-B2F6D56F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6190" y="6314286"/>
              <a:ext cx="5257143" cy="3185301"/>
            </a:xfrm>
            <a:prstGeom prst="rect">
              <a:avLst/>
            </a:prstGeom>
          </p:spPr>
        </p:pic>
      </p:grpSp>
      <p:grpSp>
        <p:nvGrpSpPr>
          <p:cNvPr id="105" name="그룹 1002">
            <a:extLst>
              <a:ext uri="{FF2B5EF4-FFF2-40B4-BE49-F238E27FC236}">
                <a16:creationId xmlns:a16="http://schemas.microsoft.com/office/drawing/2014/main" id="{83D1F8A7-8C85-4D20-8AB2-2FB4E9D2B174}"/>
              </a:ext>
            </a:extLst>
          </p:cNvPr>
          <p:cNvGrpSpPr/>
          <p:nvPr/>
        </p:nvGrpSpPr>
        <p:grpSpPr>
          <a:xfrm>
            <a:off x="11955556" y="6159271"/>
            <a:ext cx="5257143" cy="3212158"/>
            <a:chOff x="11955556" y="6159271"/>
            <a:chExt cx="5257143" cy="3212158"/>
          </a:xfrm>
        </p:grpSpPr>
        <p:pic>
          <p:nvPicPr>
            <p:cNvPr id="106" name="Object 5">
              <a:extLst>
                <a:ext uri="{FF2B5EF4-FFF2-40B4-BE49-F238E27FC236}">
                  <a16:creationId xmlns:a16="http://schemas.microsoft.com/office/drawing/2014/main" id="{0C8FDD40-F649-4A47-B24B-9C53DA1DE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5556" y="6159271"/>
              <a:ext cx="5257143" cy="3212158"/>
            </a:xfrm>
            <a:prstGeom prst="rect">
              <a:avLst/>
            </a:prstGeom>
          </p:spPr>
        </p:pic>
      </p:grpSp>
      <p:grpSp>
        <p:nvGrpSpPr>
          <p:cNvPr id="107" name="그룹 1003">
            <a:extLst>
              <a:ext uri="{FF2B5EF4-FFF2-40B4-BE49-F238E27FC236}">
                <a16:creationId xmlns:a16="http://schemas.microsoft.com/office/drawing/2014/main" id="{6CA5FF81-D8E9-46E2-A080-BDE170D8136B}"/>
              </a:ext>
            </a:extLst>
          </p:cNvPr>
          <p:cNvGrpSpPr/>
          <p:nvPr/>
        </p:nvGrpSpPr>
        <p:grpSpPr>
          <a:xfrm>
            <a:off x="1166185" y="2382906"/>
            <a:ext cx="5257143" cy="7156539"/>
            <a:chOff x="1084666" y="2343048"/>
            <a:chExt cx="5257143" cy="7156539"/>
          </a:xfrm>
        </p:grpSpPr>
        <p:pic>
          <p:nvPicPr>
            <p:cNvPr id="108" name="Object 8">
              <a:extLst>
                <a:ext uri="{FF2B5EF4-FFF2-40B4-BE49-F238E27FC236}">
                  <a16:creationId xmlns:a16="http://schemas.microsoft.com/office/drawing/2014/main" id="{B213869E-AF81-41FB-9D13-E0EA8ECE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4666" y="2343048"/>
              <a:ext cx="5257143" cy="7156539"/>
            </a:xfrm>
            <a:prstGeom prst="rect">
              <a:avLst/>
            </a:prstGeom>
          </p:spPr>
        </p:pic>
      </p:grpSp>
      <p:sp>
        <p:nvSpPr>
          <p:cNvPr id="109" name="Object 11">
            <a:extLst>
              <a:ext uri="{FF2B5EF4-FFF2-40B4-BE49-F238E27FC236}">
                <a16:creationId xmlns:a16="http://schemas.microsoft.com/office/drawing/2014/main" id="{015AA004-6C3A-423B-90C7-77C39A8E3CC7}"/>
              </a:ext>
            </a:extLst>
          </p:cNvPr>
          <p:cNvSpPr txBox="1"/>
          <p:nvPr/>
        </p:nvSpPr>
        <p:spPr>
          <a:xfrm>
            <a:off x="-914400" y="910938"/>
            <a:ext cx="598425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나눔스퀘어 Bold" panose="020B0600000101010101" pitchFamily="50" charset="-127"/>
                <a:cs typeface="Pretendard" pitchFamily="34" charset="0"/>
              </a:rPr>
              <a:t>1. PROFILE</a:t>
            </a:r>
            <a:endParaRPr lang="en-US" dirty="0"/>
          </a:p>
        </p:txBody>
      </p:sp>
      <p:grpSp>
        <p:nvGrpSpPr>
          <p:cNvPr id="110" name="그룹 1004">
            <a:extLst>
              <a:ext uri="{FF2B5EF4-FFF2-40B4-BE49-F238E27FC236}">
                <a16:creationId xmlns:a16="http://schemas.microsoft.com/office/drawing/2014/main" id="{A7E1EF4F-F7A7-42B3-9C61-70B025025E23}"/>
              </a:ext>
            </a:extLst>
          </p:cNvPr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111" name="Object 12">
              <a:extLst>
                <a:ext uri="{FF2B5EF4-FFF2-40B4-BE49-F238E27FC236}">
                  <a16:creationId xmlns:a16="http://schemas.microsoft.com/office/drawing/2014/main" id="{EE60C459-F940-467F-AB93-1C97899A7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12" name="그룹 1005">
            <a:extLst>
              <a:ext uri="{FF2B5EF4-FFF2-40B4-BE49-F238E27FC236}">
                <a16:creationId xmlns:a16="http://schemas.microsoft.com/office/drawing/2014/main" id="{EDC3E015-B678-46C8-A405-666E16E6101F}"/>
              </a:ext>
            </a:extLst>
          </p:cNvPr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113" name="Object 15">
              <a:extLst>
                <a:ext uri="{FF2B5EF4-FFF2-40B4-BE49-F238E27FC236}">
                  <a16:creationId xmlns:a16="http://schemas.microsoft.com/office/drawing/2014/main" id="{83578C1F-D53D-4B2C-B442-11803A0C7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114" name="Object 19">
            <a:extLst>
              <a:ext uri="{FF2B5EF4-FFF2-40B4-BE49-F238E27FC236}">
                <a16:creationId xmlns:a16="http://schemas.microsoft.com/office/drawing/2014/main" id="{93120A94-A292-4C8C-8BE1-D40061D954CF}"/>
              </a:ext>
            </a:extLst>
          </p:cNvPr>
          <p:cNvSpPr txBox="1"/>
          <p:nvPr/>
        </p:nvSpPr>
        <p:spPr>
          <a:xfrm>
            <a:off x="14610566" y="1074000"/>
            <a:ext cx="273144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나눔스퀘어 Bold" panose="020B0600000101010101" pitchFamily="50" charset="-127"/>
                <a:cs typeface="Pretendard" pitchFamily="34" charset="0"/>
              </a:rPr>
              <a:t>03</a:t>
            </a:r>
            <a:endParaRPr lang="en-US" dirty="0"/>
          </a:p>
        </p:txBody>
      </p:sp>
      <p:grpSp>
        <p:nvGrpSpPr>
          <p:cNvPr id="115" name="그룹 1006">
            <a:extLst>
              <a:ext uri="{FF2B5EF4-FFF2-40B4-BE49-F238E27FC236}">
                <a16:creationId xmlns:a16="http://schemas.microsoft.com/office/drawing/2014/main" id="{B57ABC6E-3139-4873-AE78-E6B239CB727D}"/>
              </a:ext>
            </a:extLst>
          </p:cNvPr>
          <p:cNvGrpSpPr/>
          <p:nvPr/>
        </p:nvGrpSpPr>
        <p:grpSpPr>
          <a:xfrm>
            <a:off x="1137396" y="2374517"/>
            <a:ext cx="5257143" cy="7093595"/>
            <a:chOff x="4057253" y="2037869"/>
            <a:chExt cx="5257143" cy="7093595"/>
          </a:xfrm>
        </p:grpSpPr>
        <p:pic>
          <p:nvPicPr>
            <p:cNvPr id="116" name="Object 20">
              <a:extLst>
                <a:ext uri="{FF2B5EF4-FFF2-40B4-BE49-F238E27FC236}">
                  <a16:creationId xmlns:a16="http://schemas.microsoft.com/office/drawing/2014/main" id="{B2F091F8-3CF6-43D0-9A52-D238C5D32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7253" y="2037869"/>
              <a:ext cx="5257143" cy="7093595"/>
            </a:xfrm>
            <a:prstGeom prst="rect">
              <a:avLst/>
            </a:prstGeom>
          </p:spPr>
        </p:pic>
      </p:grpSp>
      <p:grpSp>
        <p:nvGrpSpPr>
          <p:cNvPr id="117" name="그룹 1007">
            <a:extLst>
              <a:ext uri="{FF2B5EF4-FFF2-40B4-BE49-F238E27FC236}">
                <a16:creationId xmlns:a16="http://schemas.microsoft.com/office/drawing/2014/main" id="{9D04B4B5-2B85-4592-998A-DDA91AFD7952}"/>
              </a:ext>
            </a:extLst>
          </p:cNvPr>
          <p:cNvGrpSpPr/>
          <p:nvPr/>
        </p:nvGrpSpPr>
        <p:grpSpPr>
          <a:xfrm>
            <a:off x="6290761" y="5711799"/>
            <a:ext cx="1208062" cy="1589555"/>
            <a:chOff x="6290761" y="5711799"/>
            <a:chExt cx="1208062" cy="1589555"/>
          </a:xfrm>
        </p:grpSpPr>
        <p:pic>
          <p:nvPicPr>
            <p:cNvPr id="118" name="Object 23">
              <a:extLst>
                <a:ext uri="{FF2B5EF4-FFF2-40B4-BE49-F238E27FC236}">
                  <a16:creationId xmlns:a16="http://schemas.microsoft.com/office/drawing/2014/main" id="{3861C9AB-5C8F-405F-9CFD-68BF1BD1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8520000">
              <a:off x="6290761" y="5711799"/>
              <a:ext cx="1208062" cy="1589555"/>
            </a:xfrm>
            <a:prstGeom prst="rect">
              <a:avLst/>
            </a:prstGeom>
          </p:spPr>
        </p:pic>
      </p:grpSp>
      <p:grpSp>
        <p:nvGrpSpPr>
          <p:cNvPr id="119" name="그룹 1009">
            <a:extLst>
              <a:ext uri="{FF2B5EF4-FFF2-40B4-BE49-F238E27FC236}">
                <a16:creationId xmlns:a16="http://schemas.microsoft.com/office/drawing/2014/main" id="{3092DB7B-E023-48C7-9DF0-068807EA6A09}"/>
              </a:ext>
            </a:extLst>
          </p:cNvPr>
          <p:cNvGrpSpPr/>
          <p:nvPr/>
        </p:nvGrpSpPr>
        <p:grpSpPr>
          <a:xfrm>
            <a:off x="10796848" y="2418356"/>
            <a:ext cx="1208062" cy="1589555"/>
            <a:chOff x="10796848" y="2418356"/>
            <a:chExt cx="1208062" cy="1589555"/>
          </a:xfrm>
        </p:grpSpPr>
        <p:pic>
          <p:nvPicPr>
            <p:cNvPr id="120" name="Object 30">
              <a:extLst>
                <a:ext uri="{FF2B5EF4-FFF2-40B4-BE49-F238E27FC236}">
                  <a16:creationId xmlns:a16="http://schemas.microsoft.com/office/drawing/2014/main" id="{650C3894-AD22-452E-AEC1-B2D658E7D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580000">
              <a:off x="10796848" y="2418356"/>
              <a:ext cx="1208062" cy="1589555"/>
            </a:xfrm>
            <a:prstGeom prst="rect">
              <a:avLst/>
            </a:prstGeom>
          </p:spPr>
        </p:pic>
      </p:grpSp>
      <p:grpSp>
        <p:nvGrpSpPr>
          <p:cNvPr id="122" name="그룹 1015">
            <a:extLst>
              <a:ext uri="{FF2B5EF4-FFF2-40B4-BE49-F238E27FC236}">
                <a16:creationId xmlns:a16="http://schemas.microsoft.com/office/drawing/2014/main" id="{A71F1857-24A2-4298-939C-218BDEDE495A}"/>
              </a:ext>
            </a:extLst>
          </p:cNvPr>
          <p:cNvGrpSpPr/>
          <p:nvPr/>
        </p:nvGrpSpPr>
        <p:grpSpPr>
          <a:xfrm>
            <a:off x="12076190" y="2389459"/>
            <a:ext cx="5257143" cy="3504185"/>
            <a:chOff x="12076190" y="2389459"/>
            <a:chExt cx="5257143" cy="3504185"/>
          </a:xfrm>
        </p:grpSpPr>
        <p:pic>
          <p:nvPicPr>
            <p:cNvPr id="123" name="Object 52">
              <a:extLst>
                <a:ext uri="{FF2B5EF4-FFF2-40B4-BE49-F238E27FC236}">
                  <a16:creationId xmlns:a16="http://schemas.microsoft.com/office/drawing/2014/main" id="{CE2618E3-16A5-4546-B193-3101D23B2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76190" y="2389459"/>
              <a:ext cx="5257143" cy="3504185"/>
            </a:xfrm>
            <a:prstGeom prst="rect">
              <a:avLst/>
            </a:prstGeom>
          </p:spPr>
        </p:pic>
      </p:grpSp>
      <p:grpSp>
        <p:nvGrpSpPr>
          <p:cNvPr id="124" name="그룹 1016">
            <a:extLst>
              <a:ext uri="{FF2B5EF4-FFF2-40B4-BE49-F238E27FC236}">
                <a16:creationId xmlns:a16="http://schemas.microsoft.com/office/drawing/2014/main" id="{C17644E3-2985-48A4-9B43-71D8E6A71867}"/>
              </a:ext>
            </a:extLst>
          </p:cNvPr>
          <p:cNvGrpSpPr/>
          <p:nvPr/>
        </p:nvGrpSpPr>
        <p:grpSpPr>
          <a:xfrm>
            <a:off x="11955556" y="2262475"/>
            <a:ext cx="5257143" cy="3476190"/>
            <a:chOff x="11955556" y="2262475"/>
            <a:chExt cx="5257143" cy="3476190"/>
          </a:xfrm>
        </p:grpSpPr>
        <p:pic>
          <p:nvPicPr>
            <p:cNvPr id="125" name="Object 55">
              <a:extLst>
                <a:ext uri="{FF2B5EF4-FFF2-40B4-BE49-F238E27FC236}">
                  <a16:creationId xmlns:a16="http://schemas.microsoft.com/office/drawing/2014/main" id="{A04DB061-40E4-470F-98C0-C8E66E5F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55556" y="2262475"/>
              <a:ext cx="5257143" cy="3476190"/>
            </a:xfrm>
            <a:prstGeom prst="rect">
              <a:avLst/>
            </a:prstGeom>
          </p:spPr>
        </p:pic>
      </p:grpSp>
      <p:sp>
        <p:nvSpPr>
          <p:cNvPr id="126" name="Object 58">
            <a:extLst>
              <a:ext uri="{FF2B5EF4-FFF2-40B4-BE49-F238E27FC236}">
                <a16:creationId xmlns:a16="http://schemas.microsoft.com/office/drawing/2014/main" id="{D61D635E-E384-48A7-853C-A403291D7A70}"/>
              </a:ext>
            </a:extLst>
          </p:cNvPr>
          <p:cNvSpPr txBox="1"/>
          <p:nvPr/>
        </p:nvSpPr>
        <p:spPr>
          <a:xfrm>
            <a:off x="10744200" y="2529143"/>
            <a:ext cx="7352381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[  EDUCATION ]</a:t>
            </a:r>
            <a:endParaRPr lang="en-US" dirty="0"/>
          </a:p>
        </p:txBody>
      </p:sp>
      <p:grpSp>
        <p:nvGrpSpPr>
          <p:cNvPr id="127" name="그룹 1019">
            <a:extLst>
              <a:ext uri="{FF2B5EF4-FFF2-40B4-BE49-F238E27FC236}">
                <a16:creationId xmlns:a16="http://schemas.microsoft.com/office/drawing/2014/main" id="{5AB0E633-A5D9-473A-B2CF-075E26984C66}"/>
              </a:ext>
            </a:extLst>
          </p:cNvPr>
          <p:cNvGrpSpPr/>
          <p:nvPr/>
        </p:nvGrpSpPr>
        <p:grpSpPr>
          <a:xfrm>
            <a:off x="14104762" y="5584667"/>
            <a:ext cx="958730" cy="958730"/>
            <a:chOff x="14104762" y="5584667"/>
            <a:chExt cx="958730" cy="958730"/>
          </a:xfrm>
        </p:grpSpPr>
        <p:pic>
          <p:nvPicPr>
            <p:cNvPr id="128" name="Object 67">
              <a:extLst>
                <a:ext uri="{FF2B5EF4-FFF2-40B4-BE49-F238E27FC236}">
                  <a16:creationId xmlns:a16="http://schemas.microsoft.com/office/drawing/2014/main" id="{185B5082-343C-424A-9924-277EB039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04762" y="5584667"/>
              <a:ext cx="958730" cy="958730"/>
            </a:xfrm>
            <a:prstGeom prst="rect">
              <a:avLst/>
            </a:prstGeom>
          </p:spPr>
        </p:pic>
      </p:grpSp>
      <p:sp>
        <p:nvSpPr>
          <p:cNvPr id="129" name="Object 70">
            <a:extLst>
              <a:ext uri="{FF2B5EF4-FFF2-40B4-BE49-F238E27FC236}">
                <a16:creationId xmlns:a16="http://schemas.microsoft.com/office/drawing/2014/main" id="{B60EBD01-ED34-49DE-B312-B9CEA0EE09C3}"/>
              </a:ext>
            </a:extLst>
          </p:cNvPr>
          <p:cNvSpPr txBox="1"/>
          <p:nvPr/>
        </p:nvSpPr>
        <p:spPr>
          <a:xfrm>
            <a:off x="13980905" y="5695251"/>
            <a:ext cx="120009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+</a:t>
            </a:r>
            <a:endParaRPr lang="en-US" dirty="0"/>
          </a:p>
        </p:txBody>
      </p:sp>
      <p:sp>
        <p:nvSpPr>
          <p:cNvPr id="130" name="Object 71">
            <a:extLst>
              <a:ext uri="{FF2B5EF4-FFF2-40B4-BE49-F238E27FC236}">
                <a16:creationId xmlns:a16="http://schemas.microsoft.com/office/drawing/2014/main" id="{21FE77A2-C087-4D0C-84AA-E8C4B0699640}"/>
              </a:ext>
            </a:extLst>
          </p:cNvPr>
          <p:cNvSpPr txBox="1"/>
          <p:nvPr/>
        </p:nvSpPr>
        <p:spPr>
          <a:xfrm>
            <a:off x="10907937" y="6473410"/>
            <a:ext cx="7352381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[  </a:t>
            </a:r>
            <a:r>
              <a:rPr lang="ko-KR" altLang="en-US" sz="22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프로그래밍 스킬</a:t>
            </a:r>
            <a:r>
              <a:rPr lang="en-US" sz="22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]</a:t>
            </a:r>
            <a:endParaRPr lang="en-US" dirty="0"/>
          </a:p>
        </p:txBody>
      </p:sp>
      <p:grpSp>
        <p:nvGrpSpPr>
          <p:cNvPr id="131" name="그룹 1020">
            <a:extLst>
              <a:ext uri="{FF2B5EF4-FFF2-40B4-BE49-F238E27FC236}">
                <a16:creationId xmlns:a16="http://schemas.microsoft.com/office/drawing/2014/main" id="{22826052-08AF-47A9-A40F-F5AE37F6C40D}"/>
              </a:ext>
            </a:extLst>
          </p:cNvPr>
          <p:cNvGrpSpPr/>
          <p:nvPr/>
        </p:nvGrpSpPr>
        <p:grpSpPr>
          <a:xfrm>
            <a:off x="13941968" y="6088042"/>
            <a:ext cx="1500743" cy="875802"/>
            <a:chOff x="13941968" y="6088042"/>
            <a:chExt cx="1500743" cy="875802"/>
          </a:xfrm>
        </p:grpSpPr>
        <p:pic>
          <p:nvPicPr>
            <p:cNvPr id="132" name="Object 72">
              <a:extLst>
                <a:ext uri="{FF2B5EF4-FFF2-40B4-BE49-F238E27FC236}">
                  <a16:creationId xmlns:a16="http://schemas.microsoft.com/office/drawing/2014/main" id="{BD7AFC6B-FA17-410F-A14D-676181E77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41968" y="6088042"/>
              <a:ext cx="1500743" cy="875802"/>
            </a:xfrm>
            <a:prstGeom prst="rect">
              <a:avLst/>
            </a:prstGeom>
          </p:spPr>
        </p:pic>
      </p:grpSp>
      <p:sp>
        <p:nvSpPr>
          <p:cNvPr id="135" name="Object 38">
            <a:extLst>
              <a:ext uri="{FF2B5EF4-FFF2-40B4-BE49-F238E27FC236}">
                <a16:creationId xmlns:a16="http://schemas.microsoft.com/office/drawing/2014/main" id="{E3528BBE-DE16-4EF4-B8D0-12F701CA248D}"/>
              </a:ext>
            </a:extLst>
          </p:cNvPr>
          <p:cNvSpPr txBox="1"/>
          <p:nvPr/>
        </p:nvSpPr>
        <p:spPr>
          <a:xfrm>
            <a:off x="55603" y="2681543"/>
            <a:ext cx="7352381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[  </a:t>
            </a:r>
            <a:r>
              <a:rPr lang="en-US" altLang="ko-KR" sz="22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ABOUT ME </a:t>
            </a:r>
            <a:r>
              <a:rPr lang="en-US" sz="22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]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6F024F-BAC4-41C8-AACD-5731AB3C52BA}"/>
              </a:ext>
            </a:extLst>
          </p:cNvPr>
          <p:cNvSpPr txBox="1"/>
          <p:nvPr/>
        </p:nvSpPr>
        <p:spPr>
          <a:xfrm>
            <a:off x="1331197" y="3599955"/>
            <a:ext cx="47597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안녕하세요 몰입하는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자연어처리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개발자를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꿈꾸는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조현욱입니다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저는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자연어처리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서비스를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만들어 본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이후로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자연어처리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개발자가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되겠다고 생각했고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소셜미디어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챗봇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NLP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개발에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관심이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갖게 됐습니다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현재는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관련 직무 교육을 수강하며 다양한 프로젝트를 진행하고 있고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자기계발을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위한 기술블로그를 운영하고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있으며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NLP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온라인 강의를 추가적으로 수강하고 있습니다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12" y="3499440"/>
            <a:ext cx="2870293" cy="38293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06F024F-BAC4-41C8-AACD-5731AB3C52BA}"/>
              </a:ext>
            </a:extLst>
          </p:cNvPr>
          <p:cNvSpPr txBox="1"/>
          <p:nvPr/>
        </p:nvSpPr>
        <p:spPr>
          <a:xfrm>
            <a:off x="11939475" y="3285714"/>
            <a:ext cx="53421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대학교 전자전기공학과 졸업</a:t>
            </a: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[Intel]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엣지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SW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아카데미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900H (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대한상공회의소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)[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95%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이수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6F024F-BAC4-41C8-AACD-5731AB3C52BA}"/>
              </a:ext>
            </a:extLst>
          </p:cNvPr>
          <p:cNvSpPr txBox="1"/>
          <p:nvPr/>
        </p:nvSpPr>
        <p:spPr>
          <a:xfrm>
            <a:off x="13218278" y="7642484"/>
            <a:ext cx="3714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-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중급</a:t>
            </a:r>
            <a:endParaRPr lang="en-US" altLang="ko-KR" sz="28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94A0F6-DA2B-4915-BE11-83A54637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7"/>
            <a:ext cx="18288000" cy="10287001"/>
          </a:xfrm>
          <a:prstGeom prst="rect">
            <a:avLst/>
          </a:prstGeom>
        </p:spPr>
      </p:pic>
      <p:grpSp>
        <p:nvGrpSpPr>
          <p:cNvPr id="3" name="그룹 1001">
            <a:extLst>
              <a:ext uri="{FF2B5EF4-FFF2-40B4-BE49-F238E27FC236}">
                <a16:creationId xmlns:a16="http://schemas.microsoft.com/office/drawing/2014/main" id="{DDCACCBE-AB7C-4A0F-80D3-5574D505A92A}"/>
              </a:ext>
            </a:extLst>
          </p:cNvPr>
          <p:cNvGrpSpPr/>
          <p:nvPr/>
        </p:nvGrpSpPr>
        <p:grpSpPr>
          <a:xfrm>
            <a:off x="952381" y="2725895"/>
            <a:ext cx="7945796" cy="6616962"/>
            <a:chOff x="952381" y="2725895"/>
            <a:chExt cx="7945796" cy="6616962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E661A97-C963-432B-B293-887BDDE98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1" y="2725895"/>
              <a:ext cx="7945796" cy="661696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</p:grpSp>
      <p:sp>
        <p:nvSpPr>
          <p:cNvPr id="8" name="Object 17">
            <a:extLst>
              <a:ext uri="{FF2B5EF4-FFF2-40B4-BE49-F238E27FC236}">
                <a16:creationId xmlns:a16="http://schemas.microsoft.com/office/drawing/2014/main" id="{45D650F4-18D6-40D5-B060-79E3C50A5BED}"/>
              </a:ext>
            </a:extLst>
          </p:cNvPr>
          <p:cNvSpPr txBox="1"/>
          <p:nvPr/>
        </p:nvSpPr>
        <p:spPr>
          <a:xfrm>
            <a:off x="775131" y="2525895"/>
            <a:ext cx="830029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20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ㅇㅇㅇㅇ</a:t>
            </a:r>
            <a:r>
              <a:rPr lang="ko-KR" altLang="en-US"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역량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13AAB48E-D52F-4CA9-B1CC-55BE4EAF09C2}"/>
              </a:ext>
            </a:extLst>
          </p:cNvPr>
          <p:cNvSpPr txBox="1"/>
          <p:nvPr/>
        </p:nvSpPr>
        <p:spPr>
          <a:xfrm>
            <a:off x="2539849" y="6755177"/>
            <a:ext cx="613029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3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가지의 </a:t>
            </a:r>
            <a:r>
              <a:rPr lang="ko-KR" altLang="en-US" sz="2200" dirty="0" err="1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프토젝트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 경험</a:t>
            </a:r>
            <a:r>
              <a:rPr lang="en-US" altLang="ko-KR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(</a:t>
            </a:r>
            <a:r>
              <a:rPr lang="ko-KR" altLang="en-US" sz="2200" dirty="0" err="1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챗봇</a:t>
            </a:r>
            <a:r>
              <a:rPr lang="en-US" altLang="ko-KR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추천</a:t>
            </a:r>
            <a:r>
              <a:rPr lang="en-US" altLang="ko-KR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분류 서비스</a:t>
            </a:r>
            <a:r>
              <a:rPr lang="en-US" altLang="ko-KR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)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을</a:t>
            </a:r>
            <a:endParaRPr lang="en-US" altLang="ko-KR" sz="2200" dirty="0" smtClean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" pitchFamily="34" charset="0"/>
            </a:endParaRPr>
          </a:p>
          <a:p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통해 </a:t>
            </a:r>
            <a:r>
              <a:rPr lang="en-US" altLang="ko-KR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NLP 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관련 역량을 </a:t>
            </a:r>
            <a:r>
              <a:rPr lang="ko-KR" altLang="en-US" sz="2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키웠습니다</a:t>
            </a:r>
            <a:r>
              <a:rPr lang="en-US" altLang="ko-KR" sz="2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1005">
            <a:extLst>
              <a:ext uri="{FF2B5EF4-FFF2-40B4-BE49-F238E27FC236}">
                <a16:creationId xmlns:a16="http://schemas.microsoft.com/office/drawing/2014/main" id="{53D9B4E3-8A27-4434-B6EE-B9FE94417177}"/>
              </a:ext>
            </a:extLst>
          </p:cNvPr>
          <p:cNvGrpSpPr/>
          <p:nvPr/>
        </p:nvGrpSpPr>
        <p:grpSpPr>
          <a:xfrm>
            <a:off x="1700591" y="6852697"/>
            <a:ext cx="286905" cy="286905"/>
            <a:chOff x="1461903" y="3564677"/>
            <a:chExt cx="286905" cy="286905"/>
          </a:xfrm>
        </p:grpSpPr>
        <p:pic>
          <p:nvPicPr>
            <p:cNvPr id="11" name="Object 19">
              <a:extLst>
                <a:ext uri="{FF2B5EF4-FFF2-40B4-BE49-F238E27FC236}">
                  <a16:creationId xmlns:a16="http://schemas.microsoft.com/office/drawing/2014/main" id="{8EF68A15-221F-4837-96F5-312BA16A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903" y="3564677"/>
              <a:ext cx="286905" cy="286905"/>
            </a:xfrm>
            <a:prstGeom prst="rect">
              <a:avLst/>
            </a:prstGeom>
          </p:spPr>
        </p:pic>
      </p:grpSp>
      <p:grpSp>
        <p:nvGrpSpPr>
          <p:cNvPr id="12" name="그룹 1006">
            <a:extLst>
              <a:ext uri="{FF2B5EF4-FFF2-40B4-BE49-F238E27FC236}">
                <a16:creationId xmlns:a16="http://schemas.microsoft.com/office/drawing/2014/main" id="{A2B5D7FF-0089-4B4D-A184-85670CFE6B4C}"/>
              </a:ext>
            </a:extLst>
          </p:cNvPr>
          <p:cNvGrpSpPr/>
          <p:nvPr/>
        </p:nvGrpSpPr>
        <p:grpSpPr>
          <a:xfrm>
            <a:off x="1700591" y="8073556"/>
            <a:ext cx="240174" cy="234887"/>
            <a:chOff x="1888427" y="4145505"/>
            <a:chExt cx="240174" cy="234887"/>
          </a:xfrm>
        </p:grpSpPr>
        <p:pic>
          <p:nvPicPr>
            <p:cNvPr id="13" name="Object 22">
              <a:extLst>
                <a:ext uri="{FF2B5EF4-FFF2-40B4-BE49-F238E27FC236}">
                  <a16:creationId xmlns:a16="http://schemas.microsoft.com/office/drawing/2014/main" id="{C5E77F8F-8879-42B6-BBB7-D8C27712B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8427" y="4145505"/>
              <a:ext cx="240174" cy="234887"/>
            </a:xfrm>
            <a:prstGeom prst="rect">
              <a:avLst/>
            </a:prstGeom>
          </p:spPr>
        </p:pic>
      </p:grpSp>
      <p:sp>
        <p:nvSpPr>
          <p:cNvPr id="14" name="Object 25">
            <a:extLst>
              <a:ext uri="{FF2B5EF4-FFF2-40B4-BE49-F238E27FC236}">
                <a16:creationId xmlns:a16="http://schemas.microsoft.com/office/drawing/2014/main" id="{E2411B1B-0F52-4265-BC6D-341DD2E89D65}"/>
              </a:ext>
            </a:extLst>
          </p:cNvPr>
          <p:cNvSpPr txBox="1"/>
          <p:nvPr/>
        </p:nvSpPr>
        <p:spPr>
          <a:xfrm>
            <a:off x="2510669" y="7979945"/>
            <a:ext cx="912630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A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기업에서도 </a:t>
            </a:r>
            <a:r>
              <a:rPr lang="ko-KR" altLang="en-US" sz="20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이러한 </a:t>
            </a:r>
            <a:r>
              <a:rPr lang="en-US" altLang="ko-KR" sz="20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NLP </a:t>
            </a:r>
            <a:r>
              <a:rPr lang="ko-KR" altLang="en-US" sz="20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역량을 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발휘하겠습니다</a:t>
            </a:r>
            <a:r>
              <a:rPr lang="en-US" altLang="ko-KR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1014">
            <a:extLst>
              <a:ext uri="{FF2B5EF4-FFF2-40B4-BE49-F238E27FC236}">
                <a16:creationId xmlns:a16="http://schemas.microsoft.com/office/drawing/2014/main" id="{6F2E6AF1-ED53-4B79-BF28-82E9BD9EACA5}"/>
              </a:ext>
            </a:extLst>
          </p:cNvPr>
          <p:cNvGrpSpPr/>
          <p:nvPr/>
        </p:nvGrpSpPr>
        <p:grpSpPr>
          <a:xfrm>
            <a:off x="9387537" y="2725895"/>
            <a:ext cx="7945796" cy="6616962"/>
            <a:chOff x="9387537" y="2725895"/>
            <a:chExt cx="7945796" cy="6616962"/>
          </a:xfrm>
        </p:grpSpPr>
        <p:pic>
          <p:nvPicPr>
            <p:cNvPr id="35" name="Object 52">
              <a:extLst>
                <a:ext uri="{FF2B5EF4-FFF2-40B4-BE49-F238E27FC236}">
                  <a16:creationId xmlns:a16="http://schemas.microsoft.com/office/drawing/2014/main" id="{F873BA06-38FA-4448-81B4-1D9027BE2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7537" y="2725895"/>
              <a:ext cx="7945796" cy="661696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</p:grpSp>
      <p:grpSp>
        <p:nvGrpSpPr>
          <p:cNvPr id="36" name="그룹 1015">
            <a:extLst>
              <a:ext uri="{FF2B5EF4-FFF2-40B4-BE49-F238E27FC236}">
                <a16:creationId xmlns:a16="http://schemas.microsoft.com/office/drawing/2014/main" id="{9836874E-F46D-4A47-BD4B-9DB2B6719E16}"/>
              </a:ext>
            </a:extLst>
          </p:cNvPr>
          <p:cNvGrpSpPr/>
          <p:nvPr/>
        </p:nvGrpSpPr>
        <p:grpSpPr>
          <a:xfrm>
            <a:off x="10251497" y="2378486"/>
            <a:ext cx="6217877" cy="685933"/>
            <a:chOff x="10251497" y="2378486"/>
            <a:chExt cx="6217877" cy="685933"/>
          </a:xfrm>
        </p:grpSpPr>
        <p:pic>
          <p:nvPicPr>
            <p:cNvPr id="37" name="Object 55">
              <a:extLst>
                <a:ext uri="{FF2B5EF4-FFF2-40B4-BE49-F238E27FC236}">
                  <a16:creationId xmlns:a16="http://schemas.microsoft.com/office/drawing/2014/main" id="{9EF6A2BA-EFD7-4AC2-8B63-F1BE5FED3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51497" y="2378486"/>
              <a:ext cx="6217877" cy="685933"/>
            </a:xfrm>
            <a:prstGeom prst="rect">
              <a:avLst/>
            </a:prstGeom>
          </p:spPr>
        </p:pic>
      </p:grpSp>
      <p:grpSp>
        <p:nvGrpSpPr>
          <p:cNvPr id="40" name="그룹 1016">
            <a:extLst>
              <a:ext uri="{FF2B5EF4-FFF2-40B4-BE49-F238E27FC236}">
                <a16:creationId xmlns:a16="http://schemas.microsoft.com/office/drawing/2014/main" id="{4B2E06D7-E533-493E-B259-C04BD7C7C6DB}"/>
              </a:ext>
            </a:extLst>
          </p:cNvPr>
          <p:cNvGrpSpPr/>
          <p:nvPr/>
        </p:nvGrpSpPr>
        <p:grpSpPr>
          <a:xfrm>
            <a:off x="10279377" y="6881822"/>
            <a:ext cx="286905" cy="286905"/>
            <a:chOff x="9897059" y="3564677"/>
            <a:chExt cx="286905" cy="286905"/>
          </a:xfrm>
        </p:grpSpPr>
        <p:pic>
          <p:nvPicPr>
            <p:cNvPr id="41" name="Object 60">
              <a:extLst>
                <a:ext uri="{FF2B5EF4-FFF2-40B4-BE49-F238E27FC236}">
                  <a16:creationId xmlns:a16="http://schemas.microsoft.com/office/drawing/2014/main" id="{1CEC3856-39BB-4F30-87FF-A9B8E5D36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7059" y="3564677"/>
              <a:ext cx="286905" cy="286905"/>
            </a:xfrm>
            <a:prstGeom prst="rect">
              <a:avLst/>
            </a:prstGeom>
          </p:spPr>
        </p:pic>
      </p:grpSp>
      <p:sp>
        <p:nvSpPr>
          <p:cNvPr id="56" name="Object 11">
            <a:extLst>
              <a:ext uri="{FF2B5EF4-FFF2-40B4-BE49-F238E27FC236}">
                <a16:creationId xmlns:a16="http://schemas.microsoft.com/office/drawing/2014/main" id="{F38613B6-D41C-4494-BFB6-ED2F629D3ACE}"/>
              </a:ext>
            </a:extLst>
          </p:cNvPr>
          <p:cNvSpPr txBox="1"/>
          <p:nvPr/>
        </p:nvSpPr>
        <p:spPr>
          <a:xfrm>
            <a:off x="-914400" y="910938"/>
            <a:ext cx="598425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2. </a:t>
            </a:r>
            <a:r>
              <a:rPr lang="ko-KR" altLang="en-US" sz="3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강점역량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7" name="그룹 1004">
            <a:extLst>
              <a:ext uri="{FF2B5EF4-FFF2-40B4-BE49-F238E27FC236}">
                <a16:creationId xmlns:a16="http://schemas.microsoft.com/office/drawing/2014/main" id="{BA2A9689-0585-401A-871B-7F2D560BCAC7}"/>
              </a:ext>
            </a:extLst>
          </p:cNvPr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58" name="Object 12">
              <a:extLst>
                <a:ext uri="{FF2B5EF4-FFF2-40B4-BE49-F238E27FC236}">
                  <a16:creationId xmlns:a16="http://schemas.microsoft.com/office/drawing/2014/main" id="{DB06287C-2047-400F-AA3F-842285717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59" name="그룹 1005">
            <a:extLst>
              <a:ext uri="{FF2B5EF4-FFF2-40B4-BE49-F238E27FC236}">
                <a16:creationId xmlns:a16="http://schemas.microsoft.com/office/drawing/2014/main" id="{A39AEB62-343D-4478-88A8-0A7D07B89386}"/>
              </a:ext>
            </a:extLst>
          </p:cNvPr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60" name="Object 15">
              <a:extLst>
                <a:ext uri="{FF2B5EF4-FFF2-40B4-BE49-F238E27FC236}">
                  <a16:creationId xmlns:a16="http://schemas.microsoft.com/office/drawing/2014/main" id="{E239D98A-8141-4537-84E6-5F96E8EC9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64" name="Object 18">
            <a:extLst>
              <a:ext uri="{FF2B5EF4-FFF2-40B4-BE49-F238E27FC236}">
                <a16:creationId xmlns:a16="http://schemas.microsoft.com/office/drawing/2014/main" id="{935CF732-BEEA-468C-8912-90C0DA157345}"/>
              </a:ext>
            </a:extLst>
          </p:cNvPr>
          <p:cNvSpPr txBox="1"/>
          <p:nvPr/>
        </p:nvSpPr>
        <p:spPr>
          <a:xfrm>
            <a:off x="10968404" y="6807586"/>
            <a:ext cx="9617854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6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개월 동안 </a:t>
            </a:r>
            <a:r>
              <a:rPr lang="en-US" altLang="ko-KR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8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개의 프로젝트 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경험과 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꾸준한 코딩 연습</a:t>
            </a:r>
            <a:endParaRPr lang="en-US" altLang="ko-KR" sz="2200" dirty="0" smtClean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" pitchFamily="34" charset="0"/>
            </a:endParaRPr>
          </a:p>
          <a:p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을 </a:t>
            </a:r>
            <a:r>
              <a:rPr lang="ko-KR" altLang="en-US" sz="2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통해 </a:t>
            </a:r>
            <a:r>
              <a:rPr lang="en-US" altLang="ko-KR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python </a:t>
            </a:r>
            <a:r>
              <a:rPr lang="ko-KR" altLang="en-US" sz="22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프로그래밍 능력 </a:t>
            </a:r>
            <a:r>
              <a:rPr lang="ko-KR" altLang="en-US" sz="2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키웠습니다</a:t>
            </a:r>
            <a:r>
              <a:rPr lang="en-US" altLang="ko-KR" sz="22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5" name="그룹 1006">
            <a:extLst>
              <a:ext uri="{FF2B5EF4-FFF2-40B4-BE49-F238E27FC236}">
                <a16:creationId xmlns:a16="http://schemas.microsoft.com/office/drawing/2014/main" id="{9F17FED6-9B1D-489F-9E65-EDD713CFE3A4}"/>
              </a:ext>
            </a:extLst>
          </p:cNvPr>
          <p:cNvGrpSpPr/>
          <p:nvPr/>
        </p:nvGrpSpPr>
        <p:grpSpPr>
          <a:xfrm>
            <a:off x="10302742" y="8114965"/>
            <a:ext cx="240174" cy="234887"/>
            <a:chOff x="1888427" y="4145505"/>
            <a:chExt cx="240174" cy="234887"/>
          </a:xfrm>
        </p:grpSpPr>
        <p:pic>
          <p:nvPicPr>
            <p:cNvPr id="66" name="Object 22">
              <a:extLst>
                <a:ext uri="{FF2B5EF4-FFF2-40B4-BE49-F238E27FC236}">
                  <a16:creationId xmlns:a16="http://schemas.microsoft.com/office/drawing/2014/main" id="{7C44212A-A183-451A-97BC-C7A336481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8427" y="4145505"/>
              <a:ext cx="240174" cy="234887"/>
            </a:xfrm>
            <a:prstGeom prst="rect">
              <a:avLst/>
            </a:prstGeom>
          </p:spPr>
        </p:pic>
      </p:grpSp>
      <p:sp>
        <p:nvSpPr>
          <p:cNvPr id="67" name="Object 25">
            <a:extLst>
              <a:ext uri="{FF2B5EF4-FFF2-40B4-BE49-F238E27FC236}">
                <a16:creationId xmlns:a16="http://schemas.microsoft.com/office/drawing/2014/main" id="{0ED97907-F1C9-48D4-AE20-FFBF3575C978}"/>
              </a:ext>
            </a:extLst>
          </p:cNvPr>
          <p:cNvSpPr txBox="1"/>
          <p:nvPr/>
        </p:nvSpPr>
        <p:spPr>
          <a:xfrm>
            <a:off x="10722140" y="8047519"/>
            <a:ext cx="912630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A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기업에서도 </a:t>
            </a:r>
            <a:r>
              <a:rPr lang="ko-KR" altLang="en-US" sz="20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이런 </a:t>
            </a:r>
            <a:r>
              <a:rPr lang="en-US" altLang="ko-KR" sz="20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python </a:t>
            </a:r>
            <a:r>
              <a:rPr lang="ko-KR" altLang="en-US" sz="2000" dirty="0" smtClean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프로그래밍 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역량을 발휘하겠습니다</a:t>
            </a:r>
            <a:r>
              <a:rPr lang="en-US" altLang="ko-KR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8" name="그룹 1015">
            <a:extLst>
              <a:ext uri="{FF2B5EF4-FFF2-40B4-BE49-F238E27FC236}">
                <a16:creationId xmlns:a16="http://schemas.microsoft.com/office/drawing/2014/main" id="{AD2E6D1C-6862-4EC0-A27B-8ED2437E6D76}"/>
              </a:ext>
            </a:extLst>
          </p:cNvPr>
          <p:cNvGrpSpPr/>
          <p:nvPr/>
        </p:nvGrpSpPr>
        <p:grpSpPr>
          <a:xfrm>
            <a:off x="1940765" y="2417148"/>
            <a:ext cx="6217877" cy="685933"/>
            <a:chOff x="10251497" y="2378486"/>
            <a:chExt cx="6217877" cy="685933"/>
          </a:xfrm>
        </p:grpSpPr>
        <p:pic>
          <p:nvPicPr>
            <p:cNvPr id="69" name="Object 55">
              <a:extLst>
                <a:ext uri="{FF2B5EF4-FFF2-40B4-BE49-F238E27FC236}">
                  <a16:creationId xmlns:a16="http://schemas.microsoft.com/office/drawing/2014/main" id="{A20EC999-4062-4F66-AAC6-15AFC76DA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51497" y="2378486"/>
              <a:ext cx="6217877" cy="685933"/>
            </a:xfrm>
            <a:prstGeom prst="rect">
              <a:avLst/>
            </a:prstGeom>
          </p:spPr>
        </p:pic>
      </p:grpSp>
      <p:sp>
        <p:nvSpPr>
          <p:cNvPr id="70" name="Object 17">
            <a:extLst>
              <a:ext uri="{FF2B5EF4-FFF2-40B4-BE49-F238E27FC236}">
                <a16:creationId xmlns:a16="http://schemas.microsoft.com/office/drawing/2014/main" id="{1320A03B-2116-4516-A1E1-A82861191D71}"/>
              </a:ext>
            </a:extLst>
          </p:cNvPr>
          <p:cNvSpPr txBox="1"/>
          <p:nvPr/>
        </p:nvSpPr>
        <p:spPr>
          <a:xfrm>
            <a:off x="9237862" y="2477554"/>
            <a:ext cx="830029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</a:t>
            </a:r>
            <a:r>
              <a:rPr lang="ko-KR" altLang="en-US" sz="24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역량</a:t>
            </a:r>
            <a:endParaRPr lang="en-US" sz="2000" b="1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84FF0E96-519E-40BF-AF54-79AD4771C1BB}"/>
              </a:ext>
            </a:extLst>
          </p:cNvPr>
          <p:cNvSpPr txBox="1"/>
          <p:nvPr/>
        </p:nvSpPr>
        <p:spPr>
          <a:xfrm>
            <a:off x="882410" y="2490266"/>
            <a:ext cx="830029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NLP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역량</a:t>
            </a:r>
            <a:endParaRPr lang="en-US" sz="2000" b="1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4038" y="4361894"/>
            <a:ext cx="5782482" cy="156231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36977" y="3512772"/>
            <a:ext cx="3019978" cy="30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94A0F6-DA2B-4915-BE11-83A54637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0743" cy="10282919"/>
          </a:xfrm>
          <a:prstGeom prst="rect">
            <a:avLst/>
          </a:prstGeom>
        </p:spPr>
      </p:pic>
      <p:sp>
        <p:nvSpPr>
          <p:cNvPr id="3" name="Object 11">
            <a:extLst>
              <a:ext uri="{FF2B5EF4-FFF2-40B4-BE49-F238E27FC236}">
                <a16:creationId xmlns:a16="http://schemas.microsoft.com/office/drawing/2014/main" id="{3D0312F3-74BE-4E5F-BDA7-593733E1E651}"/>
              </a:ext>
            </a:extLst>
          </p:cNvPr>
          <p:cNvSpPr txBox="1"/>
          <p:nvPr/>
        </p:nvSpPr>
        <p:spPr>
          <a:xfrm>
            <a:off x="-914400" y="910938"/>
            <a:ext cx="598425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3. PROJECTS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7C7D732E-6279-4B69-93F8-6B2B340DB225}"/>
              </a:ext>
            </a:extLst>
          </p:cNvPr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F7DB1227-9241-481E-8983-9C8CFCC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E7EBE491-61C4-40D0-A907-2A0E6D832A1A}"/>
              </a:ext>
            </a:extLst>
          </p:cNvPr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634CFCE3-D8D1-4A13-BBB7-B5912AEC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21" name="Object 38">
            <a:extLst>
              <a:ext uri="{FF2B5EF4-FFF2-40B4-BE49-F238E27FC236}">
                <a16:creationId xmlns:a16="http://schemas.microsoft.com/office/drawing/2014/main" id="{2EBD0AA5-787B-4A83-AE6D-28155DCFC523}"/>
              </a:ext>
            </a:extLst>
          </p:cNvPr>
          <p:cNvSpPr txBox="1"/>
          <p:nvPr/>
        </p:nvSpPr>
        <p:spPr>
          <a:xfrm>
            <a:off x="1048641" y="10210719"/>
            <a:ext cx="7352381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나눔스퀘어 Bold" panose="020B0600000101010101" pitchFamily="50" charset="-127"/>
                <a:cs typeface="Pretendard" pitchFamily="34" charset="0"/>
              </a:rPr>
              <a:t>사진은 </a:t>
            </a:r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나눔스퀘어 Bold" panose="020B0600000101010101" pitchFamily="50" charset="-127"/>
                <a:cs typeface="Pretendard" pitchFamily="34" charset="0"/>
              </a:rPr>
              <a:t>1</a:t>
            </a: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나눔스퀘어 Bold" panose="020B0600000101010101" pitchFamily="50" charset="-127"/>
                <a:cs typeface="Pretendard" pitchFamily="34" charset="0"/>
              </a:rPr>
              <a:t>장 혹은 </a:t>
            </a:r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나눔스퀘어 Bold" panose="020B0600000101010101" pitchFamily="50" charset="-127"/>
                <a:cs typeface="Pretendard" pitchFamily="34" charset="0"/>
              </a:rPr>
              <a:t>2</a:t>
            </a: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나눔스퀘어 Bold" panose="020B0600000101010101" pitchFamily="50" charset="-127"/>
                <a:cs typeface="Pretendard" pitchFamily="34" charset="0"/>
              </a:rPr>
              <a:t>장 넣어주세요</a:t>
            </a:r>
            <a:endParaRPr lang="en-US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3" name="Object 38">
            <a:extLst>
              <a:ext uri="{FF2B5EF4-FFF2-40B4-BE49-F238E27FC236}">
                <a16:creationId xmlns:a16="http://schemas.microsoft.com/office/drawing/2014/main" id="{5101B5F9-1D83-4A68-949F-A67C55B0122B}"/>
              </a:ext>
            </a:extLst>
          </p:cNvPr>
          <p:cNvSpPr txBox="1"/>
          <p:nvPr/>
        </p:nvSpPr>
        <p:spPr>
          <a:xfrm>
            <a:off x="7794171" y="3256832"/>
            <a:ext cx="2371429" cy="6539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2400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프로젝트개요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참여인원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 err="1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기술스텍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 err="1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나의역할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결과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 err="1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배운점</a:t>
            </a:r>
            <a:endParaRPr lang="en-US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endParaRPr 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6" name="그룹 1014">
            <a:extLst>
              <a:ext uri="{FF2B5EF4-FFF2-40B4-BE49-F238E27FC236}">
                <a16:creationId xmlns:a16="http://schemas.microsoft.com/office/drawing/2014/main" id="{FE2D9F75-89C2-41B4-8A9A-8D60A9DA5D78}"/>
              </a:ext>
            </a:extLst>
          </p:cNvPr>
          <p:cNvGrpSpPr/>
          <p:nvPr/>
        </p:nvGrpSpPr>
        <p:grpSpPr>
          <a:xfrm>
            <a:off x="12950219" y="1801530"/>
            <a:ext cx="4771507" cy="334620"/>
            <a:chOff x="10774420" y="3496679"/>
            <a:chExt cx="3851657" cy="278977"/>
          </a:xfrm>
        </p:grpSpPr>
        <p:pic>
          <p:nvPicPr>
            <p:cNvPr id="27" name="Object 54">
              <a:extLst>
                <a:ext uri="{FF2B5EF4-FFF2-40B4-BE49-F238E27FC236}">
                  <a16:creationId xmlns:a16="http://schemas.microsoft.com/office/drawing/2014/main" id="{AB56F79E-52A2-48C8-B86F-0D304C53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4420" y="3496679"/>
              <a:ext cx="3851657" cy="278977"/>
            </a:xfrm>
            <a:prstGeom prst="rect">
              <a:avLst/>
            </a:prstGeom>
          </p:spPr>
        </p:pic>
      </p:grpSp>
      <p:grpSp>
        <p:nvGrpSpPr>
          <p:cNvPr id="28" name="그룹 1015">
            <a:extLst>
              <a:ext uri="{FF2B5EF4-FFF2-40B4-BE49-F238E27FC236}">
                <a16:creationId xmlns:a16="http://schemas.microsoft.com/office/drawing/2014/main" id="{AD0B0951-845B-4455-9EF3-FA24881B9BA9}"/>
              </a:ext>
            </a:extLst>
          </p:cNvPr>
          <p:cNvGrpSpPr/>
          <p:nvPr/>
        </p:nvGrpSpPr>
        <p:grpSpPr>
          <a:xfrm>
            <a:off x="10556102" y="5578639"/>
            <a:ext cx="6665097" cy="401101"/>
            <a:chOff x="13183047" y="4537314"/>
            <a:chExt cx="3642350" cy="278977"/>
          </a:xfrm>
        </p:grpSpPr>
        <p:pic>
          <p:nvPicPr>
            <p:cNvPr id="29" name="Object 57">
              <a:extLst>
                <a:ext uri="{FF2B5EF4-FFF2-40B4-BE49-F238E27FC236}">
                  <a16:creationId xmlns:a16="http://schemas.microsoft.com/office/drawing/2014/main" id="{6012B37F-241F-4422-866B-6B7F3938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047" y="4537314"/>
              <a:ext cx="3642350" cy="278977"/>
            </a:xfrm>
            <a:prstGeom prst="rect">
              <a:avLst/>
            </a:prstGeom>
          </p:spPr>
        </p:pic>
      </p:grpSp>
      <p:grpSp>
        <p:nvGrpSpPr>
          <p:cNvPr id="30" name="그룹 1007">
            <a:extLst>
              <a:ext uri="{FF2B5EF4-FFF2-40B4-BE49-F238E27FC236}">
                <a16:creationId xmlns:a16="http://schemas.microsoft.com/office/drawing/2014/main" id="{4E5B1517-E9B3-424C-BFB6-44B64459976A}"/>
              </a:ext>
            </a:extLst>
          </p:cNvPr>
          <p:cNvGrpSpPr/>
          <p:nvPr/>
        </p:nvGrpSpPr>
        <p:grpSpPr>
          <a:xfrm rot="5400000" flipV="1">
            <a:off x="7078457" y="6359363"/>
            <a:ext cx="6795842" cy="78450"/>
            <a:chOff x="13807143" y="3396825"/>
            <a:chExt cx="2509665" cy="5361905"/>
          </a:xfrm>
        </p:grpSpPr>
        <p:pic>
          <p:nvPicPr>
            <p:cNvPr id="31" name="Object 30">
              <a:extLst>
                <a:ext uri="{FF2B5EF4-FFF2-40B4-BE49-F238E27FC236}">
                  <a16:creationId xmlns:a16="http://schemas.microsoft.com/office/drawing/2014/main" id="{F7950C27-B071-4E9B-BDA4-889CCBEB7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07143" y="3396825"/>
              <a:ext cx="2509665" cy="536190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BB26A8-CA59-4AA0-BA1F-0E4B527ADB37}"/>
              </a:ext>
            </a:extLst>
          </p:cNvPr>
          <p:cNvSpPr txBox="1"/>
          <p:nvPr/>
        </p:nvSpPr>
        <p:spPr>
          <a:xfrm>
            <a:off x="8459523" y="1832585"/>
            <a:ext cx="6189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일기 코멘트 남겨주는 </a:t>
            </a:r>
            <a:r>
              <a:rPr lang="ko-KR" altLang="en-US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챗봇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675D3B-D210-4305-BD98-0A96FC50D2B8}"/>
              </a:ext>
            </a:extLst>
          </p:cNvPr>
          <p:cNvSpPr txBox="1"/>
          <p:nvPr/>
        </p:nvSpPr>
        <p:spPr>
          <a:xfrm>
            <a:off x="2646231" y="2222693"/>
            <a:ext cx="11930742" cy="675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altLang="ko-KR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https://github.com/HYUNUK123/project_01_chatbot</a:t>
            </a:r>
            <a:endParaRPr lang="en-US" altLang="ko-KR" sz="18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15603" y="3660505"/>
            <a:ext cx="785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a typeface="나눔스퀘어 Bold" panose="020B0600000101010101"/>
              </a:rPr>
              <a:t>일기를 입력하면 그에 대한 코멘트를 남겨주는 </a:t>
            </a:r>
            <a:r>
              <a:rPr lang="ko-KR" altLang="en-US" sz="2400" b="1" dirty="0" err="1" smtClean="0">
                <a:ea typeface="나눔스퀘어 Bold" panose="020B0600000101010101"/>
              </a:rPr>
              <a:t>챗봇</a:t>
            </a:r>
            <a:endParaRPr lang="en-US" altLang="ko-KR" sz="2400" b="1" dirty="0" smtClean="0">
              <a:ea typeface="나눔스퀘어 Bold" panose="020B0600000101010101"/>
            </a:endParaRPr>
          </a:p>
          <a:p>
            <a:r>
              <a:rPr lang="en-US" altLang="ko-KR" sz="2400" b="1" dirty="0" smtClean="0">
                <a:ea typeface="나눔스퀘어 Bold" panose="020B0600000101010101"/>
              </a:rPr>
              <a:t>Version : </a:t>
            </a:r>
            <a:r>
              <a:rPr lang="ko-KR" altLang="en-US" sz="2400" b="1" dirty="0" smtClean="0">
                <a:ea typeface="나눔스퀘어 Bold" panose="020B0600000101010101"/>
              </a:rPr>
              <a:t>친구</a:t>
            </a:r>
            <a:r>
              <a:rPr lang="en-US" altLang="ko-KR" sz="2400" b="1" dirty="0" smtClean="0">
                <a:ea typeface="나눔스퀘어 Bold" panose="020B0600000101010101"/>
              </a:rPr>
              <a:t>,  </a:t>
            </a:r>
            <a:r>
              <a:rPr lang="en-US" altLang="ko-KR" sz="2400" b="1" dirty="0" err="1" smtClean="0">
                <a:ea typeface="나눔스퀘어 Bold" panose="020B0600000101010101"/>
              </a:rPr>
              <a:t>sns</a:t>
            </a:r>
            <a:r>
              <a:rPr lang="en-US" altLang="ko-KR" sz="2400" b="1" dirty="0" smtClean="0">
                <a:ea typeface="나눔스퀘어 Bold" panose="020B0600000101010101"/>
              </a:rPr>
              <a:t> </a:t>
            </a:r>
            <a:r>
              <a:rPr lang="ko-KR" altLang="en-US" sz="2400" b="1" dirty="0" smtClean="0">
                <a:ea typeface="나눔스퀘어 Bold" panose="020B0600000101010101"/>
              </a:rPr>
              <a:t>친구</a:t>
            </a:r>
            <a:r>
              <a:rPr lang="en-US" altLang="ko-KR" sz="2400" b="1" dirty="0" smtClean="0">
                <a:ea typeface="나눔스퀘어 Bold" panose="020B0600000101010101"/>
              </a:rPr>
              <a:t>, </a:t>
            </a:r>
            <a:r>
              <a:rPr lang="ko-KR" altLang="en-US" sz="2400" b="1" dirty="0" err="1" smtClean="0">
                <a:ea typeface="나눔스퀘어 Bold" panose="020B0600000101010101"/>
              </a:rPr>
              <a:t>상담사</a:t>
            </a:r>
            <a:endParaRPr lang="ko-KR" altLang="en-US" sz="2400" b="1" dirty="0">
              <a:ea typeface="나눔스퀘어 Bold" panose="020B0600000101010101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10897" y="4584285"/>
            <a:ext cx="78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a typeface="나눔스퀘어 Bold" panose="020B0600000101010101"/>
              </a:rPr>
              <a:t> 4</a:t>
            </a:r>
            <a:r>
              <a:rPr lang="ko-KR" altLang="en-US" sz="2400" b="1" dirty="0" smtClean="0">
                <a:ea typeface="나눔스퀘어 Bold" panose="020B0600000101010101"/>
              </a:rPr>
              <a:t>명</a:t>
            </a:r>
            <a:endParaRPr lang="ko-KR" altLang="en-US" sz="2400" b="1" dirty="0">
              <a:ea typeface="나눔스퀘어 Bold" panose="020B0600000101010101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03779" y="5508065"/>
            <a:ext cx="78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ea typeface="나눔스퀘어 Bold" panose="020B0600000101010101"/>
              </a:rPr>
              <a:t>o</a:t>
            </a:r>
            <a:r>
              <a:rPr lang="en-US" altLang="ko-KR" sz="2400" b="1" dirty="0" err="1" smtClean="0">
                <a:ea typeface="나눔스퀘어 Bold" panose="020B0600000101010101"/>
              </a:rPr>
              <a:t>penai</a:t>
            </a:r>
            <a:r>
              <a:rPr lang="en-US" altLang="ko-KR" sz="2400" b="1" dirty="0" smtClean="0">
                <a:ea typeface="나눔스퀘어 Bold" panose="020B0600000101010101"/>
              </a:rPr>
              <a:t> API, fine-tuning, Data Preprocessing, Pandas</a:t>
            </a:r>
            <a:endParaRPr lang="ko-KR" altLang="en-US" sz="2400" b="1" dirty="0">
              <a:ea typeface="나눔스퀘어 Bold" panose="020B060000010101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10897" y="6338427"/>
            <a:ext cx="785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ea typeface="나눔스퀘어 Bold" panose="020B0600000101010101"/>
              </a:rPr>
              <a:t>o</a:t>
            </a:r>
            <a:r>
              <a:rPr lang="en-US" altLang="ko-KR" sz="2400" b="1" dirty="0" err="1" smtClean="0">
                <a:ea typeface="나눔스퀘어 Bold" panose="020B0600000101010101"/>
              </a:rPr>
              <a:t>penai</a:t>
            </a:r>
            <a:r>
              <a:rPr lang="en-US" altLang="ko-KR" sz="2400" b="1" dirty="0" smtClean="0">
                <a:ea typeface="나눔스퀘어 Bold" panose="020B0600000101010101"/>
              </a:rPr>
              <a:t> API</a:t>
            </a:r>
            <a:r>
              <a:rPr lang="ko-KR" altLang="en-US" sz="2400" b="1" dirty="0" smtClean="0">
                <a:ea typeface="나눔스퀘어 Bold" panose="020B0600000101010101"/>
              </a:rPr>
              <a:t>를 이용하여 </a:t>
            </a:r>
            <a:r>
              <a:rPr lang="ko-KR" altLang="en-US" sz="2400" b="1" dirty="0" err="1" smtClean="0">
                <a:ea typeface="나눔스퀘어 Bold" panose="020B0600000101010101"/>
              </a:rPr>
              <a:t>챗봇</a:t>
            </a:r>
            <a:r>
              <a:rPr lang="ko-KR" altLang="en-US" sz="2400" b="1" dirty="0" smtClean="0">
                <a:ea typeface="나눔스퀘어 Bold" panose="020B0600000101010101"/>
              </a:rPr>
              <a:t> 만들기</a:t>
            </a:r>
            <a:r>
              <a:rPr lang="en-US" altLang="ko-KR" sz="2400" b="1" dirty="0" smtClean="0">
                <a:ea typeface="나눔스퀘어 Bold" panose="020B0600000101010101"/>
              </a:rPr>
              <a:t>, </a:t>
            </a:r>
            <a:r>
              <a:rPr lang="ko-KR" altLang="en-US" sz="2400" b="1" dirty="0" smtClean="0">
                <a:ea typeface="나눔스퀘어 Bold" panose="020B0600000101010101"/>
              </a:rPr>
              <a:t>데이터 전처리 및</a:t>
            </a:r>
            <a:r>
              <a:rPr lang="en-US" altLang="ko-KR" sz="2400" b="1" dirty="0" smtClean="0">
                <a:ea typeface="나눔스퀘어 Bold" panose="020B0600000101010101"/>
              </a:rPr>
              <a:t> </a:t>
            </a:r>
            <a:r>
              <a:rPr lang="ko-KR" altLang="en-US" sz="2400" b="1" dirty="0" err="1" smtClean="0">
                <a:ea typeface="나눔스퀘어 Bold" panose="020B0600000101010101"/>
              </a:rPr>
              <a:t>파인튜닝</a:t>
            </a:r>
            <a:endParaRPr lang="ko-KR" altLang="en-US" sz="2400" b="1" dirty="0">
              <a:ea typeface="나눔스퀘어 Bold" panose="020B0600000101010101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10897" y="7182934"/>
            <a:ext cx="785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a typeface="나눔스퀘어 Bold" panose="020B0600000101010101"/>
              </a:rPr>
              <a:t>일기를 입력하면 그에 대한 코멘트를 </a:t>
            </a:r>
            <a:r>
              <a:rPr lang="en-US" altLang="ko-KR" sz="2400" b="1" dirty="0" smtClean="0">
                <a:ea typeface="나눔스퀘어 Bold" panose="020B0600000101010101"/>
              </a:rPr>
              <a:t>3</a:t>
            </a:r>
            <a:r>
              <a:rPr lang="ko-KR" altLang="en-US" sz="2400" b="1" dirty="0" smtClean="0">
                <a:ea typeface="나눔스퀘어 Bold" panose="020B0600000101010101"/>
              </a:rPr>
              <a:t>가지 형태</a:t>
            </a:r>
            <a:r>
              <a:rPr lang="en-US" altLang="ko-KR" sz="2400" b="1" dirty="0" smtClean="0">
                <a:ea typeface="나눔스퀘어 Bold" panose="020B0600000101010101"/>
              </a:rPr>
              <a:t>(</a:t>
            </a:r>
            <a:r>
              <a:rPr lang="ko-KR" altLang="en-US" sz="2400" b="1" dirty="0" smtClean="0">
                <a:ea typeface="나눔스퀘어 Bold" panose="020B0600000101010101"/>
              </a:rPr>
              <a:t>친구</a:t>
            </a:r>
            <a:r>
              <a:rPr lang="en-US" altLang="ko-KR" sz="2400" b="1" dirty="0" smtClean="0">
                <a:ea typeface="나눔스퀘어 Bold" panose="020B0600000101010101"/>
              </a:rPr>
              <a:t>, </a:t>
            </a:r>
            <a:r>
              <a:rPr lang="en-US" altLang="ko-KR" sz="2400" b="1" dirty="0" err="1" smtClean="0">
                <a:ea typeface="나눔스퀘어 Bold" panose="020B0600000101010101"/>
              </a:rPr>
              <a:t>sns</a:t>
            </a:r>
            <a:r>
              <a:rPr lang="en-US" altLang="ko-KR" sz="2400" b="1" dirty="0" smtClean="0">
                <a:ea typeface="나눔스퀘어 Bold" panose="020B0600000101010101"/>
              </a:rPr>
              <a:t> </a:t>
            </a:r>
            <a:r>
              <a:rPr lang="ko-KR" altLang="en-US" sz="2400" b="1" dirty="0" smtClean="0">
                <a:ea typeface="나눔스퀘어 Bold" panose="020B0600000101010101"/>
              </a:rPr>
              <a:t>친구</a:t>
            </a:r>
            <a:r>
              <a:rPr lang="en-US" altLang="ko-KR" sz="2400" b="1" dirty="0" smtClean="0">
                <a:ea typeface="나눔스퀘어 Bold" panose="020B0600000101010101"/>
              </a:rPr>
              <a:t>, </a:t>
            </a:r>
            <a:r>
              <a:rPr lang="ko-KR" altLang="en-US" sz="2400" b="1" dirty="0" err="1" smtClean="0">
                <a:ea typeface="나눔스퀘어 Bold" panose="020B0600000101010101"/>
              </a:rPr>
              <a:t>상담사</a:t>
            </a:r>
            <a:r>
              <a:rPr lang="en-US" altLang="ko-KR" sz="2400" b="1" dirty="0" smtClean="0">
                <a:ea typeface="나눔스퀘어 Bold" panose="020B0600000101010101"/>
              </a:rPr>
              <a:t>)</a:t>
            </a:r>
            <a:r>
              <a:rPr lang="ko-KR" altLang="en-US" sz="2400" b="1" dirty="0" smtClean="0">
                <a:ea typeface="나눔스퀘어 Bold" panose="020B0600000101010101"/>
              </a:rPr>
              <a:t>로 </a:t>
            </a:r>
            <a:r>
              <a:rPr lang="ko-KR" altLang="en-US" sz="2400" b="1" dirty="0" err="1" smtClean="0">
                <a:ea typeface="나눔스퀘어 Bold" panose="020B0600000101010101"/>
              </a:rPr>
              <a:t>달아줌</a:t>
            </a:r>
            <a:r>
              <a:rPr lang="ko-KR" altLang="en-US" sz="2400" b="1" dirty="0" smtClean="0">
                <a:ea typeface="나눔스퀘어 Bold" panose="020B0600000101010101"/>
              </a:rPr>
              <a:t> </a:t>
            </a:r>
            <a:endParaRPr lang="ko-KR" altLang="en-US" sz="2400" b="1" dirty="0">
              <a:ea typeface="나눔스퀘어 Bold" panose="020B0600000101010101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19091" y="8140711"/>
            <a:ext cx="7850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ea typeface="나눔스퀘어 Bold" panose="020B0600000101010101"/>
              </a:rPr>
              <a:t>Openai</a:t>
            </a:r>
            <a:r>
              <a:rPr lang="en-US" altLang="ko-KR" sz="2400" b="1" dirty="0" smtClean="0">
                <a:ea typeface="나눔스퀘어 Bold" panose="020B0600000101010101"/>
              </a:rPr>
              <a:t> API</a:t>
            </a:r>
            <a:r>
              <a:rPr lang="ko-KR" altLang="en-US" sz="2400" b="1" dirty="0" smtClean="0">
                <a:ea typeface="나눔스퀘어 Bold" panose="020B0600000101010101"/>
              </a:rPr>
              <a:t>를 사용하는 방법에 대해 </a:t>
            </a:r>
            <a:r>
              <a:rPr lang="ko-KR" altLang="en-US" sz="2400" b="1" dirty="0" err="1" smtClean="0">
                <a:ea typeface="나눔스퀘어 Bold" panose="020B0600000101010101"/>
              </a:rPr>
              <a:t>알게됨</a:t>
            </a:r>
            <a:r>
              <a:rPr lang="en-US" altLang="ko-KR" sz="2400" b="1" dirty="0" smtClean="0">
                <a:ea typeface="나눔스퀘어 Bold" panose="020B0600000101010101"/>
              </a:rPr>
              <a:t>.</a:t>
            </a:r>
          </a:p>
          <a:p>
            <a:r>
              <a:rPr lang="ko-KR" altLang="en-US" sz="2400" b="1" dirty="0" smtClean="0">
                <a:ea typeface="나눔스퀘어 Bold" panose="020B0600000101010101"/>
              </a:rPr>
              <a:t>데이터 </a:t>
            </a:r>
            <a:r>
              <a:rPr lang="ko-KR" altLang="en-US" sz="2400" b="1" dirty="0" err="1" smtClean="0">
                <a:ea typeface="나눔스퀘어 Bold" panose="020B0600000101010101"/>
              </a:rPr>
              <a:t>전처리하는</a:t>
            </a:r>
            <a:r>
              <a:rPr lang="ko-KR" altLang="en-US" sz="2400" b="1" dirty="0" smtClean="0">
                <a:ea typeface="나눔스퀘어 Bold" panose="020B0600000101010101"/>
              </a:rPr>
              <a:t> 과정과 </a:t>
            </a:r>
            <a:r>
              <a:rPr lang="ko-KR" altLang="en-US" sz="2400" b="1" dirty="0" err="1" smtClean="0">
                <a:ea typeface="나눔스퀘어 Bold" panose="020B0600000101010101"/>
              </a:rPr>
              <a:t>파인튜닝</a:t>
            </a:r>
            <a:r>
              <a:rPr lang="ko-KR" altLang="en-US" sz="2400" b="1" dirty="0" smtClean="0">
                <a:ea typeface="나눔스퀘어 Bold" panose="020B0600000101010101"/>
              </a:rPr>
              <a:t> 과정에 대해 </a:t>
            </a:r>
            <a:r>
              <a:rPr lang="ko-KR" altLang="en-US" sz="2400" b="1" dirty="0" err="1" smtClean="0">
                <a:ea typeface="나눔스퀘어 Bold" panose="020B0600000101010101"/>
              </a:rPr>
              <a:t>알게됨</a:t>
            </a:r>
            <a:r>
              <a:rPr lang="en-US" altLang="ko-KR" sz="2400" b="1" dirty="0" smtClean="0">
                <a:ea typeface="나눔스퀘어 Bold" panose="020B0600000101010101"/>
              </a:rPr>
              <a:t>.</a:t>
            </a:r>
          </a:p>
          <a:p>
            <a:r>
              <a:rPr lang="en-US" altLang="ko-KR" sz="2400" b="1" dirty="0">
                <a:ea typeface="나눔스퀘어 Bold" panose="020B0600000101010101"/>
              </a:rPr>
              <a:t>- </a:t>
            </a:r>
            <a:r>
              <a:rPr lang="en-US" altLang="ko-KR" sz="2400" b="1" dirty="0" err="1">
                <a:ea typeface="나눔스퀘어 Bold" panose="020B0600000101010101"/>
              </a:rPr>
              <a:t>Github</a:t>
            </a:r>
            <a:r>
              <a:rPr lang="ko-KR" altLang="en-US" sz="2400" b="1" dirty="0">
                <a:ea typeface="나눔스퀘어 Bold" panose="020B0600000101010101"/>
              </a:rPr>
              <a:t>를 통해 협업하는 과정을 배움</a:t>
            </a:r>
            <a:r>
              <a:rPr lang="en-US" altLang="ko-KR" sz="2400" b="1" dirty="0" smtClean="0">
                <a:ea typeface="나눔스퀘어 Bold" panose="020B0600000101010101"/>
              </a:rPr>
              <a:t>.</a:t>
            </a:r>
            <a:endParaRPr lang="ko-KR" altLang="en-US" sz="2400" b="1" dirty="0">
              <a:ea typeface="나눔스퀘어 Bold" panose="020B0600000101010101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6" y="2222693"/>
            <a:ext cx="7511173" cy="78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94A0F6-DA2B-4915-BE11-83A54637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" y="-1"/>
            <a:ext cx="18280743" cy="10282919"/>
          </a:xfrm>
          <a:prstGeom prst="rect">
            <a:avLst/>
          </a:prstGeom>
        </p:spPr>
      </p:pic>
      <p:sp>
        <p:nvSpPr>
          <p:cNvPr id="3" name="Object 11">
            <a:extLst>
              <a:ext uri="{FF2B5EF4-FFF2-40B4-BE49-F238E27FC236}">
                <a16:creationId xmlns:a16="http://schemas.microsoft.com/office/drawing/2014/main" id="{3D0312F3-74BE-4E5F-BDA7-593733E1E651}"/>
              </a:ext>
            </a:extLst>
          </p:cNvPr>
          <p:cNvSpPr txBox="1"/>
          <p:nvPr/>
        </p:nvSpPr>
        <p:spPr>
          <a:xfrm>
            <a:off x="-914400" y="910938"/>
            <a:ext cx="598425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3. PROJECTS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7C7D732E-6279-4B69-93F8-6B2B340DB225}"/>
              </a:ext>
            </a:extLst>
          </p:cNvPr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F7DB1227-9241-481E-8983-9C8CFCC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E7EBE491-61C4-40D0-A907-2A0E6D832A1A}"/>
              </a:ext>
            </a:extLst>
          </p:cNvPr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634CFCE3-D8D1-4A13-BBB7-B5912AEC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23" name="Object 38">
            <a:extLst>
              <a:ext uri="{FF2B5EF4-FFF2-40B4-BE49-F238E27FC236}">
                <a16:creationId xmlns:a16="http://schemas.microsoft.com/office/drawing/2014/main" id="{5101B5F9-1D83-4A68-949F-A67C55B0122B}"/>
              </a:ext>
            </a:extLst>
          </p:cNvPr>
          <p:cNvSpPr txBox="1"/>
          <p:nvPr/>
        </p:nvSpPr>
        <p:spPr>
          <a:xfrm>
            <a:off x="7952703" y="3231242"/>
            <a:ext cx="2371429" cy="6709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2400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프로젝트개요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참여인원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 err="1" smtClean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기술스택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 err="1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나의역할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결과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 err="1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배운점</a:t>
            </a:r>
            <a:endParaRPr lang="en-US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endParaRPr 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6" name="그룹 1014">
            <a:extLst>
              <a:ext uri="{FF2B5EF4-FFF2-40B4-BE49-F238E27FC236}">
                <a16:creationId xmlns:a16="http://schemas.microsoft.com/office/drawing/2014/main" id="{FE2D9F75-89C2-41B4-8A9A-8D60A9DA5D78}"/>
              </a:ext>
            </a:extLst>
          </p:cNvPr>
          <p:cNvGrpSpPr/>
          <p:nvPr/>
        </p:nvGrpSpPr>
        <p:grpSpPr>
          <a:xfrm>
            <a:off x="10737894" y="5528511"/>
            <a:ext cx="6711906" cy="376989"/>
            <a:chOff x="10774420" y="3496679"/>
            <a:chExt cx="3851657" cy="278977"/>
          </a:xfrm>
        </p:grpSpPr>
        <p:pic>
          <p:nvPicPr>
            <p:cNvPr id="27" name="Object 54">
              <a:extLst>
                <a:ext uri="{FF2B5EF4-FFF2-40B4-BE49-F238E27FC236}">
                  <a16:creationId xmlns:a16="http://schemas.microsoft.com/office/drawing/2014/main" id="{AB56F79E-52A2-48C8-B86F-0D304C53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4420" y="3496679"/>
              <a:ext cx="3851657" cy="278977"/>
            </a:xfrm>
            <a:prstGeom prst="rect">
              <a:avLst/>
            </a:prstGeom>
          </p:spPr>
        </p:pic>
      </p:grpSp>
      <p:grpSp>
        <p:nvGrpSpPr>
          <p:cNvPr id="28" name="그룹 1015">
            <a:extLst>
              <a:ext uri="{FF2B5EF4-FFF2-40B4-BE49-F238E27FC236}">
                <a16:creationId xmlns:a16="http://schemas.microsoft.com/office/drawing/2014/main" id="{AD0B0951-845B-4455-9EF3-FA24881B9BA9}"/>
              </a:ext>
            </a:extLst>
          </p:cNvPr>
          <p:cNvGrpSpPr/>
          <p:nvPr/>
        </p:nvGrpSpPr>
        <p:grpSpPr>
          <a:xfrm>
            <a:off x="10670001" y="8602252"/>
            <a:ext cx="6932200" cy="278634"/>
            <a:chOff x="13183047" y="4537314"/>
            <a:chExt cx="3642350" cy="278977"/>
          </a:xfrm>
        </p:grpSpPr>
        <p:pic>
          <p:nvPicPr>
            <p:cNvPr id="29" name="Object 57">
              <a:extLst>
                <a:ext uri="{FF2B5EF4-FFF2-40B4-BE49-F238E27FC236}">
                  <a16:creationId xmlns:a16="http://schemas.microsoft.com/office/drawing/2014/main" id="{6012B37F-241F-4422-866B-6B7F3938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047" y="4537314"/>
              <a:ext cx="3642350" cy="278977"/>
            </a:xfrm>
            <a:prstGeom prst="rect">
              <a:avLst/>
            </a:prstGeom>
          </p:spPr>
        </p:pic>
      </p:grpSp>
      <p:grpSp>
        <p:nvGrpSpPr>
          <p:cNvPr id="30" name="그룹 1007">
            <a:extLst>
              <a:ext uri="{FF2B5EF4-FFF2-40B4-BE49-F238E27FC236}">
                <a16:creationId xmlns:a16="http://schemas.microsoft.com/office/drawing/2014/main" id="{4E5B1517-E9B3-424C-BFB6-44B64459976A}"/>
              </a:ext>
            </a:extLst>
          </p:cNvPr>
          <p:cNvGrpSpPr/>
          <p:nvPr/>
        </p:nvGrpSpPr>
        <p:grpSpPr>
          <a:xfrm rot="5400000" flipV="1">
            <a:off x="7078457" y="6359363"/>
            <a:ext cx="6795842" cy="78450"/>
            <a:chOff x="13807143" y="3396825"/>
            <a:chExt cx="2509665" cy="5361905"/>
          </a:xfrm>
        </p:grpSpPr>
        <p:pic>
          <p:nvPicPr>
            <p:cNvPr id="31" name="Object 30">
              <a:extLst>
                <a:ext uri="{FF2B5EF4-FFF2-40B4-BE49-F238E27FC236}">
                  <a16:creationId xmlns:a16="http://schemas.microsoft.com/office/drawing/2014/main" id="{F7950C27-B071-4E9B-BDA4-889CCBEB7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07143" y="3396825"/>
              <a:ext cx="2509665" cy="536190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BB26A8-CA59-4AA0-BA1F-0E4B527ADB37}"/>
              </a:ext>
            </a:extLst>
          </p:cNvPr>
          <p:cNvSpPr txBox="1"/>
          <p:nvPr/>
        </p:nvSpPr>
        <p:spPr>
          <a:xfrm>
            <a:off x="8459523" y="1832585"/>
            <a:ext cx="7112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</a:t>
            </a:r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여행지 추천 프로그램 프로젝트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675D3B-D210-4305-BD98-0A96FC50D2B8}"/>
              </a:ext>
            </a:extLst>
          </p:cNvPr>
          <p:cNvSpPr txBox="1"/>
          <p:nvPr/>
        </p:nvSpPr>
        <p:spPr>
          <a:xfrm>
            <a:off x="11598552" y="2121745"/>
            <a:ext cx="507274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altLang="ko-KR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https://github.com/HYUNUK123/travel_recommendation_tripadvisor</a:t>
            </a:r>
            <a:endParaRPr lang="en-US" altLang="ko-KR" sz="18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</p:txBody>
      </p:sp>
      <p:grpSp>
        <p:nvGrpSpPr>
          <p:cNvPr id="41" name="그룹 1018">
            <a:extLst>
              <a:ext uri="{FF2B5EF4-FFF2-40B4-BE49-F238E27FC236}">
                <a16:creationId xmlns:a16="http://schemas.microsoft.com/office/drawing/2014/main" id="{7A21144C-9C96-4BE1-9540-89C53FFC5586}"/>
              </a:ext>
            </a:extLst>
          </p:cNvPr>
          <p:cNvGrpSpPr/>
          <p:nvPr/>
        </p:nvGrpSpPr>
        <p:grpSpPr>
          <a:xfrm>
            <a:off x="1327353" y="12306300"/>
            <a:ext cx="1500743" cy="875802"/>
            <a:chOff x="19131614" y="1337841"/>
            <a:chExt cx="1500743" cy="875802"/>
          </a:xfrm>
        </p:grpSpPr>
        <p:pic>
          <p:nvPicPr>
            <p:cNvPr id="42" name="Object 66">
              <a:extLst>
                <a:ext uri="{FF2B5EF4-FFF2-40B4-BE49-F238E27FC236}">
                  <a16:creationId xmlns:a16="http://schemas.microsoft.com/office/drawing/2014/main" id="{51458F4C-A20E-4969-87CE-EEB6C4E8D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31614" y="1337841"/>
              <a:ext cx="1500743" cy="875802"/>
            </a:xfrm>
            <a:prstGeom prst="rect">
              <a:avLst/>
            </a:prstGeom>
          </p:spPr>
        </p:pic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722" y="1820704"/>
            <a:ext cx="6693915" cy="427971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722" y="6100420"/>
            <a:ext cx="6740514" cy="399608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217126" y="2374517"/>
            <a:ext cx="370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바다가 보이는 산책하기 좋은 곳</a:t>
            </a:r>
            <a:endParaRPr lang="en-US" altLang="ko-KR" sz="1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628624" y="3712548"/>
            <a:ext cx="78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키워드를 입력하면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관련된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여행지를 추천해주는 프로그램</a:t>
            </a:r>
            <a:endParaRPr lang="ko-KR" alt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649921" y="4562736"/>
            <a:ext cx="78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명</a:t>
            </a:r>
            <a:endParaRPr lang="ko-KR" alt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649921" y="5528511"/>
            <a:ext cx="7850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Python, NLP, Web Crawling, TF-IDF, word2vec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tensorflow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keras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, selenium, pandas,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scikit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-learn,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matplotlib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, PyQt5</a:t>
            </a:r>
            <a:endParaRPr lang="ko-KR" altLang="en-US" sz="2000" b="1" dirty="0"/>
          </a:p>
        </p:txBody>
      </p:sp>
      <p:grpSp>
        <p:nvGrpSpPr>
          <p:cNvPr id="48" name="그룹 1014">
            <a:extLst>
              <a:ext uri="{FF2B5EF4-FFF2-40B4-BE49-F238E27FC236}">
                <a16:creationId xmlns:a16="http://schemas.microsoft.com/office/drawing/2014/main" id="{FE2D9F75-89C2-41B4-8A9A-8D60A9DA5D78}"/>
              </a:ext>
            </a:extLst>
          </p:cNvPr>
          <p:cNvGrpSpPr/>
          <p:nvPr/>
        </p:nvGrpSpPr>
        <p:grpSpPr>
          <a:xfrm>
            <a:off x="10721166" y="5907766"/>
            <a:ext cx="5187906" cy="376989"/>
            <a:chOff x="10774420" y="3496679"/>
            <a:chExt cx="3851657" cy="278977"/>
          </a:xfrm>
        </p:grpSpPr>
        <p:pic>
          <p:nvPicPr>
            <p:cNvPr id="49" name="Object 54">
              <a:extLst>
                <a:ext uri="{FF2B5EF4-FFF2-40B4-BE49-F238E27FC236}">
                  <a16:creationId xmlns:a16="http://schemas.microsoft.com/office/drawing/2014/main" id="{AB56F79E-52A2-48C8-B86F-0D304C53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4420" y="3496679"/>
              <a:ext cx="3851657" cy="278977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10636814" y="6438099"/>
            <a:ext cx="78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데이터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크롤링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 및 데이터 전처리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불용어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 제거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Light" pitchFamily="34" charset="0"/>
              </a:rPr>
              <a:t>, word2vec, TF-IDF</a:t>
            </a:r>
            <a:endParaRPr lang="ko-KR" alt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657653" y="7358586"/>
            <a:ext cx="78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a typeface="나눔스퀘어 Bold" panose="020B0600000101010101"/>
              </a:rPr>
              <a:t>입력된 키워드에 따라 여행지를 올바르게 </a:t>
            </a:r>
            <a:r>
              <a:rPr lang="ko-KR" altLang="en-US" sz="2000" b="1" dirty="0" err="1" smtClean="0">
                <a:ea typeface="나눔스퀘어 Bold" panose="020B0600000101010101"/>
              </a:rPr>
              <a:t>추전해줌</a:t>
            </a:r>
            <a:endParaRPr lang="ko-KR" altLang="en-US" sz="2000" b="1" dirty="0">
              <a:ea typeface="나눔스퀘어 Bold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92599" y="8261844"/>
            <a:ext cx="7485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a typeface="나눔스퀘어 Bold" panose="020B0600000101010101"/>
              </a:rPr>
              <a:t>- </a:t>
            </a:r>
            <a:r>
              <a:rPr lang="ko-KR" altLang="en-US" sz="2000" b="1" dirty="0" smtClean="0">
                <a:ea typeface="나눔스퀘어 Bold" panose="020B0600000101010101"/>
              </a:rPr>
              <a:t>데이터 </a:t>
            </a:r>
            <a:r>
              <a:rPr lang="ko-KR" altLang="en-US" sz="2000" b="1" dirty="0" err="1">
                <a:ea typeface="나눔스퀘어 Bold" panose="020B0600000101010101"/>
              </a:rPr>
              <a:t>크롤링</a:t>
            </a:r>
            <a:r>
              <a:rPr lang="en-US" altLang="ko-KR" sz="2000" b="1" dirty="0">
                <a:ea typeface="나눔스퀘어 Bold" panose="020B0600000101010101"/>
              </a:rPr>
              <a:t> </a:t>
            </a:r>
            <a:r>
              <a:rPr lang="ko-KR" altLang="en-US" sz="2000" b="1" dirty="0">
                <a:ea typeface="나눔스퀘어 Bold" panose="020B0600000101010101"/>
              </a:rPr>
              <a:t>및</a:t>
            </a:r>
            <a:r>
              <a:rPr lang="en-US" altLang="ko-KR" sz="2000" b="1" dirty="0">
                <a:ea typeface="나눔스퀘어 Bold" panose="020B0600000101010101"/>
              </a:rPr>
              <a:t> </a:t>
            </a:r>
            <a:r>
              <a:rPr lang="ko-KR" altLang="en-US" sz="2000" b="1" dirty="0">
                <a:ea typeface="나눔스퀘어 Bold" panose="020B0600000101010101"/>
              </a:rPr>
              <a:t>데이터 </a:t>
            </a:r>
            <a:r>
              <a:rPr lang="ko-KR" altLang="en-US" sz="2000" b="1" dirty="0" smtClean="0">
                <a:ea typeface="나눔스퀘어 Bold" panose="020B0600000101010101"/>
              </a:rPr>
              <a:t>전처리</a:t>
            </a:r>
            <a:r>
              <a:rPr lang="en-US" altLang="ko-KR" sz="2000" b="1" dirty="0" smtClean="0">
                <a:ea typeface="나눔스퀘어 Bold" panose="020B0600000101010101"/>
              </a:rPr>
              <a:t>, </a:t>
            </a:r>
            <a:r>
              <a:rPr lang="ko-KR" altLang="en-US" sz="2000" b="1" dirty="0" smtClean="0">
                <a:ea typeface="나눔스퀘어 Bold" panose="020B0600000101010101"/>
              </a:rPr>
              <a:t>시각화 </a:t>
            </a:r>
            <a:r>
              <a:rPr lang="ko-KR" altLang="en-US" sz="2000" b="1" dirty="0">
                <a:ea typeface="나눔스퀘어 Bold" panose="020B0600000101010101"/>
              </a:rPr>
              <a:t>과정</a:t>
            </a:r>
            <a:r>
              <a:rPr lang="en-US" altLang="ko-KR" sz="2000" b="1" dirty="0">
                <a:ea typeface="나눔스퀘어 Bold" panose="020B0600000101010101"/>
              </a:rPr>
              <a:t>,</a:t>
            </a:r>
            <a:r>
              <a:rPr lang="ko-KR" altLang="en-US" sz="2000" b="1" dirty="0">
                <a:ea typeface="나눔스퀘어 Bold" panose="020B0600000101010101"/>
              </a:rPr>
              <a:t> 모델 학습 과정</a:t>
            </a:r>
            <a:r>
              <a:rPr lang="en-US" altLang="ko-KR" sz="2000" b="1" dirty="0">
                <a:ea typeface="나눔스퀘어 Bold" panose="020B0600000101010101"/>
              </a:rPr>
              <a:t>, </a:t>
            </a:r>
            <a:r>
              <a:rPr lang="ko-KR" altLang="en-US" sz="2000" b="1" dirty="0" err="1">
                <a:ea typeface="나눔스퀘어 Bold" panose="020B0600000101010101"/>
              </a:rPr>
              <a:t>토크나이저</a:t>
            </a:r>
            <a:r>
              <a:rPr lang="en-US" altLang="ko-KR" sz="2000" b="1" dirty="0">
                <a:ea typeface="나눔스퀘어 Bold" panose="020B0600000101010101"/>
              </a:rPr>
              <a:t>, </a:t>
            </a:r>
            <a:r>
              <a:rPr lang="ko-KR" altLang="en-US" sz="2000" b="1" dirty="0" err="1">
                <a:ea typeface="나눔스퀘어 Bold" panose="020B0600000101010101"/>
              </a:rPr>
              <a:t>불용어</a:t>
            </a:r>
            <a:r>
              <a:rPr lang="ko-KR" altLang="en-US" sz="2000" b="1" dirty="0">
                <a:ea typeface="나눔스퀘어 Bold" panose="020B0600000101010101"/>
              </a:rPr>
              <a:t> </a:t>
            </a:r>
            <a:r>
              <a:rPr lang="ko-KR" altLang="en-US" sz="2000" b="1" dirty="0" smtClean="0">
                <a:ea typeface="나눔스퀘어 Bold" panose="020B0600000101010101"/>
              </a:rPr>
              <a:t>제거</a:t>
            </a:r>
            <a:r>
              <a:rPr lang="en-US" altLang="ko-KR" sz="2000" b="1" dirty="0" smtClean="0">
                <a:ea typeface="나눔스퀘어 Bold" panose="020B0600000101010101"/>
              </a:rPr>
              <a:t>, word2vec, TF-IDF</a:t>
            </a:r>
            <a:r>
              <a:rPr lang="ko-KR" altLang="en-US" sz="2000" b="1" dirty="0" smtClean="0">
                <a:ea typeface="나눔스퀘어 Bold" panose="020B0600000101010101"/>
              </a:rPr>
              <a:t> </a:t>
            </a:r>
            <a:r>
              <a:rPr lang="ko-KR" altLang="en-US" sz="2000" b="1" dirty="0">
                <a:ea typeface="나눔스퀘어 Bold" panose="020B0600000101010101"/>
              </a:rPr>
              <a:t>등 자연어 처리 과정에 대해 </a:t>
            </a:r>
            <a:r>
              <a:rPr lang="ko-KR" altLang="en-US" sz="2000" b="1" dirty="0" err="1">
                <a:ea typeface="나눔스퀘어 Bold" panose="020B0600000101010101"/>
              </a:rPr>
              <a:t>알게됨</a:t>
            </a:r>
            <a:r>
              <a:rPr lang="en-US" altLang="ko-KR" sz="2000" b="1" dirty="0" smtClean="0">
                <a:ea typeface="나눔스퀘어 Bold" panose="020B0600000101010101"/>
              </a:rPr>
              <a:t>.</a:t>
            </a:r>
          </a:p>
          <a:p>
            <a:r>
              <a:rPr lang="en-US" altLang="ko-KR" sz="2000" b="1" dirty="0" smtClean="0">
                <a:ea typeface="나눔스퀘어 Bold" panose="020B0600000101010101"/>
              </a:rPr>
              <a:t>- </a:t>
            </a:r>
            <a:r>
              <a:rPr lang="en-US" altLang="ko-KR" sz="2000" b="1" dirty="0" err="1" smtClean="0">
                <a:ea typeface="나눔스퀘어 Bold" panose="020B0600000101010101"/>
              </a:rPr>
              <a:t>Github</a:t>
            </a:r>
            <a:r>
              <a:rPr lang="ko-KR" altLang="en-US" sz="2000" b="1" dirty="0" smtClean="0">
                <a:ea typeface="나눔스퀘어 Bold" panose="020B0600000101010101"/>
              </a:rPr>
              <a:t>를 통해 협업하는 과정을 배움</a:t>
            </a:r>
            <a:r>
              <a:rPr lang="en-US" altLang="ko-KR" sz="2000" b="1" dirty="0" smtClean="0">
                <a:ea typeface="나눔스퀘어 Bold" panose="020B0600000101010101"/>
              </a:rPr>
              <a:t>.</a:t>
            </a:r>
            <a:endParaRPr lang="ko-KR" altLang="en-US" sz="2000" b="1" dirty="0">
              <a:ea typeface="나눔스퀘어 Bold" panose="020B0600000101010101"/>
            </a:endParaRPr>
          </a:p>
          <a:p>
            <a:endParaRPr lang="ko-KR" altLang="en-US" sz="2000" b="1" dirty="0">
              <a:ea typeface="나눔스퀘어 Bold" panose="020B0600000101010101"/>
            </a:endParaRPr>
          </a:p>
        </p:txBody>
      </p:sp>
      <p:grpSp>
        <p:nvGrpSpPr>
          <p:cNvPr id="53" name="그룹 1015">
            <a:extLst>
              <a:ext uri="{FF2B5EF4-FFF2-40B4-BE49-F238E27FC236}">
                <a16:creationId xmlns:a16="http://schemas.microsoft.com/office/drawing/2014/main" id="{AD0B0951-845B-4455-9EF3-FA24881B9BA9}"/>
              </a:ext>
            </a:extLst>
          </p:cNvPr>
          <p:cNvGrpSpPr/>
          <p:nvPr/>
        </p:nvGrpSpPr>
        <p:grpSpPr>
          <a:xfrm>
            <a:off x="10648944" y="8266892"/>
            <a:ext cx="6953256" cy="343304"/>
            <a:chOff x="13183047" y="4537314"/>
            <a:chExt cx="3642350" cy="278977"/>
          </a:xfrm>
        </p:grpSpPr>
        <p:pic>
          <p:nvPicPr>
            <p:cNvPr id="54" name="Object 57">
              <a:extLst>
                <a:ext uri="{FF2B5EF4-FFF2-40B4-BE49-F238E27FC236}">
                  <a16:creationId xmlns:a16="http://schemas.microsoft.com/office/drawing/2014/main" id="{6012B37F-241F-4422-866B-6B7F3938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047" y="4537314"/>
              <a:ext cx="3642350" cy="278977"/>
            </a:xfrm>
            <a:prstGeom prst="rect">
              <a:avLst/>
            </a:prstGeom>
          </p:spPr>
        </p:pic>
      </p:grpSp>
      <p:grpSp>
        <p:nvGrpSpPr>
          <p:cNvPr id="55" name="그룹 1015">
            <a:extLst>
              <a:ext uri="{FF2B5EF4-FFF2-40B4-BE49-F238E27FC236}">
                <a16:creationId xmlns:a16="http://schemas.microsoft.com/office/drawing/2014/main" id="{AD0B0951-845B-4455-9EF3-FA24881B9BA9}"/>
              </a:ext>
            </a:extLst>
          </p:cNvPr>
          <p:cNvGrpSpPr/>
          <p:nvPr/>
        </p:nvGrpSpPr>
        <p:grpSpPr>
          <a:xfrm>
            <a:off x="10795067" y="9215321"/>
            <a:ext cx="803485" cy="343304"/>
            <a:chOff x="13183047" y="4537314"/>
            <a:chExt cx="3642350" cy="278977"/>
          </a:xfrm>
        </p:grpSpPr>
        <p:pic>
          <p:nvPicPr>
            <p:cNvPr id="56" name="Object 57">
              <a:extLst>
                <a:ext uri="{FF2B5EF4-FFF2-40B4-BE49-F238E27FC236}">
                  <a16:creationId xmlns:a16="http://schemas.microsoft.com/office/drawing/2014/main" id="{6012B37F-241F-4422-866B-6B7F3938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047" y="4537314"/>
              <a:ext cx="3642350" cy="278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41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94A0F6-DA2B-4915-BE11-83A54637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0743" cy="10282919"/>
          </a:xfrm>
          <a:prstGeom prst="rect">
            <a:avLst/>
          </a:prstGeom>
        </p:spPr>
      </p:pic>
      <p:sp>
        <p:nvSpPr>
          <p:cNvPr id="3" name="Object 11">
            <a:extLst>
              <a:ext uri="{FF2B5EF4-FFF2-40B4-BE49-F238E27FC236}">
                <a16:creationId xmlns:a16="http://schemas.microsoft.com/office/drawing/2014/main" id="{3D0312F3-74BE-4E5F-BDA7-593733E1E651}"/>
              </a:ext>
            </a:extLst>
          </p:cNvPr>
          <p:cNvSpPr txBox="1"/>
          <p:nvPr/>
        </p:nvSpPr>
        <p:spPr>
          <a:xfrm>
            <a:off x="-914400" y="910938"/>
            <a:ext cx="598425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3. PROJECTS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7C7D732E-6279-4B69-93F8-6B2B340DB225}"/>
              </a:ext>
            </a:extLst>
          </p:cNvPr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F7DB1227-9241-481E-8983-9C8CFCC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E7EBE491-61C4-40D0-A907-2A0E6D832A1A}"/>
              </a:ext>
            </a:extLst>
          </p:cNvPr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634CFCE3-D8D1-4A13-BBB7-B5912AEC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23" name="Object 38">
            <a:extLst>
              <a:ext uri="{FF2B5EF4-FFF2-40B4-BE49-F238E27FC236}">
                <a16:creationId xmlns:a16="http://schemas.microsoft.com/office/drawing/2014/main" id="{5101B5F9-1D83-4A68-949F-A67C55B0122B}"/>
              </a:ext>
            </a:extLst>
          </p:cNvPr>
          <p:cNvSpPr txBox="1"/>
          <p:nvPr/>
        </p:nvSpPr>
        <p:spPr>
          <a:xfrm>
            <a:off x="7794171" y="3256832"/>
            <a:ext cx="2371429" cy="6709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2400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프로젝트개요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참여인원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 err="1" smtClean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기술스택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 err="1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나의역할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결과</a:t>
            </a:r>
            <a:endParaRPr lang="en-US" altLang="ko-KR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r>
              <a:rPr lang="ko-KR" altLang="en-US" sz="2400" dirty="0" err="1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배운점</a:t>
            </a:r>
            <a:endParaRPr lang="en-US" sz="24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  <a:p>
            <a:pPr algn="r">
              <a:lnSpc>
                <a:spcPct val="250000"/>
              </a:lnSpc>
            </a:pPr>
            <a:endParaRPr 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6" name="그룹 1014">
            <a:extLst>
              <a:ext uri="{FF2B5EF4-FFF2-40B4-BE49-F238E27FC236}">
                <a16:creationId xmlns:a16="http://schemas.microsoft.com/office/drawing/2014/main" id="{FE2D9F75-89C2-41B4-8A9A-8D60A9DA5D78}"/>
              </a:ext>
            </a:extLst>
          </p:cNvPr>
          <p:cNvGrpSpPr/>
          <p:nvPr/>
        </p:nvGrpSpPr>
        <p:grpSpPr>
          <a:xfrm>
            <a:off x="10656912" y="8266254"/>
            <a:ext cx="7623831" cy="388224"/>
            <a:chOff x="10774420" y="3496679"/>
            <a:chExt cx="3851657" cy="278977"/>
          </a:xfrm>
        </p:grpSpPr>
        <p:pic>
          <p:nvPicPr>
            <p:cNvPr id="27" name="Object 54">
              <a:extLst>
                <a:ext uri="{FF2B5EF4-FFF2-40B4-BE49-F238E27FC236}">
                  <a16:creationId xmlns:a16="http://schemas.microsoft.com/office/drawing/2014/main" id="{AB56F79E-52A2-48C8-B86F-0D304C53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420" y="3496679"/>
              <a:ext cx="3851657" cy="278977"/>
            </a:xfrm>
            <a:prstGeom prst="rect">
              <a:avLst/>
            </a:prstGeom>
          </p:spPr>
        </p:pic>
      </p:grpSp>
      <p:grpSp>
        <p:nvGrpSpPr>
          <p:cNvPr id="28" name="그룹 1015">
            <a:extLst>
              <a:ext uri="{FF2B5EF4-FFF2-40B4-BE49-F238E27FC236}">
                <a16:creationId xmlns:a16="http://schemas.microsoft.com/office/drawing/2014/main" id="{AD0B0951-845B-4455-9EF3-FA24881B9BA9}"/>
              </a:ext>
            </a:extLst>
          </p:cNvPr>
          <p:cNvGrpSpPr/>
          <p:nvPr/>
        </p:nvGrpSpPr>
        <p:grpSpPr>
          <a:xfrm>
            <a:off x="10628167" y="5539881"/>
            <a:ext cx="7584693" cy="401101"/>
            <a:chOff x="13183047" y="4537314"/>
            <a:chExt cx="3642350" cy="278977"/>
          </a:xfrm>
        </p:grpSpPr>
        <p:pic>
          <p:nvPicPr>
            <p:cNvPr id="29" name="Object 57">
              <a:extLst>
                <a:ext uri="{FF2B5EF4-FFF2-40B4-BE49-F238E27FC236}">
                  <a16:creationId xmlns:a16="http://schemas.microsoft.com/office/drawing/2014/main" id="{6012B37F-241F-4422-866B-6B7F3938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83047" y="4537314"/>
              <a:ext cx="3642350" cy="278977"/>
            </a:xfrm>
            <a:prstGeom prst="rect">
              <a:avLst/>
            </a:prstGeom>
          </p:spPr>
        </p:pic>
      </p:grpSp>
      <p:grpSp>
        <p:nvGrpSpPr>
          <p:cNvPr id="30" name="그룹 1007">
            <a:extLst>
              <a:ext uri="{FF2B5EF4-FFF2-40B4-BE49-F238E27FC236}">
                <a16:creationId xmlns:a16="http://schemas.microsoft.com/office/drawing/2014/main" id="{4E5B1517-E9B3-424C-BFB6-44B64459976A}"/>
              </a:ext>
            </a:extLst>
          </p:cNvPr>
          <p:cNvGrpSpPr/>
          <p:nvPr/>
        </p:nvGrpSpPr>
        <p:grpSpPr>
          <a:xfrm rot="5400000" flipV="1">
            <a:off x="7078457" y="6359363"/>
            <a:ext cx="6795842" cy="78450"/>
            <a:chOff x="13807143" y="3396825"/>
            <a:chExt cx="2509665" cy="5361905"/>
          </a:xfrm>
        </p:grpSpPr>
        <p:pic>
          <p:nvPicPr>
            <p:cNvPr id="31" name="Object 30">
              <a:extLst>
                <a:ext uri="{FF2B5EF4-FFF2-40B4-BE49-F238E27FC236}">
                  <a16:creationId xmlns:a16="http://schemas.microsoft.com/office/drawing/2014/main" id="{F7950C27-B071-4E9B-BDA4-889CCBEB7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07143" y="3396825"/>
              <a:ext cx="2509665" cy="5361905"/>
            </a:xfrm>
            <a:prstGeom prst="rect">
              <a:avLst/>
            </a:prstGeom>
          </p:spPr>
        </p:pic>
      </p:grpSp>
      <p:grpSp>
        <p:nvGrpSpPr>
          <p:cNvPr id="32" name="그룹 1016">
            <a:extLst>
              <a:ext uri="{FF2B5EF4-FFF2-40B4-BE49-F238E27FC236}">
                <a16:creationId xmlns:a16="http://schemas.microsoft.com/office/drawing/2014/main" id="{A4CD30F0-D32D-45AD-B0DC-5F40E151A949}"/>
              </a:ext>
            </a:extLst>
          </p:cNvPr>
          <p:cNvGrpSpPr/>
          <p:nvPr/>
        </p:nvGrpSpPr>
        <p:grpSpPr>
          <a:xfrm>
            <a:off x="478075" y="2207256"/>
            <a:ext cx="7848194" cy="7965444"/>
            <a:chOff x="11955556" y="2262475"/>
            <a:chExt cx="5257143" cy="3476190"/>
          </a:xfrm>
        </p:grpSpPr>
        <p:pic>
          <p:nvPicPr>
            <p:cNvPr id="33" name="Object 55">
              <a:extLst>
                <a:ext uri="{FF2B5EF4-FFF2-40B4-BE49-F238E27FC236}">
                  <a16:creationId xmlns:a16="http://schemas.microsoft.com/office/drawing/2014/main" id="{197D605A-E483-4057-B970-4D436B9A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55556" y="2262475"/>
              <a:ext cx="5257143" cy="347619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BB26A8-CA59-4AA0-BA1F-0E4B527ADB37}"/>
              </a:ext>
            </a:extLst>
          </p:cNvPr>
          <p:cNvSpPr txBox="1"/>
          <p:nvPr/>
        </p:nvSpPr>
        <p:spPr>
          <a:xfrm>
            <a:off x="8608080" y="1727767"/>
            <a:ext cx="63562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 제목과 책 소개를 이용한 </a:t>
            </a:r>
            <a:endParaRPr lang="en-US" altLang="ko-KR" sz="3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 분류기 프로젝트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675D3B-D210-4305-BD98-0A96FC50D2B8}"/>
              </a:ext>
            </a:extLst>
          </p:cNvPr>
          <p:cNvSpPr txBox="1"/>
          <p:nvPr/>
        </p:nvSpPr>
        <p:spPr>
          <a:xfrm>
            <a:off x="12937926" y="2777871"/>
            <a:ext cx="493584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altLang="ko-KR" dirty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https://</a:t>
            </a:r>
            <a:r>
              <a:rPr lang="en-US" altLang="ko-KR" dirty="0" smtClean="0">
                <a:solidFill>
                  <a:srgbClr val="5068A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itchFamily="34" charset="0"/>
              </a:rPr>
              <a:t>github.com/HYUNUK123/book_classification_project</a:t>
            </a:r>
            <a:endParaRPr lang="en-US" altLang="ko-KR" sz="1800" dirty="0">
              <a:solidFill>
                <a:srgbClr val="5068A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itchFamily="34" charset="0"/>
            </a:endParaRPr>
          </a:p>
        </p:txBody>
      </p:sp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96864C3-8924-4E46-96E8-19A330FC5A37}"/>
              </a:ext>
            </a:extLst>
          </p:cNvPr>
          <p:cNvGrpSpPr/>
          <p:nvPr/>
        </p:nvGrpSpPr>
        <p:grpSpPr>
          <a:xfrm>
            <a:off x="629579" y="3353354"/>
            <a:ext cx="3665433" cy="5670444"/>
            <a:chOff x="1511113" y="5343949"/>
            <a:chExt cx="2285714" cy="3809562"/>
          </a:xfrm>
        </p:grpSpPr>
        <p:pic>
          <p:nvPicPr>
            <p:cNvPr id="38" name="Object 8">
              <a:extLst>
                <a:ext uri="{FF2B5EF4-FFF2-40B4-BE49-F238E27FC236}">
                  <a16:creationId xmlns:a16="http://schemas.microsoft.com/office/drawing/2014/main" id="{E6FE3F18-EE42-4552-9EEF-440C500FA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1113" y="5343949"/>
              <a:ext cx="2285714" cy="3809562"/>
            </a:xfrm>
            <a:prstGeom prst="rect">
              <a:avLst/>
            </a:prstGeom>
          </p:spPr>
        </p:pic>
      </p:grpSp>
      <p:grpSp>
        <p:nvGrpSpPr>
          <p:cNvPr id="39" name="그룹 1004">
            <a:extLst>
              <a:ext uri="{FF2B5EF4-FFF2-40B4-BE49-F238E27FC236}">
                <a16:creationId xmlns:a16="http://schemas.microsoft.com/office/drawing/2014/main" id="{F2EBD5DC-373C-4CE0-B5B2-B72CF29DE86E}"/>
              </a:ext>
            </a:extLst>
          </p:cNvPr>
          <p:cNvGrpSpPr/>
          <p:nvPr/>
        </p:nvGrpSpPr>
        <p:grpSpPr>
          <a:xfrm>
            <a:off x="4382158" y="3353354"/>
            <a:ext cx="3871290" cy="5670444"/>
            <a:chOff x="3877169" y="5343949"/>
            <a:chExt cx="2285714" cy="3809562"/>
          </a:xfrm>
        </p:grpSpPr>
        <p:pic>
          <p:nvPicPr>
            <p:cNvPr id="40" name="Object 11">
              <a:extLst>
                <a:ext uri="{FF2B5EF4-FFF2-40B4-BE49-F238E27FC236}">
                  <a16:creationId xmlns:a16="http://schemas.microsoft.com/office/drawing/2014/main" id="{6250CB36-500D-4E2C-8C70-652FEDBB8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7169" y="5343949"/>
              <a:ext cx="2285714" cy="3809562"/>
            </a:xfrm>
            <a:prstGeom prst="rect">
              <a:avLst/>
            </a:prstGeom>
          </p:spPr>
        </p:pic>
      </p:grpSp>
      <p:grpSp>
        <p:nvGrpSpPr>
          <p:cNvPr id="41" name="그룹 1018">
            <a:extLst>
              <a:ext uri="{FF2B5EF4-FFF2-40B4-BE49-F238E27FC236}">
                <a16:creationId xmlns:a16="http://schemas.microsoft.com/office/drawing/2014/main" id="{7A21144C-9C96-4BE1-9540-89C53FFC5586}"/>
              </a:ext>
            </a:extLst>
          </p:cNvPr>
          <p:cNvGrpSpPr/>
          <p:nvPr/>
        </p:nvGrpSpPr>
        <p:grpSpPr>
          <a:xfrm>
            <a:off x="13277021" y="-70453"/>
            <a:ext cx="1500743" cy="875802"/>
            <a:chOff x="15270685" y="4121636"/>
            <a:chExt cx="1500743" cy="875802"/>
          </a:xfrm>
        </p:grpSpPr>
        <p:pic>
          <p:nvPicPr>
            <p:cNvPr id="42" name="Object 66">
              <a:extLst>
                <a:ext uri="{FF2B5EF4-FFF2-40B4-BE49-F238E27FC236}">
                  <a16:creationId xmlns:a16="http://schemas.microsoft.com/office/drawing/2014/main" id="{51458F4C-A20E-4969-87CE-EEB6C4E8D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70685" y="4121636"/>
              <a:ext cx="1500743" cy="875802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0632270" y="3733740"/>
            <a:ext cx="78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책 제목과 책 소개를 입력하면 책의 장르를 분류해주는 프로젝트</a:t>
            </a:r>
            <a:endParaRPr lang="ko-KR" alt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628168" y="4579383"/>
            <a:ext cx="78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4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명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628168" y="5542947"/>
            <a:ext cx="7850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Python, NLP, Web Crawling,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tensorflow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keras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, LSTM, selenium, pandas,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scikit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-learn,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matplotlib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Git</a:t>
            </a:r>
            <a:endParaRPr lang="ko-KR" alt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628168" y="6464987"/>
            <a:ext cx="78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a typeface="나눔스퀘어 Bold" panose="020B0600000101010101"/>
              </a:rPr>
              <a:t>데이터 </a:t>
            </a:r>
            <a:r>
              <a:rPr lang="ko-KR" altLang="en-US" sz="2000" b="1" dirty="0" err="1" smtClean="0">
                <a:ea typeface="나눔스퀘어 Bold" panose="020B0600000101010101"/>
              </a:rPr>
              <a:t>크롤링</a:t>
            </a:r>
            <a:r>
              <a:rPr lang="ko-KR" altLang="en-US" sz="2000" b="1" dirty="0" smtClean="0">
                <a:ea typeface="나눔스퀘어 Bold" panose="020B0600000101010101"/>
              </a:rPr>
              <a:t> 및 데이터 전처리</a:t>
            </a:r>
            <a:endParaRPr lang="ko-KR" altLang="en-US" sz="2000" b="1" dirty="0">
              <a:ea typeface="나눔스퀘어 Bold" panose="020B0600000101010101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628168" y="7366343"/>
            <a:ext cx="78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a typeface="나눔스퀘어 Bold" panose="020B0600000101010101"/>
              </a:rPr>
              <a:t>정확도 약 </a:t>
            </a:r>
            <a:r>
              <a:rPr lang="en-US" altLang="ko-KR" sz="2000" b="1" dirty="0" smtClean="0">
                <a:ea typeface="나눔스퀘어 Bold" panose="020B0600000101010101"/>
              </a:rPr>
              <a:t>77%</a:t>
            </a:r>
            <a:endParaRPr lang="ko-KR" altLang="en-US" sz="2000" b="1" dirty="0">
              <a:ea typeface="나눔스퀘어 Bold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56530" y="8282254"/>
            <a:ext cx="7850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a typeface="나눔스퀘어 Bold" panose="020B0600000101010101"/>
              </a:rPr>
              <a:t>- </a:t>
            </a:r>
            <a:r>
              <a:rPr lang="ko-KR" altLang="en-US" sz="2000" b="1" dirty="0" smtClean="0">
                <a:ea typeface="나눔스퀘어 Bold" panose="020B0600000101010101"/>
              </a:rPr>
              <a:t>데이터 </a:t>
            </a:r>
            <a:r>
              <a:rPr lang="ko-KR" altLang="en-US" sz="2000" b="1" dirty="0" err="1" smtClean="0">
                <a:ea typeface="나눔스퀘어 Bold" panose="020B0600000101010101"/>
              </a:rPr>
              <a:t>크롤링</a:t>
            </a:r>
            <a:r>
              <a:rPr lang="en-US" altLang="ko-KR" sz="2000" b="1" dirty="0">
                <a:ea typeface="나눔스퀘어 Bold" panose="020B0600000101010101"/>
              </a:rPr>
              <a:t> </a:t>
            </a:r>
            <a:r>
              <a:rPr lang="ko-KR" altLang="en-US" sz="2000" b="1" dirty="0">
                <a:ea typeface="나눔스퀘어 Bold" panose="020B0600000101010101"/>
              </a:rPr>
              <a:t>및</a:t>
            </a:r>
            <a:r>
              <a:rPr lang="en-US" altLang="ko-KR" sz="2000" b="1" dirty="0" smtClean="0">
                <a:ea typeface="나눔스퀘어 Bold" panose="020B0600000101010101"/>
              </a:rPr>
              <a:t> </a:t>
            </a:r>
            <a:r>
              <a:rPr lang="ko-KR" altLang="en-US" sz="2000" b="1" dirty="0" smtClean="0">
                <a:ea typeface="나눔스퀘어 Bold" panose="020B0600000101010101"/>
              </a:rPr>
              <a:t>데이터 전처리</a:t>
            </a:r>
            <a:r>
              <a:rPr lang="en-US" altLang="ko-KR" sz="2000" b="1" dirty="0" smtClean="0">
                <a:ea typeface="나눔스퀘어 Bold" panose="020B0600000101010101"/>
              </a:rPr>
              <a:t>, </a:t>
            </a:r>
            <a:r>
              <a:rPr lang="ko-KR" altLang="en-US" sz="2000" b="1" dirty="0" smtClean="0">
                <a:ea typeface="나눔스퀘어 Bold" panose="020B0600000101010101"/>
              </a:rPr>
              <a:t>시각화 과정</a:t>
            </a:r>
            <a:r>
              <a:rPr lang="en-US" altLang="ko-KR" sz="2000" b="1" dirty="0" smtClean="0">
                <a:ea typeface="나눔스퀘어 Bold" panose="020B0600000101010101"/>
              </a:rPr>
              <a:t>,</a:t>
            </a:r>
            <a:r>
              <a:rPr lang="ko-KR" altLang="en-US" sz="2000" b="1" dirty="0" smtClean="0">
                <a:ea typeface="나눔스퀘어 Bold" panose="020B0600000101010101"/>
              </a:rPr>
              <a:t> 모델 학습 과정</a:t>
            </a:r>
            <a:r>
              <a:rPr lang="en-US" altLang="ko-KR" sz="2000" b="1" dirty="0" smtClean="0">
                <a:ea typeface="나눔스퀘어 Bold" panose="020B0600000101010101"/>
              </a:rPr>
              <a:t>, </a:t>
            </a:r>
            <a:r>
              <a:rPr lang="ko-KR" altLang="en-US" sz="2000" b="1" dirty="0" err="1" smtClean="0">
                <a:ea typeface="나눔스퀘어 Bold" panose="020B0600000101010101"/>
              </a:rPr>
              <a:t>토크나이저</a:t>
            </a:r>
            <a:r>
              <a:rPr lang="en-US" altLang="ko-KR" sz="2000" b="1" dirty="0" smtClean="0">
                <a:ea typeface="나눔스퀘어 Bold" panose="020B0600000101010101"/>
              </a:rPr>
              <a:t>, </a:t>
            </a:r>
            <a:r>
              <a:rPr lang="ko-KR" altLang="en-US" sz="2000" b="1" dirty="0" err="1" smtClean="0">
                <a:ea typeface="나눔스퀘어 Bold" panose="020B0600000101010101"/>
              </a:rPr>
              <a:t>불용어</a:t>
            </a:r>
            <a:r>
              <a:rPr lang="ko-KR" altLang="en-US" sz="2000" b="1" dirty="0" smtClean="0">
                <a:ea typeface="나눔스퀘어 Bold" panose="020B0600000101010101"/>
              </a:rPr>
              <a:t> 제거 등 자연어 처리 과정에 대해 </a:t>
            </a:r>
            <a:r>
              <a:rPr lang="ko-KR" altLang="en-US" sz="2000" b="1" dirty="0" err="1" smtClean="0">
                <a:ea typeface="나눔스퀘어 Bold" panose="020B0600000101010101"/>
              </a:rPr>
              <a:t>알게됨</a:t>
            </a:r>
            <a:r>
              <a:rPr lang="en-US" altLang="ko-KR" sz="2000" b="1" dirty="0" smtClean="0">
                <a:ea typeface="나눔스퀘어 Bold" panose="020B0600000101010101"/>
              </a:rPr>
              <a:t>.</a:t>
            </a:r>
          </a:p>
          <a:p>
            <a:r>
              <a:rPr lang="en-US" altLang="ko-KR" sz="2000" b="1" dirty="0" smtClean="0">
                <a:ea typeface="나눔스퀘어 Bold" panose="020B0600000101010101"/>
              </a:rPr>
              <a:t>- </a:t>
            </a:r>
            <a:r>
              <a:rPr lang="en-US" altLang="ko-KR" sz="2000" b="1" dirty="0" err="1" smtClean="0">
                <a:ea typeface="나눔스퀘어 Bold" panose="020B0600000101010101"/>
              </a:rPr>
              <a:t>Github</a:t>
            </a:r>
            <a:r>
              <a:rPr lang="ko-KR" altLang="en-US" sz="2000" b="1" dirty="0" smtClean="0">
                <a:ea typeface="나눔스퀘어 Bold" panose="020B0600000101010101"/>
              </a:rPr>
              <a:t>를 통해 협업하는 방법을 배움</a:t>
            </a:r>
            <a:r>
              <a:rPr lang="en-US" altLang="ko-KR" sz="2000" b="1" dirty="0" smtClean="0">
                <a:ea typeface="나눔스퀘어 Bold" panose="020B0600000101010101"/>
              </a:rPr>
              <a:t>.</a:t>
            </a:r>
            <a:endParaRPr lang="ko-KR" altLang="en-US" sz="2000" b="1" dirty="0">
              <a:ea typeface="나눔스퀘어 Bold" panose="020B0600000101010101"/>
            </a:endParaRPr>
          </a:p>
        </p:txBody>
      </p:sp>
      <p:grpSp>
        <p:nvGrpSpPr>
          <p:cNvPr id="49" name="그룹 1014">
            <a:extLst>
              <a:ext uri="{FF2B5EF4-FFF2-40B4-BE49-F238E27FC236}">
                <a16:creationId xmlns:a16="http://schemas.microsoft.com/office/drawing/2014/main" id="{FE2D9F75-89C2-41B4-8A9A-8D60A9DA5D78}"/>
              </a:ext>
            </a:extLst>
          </p:cNvPr>
          <p:cNvGrpSpPr/>
          <p:nvPr/>
        </p:nvGrpSpPr>
        <p:grpSpPr>
          <a:xfrm>
            <a:off x="10660825" y="8638477"/>
            <a:ext cx="6820871" cy="321727"/>
            <a:chOff x="10774420" y="3496679"/>
            <a:chExt cx="3851657" cy="278977"/>
          </a:xfrm>
        </p:grpSpPr>
        <p:pic>
          <p:nvPicPr>
            <p:cNvPr id="50" name="Object 54">
              <a:extLst>
                <a:ext uri="{FF2B5EF4-FFF2-40B4-BE49-F238E27FC236}">
                  <a16:creationId xmlns:a16="http://schemas.microsoft.com/office/drawing/2014/main" id="{AB56F79E-52A2-48C8-B86F-0D304C53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420" y="3496679"/>
              <a:ext cx="3851657" cy="278977"/>
            </a:xfrm>
            <a:prstGeom prst="rect">
              <a:avLst/>
            </a:prstGeom>
          </p:spPr>
        </p:pic>
      </p:grpSp>
      <p:grpSp>
        <p:nvGrpSpPr>
          <p:cNvPr id="51" name="그룹 1015">
            <a:extLst>
              <a:ext uri="{FF2B5EF4-FFF2-40B4-BE49-F238E27FC236}">
                <a16:creationId xmlns:a16="http://schemas.microsoft.com/office/drawing/2014/main" id="{AD0B0951-845B-4455-9EF3-FA24881B9BA9}"/>
              </a:ext>
            </a:extLst>
          </p:cNvPr>
          <p:cNvGrpSpPr/>
          <p:nvPr/>
        </p:nvGrpSpPr>
        <p:grpSpPr>
          <a:xfrm>
            <a:off x="10620911" y="5940982"/>
            <a:ext cx="3043848" cy="309851"/>
            <a:chOff x="13183047" y="4537314"/>
            <a:chExt cx="3642350" cy="278977"/>
          </a:xfrm>
        </p:grpSpPr>
        <p:pic>
          <p:nvPicPr>
            <p:cNvPr id="52" name="Object 57">
              <a:extLst>
                <a:ext uri="{FF2B5EF4-FFF2-40B4-BE49-F238E27FC236}">
                  <a16:creationId xmlns:a16="http://schemas.microsoft.com/office/drawing/2014/main" id="{6012B37F-241F-4422-866B-6B7F3938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83047" y="4537314"/>
              <a:ext cx="3642350" cy="278977"/>
            </a:xfrm>
            <a:prstGeom prst="rect">
              <a:avLst/>
            </a:prstGeom>
          </p:spPr>
        </p:pic>
      </p:grpSp>
      <p:grpSp>
        <p:nvGrpSpPr>
          <p:cNvPr id="53" name="그룹 1014">
            <a:extLst>
              <a:ext uri="{FF2B5EF4-FFF2-40B4-BE49-F238E27FC236}">
                <a16:creationId xmlns:a16="http://schemas.microsoft.com/office/drawing/2014/main" id="{FE2D9F75-89C2-41B4-8A9A-8D60A9DA5D78}"/>
              </a:ext>
            </a:extLst>
          </p:cNvPr>
          <p:cNvGrpSpPr/>
          <p:nvPr/>
        </p:nvGrpSpPr>
        <p:grpSpPr>
          <a:xfrm>
            <a:off x="10656531" y="8958995"/>
            <a:ext cx="954578" cy="321727"/>
            <a:chOff x="10774420" y="3496679"/>
            <a:chExt cx="3851657" cy="278977"/>
          </a:xfrm>
        </p:grpSpPr>
        <p:pic>
          <p:nvPicPr>
            <p:cNvPr id="54" name="Object 54">
              <a:extLst>
                <a:ext uri="{FF2B5EF4-FFF2-40B4-BE49-F238E27FC236}">
                  <a16:creationId xmlns:a16="http://schemas.microsoft.com/office/drawing/2014/main" id="{AB56F79E-52A2-48C8-B86F-0D304C53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4420" y="3496679"/>
              <a:ext cx="3851657" cy="278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94A0F6-DA2B-4915-BE11-83A54637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" y="-1"/>
            <a:ext cx="18280743" cy="10282919"/>
          </a:xfrm>
          <a:prstGeom prst="rect">
            <a:avLst/>
          </a:prstGeom>
        </p:spPr>
      </p:pic>
      <p:sp>
        <p:nvSpPr>
          <p:cNvPr id="3" name="Object 11">
            <a:extLst>
              <a:ext uri="{FF2B5EF4-FFF2-40B4-BE49-F238E27FC236}">
                <a16:creationId xmlns:a16="http://schemas.microsoft.com/office/drawing/2014/main" id="{3D0312F3-74BE-4E5F-BDA7-593733E1E651}"/>
              </a:ext>
            </a:extLst>
          </p:cNvPr>
          <p:cNvSpPr txBox="1"/>
          <p:nvPr/>
        </p:nvSpPr>
        <p:spPr>
          <a:xfrm>
            <a:off x="-914400" y="910938"/>
            <a:ext cx="598425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4.</a:t>
            </a:r>
            <a:r>
              <a:rPr lang="ko-KR" altLang="en-US" sz="3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입사 후 계획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7C7D732E-6279-4B69-93F8-6B2B340DB225}"/>
              </a:ext>
            </a:extLst>
          </p:cNvPr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F7DB1227-9241-481E-8983-9C8CFCC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E7EBE491-61C4-40D0-A907-2A0E6D832A1A}"/>
              </a:ext>
            </a:extLst>
          </p:cNvPr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634CFCE3-D8D1-4A13-BBB7-B5912AEC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grpSp>
        <p:nvGrpSpPr>
          <p:cNvPr id="43" name="그룹 1001">
            <a:extLst>
              <a:ext uri="{FF2B5EF4-FFF2-40B4-BE49-F238E27FC236}">
                <a16:creationId xmlns:a16="http://schemas.microsoft.com/office/drawing/2014/main" id="{9F0D44E3-F72B-414B-AA8B-16F28559B63A}"/>
              </a:ext>
            </a:extLst>
          </p:cNvPr>
          <p:cNvGrpSpPr/>
          <p:nvPr/>
        </p:nvGrpSpPr>
        <p:grpSpPr>
          <a:xfrm>
            <a:off x="0" y="5676615"/>
            <a:ext cx="18285714" cy="4609099"/>
            <a:chOff x="0" y="5676615"/>
            <a:chExt cx="18285714" cy="4609099"/>
          </a:xfrm>
        </p:grpSpPr>
        <p:pic>
          <p:nvPicPr>
            <p:cNvPr id="44" name="Object 2">
              <a:extLst>
                <a:ext uri="{FF2B5EF4-FFF2-40B4-BE49-F238E27FC236}">
                  <a16:creationId xmlns:a16="http://schemas.microsoft.com/office/drawing/2014/main" id="{639CA4EB-E435-4C5E-A77D-4D446C595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676615"/>
              <a:ext cx="18285714" cy="4609099"/>
            </a:xfrm>
            <a:prstGeom prst="rect">
              <a:avLst/>
            </a:prstGeom>
          </p:spPr>
        </p:pic>
      </p:grpSp>
      <p:grpSp>
        <p:nvGrpSpPr>
          <p:cNvPr id="45" name="그룹 1004">
            <a:extLst>
              <a:ext uri="{FF2B5EF4-FFF2-40B4-BE49-F238E27FC236}">
                <a16:creationId xmlns:a16="http://schemas.microsoft.com/office/drawing/2014/main" id="{13BD800C-F808-468C-B3E2-D3206816CA08}"/>
              </a:ext>
            </a:extLst>
          </p:cNvPr>
          <p:cNvGrpSpPr/>
          <p:nvPr/>
        </p:nvGrpSpPr>
        <p:grpSpPr>
          <a:xfrm>
            <a:off x="2613375" y="2681583"/>
            <a:ext cx="4013203" cy="6670798"/>
            <a:chOff x="2613375" y="2681583"/>
            <a:chExt cx="4013203" cy="6670798"/>
          </a:xfrm>
        </p:grpSpPr>
        <p:pic>
          <p:nvPicPr>
            <p:cNvPr id="46" name="Object 14">
              <a:extLst>
                <a:ext uri="{FF2B5EF4-FFF2-40B4-BE49-F238E27FC236}">
                  <a16:creationId xmlns:a16="http://schemas.microsoft.com/office/drawing/2014/main" id="{DB3974DC-B1AA-414B-BF44-6C04AAE7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3375" y="2681583"/>
              <a:ext cx="4013203" cy="6670798"/>
            </a:xfrm>
            <a:prstGeom prst="rect">
              <a:avLst/>
            </a:prstGeom>
          </p:spPr>
        </p:pic>
      </p:grpSp>
      <p:sp>
        <p:nvSpPr>
          <p:cNvPr id="47" name="Object 17">
            <a:extLst>
              <a:ext uri="{FF2B5EF4-FFF2-40B4-BE49-F238E27FC236}">
                <a16:creationId xmlns:a16="http://schemas.microsoft.com/office/drawing/2014/main" id="{73A3C78E-BE6F-4173-AE18-8CCCA6D85AB1}"/>
              </a:ext>
            </a:extLst>
          </p:cNvPr>
          <p:cNvSpPr txBox="1"/>
          <p:nvPr/>
        </p:nvSpPr>
        <p:spPr>
          <a:xfrm>
            <a:off x="2403564" y="4108157"/>
            <a:ext cx="4360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꾸준한 자기 계발</a:t>
            </a:r>
            <a:endParaRPr lang="en-US" dirty="0"/>
          </a:p>
        </p:txBody>
      </p:sp>
      <p:grpSp>
        <p:nvGrpSpPr>
          <p:cNvPr id="48" name="그룹 1005">
            <a:extLst>
              <a:ext uri="{FF2B5EF4-FFF2-40B4-BE49-F238E27FC236}">
                <a16:creationId xmlns:a16="http://schemas.microsoft.com/office/drawing/2014/main" id="{3D77D687-6F54-4C12-BEA3-A217BE91B747}"/>
              </a:ext>
            </a:extLst>
          </p:cNvPr>
          <p:cNvGrpSpPr/>
          <p:nvPr/>
        </p:nvGrpSpPr>
        <p:grpSpPr>
          <a:xfrm>
            <a:off x="7136256" y="2681583"/>
            <a:ext cx="4013203" cy="6670798"/>
            <a:chOff x="7136256" y="2681583"/>
            <a:chExt cx="4013203" cy="6670798"/>
          </a:xfrm>
        </p:grpSpPr>
        <p:pic>
          <p:nvPicPr>
            <p:cNvPr id="49" name="Object 18">
              <a:extLst>
                <a:ext uri="{FF2B5EF4-FFF2-40B4-BE49-F238E27FC236}">
                  <a16:creationId xmlns:a16="http://schemas.microsoft.com/office/drawing/2014/main" id="{05F3CAF9-4974-4B8C-AD0A-76539A436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6256" y="2681583"/>
              <a:ext cx="4013203" cy="6670798"/>
            </a:xfrm>
            <a:prstGeom prst="rect">
              <a:avLst/>
            </a:prstGeom>
          </p:spPr>
        </p:pic>
      </p:grpSp>
      <p:sp>
        <p:nvSpPr>
          <p:cNvPr id="50" name="Object 21">
            <a:extLst>
              <a:ext uri="{FF2B5EF4-FFF2-40B4-BE49-F238E27FC236}">
                <a16:creationId xmlns:a16="http://schemas.microsoft.com/office/drawing/2014/main" id="{B6C03F67-DC41-4E0E-BB07-8695A9A6CC0B}"/>
              </a:ext>
            </a:extLst>
          </p:cNvPr>
          <p:cNvSpPr txBox="1"/>
          <p:nvPr/>
        </p:nvSpPr>
        <p:spPr>
          <a:xfrm>
            <a:off x="6962702" y="4097724"/>
            <a:ext cx="4360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2. </a:t>
            </a:r>
            <a:r>
              <a:rPr lang="en-US" sz="24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NLP </a:t>
            </a:r>
            <a:r>
              <a:rPr lang="ko-KR" altLang="en-US" sz="24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관련 논문 구현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1" name="그룹 1006">
            <a:extLst>
              <a:ext uri="{FF2B5EF4-FFF2-40B4-BE49-F238E27FC236}">
                <a16:creationId xmlns:a16="http://schemas.microsoft.com/office/drawing/2014/main" id="{D7DD07C5-C783-4A06-8B14-4ABC3A159EC2}"/>
              </a:ext>
            </a:extLst>
          </p:cNvPr>
          <p:cNvGrpSpPr/>
          <p:nvPr/>
        </p:nvGrpSpPr>
        <p:grpSpPr>
          <a:xfrm>
            <a:off x="11665603" y="2681583"/>
            <a:ext cx="4013203" cy="6670798"/>
            <a:chOff x="11665603" y="2681583"/>
            <a:chExt cx="4013203" cy="6670798"/>
          </a:xfrm>
        </p:grpSpPr>
        <p:pic>
          <p:nvPicPr>
            <p:cNvPr id="52" name="Object 22">
              <a:extLst>
                <a:ext uri="{FF2B5EF4-FFF2-40B4-BE49-F238E27FC236}">
                  <a16:creationId xmlns:a16="http://schemas.microsoft.com/office/drawing/2014/main" id="{6E7DC07F-97BE-4A6E-8081-C44D6147B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5603" y="2681583"/>
              <a:ext cx="4013203" cy="6670798"/>
            </a:xfrm>
            <a:prstGeom prst="rect">
              <a:avLst/>
            </a:prstGeom>
          </p:spPr>
        </p:pic>
      </p:grpSp>
      <p:sp>
        <p:nvSpPr>
          <p:cNvPr id="53" name="Object 25">
            <a:extLst>
              <a:ext uri="{FF2B5EF4-FFF2-40B4-BE49-F238E27FC236}">
                <a16:creationId xmlns:a16="http://schemas.microsoft.com/office/drawing/2014/main" id="{43E0FF1C-00FE-440B-815A-8109A9BFEF22}"/>
              </a:ext>
            </a:extLst>
          </p:cNvPr>
          <p:cNvSpPr txBox="1"/>
          <p:nvPr/>
        </p:nvSpPr>
        <p:spPr>
          <a:xfrm>
            <a:off x="11504997" y="4097724"/>
            <a:ext cx="43603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3. </a:t>
            </a:r>
            <a:r>
              <a:rPr lang="ko-KR" altLang="en-US" sz="2400" dirty="0" smtClean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데이터 관련 자격증 취득</a:t>
            </a:r>
            <a:endParaRPr lang="en-US" dirty="0"/>
          </a:p>
        </p:txBody>
      </p:sp>
      <p:grpSp>
        <p:nvGrpSpPr>
          <p:cNvPr id="54" name="그룹 1007">
            <a:extLst>
              <a:ext uri="{FF2B5EF4-FFF2-40B4-BE49-F238E27FC236}">
                <a16:creationId xmlns:a16="http://schemas.microsoft.com/office/drawing/2014/main" id="{62D2DC39-6D1A-402D-80EA-A065D1D276F7}"/>
              </a:ext>
            </a:extLst>
          </p:cNvPr>
          <p:cNvGrpSpPr/>
          <p:nvPr/>
        </p:nvGrpSpPr>
        <p:grpSpPr>
          <a:xfrm>
            <a:off x="7136256" y="4887135"/>
            <a:ext cx="4013203" cy="1926335"/>
            <a:chOff x="7136256" y="4887135"/>
            <a:chExt cx="4013203" cy="1926335"/>
          </a:xfrm>
        </p:grpSpPr>
        <p:pic>
          <p:nvPicPr>
            <p:cNvPr id="55" name="Object 26">
              <a:extLst>
                <a:ext uri="{FF2B5EF4-FFF2-40B4-BE49-F238E27FC236}">
                  <a16:creationId xmlns:a16="http://schemas.microsoft.com/office/drawing/2014/main" id="{7914C2A6-709A-4CE2-A3BB-AAF909AC6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6256" y="4887135"/>
              <a:ext cx="4013203" cy="1926335"/>
            </a:xfrm>
            <a:prstGeom prst="rect">
              <a:avLst/>
            </a:prstGeom>
          </p:spPr>
        </p:pic>
      </p:grpSp>
      <p:grpSp>
        <p:nvGrpSpPr>
          <p:cNvPr id="56" name="그룹 1008">
            <a:extLst>
              <a:ext uri="{FF2B5EF4-FFF2-40B4-BE49-F238E27FC236}">
                <a16:creationId xmlns:a16="http://schemas.microsoft.com/office/drawing/2014/main" id="{8C103B46-7158-4542-8F74-CC26B907A533}"/>
              </a:ext>
            </a:extLst>
          </p:cNvPr>
          <p:cNvGrpSpPr/>
          <p:nvPr/>
        </p:nvGrpSpPr>
        <p:grpSpPr>
          <a:xfrm>
            <a:off x="2613375" y="5033276"/>
            <a:ext cx="4013203" cy="1926335"/>
            <a:chOff x="2613375" y="4887135"/>
            <a:chExt cx="4013203" cy="1926335"/>
          </a:xfrm>
        </p:grpSpPr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DFB9949D-7EA8-43F9-8FA2-1C582668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3375" y="4887135"/>
              <a:ext cx="4013203" cy="1926335"/>
            </a:xfrm>
            <a:prstGeom prst="rect">
              <a:avLst/>
            </a:prstGeom>
          </p:spPr>
        </p:pic>
      </p:grpSp>
      <p:grpSp>
        <p:nvGrpSpPr>
          <p:cNvPr id="58" name="그룹 1009">
            <a:extLst>
              <a:ext uri="{FF2B5EF4-FFF2-40B4-BE49-F238E27FC236}">
                <a16:creationId xmlns:a16="http://schemas.microsoft.com/office/drawing/2014/main" id="{0027E30C-8D6A-4E11-91F6-8013BECC2772}"/>
              </a:ext>
            </a:extLst>
          </p:cNvPr>
          <p:cNvGrpSpPr/>
          <p:nvPr/>
        </p:nvGrpSpPr>
        <p:grpSpPr>
          <a:xfrm>
            <a:off x="11665603" y="4887135"/>
            <a:ext cx="4013203" cy="1926335"/>
            <a:chOff x="11665603" y="4887135"/>
            <a:chExt cx="4013203" cy="1926335"/>
          </a:xfrm>
        </p:grpSpPr>
        <p:pic>
          <p:nvPicPr>
            <p:cNvPr id="59" name="Object 32">
              <a:extLst>
                <a:ext uri="{FF2B5EF4-FFF2-40B4-BE49-F238E27FC236}">
                  <a16:creationId xmlns:a16="http://schemas.microsoft.com/office/drawing/2014/main" id="{3E01F324-FC8B-46A3-96EC-43D63C67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65603" y="4887135"/>
              <a:ext cx="4013203" cy="1926335"/>
            </a:xfrm>
            <a:prstGeom prst="rect">
              <a:avLst/>
            </a:prstGeom>
          </p:spPr>
        </p:pic>
      </p:grpSp>
      <p:sp>
        <p:nvSpPr>
          <p:cNvPr id="60" name="Object 35">
            <a:extLst>
              <a:ext uri="{FF2B5EF4-FFF2-40B4-BE49-F238E27FC236}">
                <a16:creationId xmlns:a16="http://schemas.microsoft.com/office/drawing/2014/main" id="{C5DD54B1-0D7C-490F-94B8-31341775341A}"/>
              </a:ext>
            </a:extLst>
          </p:cNvPr>
          <p:cNvSpPr txBox="1"/>
          <p:nvPr/>
        </p:nvSpPr>
        <p:spPr>
          <a:xfrm>
            <a:off x="6529540" y="7682764"/>
            <a:ext cx="526804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트랜스포머 등 </a:t>
            </a:r>
            <a:r>
              <a:rPr lang="en-US" altLang="ko-KR" sz="20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NLP </a:t>
            </a:r>
            <a:r>
              <a:rPr lang="ko-KR" altLang="en-US" sz="20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관련 논문을</a:t>
            </a:r>
            <a:endParaRPr lang="en-US" altLang="ko-KR" sz="2000" dirty="0" smtClean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구현해볼 계획입니다</a:t>
            </a:r>
            <a:r>
              <a:rPr lang="en-US" altLang="ko-KR" sz="20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.</a:t>
            </a:r>
            <a:endParaRPr lang="en-US" altLang="ko-KR" sz="20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" pitchFamily="34" charset="0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C1FD0D9F-11A8-4141-AC28-1D60CC7EDE94}"/>
              </a:ext>
            </a:extLst>
          </p:cNvPr>
          <p:cNvSpPr txBox="1"/>
          <p:nvPr/>
        </p:nvSpPr>
        <p:spPr>
          <a:xfrm>
            <a:off x="2463800" y="7749091"/>
            <a:ext cx="401320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BERT, GPT </a:t>
            </a:r>
            <a:r>
              <a:rPr lang="ko-KR" altLang="en-US" sz="20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등의 </a:t>
            </a:r>
            <a:r>
              <a:rPr lang="en-US" altLang="ko-KR" sz="20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NLP </a:t>
            </a:r>
            <a:r>
              <a:rPr lang="ko-KR" altLang="en-US" sz="20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모델에 대해 </a:t>
            </a:r>
            <a:endParaRPr lang="en-US" altLang="ko-KR" sz="2000" dirty="0">
              <a:solidFill>
                <a:srgbClr val="FFFFFF"/>
              </a:solidFill>
              <a:latin typeface="나눔스퀘어 Bold" panose="020B0600000101010101" pitchFamily="50" charset="-127"/>
              <a:cs typeface="Pretendard" pitchFamily="34" charset="0"/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지속적으로 학습하며 자기계발을 할 계획입니다</a:t>
            </a:r>
            <a:r>
              <a:rPr lang="en-US" altLang="ko-KR" sz="20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.</a:t>
            </a:r>
            <a:endParaRPr lang="en-US" altLang="ko-KR" sz="2000" dirty="0"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437EF122-CB71-4708-8B92-0F907ECF64A0}"/>
              </a:ext>
            </a:extLst>
          </p:cNvPr>
          <p:cNvSpPr txBox="1"/>
          <p:nvPr/>
        </p:nvSpPr>
        <p:spPr>
          <a:xfrm>
            <a:off x="11603394" y="7501514"/>
            <a:ext cx="41802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데이터에 </a:t>
            </a:r>
            <a:r>
              <a:rPr lang="ko-KR" altLang="en-US"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대한 전반적인 지식을 쌓고 </a:t>
            </a:r>
            <a:r>
              <a:rPr lang="en-US" altLang="ko-KR"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8</a:t>
            </a:r>
            <a:r>
              <a:rPr lang="ko-KR" altLang="en-US" sz="20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월 달에 </a:t>
            </a:r>
            <a:r>
              <a:rPr lang="ko-KR" altLang="en-US"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취득하겠습니다</a:t>
            </a:r>
            <a:r>
              <a:rPr lang="en-US" altLang="ko-KR"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itchFamily="34" charset="0"/>
              </a:rPr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3" name="그룹 1010">
            <a:extLst>
              <a:ext uri="{FF2B5EF4-FFF2-40B4-BE49-F238E27FC236}">
                <a16:creationId xmlns:a16="http://schemas.microsoft.com/office/drawing/2014/main" id="{45FEEAFE-8E07-4E7E-9030-6157C6D646A6}"/>
              </a:ext>
            </a:extLst>
          </p:cNvPr>
          <p:cNvGrpSpPr/>
          <p:nvPr/>
        </p:nvGrpSpPr>
        <p:grpSpPr>
          <a:xfrm>
            <a:off x="4151821" y="2979739"/>
            <a:ext cx="936311" cy="936311"/>
            <a:chOff x="4151821" y="2979739"/>
            <a:chExt cx="936311" cy="936311"/>
          </a:xfrm>
        </p:grpSpPr>
        <p:pic>
          <p:nvPicPr>
            <p:cNvPr id="64" name="Object 38">
              <a:extLst>
                <a:ext uri="{FF2B5EF4-FFF2-40B4-BE49-F238E27FC236}">
                  <a16:creationId xmlns:a16="http://schemas.microsoft.com/office/drawing/2014/main" id="{74949B0C-56C3-41C7-BAFB-A7A0D35AB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1821" y="2979739"/>
              <a:ext cx="936311" cy="936311"/>
            </a:xfrm>
            <a:prstGeom prst="rect">
              <a:avLst/>
            </a:prstGeom>
          </p:spPr>
        </p:pic>
      </p:grpSp>
      <p:grpSp>
        <p:nvGrpSpPr>
          <p:cNvPr id="65" name="그룹 1011">
            <a:extLst>
              <a:ext uri="{FF2B5EF4-FFF2-40B4-BE49-F238E27FC236}">
                <a16:creationId xmlns:a16="http://schemas.microsoft.com/office/drawing/2014/main" id="{ECE9D532-E4C7-44A7-AAC6-2FA773613ACD}"/>
              </a:ext>
            </a:extLst>
          </p:cNvPr>
          <p:cNvGrpSpPr/>
          <p:nvPr/>
        </p:nvGrpSpPr>
        <p:grpSpPr>
          <a:xfrm>
            <a:off x="4367119" y="3169571"/>
            <a:ext cx="562857" cy="562857"/>
            <a:chOff x="4367119" y="3169571"/>
            <a:chExt cx="562857" cy="562857"/>
          </a:xfrm>
        </p:grpSpPr>
        <p:pic>
          <p:nvPicPr>
            <p:cNvPr id="66" name="Object 41">
              <a:extLst>
                <a:ext uri="{FF2B5EF4-FFF2-40B4-BE49-F238E27FC236}">
                  <a16:creationId xmlns:a16="http://schemas.microsoft.com/office/drawing/2014/main" id="{B835F41E-6849-42CD-8895-013E0DE8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67119" y="3169571"/>
              <a:ext cx="562857" cy="562857"/>
            </a:xfrm>
            <a:prstGeom prst="rect">
              <a:avLst/>
            </a:prstGeom>
          </p:spPr>
        </p:pic>
      </p:grpSp>
      <p:grpSp>
        <p:nvGrpSpPr>
          <p:cNvPr id="67" name="그룹 1012">
            <a:extLst>
              <a:ext uri="{FF2B5EF4-FFF2-40B4-BE49-F238E27FC236}">
                <a16:creationId xmlns:a16="http://schemas.microsoft.com/office/drawing/2014/main" id="{838251B4-DE59-4309-BC21-B286094B3EA7}"/>
              </a:ext>
            </a:extLst>
          </p:cNvPr>
          <p:cNvGrpSpPr/>
          <p:nvPr/>
        </p:nvGrpSpPr>
        <p:grpSpPr>
          <a:xfrm>
            <a:off x="8674702" y="2979739"/>
            <a:ext cx="936311" cy="936311"/>
            <a:chOff x="8674702" y="2979739"/>
            <a:chExt cx="936311" cy="936311"/>
          </a:xfrm>
        </p:grpSpPr>
        <p:pic>
          <p:nvPicPr>
            <p:cNvPr id="68" name="Object 44">
              <a:extLst>
                <a:ext uri="{FF2B5EF4-FFF2-40B4-BE49-F238E27FC236}">
                  <a16:creationId xmlns:a16="http://schemas.microsoft.com/office/drawing/2014/main" id="{37718223-3800-4C34-9FD7-517BE0C4B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74702" y="2979739"/>
              <a:ext cx="936311" cy="936311"/>
            </a:xfrm>
            <a:prstGeom prst="rect">
              <a:avLst/>
            </a:prstGeom>
          </p:spPr>
        </p:pic>
      </p:grpSp>
      <p:grpSp>
        <p:nvGrpSpPr>
          <p:cNvPr id="69" name="그룹 1013">
            <a:extLst>
              <a:ext uri="{FF2B5EF4-FFF2-40B4-BE49-F238E27FC236}">
                <a16:creationId xmlns:a16="http://schemas.microsoft.com/office/drawing/2014/main" id="{F16FA899-83A3-4640-A99B-B3F213170A0D}"/>
              </a:ext>
            </a:extLst>
          </p:cNvPr>
          <p:cNvGrpSpPr/>
          <p:nvPr/>
        </p:nvGrpSpPr>
        <p:grpSpPr>
          <a:xfrm>
            <a:off x="13204049" y="2979739"/>
            <a:ext cx="936311" cy="936311"/>
            <a:chOff x="13204049" y="2979739"/>
            <a:chExt cx="936311" cy="936311"/>
          </a:xfrm>
        </p:grpSpPr>
        <p:pic>
          <p:nvPicPr>
            <p:cNvPr id="70" name="Object 47">
              <a:extLst>
                <a:ext uri="{FF2B5EF4-FFF2-40B4-BE49-F238E27FC236}">
                  <a16:creationId xmlns:a16="http://schemas.microsoft.com/office/drawing/2014/main" id="{E5ACAD85-2AF7-4E3C-81A6-357122C98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04049" y="2979739"/>
              <a:ext cx="936311" cy="936311"/>
            </a:xfrm>
            <a:prstGeom prst="rect">
              <a:avLst/>
            </a:prstGeom>
          </p:spPr>
        </p:pic>
      </p:grpSp>
      <p:grpSp>
        <p:nvGrpSpPr>
          <p:cNvPr id="71" name="그룹 1014">
            <a:extLst>
              <a:ext uri="{FF2B5EF4-FFF2-40B4-BE49-F238E27FC236}">
                <a16:creationId xmlns:a16="http://schemas.microsoft.com/office/drawing/2014/main" id="{12CC908D-2C30-46FF-894F-781F4E220472}"/>
              </a:ext>
            </a:extLst>
          </p:cNvPr>
          <p:cNvGrpSpPr/>
          <p:nvPr/>
        </p:nvGrpSpPr>
        <p:grpSpPr>
          <a:xfrm>
            <a:off x="13356745" y="3128028"/>
            <a:ext cx="640331" cy="640331"/>
            <a:chOff x="13356745" y="3128028"/>
            <a:chExt cx="640331" cy="640331"/>
          </a:xfrm>
        </p:grpSpPr>
        <p:pic>
          <p:nvPicPr>
            <p:cNvPr id="72" name="Object 50">
              <a:extLst>
                <a:ext uri="{FF2B5EF4-FFF2-40B4-BE49-F238E27FC236}">
                  <a16:creationId xmlns:a16="http://schemas.microsoft.com/office/drawing/2014/main" id="{83CD689E-F7C5-4275-BEF1-CB79BD988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56745" y="3128028"/>
              <a:ext cx="640331" cy="640331"/>
            </a:xfrm>
            <a:prstGeom prst="rect">
              <a:avLst/>
            </a:prstGeom>
          </p:spPr>
        </p:pic>
      </p:grpSp>
      <p:grpSp>
        <p:nvGrpSpPr>
          <p:cNvPr id="73" name="그룹 1015">
            <a:extLst>
              <a:ext uri="{FF2B5EF4-FFF2-40B4-BE49-F238E27FC236}">
                <a16:creationId xmlns:a16="http://schemas.microsoft.com/office/drawing/2014/main" id="{1D7C89A5-B3EC-44E2-8A64-153192D2C175}"/>
              </a:ext>
            </a:extLst>
          </p:cNvPr>
          <p:cNvGrpSpPr/>
          <p:nvPr/>
        </p:nvGrpSpPr>
        <p:grpSpPr>
          <a:xfrm>
            <a:off x="8801190" y="3108609"/>
            <a:ext cx="678571" cy="678571"/>
            <a:chOff x="8801190" y="3108609"/>
            <a:chExt cx="678571" cy="678571"/>
          </a:xfrm>
        </p:grpSpPr>
        <p:pic>
          <p:nvPicPr>
            <p:cNvPr id="74" name="Object 53">
              <a:extLst>
                <a:ext uri="{FF2B5EF4-FFF2-40B4-BE49-F238E27FC236}">
                  <a16:creationId xmlns:a16="http://schemas.microsoft.com/office/drawing/2014/main" id="{14E325EC-86A1-48FD-B54F-DD07FD00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01190" y="3108609"/>
              <a:ext cx="678571" cy="67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2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F6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09173" y="7578584"/>
            <a:ext cx="9725923" cy="104762"/>
            <a:chOff x="4509173" y="7578584"/>
            <a:chExt cx="9725923" cy="1047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509173" y="7578584"/>
              <a:ext cx="2341703" cy="104143"/>
              <a:chOff x="4509173" y="7578584"/>
              <a:chExt cx="2341703" cy="10414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09173" y="7578584"/>
                <a:ext cx="2341703" cy="104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952234" y="7578584"/>
              <a:ext cx="2341703" cy="104143"/>
              <a:chOff x="6952234" y="7578584"/>
              <a:chExt cx="2341703" cy="104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952234" y="7578584"/>
                <a:ext cx="2341703" cy="104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422241" y="7578584"/>
              <a:ext cx="2341703" cy="104143"/>
              <a:chOff x="9422241" y="7578584"/>
              <a:chExt cx="2341703" cy="10414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422241" y="7578584"/>
                <a:ext cx="2341703" cy="10414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892239" y="7578584"/>
              <a:ext cx="2341703" cy="104143"/>
              <a:chOff x="11892239" y="7578584"/>
              <a:chExt cx="2341703" cy="10414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2239" y="7578584"/>
                <a:ext cx="2341703" cy="104143"/>
              </a:xfrm>
              <a:prstGeom prst="rect">
                <a:avLst/>
              </a:prstGeom>
            </p:spPr>
          </p:pic>
        </p:grpSp>
      </p:grpSp>
      <p:sp>
        <p:nvSpPr>
          <p:cNvPr id="16" name="Object 16"/>
          <p:cNvSpPr txBox="1"/>
          <p:nvPr/>
        </p:nvSpPr>
        <p:spPr>
          <a:xfrm>
            <a:off x="-3149834" y="2428717"/>
            <a:ext cx="24661573" cy="24468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300" kern="0" spc="25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THANK YOU</a:t>
            </a:r>
            <a:endParaRPr lang="en-US" sz="1100" dirty="0"/>
          </a:p>
        </p:txBody>
      </p:sp>
      <p:sp>
        <p:nvSpPr>
          <p:cNvPr id="17" name="Object 17"/>
          <p:cNvSpPr txBox="1"/>
          <p:nvPr/>
        </p:nvSpPr>
        <p:spPr>
          <a:xfrm>
            <a:off x="4053571" y="930172"/>
            <a:ext cx="1017857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dirty="0" err="1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</a:rPr>
              <a:t>잘부탁드립니다</a:t>
            </a:r>
            <a:r>
              <a:rPr lang="en-US" altLang="ko-KR" sz="3000" dirty="0">
                <a:solidFill>
                  <a:srgbClr val="FFFFFF"/>
                </a:solidFill>
                <a:latin typeface="나눔스퀘어 Bold" panose="020B0600000101010101" pitchFamily="50" charset="-127"/>
                <a:cs typeface="Pretendard" pitchFamily="34" charset="0"/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43723" y="790563"/>
            <a:ext cx="16398268" cy="57056"/>
            <a:chOff x="943723" y="790563"/>
            <a:chExt cx="16398268" cy="570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790563"/>
              <a:ext cx="16398268" cy="570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3723" y="1582540"/>
            <a:ext cx="16398268" cy="57056"/>
            <a:chOff x="943723" y="1582540"/>
            <a:chExt cx="16398268" cy="570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23" y="1582540"/>
              <a:ext cx="16398268" cy="5705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150943" y="7858283"/>
            <a:ext cx="1382429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bestconsultant@naver.com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010-1234-5678</a:t>
            </a:r>
            <a:endParaRPr lang="ko-KR" altLang="en-US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549</Words>
  <Application>Microsoft Office PowerPoint</Application>
  <PresentationFormat>사용자 지정</PresentationFormat>
  <Paragraphs>109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?? ??</vt:lpstr>
      <vt:lpstr>Gmarket Sans Bold</vt:lpstr>
      <vt:lpstr>Pretendard</vt:lpstr>
      <vt:lpstr>Pretendard ExtraBold</vt:lpstr>
      <vt:lpstr>Pretendard Light</vt:lpstr>
      <vt:lpstr>Pretendard SemiBold</vt:lpstr>
      <vt:lpstr>나눔스퀘어 Bold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88</cp:revision>
  <dcterms:created xsi:type="dcterms:W3CDTF">2022-04-27T17:11:27Z</dcterms:created>
  <dcterms:modified xsi:type="dcterms:W3CDTF">2024-01-23T00:29:11Z</dcterms:modified>
</cp:coreProperties>
</file>