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B98F8-83A2-476A-8005-E9EDE9D45A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440EA8-77B2-4557-9F53-AF863A4FB6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FB65D-1645-4D28-BA16-875A509752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55448-CCD5-448E-B646-3EC2B923F7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0F491-8F92-4A48-8DFB-DF9D98CA18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8BD39A-A600-445E-B64F-4DF56BAC4F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C0DAAA-3C93-4B32-B0B3-7DC69F6F55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470A3F-CB0D-4F56-905A-10364375A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DCA5D-1CAA-471C-887A-9F71613B18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80FE0-69E8-4859-A3CC-CCDD00C85C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43DC47-6A28-4835-B6FE-608F01134C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45642-7F6B-447B-8E08-DF16DF5FE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둘째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셋째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넷째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028A2F-D951-4170-812E-0715AAABD2BF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91"/>
          <p:cNvSpPr/>
          <p:nvPr/>
        </p:nvSpPr>
        <p:spPr>
          <a:xfrm>
            <a:off x="4119480" y="3977280"/>
            <a:ext cx="4263480" cy="15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i="1" lang="ko-KR" sz="5400" spc="-1" strike="noStrike">
                <a:solidFill>
                  <a:srgbClr val="ffffff"/>
                </a:solidFill>
                <a:latin typeface="맑은 고딕"/>
              </a:rPr>
              <a:t>비 켜 </a:t>
            </a:r>
            <a:r>
              <a:rPr b="0" i="1" lang="en-US" sz="5400" spc="-1" strike="noStrike">
                <a:solidFill>
                  <a:srgbClr val="ffffff"/>
                </a:solidFill>
                <a:latin typeface="맑은 고딕"/>
              </a:rPr>
              <a:t>!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ko-KR" sz="1000" spc="-1" strike="noStrike">
                <a:solidFill>
                  <a:srgbClr val="ffffff"/>
                </a:solidFill>
                <a:latin typeface="맑은 고딕"/>
              </a:rPr>
              <a:t>이영호</a:t>
            </a:r>
            <a:r>
              <a:rPr b="0" lang="en-US" sz="1000" spc="-1" strike="noStrike"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000" spc="-1" strike="noStrike">
                <a:solidFill>
                  <a:srgbClr val="ffffff"/>
                </a:solidFill>
                <a:latin typeface="맑은 고딕"/>
              </a:rPr>
              <a:t>이성찬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Freeform 17"/>
          <p:cNvSpPr/>
          <p:nvPr/>
        </p:nvSpPr>
        <p:spPr>
          <a:xfrm>
            <a:off x="4831200" y="1279080"/>
            <a:ext cx="2839680" cy="2329920"/>
          </a:xfrm>
          <a:custGeom>
            <a:avLst/>
            <a:gdLst/>
            <a:ahLst/>
            <a:rect l="l" t="t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다리꼴 4"/>
          <p:cNvSpPr/>
          <p:nvPr/>
        </p:nvSpPr>
        <p:spPr>
          <a:xfrm flipV="1">
            <a:off x="696600" y="725400"/>
            <a:ext cx="10798200" cy="48196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cap="rnd" w="70802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" name="그룹 79"/>
          <p:cNvGrpSpPr/>
          <p:nvPr/>
        </p:nvGrpSpPr>
        <p:grpSpPr>
          <a:xfrm>
            <a:off x="131400" y="5464800"/>
            <a:ext cx="11247480" cy="1392840"/>
            <a:chOff x="131400" y="5464800"/>
            <a:chExt cx="11247480" cy="1392840"/>
          </a:xfrm>
        </p:grpSpPr>
        <p:grpSp>
          <p:nvGrpSpPr>
            <p:cNvPr id="45" name="Group 4"/>
            <p:cNvGrpSpPr/>
            <p:nvPr/>
          </p:nvGrpSpPr>
          <p:grpSpPr>
            <a:xfrm>
              <a:off x="1265760" y="5864400"/>
              <a:ext cx="1153800" cy="993240"/>
              <a:chOff x="1265760" y="5864400"/>
              <a:chExt cx="1153800" cy="993240"/>
            </a:xfrm>
          </p:grpSpPr>
          <p:sp>
            <p:nvSpPr>
              <p:cNvPr id="46" name="Freeform 5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Freeform 6"/>
              <p:cNvSpPr/>
              <p:nvPr/>
            </p:nvSpPr>
            <p:spPr>
              <a:xfrm>
                <a:off x="1584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Freeform 7"/>
              <p:cNvSpPr/>
              <p:nvPr/>
            </p:nvSpPr>
            <p:spPr>
              <a:xfrm>
                <a:off x="1305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Freeform 8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Freeform 9"/>
              <p:cNvSpPr/>
              <p:nvPr/>
            </p:nvSpPr>
            <p:spPr>
              <a:xfrm>
                <a:off x="1753200" y="619236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Freeform 10"/>
              <p:cNvSpPr/>
              <p:nvPr/>
            </p:nvSpPr>
            <p:spPr>
              <a:xfrm>
                <a:off x="1782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Freeform 11"/>
              <p:cNvSpPr/>
              <p:nvPr/>
            </p:nvSpPr>
            <p:spPr>
              <a:xfrm>
                <a:off x="134568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Freeform 12"/>
              <p:cNvSpPr/>
              <p:nvPr/>
            </p:nvSpPr>
            <p:spPr>
              <a:xfrm>
                <a:off x="224028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Freeform 13"/>
              <p:cNvSpPr/>
              <p:nvPr/>
            </p:nvSpPr>
            <p:spPr>
              <a:xfrm>
                <a:off x="1822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Freeform 14"/>
              <p:cNvSpPr/>
              <p:nvPr/>
            </p:nvSpPr>
            <p:spPr>
              <a:xfrm>
                <a:off x="1485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Freeform 15"/>
              <p:cNvSpPr/>
              <p:nvPr/>
            </p:nvSpPr>
            <p:spPr>
              <a:xfrm>
                <a:off x="2118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Freeform 16"/>
              <p:cNvSpPr/>
              <p:nvPr/>
            </p:nvSpPr>
            <p:spPr>
              <a:xfrm>
                <a:off x="1381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Freeform 17"/>
              <p:cNvSpPr/>
              <p:nvPr/>
            </p:nvSpPr>
            <p:spPr>
              <a:xfrm>
                <a:off x="2208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Freeform 18"/>
              <p:cNvSpPr/>
              <p:nvPr/>
            </p:nvSpPr>
            <p:spPr>
              <a:xfrm>
                <a:off x="1640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Freeform 19"/>
              <p:cNvSpPr/>
              <p:nvPr/>
            </p:nvSpPr>
            <p:spPr>
              <a:xfrm>
                <a:off x="1381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Freeform 20"/>
              <p:cNvSpPr/>
              <p:nvPr/>
            </p:nvSpPr>
            <p:spPr>
              <a:xfrm>
                <a:off x="2208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Freeform 21"/>
              <p:cNvSpPr/>
              <p:nvPr/>
            </p:nvSpPr>
            <p:spPr>
              <a:xfrm>
                <a:off x="198288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Freeform 22"/>
              <p:cNvSpPr/>
              <p:nvPr/>
            </p:nvSpPr>
            <p:spPr>
              <a:xfrm>
                <a:off x="134568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Freeform 23"/>
              <p:cNvSpPr/>
              <p:nvPr/>
            </p:nvSpPr>
            <p:spPr>
              <a:xfrm>
                <a:off x="1683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Freeform 24"/>
              <p:cNvSpPr/>
              <p:nvPr/>
            </p:nvSpPr>
            <p:spPr>
              <a:xfrm>
                <a:off x="1743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Freeform 25"/>
              <p:cNvSpPr/>
              <p:nvPr/>
            </p:nvSpPr>
            <p:spPr>
              <a:xfrm>
                <a:off x="1822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Freeform 26"/>
              <p:cNvSpPr/>
              <p:nvPr/>
            </p:nvSpPr>
            <p:spPr>
              <a:xfrm>
                <a:off x="1902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" name="Group 4"/>
            <p:cNvGrpSpPr/>
            <p:nvPr/>
          </p:nvGrpSpPr>
          <p:grpSpPr>
            <a:xfrm>
              <a:off x="2867760" y="5864400"/>
              <a:ext cx="1153800" cy="993240"/>
              <a:chOff x="2867760" y="5864400"/>
              <a:chExt cx="1153800" cy="993240"/>
            </a:xfrm>
          </p:grpSpPr>
          <p:sp>
            <p:nvSpPr>
              <p:cNvPr id="69" name="Freeform 5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Freeform 6"/>
              <p:cNvSpPr/>
              <p:nvPr/>
            </p:nvSpPr>
            <p:spPr>
              <a:xfrm>
                <a:off x="3186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Freeform 7"/>
              <p:cNvSpPr/>
              <p:nvPr/>
            </p:nvSpPr>
            <p:spPr>
              <a:xfrm>
                <a:off x="2907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Freeform 8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Freeform 9"/>
              <p:cNvSpPr/>
              <p:nvPr/>
            </p:nvSpPr>
            <p:spPr>
              <a:xfrm rot="17496000">
                <a:off x="3240720" y="618048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" name="Freeform 10"/>
              <p:cNvSpPr/>
              <p:nvPr/>
            </p:nvSpPr>
            <p:spPr>
              <a:xfrm>
                <a:off x="3384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Freeform 11"/>
              <p:cNvSpPr/>
              <p:nvPr/>
            </p:nvSpPr>
            <p:spPr>
              <a:xfrm>
                <a:off x="294804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" name="Freeform 12"/>
              <p:cNvSpPr/>
              <p:nvPr/>
            </p:nvSpPr>
            <p:spPr>
              <a:xfrm>
                <a:off x="384264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Freeform 13"/>
              <p:cNvSpPr/>
              <p:nvPr/>
            </p:nvSpPr>
            <p:spPr>
              <a:xfrm>
                <a:off x="3424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Freeform 14"/>
              <p:cNvSpPr/>
              <p:nvPr/>
            </p:nvSpPr>
            <p:spPr>
              <a:xfrm>
                <a:off x="3087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Freeform 15"/>
              <p:cNvSpPr/>
              <p:nvPr/>
            </p:nvSpPr>
            <p:spPr>
              <a:xfrm>
                <a:off x="3720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Freeform 16"/>
              <p:cNvSpPr/>
              <p:nvPr/>
            </p:nvSpPr>
            <p:spPr>
              <a:xfrm>
                <a:off x="2983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Freeform 17"/>
              <p:cNvSpPr/>
              <p:nvPr/>
            </p:nvSpPr>
            <p:spPr>
              <a:xfrm>
                <a:off x="3810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Freeform 18"/>
              <p:cNvSpPr/>
              <p:nvPr/>
            </p:nvSpPr>
            <p:spPr>
              <a:xfrm>
                <a:off x="3242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Freeform 19"/>
              <p:cNvSpPr/>
              <p:nvPr/>
            </p:nvSpPr>
            <p:spPr>
              <a:xfrm>
                <a:off x="2983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Freeform 20"/>
              <p:cNvSpPr/>
              <p:nvPr/>
            </p:nvSpPr>
            <p:spPr>
              <a:xfrm>
                <a:off x="3810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Freeform 21"/>
              <p:cNvSpPr/>
              <p:nvPr/>
            </p:nvSpPr>
            <p:spPr>
              <a:xfrm>
                <a:off x="358524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Freeform 22"/>
              <p:cNvSpPr/>
              <p:nvPr/>
            </p:nvSpPr>
            <p:spPr>
              <a:xfrm>
                <a:off x="294804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Freeform 23"/>
              <p:cNvSpPr/>
              <p:nvPr/>
            </p:nvSpPr>
            <p:spPr>
              <a:xfrm>
                <a:off x="3285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Freeform 24"/>
              <p:cNvSpPr/>
              <p:nvPr/>
            </p:nvSpPr>
            <p:spPr>
              <a:xfrm>
                <a:off x="3345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Freeform 25"/>
              <p:cNvSpPr/>
              <p:nvPr/>
            </p:nvSpPr>
            <p:spPr>
              <a:xfrm>
                <a:off x="3424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Freeform 26"/>
              <p:cNvSpPr/>
              <p:nvPr/>
            </p:nvSpPr>
            <p:spPr>
              <a:xfrm>
                <a:off x="3504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" name="자유형 7"/>
            <p:cNvSpPr/>
            <p:nvPr/>
          </p:nvSpPr>
          <p:spPr>
            <a:xfrm>
              <a:off x="131400" y="5464800"/>
              <a:ext cx="4976280" cy="1392840"/>
            </a:xfrm>
            <a:custGeom>
              <a:avLst/>
              <a:gdLst/>
              <a:ahLst/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자유형 10"/>
            <p:cNvSpPr/>
            <p:nvPr/>
          </p:nvSpPr>
          <p:spPr>
            <a:xfrm>
              <a:off x="131400" y="5498280"/>
              <a:ext cx="4976280" cy="1359360"/>
            </a:xfrm>
            <a:custGeom>
              <a:avLst/>
              <a:gdLst/>
              <a:ahLst/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모서리가 둥근 직사각형 64"/>
            <p:cNvSpPr/>
            <p:nvPr/>
          </p:nvSpPr>
          <p:spPr>
            <a:xfrm>
              <a:off x="5658840" y="5464800"/>
              <a:ext cx="2012760" cy="117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모서리가 둥근 직사각형 65"/>
            <p:cNvSpPr/>
            <p:nvPr/>
          </p:nvSpPr>
          <p:spPr>
            <a:xfrm>
              <a:off x="5826600" y="5603760"/>
              <a:ext cx="76356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모서리가 둥근 직사각형 68"/>
            <p:cNvSpPr/>
            <p:nvPr/>
          </p:nvSpPr>
          <p:spPr>
            <a:xfrm>
              <a:off x="6792840" y="5603760"/>
              <a:ext cx="67572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모서리가 둥근 직사각형 69"/>
            <p:cNvSpPr/>
            <p:nvPr/>
          </p:nvSpPr>
          <p:spPr>
            <a:xfrm>
              <a:off x="5826600" y="6010920"/>
              <a:ext cx="505440" cy="448920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모서리가 둥근 직사각형 70"/>
            <p:cNvSpPr/>
            <p:nvPr/>
          </p:nvSpPr>
          <p:spPr>
            <a:xfrm>
              <a:off x="6377040" y="6019200"/>
              <a:ext cx="212760" cy="4489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모서리가 둥근 직사각형 71"/>
            <p:cNvSpPr/>
            <p:nvPr/>
          </p:nvSpPr>
          <p:spPr>
            <a:xfrm>
              <a:off x="6811200" y="6019200"/>
              <a:ext cx="657360" cy="281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모서리가 둥근 직사각형 72"/>
            <p:cNvSpPr/>
            <p:nvPr/>
          </p:nvSpPr>
          <p:spPr>
            <a:xfrm>
              <a:off x="6811200" y="6349680"/>
              <a:ext cx="657360" cy="1184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이등변 삼각형 73"/>
            <p:cNvSpPr/>
            <p:nvPr/>
          </p:nvSpPr>
          <p:spPr>
            <a:xfrm>
              <a:off x="6643440" y="6361920"/>
              <a:ext cx="107280" cy="925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직선 연결선 75"/>
            <p:cNvSpPr/>
            <p:nvPr/>
          </p:nvSpPr>
          <p:spPr>
            <a:xfrm flipV="1">
              <a:off x="6696720" y="5968800"/>
              <a:ext cx="36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직선 연결선 76"/>
            <p:cNvSpPr/>
            <p:nvPr/>
          </p:nvSpPr>
          <p:spPr>
            <a:xfrm flipH="1">
              <a:off x="5834160" y="5964840"/>
              <a:ext cx="864000" cy="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양쪽 모서리가 둥근 사각형 77"/>
            <p:cNvSpPr/>
            <p:nvPr/>
          </p:nvSpPr>
          <p:spPr>
            <a:xfrm>
              <a:off x="8140680" y="6468480"/>
              <a:ext cx="3238200" cy="389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자유형 86"/>
          <p:cNvSpPr/>
          <p:nvPr/>
        </p:nvSpPr>
        <p:spPr>
          <a:xfrm>
            <a:off x="5041440" y="914400"/>
            <a:ext cx="2041920" cy="4025520"/>
          </a:xfrm>
          <a:custGeom>
            <a:avLst/>
            <a:gdLst/>
            <a:ahLst/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87"/>
          <p:cNvSpPr/>
          <p:nvPr/>
        </p:nvSpPr>
        <p:spPr>
          <a:xfrm>
            <a:off x="1475280" y="82188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1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목표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ko-KR" sz="1000" spc="-1" strike="noStrike">
                <a:solidFill>
                  <a:srgbClr val="595959"/>
                </a:solidFill>
                <a:latin typeface="맑은 고딕"/>
              </a:rPr>
              <a:t>장애물 탐지와 그 장애물과의 거리 판단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직사각형 88"/>
          <p:cNvSpPr/>
          <p:nvPr/>
        </p:nvSpPr>
        <p:spPr>
          <a:xfrm>
            <a:off x="7142040" y="176112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프로젝트 수행과정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595959"/>
                </a:solidFill>
                <a:latin typeface="맑은 고딕"/>
              </a:rPr>
              <a:t>Object Detection, MonoDepth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" name="직사각형 89"/>
          <p:cNvSpPr/>
          <p:nvPr/>
        </p:nvSpPr>
        <p:spPr>
          <a:xfrm>
            <a:off x="1120680" y="292752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3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문제해결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595959"/>
                </a:solidFill>
                <a:latin typeface="맑은 고딕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8" name="직사각형 90"/>
          <p:cNvSpPr/>
          <p:nvPr/>
        </p:nvSpPr>
        <p:spPr>
          <a:xfrm>
            <a:off x="7403400" y="384192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시연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다리꼴 4"/>
          <p:cNvSpPr/>
          <p:nvPr/>
        </p:nvSpPr>
        <p:spPr>
          <a:xfrm flipV="1">
            <a:off x="696600" y="725400"/>
            <a:ext cx="10798200" cy="48196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cap="rnd" w="70802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" name="그룹 79"/>
          <p:cNvGrpSpPr/>
          <p:nvPr/>
        </p:nvGrpSpPr>
        <p:grpSpPr>
          <a:xfrm>
            <a:off x="131400" y="5464800"/>
            <a:ext cx="11247480" cy="1392840"/>
            <a:chOff x="131400" y="5464800"/>
            <a:chExt cx="11247480" cy="1392840"/>
          </a:xfrm>
        </p:grpSpPr>
        <p:grpSp>
          <p:nvGrpSpPr>
            <p:cNvPr id="111" name="Group 4"/>
            <p:cNvGrpSpPr/>
            <p:nvPr/>
          </p:nvGrpSpPr>
          <p:grpSpPr>
            <a:xfrm>
              <a:off x="1265760" y="5864400"/>
              <a:ext cx="1153800" cy="993240"/>
              <a:chOff x="1265760" y="5864400"/>
              <a:chExt cx="1153800" cy="993240"/>
            </a:xfrm>
          </p:grpSpPr>
          <p:sp>
            <p:nvSpPr>
              <p:cNvPr id="112" name="Freeform 5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Freeform 6"/>
              <p:cNvSpPr/>
              <p:nvPr/>
            </p:nvSpPr>
            <p:spPr>
              <a:xfrm>
                <a:off x="1584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Freeform 7"/>
              <p:cNvSpPr/>
              <p:nvPr/>
            </p:nvSpPr>
            <p:spPr>
              <a:xfrm>
                <a:off x="1305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Freeform 8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Freeform 9"/>
              <p:cNvSpPr/>
              <p:nvPr/>
            </p:nvSpPr>
            <p:spPr>
              <a:xfrm>
                <a:off x="1753200" y="619236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Freeform 10"/>
              <p:cNvSpPr/>
              <p:nvPr/>
            </p:nvSpPr>
            <p:spPr>
              <a:xfrm>
                <a:off x="1782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Freeform 11"/>
              <p:cNvSpPr/>
              <p:nvPr/>
            </p:nvSpPr>
            <p:spPr>
              <a:xfrm>
                <a:off x="134568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Freeform 12"/>
              <p:cNvSpPr/>
              <p:nvPr/>
            </p:nvSpPr>
            <p:spPr>
              <a:xfrm>
                <a:off x="224028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Freeform 13"/>
              <p:cNvSpPr/>
              <p:nvPr/>
            </p:nvSpPr>
            <p:spPr>
              <a:xfrm>
                <a:off x="1822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Freeform 14"/>
              <p:cNvSpPr/>
              <p:nvPr/>
            </p:nvSpPr>
            <p:spPr>
              <a:xfrm>
                <a:off x="1485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Freeform 15"/>
              <p:cNvSpPr/>
              <p:nvPr/>
            </p:nvSpPr>
            <p:spPr>
              <a:xfrm>
                <a:off x="2118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Freeform 16"/>
              <p:cNvSpPr/>
              <p:nvPr/>
            </p:nvSpPr>
            <p:spPr>
              <a:xfrm>
                <a:off x="1381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Freeform 17"/>
              <p:cNvSpPr/>
              <p:nvPr/>
            </p:nvSpPr>
            <p:spPr>
              <a:xfrm>
                <a:off x="2208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Freeform 18"/>
              <p:cNvSpPr/>
              <p:nvPr/>
            </p:nvSpPr>
            <p:spPr>
              <a:xfrm>
                <a:off x="1640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Freeform 19"/>
              <p:cNvSpPr/>
              <p:nvPr/>
            </p:nvSpPr>
            <p:spPr>
              <a:xfrm>
                <a:off x="1381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Freeform 20"/>
              <p:cNvSpPr/>
              <p:nvPr/>
            </p:nvSpPr>
            <p:spPr>
              <a:xfrm>
                <a:off x="2208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Freeform 21"/>
              <p:cNvSpPr/>
              <p:nvPr/>
            </p:nvSpPr>
            <p:spPr>
              <a:xfrm>
                <a:off x="198288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Freeform 22"/>
              <p:cNvSpPr/>
              <p:nvPr/>
            </p:nvSpPr>
            <p:spPr>
              <a:xfrm>
                <a:off x="134568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Freeform 23"/>
              <p:cNvSpPr/>
              <p:nvPr/>
            </p:nvSpPr>
            <p:spPr>
              <a:xfrm>
                <a:off x="1683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Freeform 24"/>
              <p:cNvSpPr/>
              <p:nvPr/>
            </p:nvSpPr>
            <p:spPr>
              <a:xfrm>
                <a:off x="1743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Freeform 25"/>
              <p:cNvSpPr/>
              <p:nvPr/>
            </p:nvSpPr>
            <p:spPr>
              <a:xfrm>
                <a:off x="1822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Freeform 26"/>
              <p:cNvSpPr/>
              <p:nvPr/>
            </p:nvSpPr>
            <p:spPr>
              <a:xfrm>
                <a:off x="1902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roup 4"/>
            <p:cNvGrpSpPr/>
            <p:nvPr/>
          </p:nvGrpSpPr>
          <p:grpSpPr>
            <a:xfrm>
              <a:off x="2867760" y="5864400"/>
              <a:ext cx="1153800" cy="993240"/>
              <a:chOff x="2867760" y="5864400"/>
              <a:chExt cx="1153800" cy="993240"/>
            </a:xfrm>
          </p:grpSpPr>
          <p:sp>
            <p:nvSpPr>
              <p:cNvPr id="135" name="Freeform 5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Freeform 6"/>
              <p:cNvSpPr/>
              <p:nvPr/>
            </p:nvSpPr>
            <p:spPr>
              <a:xfrm>
                <a:off x="3186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Freeform 7"/>
              <p:cNvSpPr/>
              <p:nvPr/>
            </p:nvSpPr>
            <p:spPr>
              <a:xfrm>
                <a:off x="2907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Freeform 8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Freeform 9"/>
              <p:cNvSpPr/>
              <p:nvPr/>
            </p:nvSpPr>
            <p:spPr>
              <a:xfrm rot="17496000">
                <a:off x="3240720" y="618048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Freeform 10"/>
              <p:cNvSpPr/>
              <p:nvPr/>
            </p:nvSpPr>
            <p:spPr>
              <a:xfrm>
                <a:off x="3384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11"/>
              <p:cNvSpPr/>
              <p:nvPr/>
            </p:nvSpPr>
            <p:spPr>
              <a:xfrm>
                <a:off x="294804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12"/>
              <p:cNvSpPr/>
              <p:nvPr/>
            </p:nvSpPr>
            <p:spPr>
              <a:xfrm>
                <a:off x="384264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13"/>
              <p:cNvSpPr/>
              <p:nvPr/>
            </p:nvSpPr>
            <p:spPr>
              <a:xfrm>
                <a:off x="3424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14"/>
              <p:cNvSpPr/>
              <p:nvPr/>
            </p:nvSpPr>
            <p:spPr>
              <a:xfrm>
                <a:off x="3087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15"/>
              <p:cNvSpPr/>
              <p:nvPr/>
            </p:nvSpPr>
            <p:spPr>
              <a:xfrm>
                <a:off x="3720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 16"/>
              <p:cNvSpPr/>
              <p:nvPr/>
            </p:nvSpPr>
            <p:spPr>
              <a:xfrm>
                <a:off x="2983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 17"/>
              <p:cNvSpPr/>
              <p:nvPr/>
            </p:nvSpPr>
            <p:spPr>
              <a:xfrm>
                <a:off x="3810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 18"/>
              <p:cNvSpPr/>
              <p:nvPr/>
            </p:nvSpPr>
            <p:spPr>
              <a:xfrm>
                <a:off x="3242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 19"/>
              <p:cNvSpPr/>
              <p:nvPr/>
            </p:nvSpPr>
            <p:spPr>
              <a:xfrm>
                <a:off x="2983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 20"/>
              <p:cNvSpPr/>
              <p:nvPr/>
            </p:nvSpPr>
            <p:spPr>
              <a:xfrm>
                <a:off x="3810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Freeform 21"/>
              <p:cNvSpPr/>
              <p:nvPr/>
            </p:nvSpPr>
            <p:spPr>
              <a:xfrm>
                <a:off x="358524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22"/>
              <p:cNvSpPr/>
              <p:nvPr/>
            </p:nvSpPr>
            <p:spPr>
              <a:xfrm>
                <a:off x="294804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Freeform 23"/>
              <p:cNvSpPr/>
              <p:nvPr/>
            </p:nvSpPr>
            <p:spPr>
              <a:xfrm>
                <a:off x="3285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24"/>
              <p:cNvSpPr/>
              <p:nvPr/>
            </p:nvSpPr>
            <p:spPr>
              <a:xfrm>
                <a:off x="3345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25"/>
              <p:cNvSpPr/>
              <p:nvPr/>
            </p:nvSpPr>
            <p:spPr>
              <a:xfrm>
                <a:off x="3424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6"/>
              <p:cNvSpPr/>
              <p:nvPr/>
            </p:nvSpPr>
            <p:spPr>
              <a:xfrm>
                <a:off x="3504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7" name="자유형 7"/>
            <p:cNvSpPr/>
            <p:nvPr/>
          </p:nvSpPr>
          <p:spPr>
            <a:xfrm>
              <a:off x="131400" y="5464800"/>
              <a:ext cx="4976280" cy="1392840"/>
            </a:xfrm>
            <a:custGeom>
              <a:avLst/>
              <a:gdLst/>
              <a:ahLst/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자유형 10"/>
            <p:cNvSpPr/>
            <p:nvPr/>
          </p:nvSpPr>
          <p:spPr>
            <a:xfrm>
              <a:off x="131400" y="5498280"/>
              <a:ext cx="4976280" cy="1359360"/>
            </a:xfrm>
            <a:custGeom>
              <a:avLst/>
              <a:gdLst/>
              <a:ahLst/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모서리가 둥근 직사각형 64"/>
            <p:cNvSpPr/>
            <p:nvPr/>
          </p:nvSpPr>
          <p:spPr>
            <a:xfrm>
              <a:off x="5658840" y="5464800"/>
              <a:ext cx="2012760" cy="117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모서리가 둥근 직사각형 65"/>
            <p:cNvSpPr/>
            <p:nvPr/>
          </p:nvSpPr>
          <p:spPr>
            <a:xfrm>
              <a:off x="5826600" y="5603760"/>
              <a:ext cx="76356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모서리가 둥근 직사각형 68"/>
            <p:cNvSpPr/>
            <p:nvPr/>
          </p:nvSpPr>
          <p:spPr>
            <a:xfrm>
              <a:off x="6792840" y="5603760"/>
              <a:ext cx="67572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모서리가 둥근 직사각형 69"/>
            <p:cNvSpPr/>
            <p:nvPr/>
          </p:nvSpPr>
          <p:spPr>
            <a:xfrm>
              <a:off x="5826600" y="6010920"/>
              <a:ext cx="505440" cy="448920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모서리가 둥근 직사각형 70"/>
            <p:cNvSpPr/>
            <p:nvPr/>
          </p:nvSpPr>
          <p:spPr>
            <a:xfrm>
              <a:off x="6377040" y="6019200"/>
              <a:ext cx="212760" cy="4489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모서리가 둥근 직사각형 71"/>
            <p:cNvSpPr/>
            <p:nvPr/>
          </p:nvSpPr>
          <p:spPr>
            <a:xfrm>
              <a:off x="6811200" y="6019200"/>
              <a:ext cx="657360" cy="281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모서리가 둥근 직사각형 72"/>
            <p:cNvSpPr/>
            <p:nvPr/>
          </p:nvSpPr>
          <p:spPr>
            <a:xfrm>
              <a:off x="6811200" y="6349680"/>
              <a:ext cx="657360" cy="1184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이등변 삼각형 73"/>
            <p:cNvSpPr/>
            <p:nvPr/>
          </p:nvSpPr>
          <p:spPr>
            <a:xfrm>
              <a:off x="6643440" y="6361920"/>
              <a:ext cx="107280" cy="925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선 연결선 75"/>
            <p:cNvSpPr/>
            <p:nvPr/>
          </p:nvSpPr>
          <p:spPr>
            <a:xfrm flipV="1">
              <a:off x="6696720" y="5968800"/>
              <a:ext cx="36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선 연결선 76"/>
            <p:cNvSpPr/>
            <p:nvPr/>
          </p:nvSpPr>
          <p:spPr>
            <a:xfrm flipH="1">
              <a:off x="5834160" y="5964840"/>
              <a:ext cx="864000" cy="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양쪽 모서리가 둥근 사각형 77"/>
            <p:cNvSpPr/>
            <p:nvPr/>
          </p:nvSpPr>
          <p:spPr>
            <a:xfrm>
              <a:off x="8140680" y="6468480"/>
              <a:ext cx="3238200" cy="389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0" name="직사각형 87"/>
          <p:cNvSpPr/>
          <p:nvPr/>
        </p:nvSpPr>
        <p:spPr>
          <a:xfrm>
            <a:off x="1475280" y="82188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목표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000" spc="-1" strike="noStrike">
                <a:solidFill>
                  <a:srgbClr val="595959"/>
                </a:solidFill>
                <a:latin typeface="맑은 고딕"/>
              </a:rPr>
              <a:t>장애물 탐지와 그 장애물과의 거리 판단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TextBox 1"/>
          <p:cNvSpPr/>
          <p:nvPr/>
        </p:nvSpPr>
        <p:spPr>
          <a:xfrm>
            <a:off x="1762920" y="2256840"/>
            <a:ext cx="87800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1. 2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 이상의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Pre-trained AI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모델 사용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실시간 객체 감지와 거리 측정을 결합하여 경고 시스템을 개발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3.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현재 진행중인 자율주행자동차에 적용함으로써 교통 안전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공공 장소 감시 등 다양한 분야에서 객체 감지와 거리 측정을 활용하여 안전성 향상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사다리꼴 4"/>
          <p:cNvSpPr/>
          <p:nvPr/>
        </p:nvSpPr>
        <p:spPr>
          <a:xfrm flipV="1">
            <a:off x="754920" y="724680"/>
            <a:ext cx="10798200" cy="48196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cap="rnd" w="70802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그룹 79"/>
          <p:cNvGrpSpPr/>
          <p:nvPr/>
        </p:nvGrpSpPr>
        <p:grpSpPr>
          <a:xfrm>
            <a:off x="131400" y="5464800"/>
            <a:ext cx="11247480" cy="1392840"/>
            <a:chOff x="131400" y="5464800"/>
            <a:chExt cx="11247480" cy="1392840"/>
          </a:xfrm>
        </p:grpSpPr>
        <p:grpSp>
          <p:nvGrpSpPr>
            <p:cNvPr id="174" name="Group 4"/>
            <p:cNvGrpSpPr/>
            <p:nvPr/>
          </p:nvGrpSpPr>
          <p:grpSpPr>
            <a:xfrm>
              <a:off x="1265760" y="5864400"/>
              <a:ext cx="1153800" cy="993240"/>
              <a:chOff x="1265760" y="5864400"/>
              <a:chExt cx="1153800" cy="993240"/>
            </a:xfrm>
          </p:grpSpPr>
          <p:sp>
            <p:nvSpPr>
              <p:cNvPr id="175" name="Freeform 5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Freeform 6"/>
              <p:cNvSpPr/>
              <p:nvPr/>
            </p:nvSpPr>
            <p:spPr>
              <a:xfrm>
                <a:off x="1584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Freeform 7"/>
              <p:cNvSpPr/>
              <p:nvPr/>
            </p:nvSpPr>
            <p:spPr>
              <a:xfrm>
                <a:off x="1305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Freeform 8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Freeform 9"/>
              <p:cNvSpPr/>
              <p:nvPr/>
            </p:nvSpPr>
            <p:spPr>
              <a:xfrm>
                <a:off x="1753200" y="619236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Freeform 10"/>
              <p:cNvSpPr/>
              <p:nvPr/>
            </p:nvSpPr>
            <p:spPr>
              <a:xfrm>
                <a:off x="1782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Freeform 11"/>
              <p:cNvSpPr/>
              <p:nvPr/>
            </p:nvSpPr>
            <p:spPr>
              <a:xfrm>
                <a:off x="134568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Freeform 12"/>
              <p:cNvSpPr/>
              <p:nvPr/>
            </p:nvSpPr>
            <p:spPr>
              <a:xfrm>
                <a:off x="224028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Freeform 13"/>
              <p:cNvSpPr/>
              <p:nvPr/>
            </p:nvSpPr>
            <p:spPr>
              <a:xfrm>
                <a:off x="1822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Freeform 14"/>
              <p:cNvSpPr/>
              <p:nvPr/>
            </p:nvSpPr>
            <p:spPr>
              <a:xfrm>
                <a:off x="1485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Freeform 15"/>
              <p:cNvSpPr/>
              <p:nvPr/>
            </p:nvSpPr>
            <p:spPr>
              <a:xfrm>
                <a:off x="2118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Freeform 16"/>
              <p:cNvSpPr/>
              <p:nvPr/>
            </p:nvSpPr>
            <p:spPr>
              <a:xfrm>
                <a:off x="1381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Freeform 17"/>
              <p:cNvSpPr/>
              <p:nvPr/>
            </p:nvSpPr>
            <p:spPr>
              <a:xfrm>
                <a:off x="2208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Freeform 18"/>
              <p:cNvSpPr/>
              <p:nvPr/>
            </p:nvSpPr>
            <p:spPr>
              <a:xfrm>
                <a:off x="1640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Freeform 19"/>
              <p:cNvSpPr/>
              <p:nvPr/>
            </p:nvSpPr>
            <p:spPr>
              <a:xfrm>
                <a:off x="1381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Freeform 20"/>
              <p:cNvSpPr/>
              <p:nvPr/>
            </p:nvSpPr>
            <p:spPr>
              <a:xfrm>
                <a:off x="2208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Freeform 21"/>
              <p:cNvSpPr/>
              <p:nvPr/>
            </p:nvSpPr>
            <p:spPr>
              <a:xfrm>
                <a:off x="198288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Freeform 22"/>
              <p:cNvSpPr/>
              <p:nvPr/>
            </p:nvSpPr>
            <p:spPr>
              <a:xfrm>
                <a:off x="134568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Freeform 23"/>
              <p:cNvSpPr/>
              <p:nvPr/>
            </p:nvSpPr>
            <p:spPr>
              <a:xfrm>
                <a:off x="1683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Freeform 24"/>
              <p:cNvSpPr/>
              <p:nvPr/>
            </p:nvSpPr>
            <p:spPr>
              <a:xfrm>
                <a:off x="1743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Freeform 25"/>
              <p:cNvSpPr/>
              <p:nvPr/>
            </p:nvSpPr>
            <p:spPr>
              <a:xfrm>
                <a:off x="1822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Freeform 26"/>
              <p:cNvSpPr/>
              <p:nvPr/>
            </p:nvSpPr>
            <p:spPr>
              <a:xfrm>
                <a:off x="1902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7" name="Group 4"/>
            <p:cNvGrpSpPr/>
            <p:nvPr/>
          </p:nvGrpSpPr>
          <p:grpSpPr>
            <a:xfrm>
              <a:off x="2867760" y="5864400"/>
              <a:ext cx="1153800" cy="993240"/>
              <a:chOff x="2867760" y="5864400"/>
              <a:chExt cx="1153800" cy="993240"/>
            </a:xfrm>
          </p:grpSpPr>
          <p:sp>
            <p:nvSpPr>
              <p:cNvPr id="198" name="Freeform 5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Freeform 6"/>
              <p:cNvSpPr/>
              <p:nvPr/>
            </p:nvSpPr>
            <p:spPr>
              <a:xfrm>
                <a:off x="3186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Freeform 7"/>
              <p:cNvSpPr/>
              <p:nvPr/>
            </p:nvSpPr>
            <p:spPr>
              <a:xfrm>
                <a:off x="2907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Freeform 8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Freeform 9"/>
              <p:cNvSpPr/>
              <p:nvPr/>
            </p:nvSpPr>
            <p:spPr>
              <a:xfrm rot="17496000">
                <a:off x="3240720" y="618048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Freeform 10"/>
              <p:cNvSpPr/>
              <p:nvPr/>
            </p:nvSpPr>
            <p:spPr>
              <a:xfrm>
                <a:off x="3384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Freeform 11"/>
              <p:cNvSpPr/>
              <p:nvPr/>
            </p:nvSpPr>
            <p:spPr>
              <a:xfrm>
                <a:off x="294804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Freeform 12"/>
              <p:cNvSpPr/>
              <p:nvPr/>
            </p:nvSpPr>
            <p:spPr>
              <a:xfrm>
                <a:off x="384264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Freeform 13"/>
              <p:cNvSpPr/>
              <p:nvPr/>
            </p:nvSpPr>
            <p:spPr>
              <a:xfrm>
                <a:off x="3424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Freeform 14"/>
              <p:cNvSpPr/>
              <p:nvPr/>
            </p:nvSpPr>
            <p:spPr>
              <a:xfrm>
                <a:off x="3087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Freeform 15"/>
              <p:cNvSpPr/>
              <p:nvPr/>
            </p:nvSpPr>
            <p:spPr>
              <a:xfrm>
                <a:off x="3720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Freeform 16"/>
              <p:cNvSpPr/>
              <p:nvPr/>
            </p:nvSpPr>
            <p:spPr>
              <a:xfrm>
                <a:off x="2983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Freeform 17"/>
              <p:cNvSpPr/>
              <p:nvPr/>
            </p:nvSpPr>
            <p:spPr>
              <a:xfrm>
                <a:off x="3810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Freeform 18"/>
              <p:cNvSpPr/>
              <p:nvPr/>
            </p:nvSpPr>
            <p:spPr>
              <a:xfrm>
                <a:off x="3242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Freeform 19"/>
              <p:cNvSpPr/>
              <p:nvPr/>
            </p:nvSpPr>
            <p:spPr>
              <a:xfrm>
                <a:off x="2983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Freeform 20"/>
              <p:cNvSpPr/>
              <p:nvPr/>
            </p:nvSpPr>
            <p:spPr>
              <a:xfrm>
                <a:off x="3810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Freeform 21"/>
              <p:cNvSpPr/>
              <p:nvPr/>
            </p:nvSpPr>
            <p:spPr>
              <a:xfrm>
                <a:off x="358524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Freeform 22"/>
              <p:cNvSpPr/>
              <p:nvPr/>
            </p:nvSpPr>
            <p:spPr>
              <a:xfrm>
                <a:off x="294804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Freeform 23"/>
              <p:cNvSpPr/>
              <p:nvPr/>
            </p:nvSpPr>
            <p:spPr>
              <a:xfrm>
                <a:off x="3285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Freeform 24"/>
              <p:cNvSpPr/>
              <p:nvPr/>
            </p:nvSpPr>
            <p:spPr>
              <a:xfrm>
                <a:off x="3345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Freeform 25"/>
              <p:cNvSpPr/>
              <p:nvPr/>
            </p:nvSpPr>
            <p:spPr>
              <a:xfrm>
                <a:off x="3424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Freeform 26"/>
              <p:cNvSpPr/>
              <p:nvPr/>
            </p:nvSpPr>
            <p:spPr>
              <a:xfrm>
                <a:off x="3504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" name="자유형 7"/>
            <p:cNvSpPr/>
            <p:nvPr/>
          </p:nvSpPr>
          <p:spPr>
            <a:xfrm>
              <a:off x="131400" y="5464800"/>
              <a:ext cx="4976280" cy="1392840"/>
            </a:xfrm>
            <a:custGeom>
              <a:avLst/>
              <a:gdLst/>
              <a:ahLst/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자유형 10"/>
            <p:cNvSpPr/>
            <p:nvPr/>
          </p:nvSpPr>
          <p:spPr>
            <a:xfrm>
              <a:off x="131400" y="5498280"/>
              <a:ext cx="4976280" cy="1359360"/>
            </a:xfrm>
            <a:custGeom>
              <a:avLst/>
              <a:gdLst/>
              <a:ahLst/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모서리가 둥근 직사각형 64"/>
            <p:cNvSpPr/>
            <p:nvPr/>
          </p:nvSpPr>
          <p:spPr>
            <a:xfrm>
              <a:off x="5658840" y="5464800"/>
              <a:ext cx="2012760" cy="117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모서리가 둥근 직사각형 65"/>
            <p:cNvSpPr/>
            <p:nvPr/>
          </p:nvSpPr>
          <p:spPr>
            <a:xfrm>
              <a:off x="5826600" y="5603760"/>
              <a:ext cx="76356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모서리가 둥근 직사각형 68"/>
            <p:cNvSpPr/>
            <p:nvPr/>
          </p:nvSpPr>
          <p:spPr>
            <a:xfrm>
              <a:off x="6792840" y="5603760"/>
              <a:ext cx="67572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모서리가 둥근 직사각형 69"/>
            <p:cNvSpPr/>
            <p:nvPr/>
          </p:nvSpPr>
          <p:spPr>
            <a:xfrm>
              <a:off x="5826600" y="6010920"/>
              <a:ext cx="505440" cy="448920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모서리가 둥근 직사각형 70"/>
            <p:cNvSpPr/>
            <p:nvPr/>
          </p:nvSpPr>
          <p:spPr>
            <a:xfrm>
              <a:off x="6377040" y="6019200"/>
              <a:ext cx="212760" cy="4489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모서리가 둥근 직사각형 71"/>
            <p:cNvSpPr/>
            <p:nvPr/>
          </p:nvSpPr>
          <p:spPr>
            <a:xfrm>
              <a:off x="6811200" y="6019200"/>
              <a:ext cx="657360" cy="281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모서리가 둥근 직사각형 72"/>
            <p:cNvSpPr/>
            <p:nvPr/>
          </p:nvSpPr>
          <p:spPr>
            <a:xfrm>
              <a:off x="6811200" y="6349680"/>
              <a:ext cx="657360" cy="1184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이등변 삼각형 73"/>
            <p:cNvSpPr/>
            <p:nvPr/>
          </p:nvSpPr>
          <p:spPr>
            <a:xfrm>
              <a:off x="6643440" y="6361920"/>
              <a:ext cx="107280" cy="925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직선 연결선 75"/>
            <p:cNvSpPr/>
            <p:nvPr/>
          </p:nvSpPr>
          <p:spPr>
            <a:xfrm flipV="1">
              <a:off x="6696720" y="5968800"/>
              <a:ext cx="36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직선 연결선 76"/>
            <p:cNvSpPr/>
            <p:nvPr/>
          </p:nvSpPr>
          <p:spPr>
            <a:xfrm flipH="1">
              <a:off x="5834160" y="5964840"/>
              <a:ext cx="864000" cy="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양쪽 모서리가 둥근 사각형 77"/>
            <p:cNvSpPr/>
            <p:nvPr/>
          </p:nvSpPr>
          <p:spPr>
            <a:xfrm>
              <a:off x="8140680" y="6468480"/>
              <a:ext cx="3238200" cy="389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3" name="직사각형 88"/>
          <p:cNvSpPr/>
          <p:nvPr/>
        </p:nvSpPr>
        <p:spPr>
          <a:xfrm>
            <a:off x="1429200" y="81864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프로젝트 수행과정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595959"/>
                </a:solidFill>
                <a:latin typeface="맑은 고딕"/>
              </a:rPr>
              <a:t>Object Detection, MonoDepth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34" name="Google Shape;4159;p40"/>
          <p:cNvGrpSpPr/>
          <p:nvPr/>
        </p:nvGrpSpPr>
        <p:grpSpPr>
          <a:xfrm>
            <a:off x="6482520" y="3637440"/>
            <a:ext cx="931320" cy="952920"/>
            <a:chOff x="6482520" y="3637440"/>
            <a:chExt cx="931320" cy="952920"/>
          </a:xfrm>
        </p:grpSpPr>
        <p:sp>
          <p:nvSpPr>
            <p:cNvPr id="235" name="Google Shape;4160;p40"/>
            <p:cNvSpPr/>
            <p:nvPr/>
          </p:nvSpPr>
          <p:spPr>
            <a:xfrm>
              <a:off x="6482520" y="3637440"/>
              <a:ext cx="509040" cy="509040"/>
            </a:xfrm>
            <a:custGeom>
              <a:avLst/>
              <a:gdLst/>
              <a:ahLst/>
              <a:rect l="l" t="t" r="r" b="b"/>
              <a:pathLst>
                <a:path w="15934" h="15925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4161;p40"/>
            <p:cNvSpPr/>
            <p:nvPr/>
          </p:nvSpPr>
          <p:spPr>
            <a:xfrm>
              <a:off x="7023240" y="4364640"/>
              <a:ext cx="226080" cy="225720"/>
            </a:xfrm>
            <a:custGeom>
              <a:avLst/>
              <a:gdLst/>
              <a:ahLst/>
              <a:rect l="l" t="t" r="r" b="b"/>
              <a:pathLst>
                <a:path w="7076" h="7075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4162;p40"/>
            <p:cNvSpPr/>
            <p:nvPr/>
          </p:nvSpPr>
          <p:spPr>
            <a:xfrm>
              <a:off x="7292520" y="4086000"/>
              <a:ext cx="121320" cy="121320"/>
            </a:xfrm>
            <a:custGeom>
              <a:avLst/>
              <a:gdLst/>
              <a:ahLst/>
              <a:rect l="l" t="t" r="r" b="b"/>
              <a:pathLst>
                <a:path w="3801" h="3802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Google Shape;4163;p40"/>
          <p:cNvSpPr/>
          <p:nvPr/>
        </p:nvSpPr>
        <p:spPr>
          <a:xfrm>
            <a:off x="6481440" y="3695400"/>
            <a:ext cx="871560" cy="871920"/>
          </a:xfrm>
          <a:custGeom>
            <a:avLst/>
            <a:gdLst/>
            <a:ahLst/>
            <a:rect l="l" t="t" r="r" b="b"/>
            <a:pathLst>
              <a:path w="27264" h="27273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" name="Google Shape;4164;p40"/>
          <p:cNvGrpSpPr/>
          <p:nvPr/>
        </p:nvGrpSpPr>
        <p:grpSpPr>
          <a:xfrm>
            <a:off x="6482520" y="2122200"/>
            <a:ext cx="931320" cy="952920"/>
            <a:chOff x="6482520" y="2122200"/>
            <a:chExt cx="931320" cy="952920"/>
          </a:xfrm>
        </p:grpSpPr>
        <p:sp>
          <p:nvSpPr>
            <p:cNvPr id="240" name="Google Shape;4165;p40"/>
            <p:cNvSpPr/>
            <p:nvPr/>
          </p:nvSpPr>
          <p:spPr>
            <a:xfrm>
              <a:off x="6482520" y="2122200"/>
              <a:ext cx="509040" cy="509040"/>
            </a:xfrm>
            <a:custGeom>
              <a:avLst/>
              <a:gdLst/>
              <a:ahLst/>
              <a:rect l="l" t="t" r="r" b="b"/>
              <a:pathLst>
                <a:path w="15934" h="15925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4166;p40"/>
            <p:cNvSpPr/>
            <p:nvPr/>
          </p:nvSpPr>
          <p:spPr>
            <a:xfrm>
              <a:off x="7023240" y="2849400"/>
              <a:ext cx="226080" cy="225720"/>
            </a:xfrm>
            <a:custGeom>
              <a:avLst/>
              <a:gdLst/>
              <a:ahLst/>
              <a:rect l="l" t="t" r="r" b="b"/>
              <a:pathLst>
                <a:path w="7076" h="7075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167;p40"/>
            <p:cNvSpPr/>
            <p:nvPr/>
          </p:nvSpPr>
          <p:spPr>
            <a:xfrm>
              <a:off x="7292520" y="2570760"/>
              <a:ext cx="121320" cy="121320"/>
            </a:xfrm>
            <a:custGeom>
              <a:avLst/>
              <a:gdLst/>
              <a:ahLst/>
              <a:rect l="l" t="t" r="r" b="b"/>
              <a:pathLst>
                <a:path w="3801" h="3802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Google Shape;4168;p40"/>
          <p:cNvSpPr/>
          <p:nvPr/>
        </p:nvSpPr>
        <p:spPr>
          <a:xfrm>
            <a:off x="6481440" y="2180160"/>
            <a:ext cx="871560" cy="871920"/>
          </a:xfrm>
          <a:custGeom>
            <a:avLst/>
            <a:gdLst/>
            <a:ahLst/>
            <a:rect l="l" t="t" r="r" b="b"/>
            <a:pathLst>
              <a:path w="27264" h="27273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" name="Google Shape;4169;p40"/>
          <p:cNvGrpSpPr/>
          <p:nvPr/>
        </p:nvGrpSpPr>
        <p:grpSpPr>
          <a:xfrm>
            <a:off x="2868840" y="3637440"/>
            <a:ext cx="931320" cy="952920"/>
            <a:chOff x="2868840" y="3637440"/>
            <a:chExt cx="931320" cy="952920"/>
          </a:xfrm>
        </p:grpSpPr>
        <p:sp>
          <p:nvSpPr>
            <p:cNvPr id="245" name="Google Shape;4170;p40"/>
            <p:cNvSpPr/>
            <p:nvPr/>
          </p:nvSpPr>
          <p:spPr>
            <a:xfrm>
              <a:off x="2868840" y="3637440"/>
              <a:ext cx="509040" cy="509040"/>
            </a:xfrm>
            <a:custGeom>
              <a:avLst/>
              <a:gdLst/>
              <a:ahLst/>
              <a:rect l="l" t="t" r="r" b="b"/>
              <a:pathLst>
                <a:path w="15934" h="15925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4171;p40"/>
            <p:cNvSpPr/>
            <p:nvPr/>
          </p:nvSpPr>
          <p:spPr>
            <a:xfrm>
              <a:off x="3409560" y="4364640"/>
              <a:ext cx="226080" cy="225720"/>
            </a:xfrm>
            <a:custGeom>
              <a:avLst/>
              <a:gdLst/>
              <a:ahLst/>
              <a:rect l="l" t="t" r="r" b="b"/>
              <a:pathLst>
                <a:path w="7076" h="7075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4172;p40"/>
            <p:cNvSpPr/>
            <p:nvPr/>
          </p:nvSpPr>
          <p:spPr>
            <a:xfrm>
              <a:off x="3678840" y="4086000"/>
              <a:ext cx="121320" cy="121320"/>
            </a:xfrm>
            <a:custGeom>
              <a:avLst/>
              <a:gdLst/>
              <a:ahLst/>
              <a:rect l="l" t="t" r="r" b="b"/>
              <a:pathLst>
                <a:path w="3801" h="3802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" name="Google Shape;4173;p40"/>
          <p:cNvSpPr/>
          <p:nvPr/>
        </p:nvSpPr>
        <p:spPr>
          <a:xfrm>
            <a:off x="2867760" y="3695400"/>
            <a:ext cx="871560" cy="871920"/>
          </a:xfrm>
          <a:custGeom>
            <a:avLst/>
            <a:gdLst/>
            <a:ahLst/>
            <a:rect l="l" t="t" r="r" b="b"/>
            <a:pathLst>
              <a:path w="27264" h="27273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" name="Google Shape;4174;p40"/>
          <p:cNvGrpSpPr/>
          <p:nvPr/>
        </p:nvGrpSpPr>
        <p:grpSpPr>
          <a:xfrm>
            <a:off x="2868840" y="2122200"/>
            <a:ext cx="931320" cy="952920"/>
            <a:chOff x="2868840" y="2122200"/>
            <a:chExt cx="931320" cy="952920"/>
          </a:xfrm>
        </p:grpSpPr>
        <p:sp>
          <p:nvSpPr>
            <p:cNvPr id="250" name="Google Shape;4175;p40"/>
            <p:cNvSpPr/>
            <p:nvPr/>
          </p:nvSpPr>
          <p:spPr>
            <a:xfrm>
              <a:off x="2868840" y="2122200"/>
              <a:ext cx="509040" cy="509040"/>
            </a:xfrm>
            <a:custGeom>
              <a:avLst/>
              <a:gdLst/>
              <a:ahLst/>
              <a:rect l="l" t="t" r="r" b="b"/>
              <a:pathLst>
                <a:path w="15934" h="15925">
                  <a:moveTo>
                    <a:pt x="7967" y="1"/>
                  </a:moveTo>
                  <a:cubicBezTo>
                    <a:pt x="3569" y="1"/>
                    <a:pt x="0" y="3569"/>
                    <a:pt x="0" y="7958"/>
                  </a:cubicBezTo>
                  <a:cubicBezTo>
                    <a:pt x="0" y="12357"/>
                    <a:pt x="3569" y="15925"/>
                    <a:pt x="7967" y="15925"/>
                  </a:cubicBezTo>
                  <a:cubicBezTo>
                    <a:pt x="12365" y="15925"/>
                    <a:pt x="15933" y="12357"/>
                    <a:pt x="15933" y="7958"/>
                  </a:cubicBezTo>
                  <a:cubicBezTo>
                    <a:pt x="15933" y="3569"/>
                    <a:pt x="12365" y="1"/>
                    <a:pt x="796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4176;p40"/>
            <p:cNvSpPr/>
            <p:nvPr/>
          </p:nvSpPr>
          <p:spPr>
            <a:xfrm>
              <a:off x="3409560" y="2849400"/>
              <a:ext cx="226080" cy="225720"/>
            </a:xfrm>
            <a:custGeom>
              <a:avLst/>
              <a:gdLst/>
              <a:ahLst/>
              <a:rect l="l" t="t" r="r" b="b"/>
              <a:pathLst>
                <a:path w="7076" h="7075">
                  <a:moveTo>
                    <a:pt x="3534" y="1"/>
                  </a:moveTo>
                  <a:cubicBezTo>
                    <a:pt x="1580" y="1"/>
                    <a:pt x="1" y="1580"/>
                    <a:pt x="1" y="3533"/>
                  </a:cubicBezTo>
                  <a:cubicBezTo>
                    <a:pt x="1" y="5487"/>
                    <a:pt x="1580" y="7075"/>
                    <a:pt x="3534" y="7075"/>
                  </a:cubicBezTo>
                  <a:cubicBezTo>
                    <a:pt x="5487" y="7075"/>
                    <a:pt x="7075" y="5487"/>
                    <a:pt x="7075" y="3533"/>
                  </a:cubicBezTo>
                  <a:cubicBezTo>
                    <a:pt x="7075" y="1580"/>
                    <a:pt x="5487" y="1"/>
                    <a:pt x="35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4177;p40"/>
            <p:cNvSpPr/>
            <p:nvPr/>
          </p:nvSpPr>
          <p:spPr>
            <a:xfrm>
              <a:off x="3678840" y="2570760"/>
              <a:ext cx="121320" cy="121320"/>
            </a:xfrm>
            <a:custGeom>
              <a:avLst/>
              <a:gdLst/>
              <a:ahLst/>
              <a:rect l="l" t="t" r="r" b="b"/>
              <a:pathLst>
                <a:path w="3801" h="3802">
                  <a:moveTo>
                    <a:pt x="1901" y="1"/>
                  </a:moveTo>
                  <a:cubicBezTo>
                    <a:pt x="848" y="1"/>
                    <a:pt x="0" y="848"/>
                    <a:pt x="0" y="1901"/>
                  </a:cubicBezTo>
                  <a:cubicBezTo>
                    <a:pt x="0" y="2954"/>
                    <a:pt x="848" y="3801"/>
                    <a:pt x="1901" y="3801"/>
                  </a:cubicBezTo>
                  <a:cubicBezTo>
                    <a:pt x="2953" y="3801"/>
                    <a:pt x="3801" y="2954"/>
                    <a:pt x="3801" y="1901"/>
                  </a:cubicBezTo>
                  <a:cubicBezTo>
                    <a:pt x="3801" y="848"/>
                    <a:pt x="295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Google Shape;4178;p40"/>
          <p:cNvSpPr/>
          <p:nvPr/>
        </p:nvSpPr>
        <p:spPr>
          <a:xfrm>
            <a:off x="2867760" y="2180160"/>
            <a:ext cx="871560" cy="871920"/>
          </a:xfrm>
          <a:custGeom>
            <a:avLst/>
            <a:gdLst/>
            <a:ahLst/>
            <a:rect l="l" t="t" r="r" b="b"/>
            <a:pathLst>
              <a:path w="27264" h="27273">
                <a:moveTo>
                  <a:pt x="13632" y="1"/>
                </a:moveTo>
                <a:cubicBezTo>
                  <a:pt x="6103" y="1"/>
                  <a:pt x="1" y="6103"/>
                  <a:pt x="1" y="13632"/>
                </a:cubicBezTo>
                <a:cubicBezTo>
                  <a:pt x="1" y="21161"/>
                  <a:pt x="6103" y="27272"/>
                  <a:pt x="13632" y="27272"/>
                </a:cubicBezTo>
                <a:cubicBezTo>
                  <a:pt x="21162" y="27272"/>
                  <a:pt x="27264" y="21161"/>
                  <a:pt x="27264" y="13632"/>
                </a:cubicBezTo>
                <a:cubicBezTo>
                  <a:pt x="27264" y="6103"/>
                  <a:pt x="21162" y="1"/>
                  <a:pt x="13632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968560" y="2372400"/>
            <a:ext cx="669960" cy="48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f6f9d4"/>
                </a:solidFill>
                <a:latin typeface="맑은 고딕"/>
              </a:rPr>
              <a:t>1</a:t>
            </a:r>
            <a:endParaRPr b="0" lang="en-US" sz="4400" spc="-1" strike="noStrike">
              <a:solidFill>
                <a:srgbClr val="f6f9d4"/>
              </a:solidFill>
              <a:latin typeface="맑은 고딕"/>
            </a:endParaRPr>
          </a:p>
        </p:txBody>
      </p:sp>
      <p:sp>
        <p:nvSpPr>
          <p:cNvPr id="255" name="Google Shape;4182;p40"/>
          <p:cNvSpPr/>
          <p:nvPr/>
        </p:nvSpPr>
        <p:spPr>
          <a:xfrm>
            <a:off x="6582240" y="2372400"/>
            <a:ext cx="6699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" sz="4400" spc="-1" strike="noStrike">
                <a:solidFill>
                  <a:srgbClr val="f6f9d4"/>
                </a:solidFill>
                <a:latin typeface="맑은 고딕"/>
              </a:rPr>
              <a:t>2</a:t>
            </a:r>
            <a:endParaRPr b="0" lang="en-US" sz="4400" spc="-1" strike="noStrike">
              <a:solidFill>
                <a:srgbClr val="f6f9d4"/>
              </a:solidFill>
              <a:latin typeface="Arial"/>
            </a:endParaRPr>
          </a:p>
        </p:txBody>
      </p:sp>
      <p:sp>
        <p:nvSpPr>
          <p:cNvPr id="256" name="Google Shape;4184;p40"/>
          <p:cNvSpPr/>
          <p:nvPr/>
        </p:nvSpPr>
        <p:spPr>
          <a:xfrm>
            <a:off x="2968560" y="3887640"/>
            <a:ext cx="6699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" sz="4400" spc="-1" strike="noStrike">
                <a:solidFill>
                  <a:srgbClr val="f6f9d4"/>
                </a:solidFill>
                <a:latin typeface="맑은 고딕"/>
              </a:rPr>
              <a:t>3</a:t>
            </a:r>
            <a:endParaRPr b="0" lang="en-US" sz="4400" spc="-1" strike="noStrike">
              <a:solidFill>
                <a:srgbClr val="f6f9d4"/>
              </a:solidFill>
              <a:latin typeface="Arial"/>
            </a:endParaRPr>
          </a:p>
        </p:txBody>
      </p:sp>
      <p:sp>
        <p:nvSpPr>
          <p:cNvPr id="257" name="Google Shape;4185;p40"/>
          <p:cNvSpPr/>
          <p:nvPr/>
        </p:nvSpPr>
        <p:spPr>
          <a:xfrm>
            <a:off x="3921120" y="3549960"/>
            <a:ext cx="23360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 감지 및 경고 기능 구현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Google Shape;4186;p40"/>
          <p:cNvSpPr/>
          <p:nvPr/>
        </p:nvSpPr>
        <p:spPr>
          <a:xfrm>
            <a:off x="6582240" y="3887640"/>
            <a:ext cx="6699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" sz="4400" spc="-1" strike="noStrike">
                <a:solidFill>
                  <a:srgbClr val="f6f9d4"/>
                </a:solidFill>
                <a:latin typeface="맑은 고딕"/>
              </a:rPr>
              <a:t>4</a:t>
            </a:r>
            <a:endParaRPr b="0" lang="en-US" sz="4400" spc="-1" strike="noStrike">
              <a:solidFill>
                <a:srgbClr val="f6f9d4"/>
              </a:solidFill>
              <a:latin typeface="Arial"/>
            </a:endParaRPr>
          </a:p>
        </p:txBody>
      </p:sp>
      <p:sp>
        <p:nvSpPr>
          <p:cNvPr id="259" name="Google Shape;4187;p40"/>
          <p:cNvSpPr/>
          <p:nvPr/>
        </p:nvSpPr>
        <p:spPr>
          <a:xfrm>
            <a:off x="7542360" y="3549960"/>
            <a:ext cx="23360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application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만들기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Google Shape;4188;p40"/>
          <p:cNvSpPr/>
          <p:nvPr/>
        </p:nvSpPr>
        <p:spPr>
          <a:xfrm>
            <a:off x="3899880" y="2304360"/>
            <a:ext cx="233604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 감지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(Object Detection)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모델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설정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Google Shape;4189;p40"/>
          <p:cNvSpPr/>
          <p:nvPr/>
        </p:nvSpPr>
        <p:spPr>
          <a:xfrm>
            <a:off x="7533000" y="2069640"/>
            <a:ext cx="233604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Monodepth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모델 설정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Google Shape;4192;p40"/>
          <p:cNvSpPr/>
          <p:nvPr/>
        </p:nvSpPr>
        <p:spPr>
          <a:xfrm>
            <a:off x="7530840" y="2118240"/>
            <a:ext cx="360" cy="960840"/>
          </a:xfrm>
          <a:custGeom>
            <a:avLst/>
            <a:gdLst/>
            <a:ahLst/>
            <a:rect l="l" t="t" r="r" b="b"/>
            <a:pathLst>
              <a:path fill="none" w="1" h="59361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4193;p40"/>
          <p:cNvSpPr/>
          <p:nvPr/>
        </p:nvSpPr>
        <p:spPr>
          <a:xfrm>
            <a:off x="3918240" y="2118240"/>
            <a:ext cx="360" cy="960840"/>
          </a:xfrm>
          <a:custGeom>
            <a:avLst/>
            <a:gdLst/>
            <a:ahLst/>
            <a:rect l="l" t="t" r="r" b="b"/>
            <a:pathLst>
              <a:path fill="none" w="1" h="59361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4194;p40"/>
          <p:cNvSpPr/>
          <p:nvPr/>
        </p:nvSpPr>
        <p:spPr>
          <a:xfrm>
            <a:off x="7530840" y="3633480"/>
            <a:ext cx="360" cy="960840"/>
          </a:xfrm>
          <a:custGeom>
            <a:avLst/>
            <a:gdLst/>
            <a:ahLst/>
            <a:rect l="l" t="t" r="r" b="b"/>
            <a:pathLst>
              <a:path fill="none" w="1" h="59361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4195;p40"/>
          <p:cNvSpPr/>
          <p:nvPr/>
        </p:nvSpPr>
        <p:spPr>
          <a:xfrm>
            <a:off x="3918240" y="3633480"/>
            <a:ext cx="360" cy="960840"/>
          </a:xfrm>
          <a:custGeom>
            <a:avLst/>
            <a:gdLst/>
            <a:ahLst/>
            <a:rect l="l" t="t" r="r" b="b"/>
            <a:pathLst>
              <a:path fill="none" w="1" h="59361">
                <a:moveTo>
                  <a:pt x="0" y="59361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44546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사다리꼴 4"/>
          <p:cNvSpPr/>
          <p:nvPr/>
        </p:nvSpPr>
        <p:spPr>
          <a:xfrm flipV="1">
            <a:off x="696600" y="725400"/>
            <a:ext cx="10798200" cy="48196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cap="rnd" w="70802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79"/>
          <p:cNvGrpSpPr/>
          <p:nvPr/>
        </p:nvGrpSpPr>
        <p:grpSpPr>
          <a:xfrm>
            <a:off x="131400" y="5464800"/>
            <a:ext cx="11247480" cy="1392840"/>
            <a:chOff x="131400" y="5464800"/>
            <a:chExt cx="11247480" cy="1392840"/>
          </a:xfrm>
        </p:grpSpPr>
        <p:grpSp>
          <p:nvGrpSpPr>
            <p:cNvPr id="268" name="Group 4"/>
            <p:cNvGrpSpPr/>
            <p:nvPr/>
          </p:nvGrpSpPr>
          <p:grpSpPr>
            <a:xfrm>
              <a:off x="1265760" y="5864400"/>
              <a:ext cx="1153800" cy="993240"/>
              <a:chOff x="1265760" y="5864400"/>
              <a:chExt cx="1153800" cy="993240"/>
            </a:xfrm>
          </p:grpSpPr>
          <p:sp>
            <p:nvSpPr>
              <p:cNvPr id="269" name="Freeform 5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Freeform 6"/>
              <p:cNvSpPr/>
              <p:nvPr/>
            </p:nvSpPr>
            <p:spPr>
              <a:xfrm>
                <a:off x="1584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Freeform 7"/>
              <p:cNvSpPr/>
              <p:nvPr/>
            </p:nvSpPr>
            <p:spPr>
              <a:xfrm>
                <a:off x="1305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Freeform 8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Freeform 9"/>
              <p:cNvSpPr/>
              <p:nvPr/>
            </p:nvSpPr>
            <p:spPr>
              <a:xfrm>
                <a:off x="1753200" y="619236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Freeform 10"/>
              <p:cNvSpPr/>
              <p:nvPr/>
            </p:nvSpPr>
            <p:spPr>
              <a:xfrm>
                <a:off x="1782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Freeform 11"/>
              <p:cNvSpPr/>
              <p:nvPr/>
            </p:nvSpPr>
            <p:spPr>
              <a:xfrm>
                <a:off x="134568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Freeform 12"/>
              <p:cNvSpPr/>
              <p:nvPr/>
            </p:nvSpPr>
            <p:spPr>
              <a:xfrm>
                <a:off x="224028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Freeform 13"/>
              <p:cNvSpPr/>
              <p:nvPr/>
            </p:nvSpPr>
            <p:spPr>
              <a:xfrm>
                <a:off x="1822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Freeform 14"/>
              <p:cNvSpPr/>
              <p:nvPr/>
            </p:nvSpPr>
            <p:spPr>
              <a:xfrm>
                <a:off x="1485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Freeform 15"/>
              <p:cNvSpPr/>
              <p:nvPr/>
            </p:nvSpPr>
            <p:spPr>
              <a:xfrm>
                <a:off x="2118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Freeform 16"/>
              <p:cNvSpPr/>
              <p:nvPr/>
            </p:nvSpPr>
            <p:spPr>
              <a:xfrm>
                <a:off x="1381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Freeform 17"/>
              <p:cNvSpPr/>
              <p:nvPr/>
            </p:nvSpPr>
            <p:spPr>
              <a:xfrm>
                <a:off x="2208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Freeform 18"/>
              <p:cNvSpPr/>
              <p:nvPr/>
            </p:nvSpPr>
            <p:spPr>
              <a:xfrm>
                <a:off x="1640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Freeform 19"/>
              <p:cNvSpPr/>
              <p:nvPr/>
            </p:nvSpPr>
            <p:spPr>
              <a:xfrm>
                <a:off x="1381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Freeform 20"/>
              <p:cNvSpPr/>
              <p:nvPr/>
            </p:nvSpPr>
            <p:spPr>
              <a:xfrm>
                <a:off x="2208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Freeform 21"/>
              <p:cNvSpPr/>
              <p:nvPr/>
            </p:nvSpPr>
            <p:spPr>
              <a:xfrm>
                <a:off x="198288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Freeform 22"/>
              <p:cNvSpPr/>
              <p:nvPr/>
            </p:nvSpPr>
            <p:spPr>
              <a:xfrm>
                <a:off x="134568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Freeform 23"/>
              <p:cNvSpPr/>
              <p:nvPr/>
            </p:nvSpPr>
            <p:spPr>
              <a:xfrm>
                <a:off x="1683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Freeform 24"/>
              <p:cNvSpPr/>
              <p:nvPr/>
            </p:nvSpPr>
            <p:spPr>
              <a:xfrm>
                <a:off x="1743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Freeform 25"/>
              <p:cNvSpPr/>
              <p:nvPr/>
            </p:nvSpPr>
            <p:spPr>
              <a:xfrm>
                <a:off x="1822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Freeform 26"/>
              <p:cNvSpPr/>
              <p:nvPr/>
            </p:nvSpPr>
            <p:spPr>
              <a:xfrm>
                <a:off x="1902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1" name="Group 4"/>
            <p:cNvGrpSpPr/>
            <p:nvPr/>
          </p:nvGrpSpPr>
          <p:grpSpPr>
            <a:xfrm>
              <a:off x="2867760" y="5864400"/>
              <a:ext cx="1153800" cy="993240"/>
              <a:chOff x="2867760" y="5864400"/>
              <a:chExt cx="1153800" cy="993240"/>
            </a:xfrm>
          </p:grpSpPr>
          <p:sp>
            <p:nvSpPr>
              <p:cNvPr id="292" name="Freeform 5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Freeform 6"/>
              <p:cNvSpPr/>
              <p:nvPr/>
            </p:nvSpPr>
            <p:spPr>
              <a:xfrm>
                <a:off x="3186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Freeform 7"/>
              <p:cNvSpPr/>
              <p:nvPr/>
            </p:nvSpPr>
            <p:spPr>
              <a:xfrm>
                <a:off x="2907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Freeform 8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Freeform 9"/>
              <p:cNvSpPr/>
              <p:nvPr/>
            </p:nvSpPr>
            <p:spPr>
              <a:xfrm rot="17496000">
                <a:off x="3240720" y="618048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Freeform 10"/>
              <p:cNvSpPr/>
              <p:nvPr/>
            </p:nvSpPr>
            <p:spPr>
              <a:xfrm>
                <a:off x="3384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Freeform 11"/>
              <p:cNvSpPr/>
              <p:nvPr/>
            </p:nvSpPr>
            <p:spPr>
              <a:xfrm>
                <a:off x="294804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Freeform 12"/>
              <p:cNvSpPr/>
              <p:nvPr/>
            </p:nvSpPr>
            <p:spPr>
              <a:xfrm>
                <a:off x="384264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Freeform 13"/>
              <p:cNvSpPr/>
              <p:nvPr/>
            </p:nvSpPr>
            <p:spPr>
              <a:xfrm>
                <a:off x="3424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Freeform 14"/>
              <p:cNvSpPr/>
              <p:nvPr/>
            </p:nvSpPr>
            <p:spPr>
              <a:xfrm>
                <a:off x="3087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Freeform 15"/>
              <p:cNvSpPr/>
              <p:nvPr/>
            </p:nvSpPr>
            <p:spPr>
              <a:xfrm>
                <a:off x="3720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Freeform 16"/>
              <p:cNvSpPr/>
              <p:nvPr/>
            </p:nvSpPr>
            <p:spPr>
              <a:xfrm>
                <a:off x="2983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Freeform 17"/>
              <p:cNvSpPr/>
              <p:nvPr/>
            </p:nvSpPr>
            <p:spPr>
              <a:xfrm>
                <a:off x="3810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Freeform 18"/>
              <p:cNvSpPr/>
              <p:nvPr/>
            </p:nvSpPr>
            <p:spPr>
              <a:xfrm>
                <a:off x="3242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Freeform 19"/>
              <p:cNvSpPr/>
              <p:nvPr/>
            </p:nvSpPr>
            <p:spPr>
              <a:xfrm>
                <a:off x="2983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Freeform 20"/>
              <p:cNvSpPr/>
              <p:nvPr/>
            </p:nvSpPr>
            <p:spPr>
              <a:xfrm>
                <a:off x="3810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Freeform 21"/>
              <p:cNvSpPr/>
              <p:nvPr/>
            </p:nvSpPr>
            <p:spPr>
              <a:xfrm>
                <a:off x="358524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Freeform 22"/>
              <p:cNvSpPr/>
              <p:nvPr/>
            </p:nvSpPr>
            <p:spPr>
              <a:xfrm>
                <a:off x="294804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Freeform 23"/>
              <p:cNvSpPr/>
              <p:nvPr/>
            </p:nvSpPr>
            <p:spPr>
              <a:xfrm>
                <a:off x="3285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Freeform 24"/>
              <p:cNvSpPr/>
              <p:nvPr/>
            </p:nvSpPr>
            <p:spPr>
              <a:xfrm>
                <a:off x="3345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Freeform 25"/>
              <p:cNvSpPr/>
              <p:nvPr/>
            </p:nvSpPr>
            <p:spPr>
              <a:xfrm>
                <a:off x="3424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Freeform 26"/>
              <p:cNvSpPr/>
              <p:nvPr/>
            </p:nvSpPr>
            <p:spPr>
              <a:xfrm>
                <a:off x="3504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4" name="자유형 7"/>
            <p:cNvSpPr/>
            <p:nvPr/>
          </p:nvSpPr>
          <p:spPr>
            <a:xfrm>
              <a:off x="131400" y="5464800"/>
              <a:ext cx="4976280" cy="1392840"/>
            </a:xfrm>
            <a:custGeom>
              <a:avLst/>
              <a:gdLst/>
              <a:ahLst/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자유형 10"/>
            <p:cNvSpPr/>
            <p:nvPr/>
          </p:nvSpPr>
          <p:spPr>
            <a:xfrm>
              <a:off x="131400" y="5498280"/>
              <a:ext cx="4976280" cy="1359360"/>
            </a:xfrm>
            <a:custGeom>
              <a:avLst/>
              <a:gdLst/>
              <a:ahLst/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모서리가 둥근 직사각형 64"/>
            <p:cNvSpPr/>
            <p:nvPr/>
          </p:nvSpPr>
          <p:spPr>
            <a:xfrm>
              <a:off x="5658840" y="5464800"/>
              <a:ext cx="2012760" cy="117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모서리가 둥근 직사각형 65"/>
            <p:cNvSpPr/>
            <p:nvPr/>
          </p:nvSpPr>
          <p:spPr>
            <a:xfrm>
              <a:off x="5826600" y="5603760"/>
              <a:ext cx="76356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모서리가 둥근 직사각형 68"/>
            <p:cNvSpPr/>
            <p:nvPr/>
          </p:nvSpPr>
          <p:spPr>
            <a:xfrm>
              <a:off x="6792840" y="5603760"/>
              <a:ext cx="67572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모서리가 둥근 직사각형 69"/>
            <p:cNvSpPr/>
            <p:nvPr/>
          </p:nvSpPr>
          <p:spPr>
            <a:xfrm>
              <a:off x="5826600" y="6010920"/>
              <a:ext cx="505440" cy="448920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모서리가 둥근 직사각형 70"/>
            <p:cNvSpPr/>
            <p:nvPr/>
          </p:nvSpPr>
          <p:spPr>
            <a:xfrm>
              <a:off x="6377040" y="6019200"/>
              <a:ext cx="212760" cy="4489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모서리가 둥근 직사각형 71"/>
            <p:cNvSpPr/>
            <p:nvPr/>
          </p:nvSpPr>
          <p:spPr>
            <a:xfrm>
              <a:off x="6811200" y="6019200"/>
              <a:ext cx="657360" cy="281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모서리가 둥근 직사각형 72"/>
            <p:cNvSpPr/>
            <p:nvPr/>
          </p:nvSpPr>
          <p:spPr>
            <a:xfrm>
              <a:off x="6811200" y="6349680"/>
              <a:ext cx="657360" cy="1184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이등변 삼각형 73"/>
            <p:cNvSpPr/>
            <p:nvPr/>
          </p:nvSpPr>
          <p:spPr>
            <a:xfrm>
              <a:off x="6643440" y="6361920"/>
              <a:ext cx="107280" cy="925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직선 연결선 75"/>
            <p:cNvSpPr/>
            <p:nvPr/>
          </p:nvSpPr>
          <p:spPr>
            <a:xfrm flipV="1">
              <a:off x="6696720" y="5968800"/>
              <a:ext cx="36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직선 연결선 76"/>
            <p:cNvSpPr/>
            <p:nvPr/>
          </p:nvSpPr>
          <p:spPr>
            <a:xfrm flipH="1">
              <a:off x="5834160" y="5964840"/>
              <a:ext cx="864000" cy="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양쪽 모서리가 둥근 사각형 77"/>
            <p:cNvSpPr/>
            <p:nvPr/>
          </p:nvSpPr>
          <p:spPr>
            <a:xfrm>
              <a:off x="8140680" y="6468480"/>
              <a:ext cx="3238200" cy="389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7" name="직사각형 89"/>
          <p:cNvSpPr/>
          <p:nvPr/>
        </p:nvSpPr>
        <p:spPr>
          <a:xfrm>
            <a:off x="1431000" y="846720"/>
            <a:ext cx="375768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595959"/>
                </a:solidFill>
                <a:latin typeface="맑은 고딕"/>
              </a:rPr>
              <a:t>CONTENTS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400" spc="-1" strike="noStrike">
                <a:solidFill>
                  <a:srgbClr val="595959"/>
                </a:solidFill>
                <a:latin typeface="맑은 고딕"/>
              </a:rPr>
              <a:t>문제해결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000" spc="-1" strike="noStrike">
                <a:solidFill>
                  <a:srgbClr val="595959"/>
                </a:solidFill>
                <a:latin typeface="맑은 고딕"/>
              </a:rPr>
              <a:t>이미지 크기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Google Shape;492;p45"/>
          <p:cNvSpPr/>
          <p:nvPr/>
        </p:nvSpPr>
        <p:spPr>
          <a:xfrm>
            <a:off x="1941120" y="2074680"/>
            <a:ext cx="32875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문제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9" name="Google Shape;493;p45"/>
          <p:cNvSpPr/>
          <p:nvPr/>
        </p:nvSpPr>
        <p:spPr>
          <a:xfrm>
            <a:off x="6718320" y="2074680"/>
            <a:ext cx="3287520" cy="7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해결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Google Shape;494;p45"/>
          <p:cNvSpPr/>
          <p:nvPr/>
        </p:nvSpPr>
        <p:spPr>
          <a:xfrm>
            <a:off x="2208960" y="2471760"/>
            <a:ext cx="2899080" cy="25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 감지 모델의 출력 이미지와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Monodepth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모델에서 요구하는 이미지의 크기가 서로 달라 오류 발생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31" name="Google Shape;495;p45"/>
          <p:cNvSpPr/>
          <p:nvPr/>
        </p:nvSpPr>
        <p:spPr>
          <a:xfrm>
            <a:off x="6993000" y="2771280"/>
            <a:ext cx="3012480" cy="22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객체 감지 모델의 입력 이미지 크기를 저장해서 이 크기 정보를 사용하여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Monodepth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모델에 입력 이미지를 조정함으로써 해결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32" name="오른쪽 화살표 1"/>
          <p:cNvSpPr/>
          <p:nvPr/>
        </p:nvSpPr>
        <p:spPr>
          <a:xfrm>
            <a:off x="5630400" y="3195000"/>
            <a:ext cx="930960" cy="62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303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사다리꼴 4"/>
          <p:cNvSpPr/>
          <p:nvPr/>
        </p:nvSpPr>
        <p:spPr>
          <a:xfrm flipV="1">
            <a:off x="696600" y="725400"/>
            <a:ext cx="10798200" cy="4819680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cap="rnd" w="708025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4" name="그룹 79"/>
          <p:cNvGrpSpPr/>
          <p:nvPr/>
        </p:nvGrpSpPr>
        <p:grpSpPr>
          <a:xfrm>
            <a:off x="131400" y="5464800"/>
            <a:ext cx="11247480" cy="1392840"/>
            <a:chOff x="131400" y="5464800"/>
            <a:chExt cx="11247480" cy="1392840"/>
          </a:xfrm>
        </p:grpSpPr>
        <p:grpSp>
          <p:nvGrpSpPr>
            <p:cNvPr id="335" name="Group 4"/>
            <p:cNvGrpSpPr/>
            <p:nvPr/>
          </p:nvGrpSpPr>
          <p:grpSpPr>
            <a:xfrm>
              <a:off x="1265760" y="5864400"/>
              <a:ext cx="1153800" cy="993240"/>
              <a:chOff x="1265760" y="5864400"/>
              <a:chExt cx="1153800" cy="993240"/>
            </a:xfrm>
          </p:grpSpPr>
          <p:sp>
            <p:nvSpPr>
              <p:cNvPr id="336" name="Freeform 5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Freeform 6"/>
              <p:cNvSpPr/>
              <p:nvPr/>
            </p:nvSpPr>
            <p:spPr>
              <a:xfrm>
                <a:off x="1584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Freeform 7"/>
              <p:cNvSpPr/>
              <p:nvPr/>
            </p:nvSpPr>
            <p:spPr>
              <a:xfrm>
                <a:off x="1305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Freeform 8"/>
              <p:cNvSpPr/>
              <p:nvPr/>
            </p:nvSpPr>
            <p:spPr>
              <a:xfrm>
                <a:off x="1265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Freeform 9"/>
              <p:cNvSpPr/>
              <p:nvPr/>
            </p:nvSpPr>
            <p:spPr>
              <a:xfrm>
                <a:off x="1753200" y="619236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Freeform 10"/>
              <p:cNvSpPr/>
              <p:nvPr/>
            </p:nvSpPr>
            <p:spPr>
              <a:xfrm>
                <a:off x="1782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Freeform 11"/>
              <p:cNvSpPr/>
              <p:nvPr/>
            </p:nvSpPr>
            <p:spPr>
              <a:xfrm>
                <a:off x="134568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Freeform 12"/>
              <p:cNvSpPr/>
              <p:nvPr/>
            </p:nvSpPr>
            <p:spPr>
              <a:xfrm>
                <a:off x="224028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Freeform 13"/>
              <p:cNvSpPr/>
              <p:nvPr/>
            </p:nvSpPr>
            <p:spPr>
              <a:xfrm>
                <a:off x="1822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Freeform 14"/>
              <p:cNvSpPr/>
              <p:nvPr/>
            </p:nvSpPr>
            <p:spPr>
              <a:xfrm>
                <a:off x="1485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Freeform 15"/>
              <p:cNvSpPr/>
              <p:nvPr/>
            </p:nvSpPr>
            <p:spPr>
              <a:xfrm>
                <a:off x="2118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Freeform 16"/>
              <p:cNvSpPr/>
              <p:nvPr/>
            </p:nvSpPr>
            <p:spPr>
              <a:xfrm>
                <a:off x="1381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Freeform 17"/>
              <p:cNvSpPr/>
              <p:nvPr/>
            </p:nvSpPr>
            <p:spPr>
              <a:xfrm>
                <a:off x="2208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Freeform 18"/>
              <p:cNvSpPr/>
              <p:nvPr/>
            </p:nvSpPr>
            <p:spPr>
              <a:xfrm>
                <a:off x="1640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Freeform 19"/>
              <p:cNvSpPr/>
              <p:nvPr/>
            </p:nvSpPr>
            <p:spPr>
              <a:xfrm>
                <a:off x="1381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Freeform 20"/>
              <p:cNvSpPr/>
              <p:nvPr/>
            </p:nvSpPr>
            <p:spPr>
              <a:xfrm>
                <a:off x="2208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Freeform 21"/>
              <p:cNvSpPr/>
              <p:nvPr/>
            </p:nvSpPr>
            <p:spPr>
              <a:xfrm>
                <a:off x="198288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Freeform 22"/>
              <p:cNvSpPr/>
              <p:nvPr/>
            </p:nvSpPr>
            <p:spPr>
              <a:xfrm>
                <a:off x="134568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Freeform 23"/>
              <p:cNvSpPr/>
              <p:nvPr/>
            </p:nvSpPr>
            <p:spPr>
              <a:xfrm>
                <a:off x="1683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Freeform 24"/>
              <p:cNvSpPr/>
              <p:nvPr/>
            </p:nvSpPr>
            <p:spPr>
              <a:xfrm>
                <a:off x="1743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Freeform 25"/>
              <p:cNvSpPr/>
              <p:nvPr/>
            </p:nvSpPr>
            <p:spPr>
              <a:xfrm>
                <a:off x="1822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Freeform 26"/>
              <p:cNvSpPr/>
              <p:nvPr/>
            </p:nvSpPr>
            <p:spPr>
              <a:xfrm>
                <a:off x="1902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8" name="Group 4"/>
            <p:cNvGrpSpPr/>
            <p:nvPr/>
          </p:nvGrpSpPr>
          <p:grpSpPr>
            <a:xfrm>
              <a:off x="2867760" y="5864400"/>
              <a:ext cx="1153800" cy="993240"/>
              <a:chOff x="2867760" y="5864400"/>
              <a:chExt cx="1153800" cy="993240"/>
            </a:xfrm>
          </p:grpSpPr>
          <p:sp>
            <p:nvSpPr>
              <p:cNvPr id="359" name="Freeform 5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Freeform 6"/>
              <p:cNvSpPr/>
              <p:nvPr/>
            </p:nvSpPr>
            <p:spPr>
              <a:xfrm>
                <a:off x="3186360" y="6181920"/>
                <a:ext cx="516600" cy="516600"/>
              </a:xfrm>
              <a:custGeom>
                <a:avLst/>
                <a:gdLst/>
                <a:ahLst/>
                <a:rect l="l" t="t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Freeform 7"/>
              <p:cNvSpPr/>
              <p:nvPr/>
            </p:nvSpPr>
            <p:spPr>
              <a:xfrm>
                <a:off x="2907720" y="5904360"/>
                <a:ext cx="1073520" cy="913320"/>
              </a:xfrm>
              <a:custGeom>
                <a:avLst/>
                <a:gdLst/>
                <a:ahLst/>
                <a:rect l="l" t="t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Freeform 8"/>
              <p:cNvSpPr/>
              <p:nvPr/>
            </p:nvSpPr>
            <p:spPr>
              <a:xfrm>
                <a:off x="2867760" y="5864400"/>
                <a:ext cx="1153800" cy="993240"/>
              </a:xfrm>
              <a:custGeom>
                <a:avLst/>
                <a:gdLst/>
                <a:ahLst/>
                <a:rect l="l" t="t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Freeform 9"/>
              <p:cNvSpPr/>
              <p:nvPr/>
            </p:nvSpPr>
            <p:spPr>
              <a:xfrm rot="17496000">
                <a:off x="3240720" y="6180480"/>
                <a:ext cx="338400" cy="337320"/>
              </a:xfrm>
              <a:custGeom>
                <a:avLst/>
                <a:gdLst/>
                <a:ahLst/>
                <a:rect l="l" t="t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Freeform 10"/>
              <p:cNvSpPr/>
              <p:nvPr/>
            </p:nvSpPr>
            <p:spPr>
              <a:xfrm>
                <a:off x="3384720" y="6381000"/>
                <a:ext cx="119880" cy="118800"/>
              </a:xfrm>
              <a:custGeom>
                <a:avLst/>
                <a:gdLst/>
                <a:ahLst/>
                <a:rect l="l" t="t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Freeform 11"/>
              <p:cNvSpPr/>
              <p:nvPr/>
            </p:nvSpPr>
            <p:spPr>
              <a:xfrm>
                <a:off x="2948040" y="6421320"/>
                <a:ext cx="98640" cy="38520"/>
              </a:xfrm>
              <a:custGeom>
                <a:avLst/>
                <a:gdLst/>
                <a:ahLst/>
                <a:rect l="l" t="t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Freeform 12"/>
              <p:cNvSpPr/>
              <p:nvPr/>
            </p:nvSpPr>
            <p:spPr>
              <a:xfrm>
                <a:off x="3842640" y="6421320"/>
                <a:ext cx="99720" cy="38520"/>
              </a:xfrm>
              <a:custGeom>
                <a:avLst/>
                <a:gdLst/>
                <a:ahLst/>
                <a:rect l="l" t="t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Freeform 13"/>
              <p:cNvSpPr/>
              <p:nvPr/>
            </p:nvSpPr>
            <p:spPr>
              <a:xfrm>
                <a:off x="3424680" y="5943240"/>
                <a:ext cx="39600" cy="99720"/>
              </a:xfrm>
              <a:custGeom>
                <a:avLst/>
                <a:gdLst/>
                <a:ahLst/>
                <a:rect l="l" t="t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Freeform 14"/>
              <p:cNvSpPr/>
              <p:nvPr/>
            </p:nvSpPr>
            <p:spPr>
              <a:xfrm>
                <a:off x="308700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Freeform 15"/>
              <p:cNvSpPr/>
              <p:nvPr/>
            </p:nvSpPr>
            <p:spPr>
              <a:xfrm>
                <a:off x="3720240" y="6083640"/>
                <a:ext cx="82080" cy="81000"/>
              </a:xfrm>
              <a:custGeom>
                <a:avLst/>
                <a:gdLst/>
                <a:ahLst/>
                <a:rect l="l" t="t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Freeform 16"/>
              <p:cNvSpPr/>
              <p:nvPr/>
            </p:nvSpPr>
            <p:spPr>
              <a:xfrm>
                <a:off x="298368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Freeform 17"/>
              <p:cNvSpPr/>
              <p:nvPr/>
            </p:nvSpPr>
            <p:spPr>
              <a:xfrm>
                <a:off x="381096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Freeform 18"/>
              <p:cNvSpPr/>
              <p:nvPr/>
            </p:nvSpPr>
            <p:spPr>
              <a:xfrm>
                <a:off x="324216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Freeform 19"/>
              <p:cNvSpPr/>
              <p:nvPr/>
            </p:nvSpPr>
            <p:spPr>
              <a:xfrm>
                <a:off x="2983680" y="623880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Freeform 20"/>
              <p:cNvSpPr/>
              <p:nvPr/>
            </p:nvSpPr>
            <p:spPr>
              <a:xfrm>
                <a:off x="3810960" y="6580440"/>
                <a:ext cx="94680" cy="61920"/>
              </a:xfrm>
              <a:custGeom>
                <a:avLst/>
                <a:gdLst/>
                <a:ahLst/>
                <a:rect l="l" t="t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Freeform 21"/>
              <p:cNvSpPr/>
              <p:nvPr/>
            </p:nvSpPr>
            <p:spPr>
              <a:xfrm>
                <a:off x="3585240" y="5980320"/>
                <a:ext cx="61920" cy="94680"/>
              </a:xfrm>
              <a:custGeom>
                <a:avLst/>
                <a:gdLst/>
                <a:ahLst/>
                <a:rect l="l" t="t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Freeform 22"/>
              <p:cNvSpPr/>
              <p:nvPr/>
            </p:nvSpPr>
            <p:spPr>
              <a:xfrm>
                <a:off x="2948040" y="5943240"/>
                <a:ext cx="994320" cy="835200"/>
              </a:xfrm>
              <a:custGeom>
                <a:avLst/>
                <a:gdLst/>
                <a:ahLst/>
                <a:rect l="l" t="t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Freeform 23"/>
              <p:cNvSpPr/>
              <p:nvPr/>
            </p:nvSpPr>
            <p:spPr>
              <a:xfrm>
                <a:off x="3285360" y="6639480"/>
                <a:ext cx="318240" cy="118800"/>
              </a:xfrm>
              <a:custGeom>
                <a:avLst/>
                <a:gdLst/>
                <a:ahLst/>
                <a:rect l="l" t="t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Freeform 24"/>
              <p:cNvSpPr/>
              <p:nvPr/>
            </p:nvSpPr>
            <p:spPr>
              <a:xfrm>
                <a:off x="334548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Freeform 25"/>
              <p:cNvSpPr/>
              <p:nvPr/>
            </p:nvSpPr>
            <p:spPr>
              <a:xfrm>
                <a:off x="3424680" y="6659640"/>
                <a:ext cx="3960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Freeform 26"/>
              <p:cNvSpPr/>
              <p:nvPr/>
            </p:nvSpPr>
            <p:spPr>
              <a:xfrm>
                <a:off x="3504960" y="6659640"/>
                <a:ext cx="38520" cy="78840"/>
              </a:xfrm>
              <a:custGeom>
                <a:avLst/>
                <a:gdLst/>
                <a:ahLst/>
                <a:rect l="l" t="t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1" name="자유형 7"/>
            <p:cNvSpPr/>
            <p:nvPr/>
          </p:nvSpPr>
          <p:spPr>
            <a:xfrm>
              <a:off x="131400" y="5464800"/>
              <a:ext cx="4976280" cy="1392840"/>
            </a:xfrm>
            <a:custGeom>
              <a:avLst/>
              <a:gdLst/>
              <a:ahLst/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자유형 10"/>
            <p:cNvSpPr/>
            <p:nvPr/>
          </p:nvSpPr>
          <p:spPr>
            <a:xfrm>
              <a:off x="131400" y="5498280"/>
              <a:ext cx="4976280" cy="1359360"/>
            </a:xfrm>
            <a:custGeom>
              <a:avLst/>
              <a:gdLst/>
              <a:ahLst/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모서리가 둥근 직사각형 64"/>
            <p:cNvSpPr/>
            <p:nvPr/>
          </p:nvSpPr>
          <p:spPr>
            <a:xfrm>
              <a:off x="5658840" y="5464800"/>
              <a:ext cx="2012760" cy="11746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모서리가 둥근 직사각형 65"/>
            <p:cNvSpPr/>
            <p:nvPr/>
          </p:nvSpPr>
          <p:spPr>
            <a:xfrm>
              <a:off x="5826600" y="5603760"/>
              <a:ext cx="76356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모서리가 둥근 직사각형 68"/>
            <p:cNvSpPr/>
            <p:nvPr/>
          </p:nvSpPr>
          <p:spPr>
            <a:xfrm>
              <a:off x="6792840" y="5603760"/>
              <a:ext cx="675720" cy="300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모서리가 둥근 직사각형 69"/>
            <p:cNvSpPr/>
            <p:nvPr/>
          </p:nvSpPr>
          <p:spPr>
            <a:xfrm>
              <a:off x="5826600" y="6010920"/>
              <a:ext cx="505440" cy="448920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모서리가 둥근 직사각형 70"/>
            <p:cNvSpPr/>
            <p:nvPr/>
          </p:nvSpPr>
          <p:spPr>
            <a:xfrm>
              <a:off x="6377040" y="6019200"/>
              <a:ext cx="212760" cy="4489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모서리가 둥근 직사각형 71"/>
            <p:cNvSpPr/>
            <p:nvPr/>
          </p:nvSpPr>
          <p:spPr>
            <a:xfrm>
              <a:off x="6811200" y="6019200"/>
              <a:ext cx="657360" cy="2815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모서리가 둥근 직사각형 72"/>
            <p:cNvSpPr/>
            <p:nvPr/>
          </p:nvSpPr>
          <p:spPr>
            <a:xfrm>
              <a:off x="6811200" y="6349680"/>
              <a:ext cx="657360" cy="1184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이등변 삼각형 73"/>
            <p:cNvSpPr/>
            <p:nvPr/>
          </p:nvSpPr>
          <p:spPr>
            <a:xfrm>
              <a:off x="6643440" y="6361920"/>
              <a:ext cx="107280" cy="925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직선 연결선 75"/>
            <p:cNvSpPr/>
            <p:nvPr/>
          </p:nvSpPr>
          <p:spPr>
            <a:xfrm flipV="1">
              <a:off x="6696720" y="5968800"/>
              <a:ext cx="36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직선 연결선 76"/>
            <p:cNvSpPr/>
            <p:nvPr/>
          </p:nvSpPr>
          <p:spPr>
            <a:xfrm flipH="1">
              <a:off x="5834160" y="5964840"/>
              <a:ext cx="864000" cy="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양쪽 모서리가 둥근 사각형 77"/>
            <p:cNvSpPr/>
            <p:nvPr/>
          </p:nvSpPr>
          <p:spPr>
            <a:xfrm>
              <a:off x="8140680" y="6468480"/>
              <a:ext cx="3238200" cy="389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4" name="Google Shape;5176;p85"/>
          <p:cNvSpPr/>
          <p:nvPr/>
        </p:nvSpPr>
        <p:spPr>
          <a:xfrm>
            <a:off x="3714480" y="3917160"/>
            <a:ext cx="22438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356200" y="7218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시연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6" name="Google Shape;5182;p85"/>
          <p:cNvSpPr/>
          <p:nvPr/>
        </p:nvSpPr>
        <p:spPr>
          <a:xfrm>
            <a:off x="2101320" y="1710360"/>
            <a:ext cx="3734280" cy="33087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Google Shape;5182;p85"/>
          <p:cNvSpPr/>
          <p:nvPr/>
        </p:nvSpPr>
        <p:spPr>
          <a:xfrm>
            <a:off x="6751440" y="1668240"/>
            <a:ext cx="3657600" cy="33087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4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직사각형 1"/>
          <p:cNvSpPr/>
          <p:nvPr/>
        </p:nvSpPr>
        <p:spPr>
          <a:xfrm>
            <a:off x="4119480" y="3977280"/>
            <a:ext cx="426348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i="1" lang="en-US" sz="5400" spc="-1" strike="noStrike">
                <a:solidFill>
                  <a:srgbClr val="ffffff"/>
                </a:solidFill>
                <a:latin typeface="맑은 고딕"/>
              </a:rPr>
              <a:t>Q &amp; 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99" name="Freeform 2"/>
          <p:cNvSpPr/>
          <p:nvPr/>
        </p:nvSpPr>
        <p:spPr>
          <a:xfrm>
            <a:off x="4831200" y="1279080"/>
            <a:ext cx="2839680" cy="2329920"/>
          </a:xfrm>
          <a:custGeom>
            <a:avLst/>
            <a:gdLst/>
            <a:ahLst/>
            <a:rect l="l" t="t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1582</TotalTime>
  <Application>LibreOffice/7.3.7.2$Linux_X86_64 LibreOffice_project/30$Build-2</Application>
  <AppVersion>15.0000</AppVersion>
  <Words>152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2017-12-29T07:18:59Z</dcterms:created>
  <dc:creator>요청사항</dc:creator>
  <dc:description/>
  <dc:language>en-US</dc:language>
  <cp:lastModifiedBy/>
  <dcterms:modified xsi:type="dcterms:W3CDTF">2024-01-17T16:14:28Z</dcterms:modified>
  <cp:revision>260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