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69200"/>
  <p:notesSz cx="6858000" cy="9144000"/>
  <p:embeddedFontLst>
    <p:embeddedFont>
      <p:font typeface="THELuxGoB"/>
      <p:regular r:id="rId14"/>
    </p:embeddedFont>
    <p:embeddedFont>
      <p:font typeface="THELuxGoM"/>
      <p:regular r:id="rId15"/>
    </p:embeddedFont>
    <p:embeddedFont>
      <p:font typeface="THELuxGoR"/>
      <p:regular r:id="rId16"/>
    </p:embeddedFont>
    <p:embeddedFont>
      <p:font typeface="THELuxGoB_U"/>
      <p:regular r:id="rId17"/>
    </p:embeddedFont>
    <p:embeddedFont>
      <p:font typeface="Bebas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1200" y="50800"/>
            <a:ext cx="8966200" cy="4991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73200" y="4648200"/>
            <a:ext cx="47371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5600" b="false" i="false" u="none" strike="noStrike">
                <a:solidFill>
                  <a:srgbClr val="3E3E3E"/>
                </a:solidFill>
                <a:ea typeface="THELuxGoB"/>
              </a:rPr>
              <a:t>프로젝트명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5524500"/>
            <a:ext cx="8001000" cy="13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600" y="3060700"/>
            <a:ext cx="2692400" cy="107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항목별</a:t>
            </a:r>
          </a:p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목차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2400" y="2743200"/>
            <a:ext cx="9906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contents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0">
            <a:off x="4356100" y="2057400"/>
            <a:ext cx="1409700" cy="3606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19900" y="2844800"/>
            <a:ext cx="2171700" cy="318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3630"/>
              </a:lnSpc>
            </a:pPr>
            <a:r>
              <a:rPr lang="en-US" sz="1800" b="true" i="false" u="none" strike="noStrike">
                <a:solidFill>
                  <a:srgbClr val="3E3E3E"/>
                </a:solidFill>
                <a:latin typeface="THELuxGoR"/>
              </a:rPr>
              <a:t>1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개요</a:t>
            </a:r>
          </a:p>
          <a:p>
            <a:pPr algn="l" lvl="0">
              <a:lnSpc>
                <a:spcPct val="133630"/>
              </a:lnSpc>
            </a:pP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  <a:p>
            <a:pPr algn="l" lvl="0">
              <a:lnSpc>
                <a:spcPct val="133630"/>
              </a:lnSpc>
            </a:pPr>
            <a:r>
              <a:rPr lang="en-US" sz="1800" b="true" i="false" u="none" strike="noStrike">
                <a:solidFill>
                  <a:srgbClr val="3E3E3E"/>
                </a:solidFill>
                <a:latin typeface="THELuxGoR"/>
              </a:rPr>
              <a:t>2</a:t>
            </a: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목적</a:t>
            </a:r>
          </a:p>
          <a:p>
            <a:pPr algn="l" lvl="0">
              <a:lnSpc>
                <a:spcPct val="133630"/>
              </a:lnSpc>
            </a:pP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  <a:p>
            <a:pPr algn="l" lvl="0">
              <a:lnSpc>
                <a:spcPct val="133630"/>
              </a:lnSpc>
            </a:pPr>
            <a:r>
              <a:rPr lang="en-US" sz="1800" b="true" i="false" u="none" strike="noStrike">
                <a:solidFill>
                  <a:srgbClr val="3E3E3E"/>
                </a:solidFill>
                <a:latin typeface="THELuxGoR"/>
              </a:rPr>
              <a:t>3</a:t>
            </a: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시스템</a:t>
            </a: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구성도</a:t>
            </a:r>
          </a:p>
          <a:p>
            <a:pPr algn="l" lvl="0">
              <a:lnSpc>
                <a:spcPct val="133630"/>
              </a:lnSpc>
            </a:pP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  <a:p>
            <a:pPr algn="l" lvl="0">
              <a:lnSpc>
                <a:spcPct val="133630"/>
              </a:lnSpc>
            </a:pPr>
            <a:r>
              <a:rPr lang="en-US" sz="1800" b="true" i="false" u="none" strike="noStrike">
                <a:solidFill>
                  <a:srgbClr val="3E3E3E"/>
                </a:solidFill>
                <a:latin typeface="THELuxGoR"/>
              </a:rPr>
              <a:t>4</a:t>
            </a: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시연</a:t>
            </a:r>
          </a:p>
          <a:p>
            <a:pPr algn="l" lvl="0">
              <a:lnSpc>
                <a:spcPct val="133630"/>
              </a:lnSpc>
            </a:pP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  <a:p>
            <a:pPr algn="l" lvl="0">
              <a:lnSpc>
                <a:spcPct val="133630"/>
              </a:lnSpc>
            </a:pPr>
            <a:r>
              <a:rPr lang="en-US" sz="1800" b="true" i="false" u="none" strike="noStrike">
                <a:solidFill>
                  <a:srgbClr val="3E3E3E"/>
                </a:solidFill>
                <a:latin typeface="THELuxGoR"/>
              </a:rPr>
              <a:t>5</a:t>
            </a:r>
            <a:r>
              <a:rPr lang="en-US" sz="18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800" b="false" i="false" u="none" strike="noStrike">
                <a:solidFill>
                  <a:srgbClr val="3E3E3E"/>
                </a:solidFill>
                <a:ea typeface="THELuxGoR"/>
              </a:rPr>
              <a:t>고찰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70600" y="2540000"/>
            <a:ext cx="3517900" cy="76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600" y="2247900"/>
            <a:ext cx="2692400" cy="107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프로젝트</a:t>
            </a:r>
          </a:p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개요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2400" y="1917700"/>
            <a:ext cx="1346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details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40100" y="2184400"/>
            <a:ext cx="6972300" cy="7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0">
            <a:off x="8039100" y="3987800"/>
            <a:ext cx="2705100" cy="162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5334000" y="3987800"/>
            <a:ext cx="2705100" cy="1625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0">
            <a:off x="2641600" y="3987800"/>
            <a:ext cx="2705100" cy="1625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0">
            <a:off x="-63500" y="3962400"/>
            <a:ext cx="2705100" cy="16510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314700" y="2463800"/>
            <a:ext cx="7035800" cy="914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프로젝트는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최신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단일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이미지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깊이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추정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모델인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Depth Anything V2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를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활용하여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일반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웹캠만으로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2D SLAM(Simultaneous Localization and Mapping)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기능을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구현한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시스템입니다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.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고가의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라이다나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깊이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센서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없이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딥러닝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기반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깊이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추정과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컴퓨터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비전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알고리즘을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결합하여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실시간으로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주변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환경을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2D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맵으로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구성합니다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600" y="2247900"/>
            <a:ext cx="2692400" cy="107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프로젝트</a:t>
            </a:r>
          </a:p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목적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2400" y="1917700"/>
            <a:ext cx="1346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details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86200" y="2184400"/>
            <a:ext cx="5740400" cy="76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22700" y="2578100"/>
            <a:ext cx="58801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일반적인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SLAM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시스템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구현에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필요한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Lidar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센서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,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깊이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카메라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,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스테레오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카메라와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같은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고가의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장비를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개인적으로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구매하기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어려운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상황이고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,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일반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웹캠만으로도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SLAM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시스템을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구현할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수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있지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않을까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?"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라는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질문에서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이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프로젝트가</a:t>
            </a:r>
            <a:r>
              <a:rPr lang="en-US" sz="13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300" b="false" i="false" u="none" strike="noStrike">
                <a:solidFill>
                  <a:srgbClr val="3E3E3E"/>
                </a:solidFill>
                <a:ea typeface="THELuxGoR"/>
              </a:rPr>
              <a:t>시작되었습니다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3784600"/>
            <a:ext cx="4533900" cy="3416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43500" y="3810000"/>
            <a:ext cx="51181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600" y="2527300"/>
            <a:ext cx="2692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시스템</a:t>
            </a:r>
            <a:r>
              <a:rPr lang="en-US" sz="3200" b="false" i="false" u="none" strike="noStrike">
                <a:solidFill>
                  <a:srgbClr val="1187CF"/>
                </a:solidFill>
                <a:latin typeface="THELuxGoB"/>
              </a:rPr>
              <a:t> </a:t>
            </a: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구성도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2400" y="1943100"/>
            <a:ext cx="1346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process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37200" y="2184400"/>
            <a:ext cx="4089400" cy="76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537200" y="2565400"/>
            <a:ext cx="19050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400" b="false" i="false" u="none" strike="noStrike">
                <a:solidFill>
                  <a:srgbClr val="3E3E3E"/>
                </a:solidFill>
                <a:latin typeface="THELuxGoR"/>
              </a:rPr>
              <a:t>1</a:t>
            </a:r>
            <a:r>
              <a:rPr lang="en-US" sz="1400" b="true" i="false" u="none" strike="noStrike">
                <a:solidFill>
                  <a:srgbClr val="3E3E3E"/>
                </a:solidFill>
                <a:latin typeface="THELuxGoR"/>
              </a:rPr>
              <a:t>. </a:t>
            </a:r>
            <a:r>
              <a:rPr lang="ko-KR" sz="1400" b="true" i="false" u="none" strike="noStrike">
                <a:solidFill>
                  <a:srgbClr val="3E3E3E"/>
                </a:solidFill>
                <a:ea typeface="THELuxGoR"/>
              </a:rPr>
              <a:t>하드웨어</a:t>
            </a:r>
            <a:r>
              <a:rPr lang="en-US" sz="1400" b="true" i="false" u="none" strike="noStrike">
                <a:solidFill>
                  <a:srgbClr val="3E3E3E"/>
                </a:solidFill>
                <a:latin typeface="THELuxGoR"/>
              </a:rPr>
              <a:t> : </a:t>
            </a:r>
          </a:p>
          <a:p>
            <a:pPr algn="l" lvl="0" indent="-342900" marL="342900">
              <a:lnSpc>
                <a:spcPct val="116199"/>
              </a:lnSpc>
              <a:buClr>
                <a:srgbClr val="3E3E3E"/>
              </a:buClr>
              <a:buFont typeface="Arial"/>
              <a:buChar char="●"/>
            </a:pP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웹캠</a:t>
            </a:r>
          </a:p>
          <a:p>
            <a:pPr algn="l" lvl="0" indent="-342900" marL="342900">
              <a:lnSpc>
                <a:spcPct val="116199"/>
              </a:lnSpc>
              <a:buClr>
                <a:srgbClr val="3E3E3E"/>
              </a:buClr>
              <a:buFont typeface="Arial"/>
              <a:buChar char="●"/>
            </a:pP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노트북</a:t>
            </a:r>
          </a:p>
          <a:p>
            <a:pPr algn="l" lvl="0">
              <a:lnSpc>
                <a:spcPct val="116199"/>
              </a:lnSpc>
            </a:pP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" y="4165600"/>
            <a:ext cx="8597900" cy="31115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327900" y="2552700"/>
            <a:ext cx="1905000" cy="1104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1400" b="true" i="false" u="none" strike="noStrike">
                <a:solidFill>
                  <a:srgbClr val="000000"/>
                </a:solidFill>
                <a:latin typeface="THELuxGoR"/>
              </a:rPr>
              <a:t>2. </a:t>
            </a:r>
            <a:r>
              <a:rPr lang="ko-KR" sz="1400" b="true" i="false" u="none" strike="noStrike">
                <a:solidFill>
                  <a:srgbClr val="000000"/>
                </a:solidFill>
                <a:ea typeface="THELuxGoR"/>
              </a:rPr>
              <a:t>소트트웨어</a:t>
            </a:r>
            <a:r>
              <a:rPr lang="en-US" sz="1400" b="true" i="false" u="none" strike="noStrike">
                <a:solidFill>
                  <a:srgbClr val="000000"/>
                </a:solidFill>
                <a:latin typeface="THELuxGoR"/>
              </a:rPr>
              <a:t>:</a:t>
            </a:r>
          </a:p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en-US" sz="1200" b="false" i="false" u="none" strike="noStrike">
                <a:solidFill>
                  <a:srgbClr val="000000"/>
                </a:solidFill>
                <a:latin typeface="THELuxGoR"/>
              </a:rPr>
              <a:t> Depth Anything V2</a:t>
            </a:r>
          </a:p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en-US" sz="1200" b="false" i="false" u="none" strike="noStrike">
                <a:solidFill>
                  <a:srgbClr val="000000"/>
                </a:solidFill>
                <a:latin typeface="THELuxGoR"/>
              </a:rPr>
              <a:t> OpenVino</a:t>
            </a:r>
          </a:p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en-US" sz="1200" b="false" i="false" u="none" strike="noStrike">
                <a:solidFill>
                  <a:srgbClr val="000000"/>
                </a:solidFill>
                <a:latin typeface="THELuxGoR"/>
              </a:rPr>
              <a:t> Pytorch</a:t>
            </a:r>
          </a:p>
          <a:p>
            <a:pPr algn="l" lvl="0" indent="-342900" marL="342900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en-US" sz="1200" b="false" i="false" u="none" strike="noStrike">
                <a:solidFill>
                  <a:srgbClr val="000000"/>
                </a:solidFill>
                <a:latin typeface="THELuxGoR"/>
              </a:rPr>
              <a:t> OpenCV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292600" y="5207000"/>
            <a:ext cx="2324100" cy="2006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71600" y="2679700"/>
            <a:ext cx="2692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시연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1000" y="1066800"/>
            <a:ext cx="15494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1300" b="false" i="false" u="none" strike="noStrike">
                <a:solidFill>
                  <a:srgbClr val="9E9E9E"/>
                </a:solidFill>
                <a:ea typeface="THELuxGoB_U"/>
              </a:rPr>
              <a:t>회사명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2400" y="2095500"/>
            <a:ext cx="1346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keypoint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65600" y="2032000"/>
            <a:ext cx="4953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89800" y="2032000"/>
            <a:ext cx="4953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54500" y="4394200"/>
            <a:ext cx="342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77100" y="4394200"/>
            <a:ext cx="4445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41800" y="2171700"/>
            <a:ext cx="16510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일반영상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68800" y="4521200"/>
            <a:ext cx="22733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2300" b="false" i="false" u="none" strike="noStrike">
                <a:solidFill>
                  <a:srgbClr val="3E3E3E"/>
                </a:solidFill>
                <a:latin typeface="THELuxGoB"/>
              </a:rPr>
              <a:t> 2D grid </a:t>
            </a: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이미지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40600" y="2184400"/>
            <a:ext cx="23114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2300" b="false" i="false" u="none" strike="noStrike">
                <a:solidFill>
                  <a:srgbClr val="3E3E3E"/>
                </a:solidFill>
                <a:latin typeface="THELuxGoB"/>
              </a:rPr>
              <a:t>depth </a:t>
            </a: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이미지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53300" y="4521200"/>
            <a:ext cx="22098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2300" b="false" i="false" u="none" strike="noStrike">
                <a:solidFill>
                  <a:srgbClr val="3E3E3E"/>
                </a:solidFill>
                <a:latin typeface="THELuxGoB"/>
              </a:rPr>
              <a:t>2D map </a:t>
            </a: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이미지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289800" y="5257800"/>
            <a:ext cx="2298700" cy="1955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72000" y="2667000"/>
            <a:ext cx="1981200" cy="1816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632700" y="2705100"/>
            <a:ext cx="20193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1600" y="2679700"/>
            <a:ext cx="2692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3200" b="false" i="false" u="none" strike="noStrike">
                <a:solidFill>
                  <a:srgbClr val="1187CF"/>
                </a:solidFill>
                <a:ea typeface="THELuxGoB"/>
              </a:rPr>
              <a:t>고찰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000" y="1066800"/>
            <a:ext cx="15494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1300" b="false" i="false" u="none" strike="noStrike">
                <a:solidFill>
                  <a:srgbClr val="9E9E9E"/>
                </a:solidFill>
                <a:ea typeface="THELuxGoB_U"/>
              </a:rPr>
              <a:t>회사명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2400" y="2095500"/>
            <a:ext cx="1346200" cy="254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400" b="false" i="false" u="none" strike="noStrike" spc="300">
                <a:solidFill>
                  <a:srgbClr val="3E3E3E"/>
                </a:solidFill>
                <a:latin typeface="THELuxGoM"/>
              </a:rPr>
              <a:t>keypoint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81500" y="2032000"/>
            <a:ext cx="4953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9800" y="2032000"/>
            <a:ext cx="4953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94200" y="3048000"/>
            <a:ext cx="2374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조명에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영향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안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받는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센서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추가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사용</a:t>
            </a:r>
            <a:b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</a:b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ex)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초음파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, lidar,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야간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카메라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91400" y="2946400"/>
            <a:ext cx="23749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절대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거리를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측정할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수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있는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Lidar, depth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카메라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사용</a:t>
            </a:r>
          </a:p>
          <a:p>
            <a:pPr algn="l" lvl="0">
              <a:lnSpc>
                <a:spcPct val="116199"/>
              </a:lnSpc>
            </a:pP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2700" y="2171700"/>
            <a:ext cx="622300" cy="368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조명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0600" y="2184400"/>
            <a:ext cx="17145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상대</a:t>
            </a:r>
            <a:r>
              <a:rPr lang="en-US" sz="2300" b="false" i="false" u="none" strike="noStrike">
                <a:solidFill>
                  <a:srgbClr val="3E3E3E"/>
                </a:solidFill>
                <a:latin typeface="THELuxGoB"/>
              </a:rPr>
              <a:t> </a:t>
            </a: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거리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0">
            <a:off x="965200" y="1168400"/>
            <a:ext cx="10033000" cy="254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381500" y="4457700"/>
            <a:ext cx="4953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0558"/>
              </a:lnSpc>
            </a:pPr>
            <a:r>
              <a:rPr lang="en-US" sz="3500" b="false" i="false" u="none" strike="noStrike">
                <a:solidFill>
                  <a:srgbClr val="1187CF"/>
                </a:solidFill>
                <a:latin typeface="Beba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62500" y="4622800"/>
            <a:ext cx="17145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2300" b="false" i="false" u="none" strike="noStrike">
                <a:solidFill>
                  <a:srgbClr val="3E3E3E"/>
                </a:solidFill>
                <a:ea typeface="THELuxGoB"/>
              </a:rPr>
              <a:t>성능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81500" y="5461000"/>
            <a:ext cx="23749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고급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알고리즘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</a:t>
            </a:r>
            <a:r>
              <a:rPr lang="ko-KR" sz="1200" b="false" i="false" u="none" strike="noStrike">
                <a:solidFill>
                  <a:srgbClr val="3E3E3E"/>
                </a:solidFill>
                <a:ea typeface="THELuxGoR"/>
              </a:rPr>
              <a:t>사용</a:t>
            </a: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> : orb slam</a:t>
            </a:r>
          </a:p>
          <a:p>
            <a:pPr algn="l" lvl="0">
              <a:lnSpc>
                <a:spcPct val="116199"/>
              </a:lnSpc>
            </a:pPr>
            <a:r>
              <a:rPr lang="en-US" sz="1200" b="false" i="false" u="none" strike="noStrike">
                <a:solidFill>
                  <a:srgbClr val="3E3E3E"/>
                </a:solidFill>
                <a:latin typeface="THELuxGoR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02200" y="-25400"/>
            <a:ext cx="4978400" cy="6299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11300" y="3594100"/>
            <a:ext cx="41656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5600" b="false" i="false" u="none" strike="noStrike">
                <a:solidFill>
                  <a:srgbClr val="3E3E3E"/>
                </a:solidFill>
                <a:latin typeface="THELuxGoB"/>
              </a:rPr>
              <a:t>THANK YOU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15900" y="4521200"/>
            <a:ext cx="5676900" cy="13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