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2C81B23-7682-4E05-97BA-7BE299EB8BF9}" type="datetimeFigureOut">
              <a:rPr lang="en-US" smtClean="0"/>
              <a:t>11/1/2023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31986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C81B23-7682-4E05-97BA-7BE299EB8BF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2653487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C81B23-7682-4E05-97BA-7BE299EB8BF9}" type="datetimeFigureOut">
              <a:rPr lang="en-US" smtClean="0"/>
              <a:t>11/1/2023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174167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2C81B23-7682-4E05-97BA-7BE299EB8BF9}" type="datetimeFigureOut">
              <a:rPr lang="en-US" smtClean="0"/>
              <a:t>11/1/2023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63A5C64-0464-4FF9-BB7C-67CF18C0962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1328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2C81B23-7682-4E05-97BA-7BE299EB8BF9}" type="datetimeFigureOut">
              <a:rPr lang="en-US" smtClean="0"/>
              <a:t>11/1/2023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2315887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C81B23-7682-4E05-97BA-7BE299EB8BF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3867815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2C81B23-7682-4E05-97BA-7BE299EB8BF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2974553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81B23-7682-4E05-97BA-7BE299EB8BF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2666787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2C81B23-7682-4E05-97BA-7BE299EB8BF9}" type="datetimeFigureOut">
              <a:rPr lang="en-US" smtClean="0"/>
              <a:t>11/1/2023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33580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81B23-7682-4E05-97BA-7BE299EB8BF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14506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2C81B23-7682-4E05-97BA-7BE299EB8BF9}" type="datetimeFigureOut">
              <a:rPr lang="en-US" smtClean="0"/>
              <a:t>11/1/2023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415952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C81B23-7682-4E05-97BA-7BE299EB8BF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2917092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C81B23-7682-4E05-97BA-7BE299EB8BF9}"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382838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C81B23-7682-4E05-97BA-7BE299EB8BF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103815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C81B23-7682-4E05-97BA-7BE299EB8BF9}"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91643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C81B23-7682-4E05-97BA-7BE299EB8BF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31651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C81B23-7682-4E05-97BA-7BE299EB8BF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A5C64-0464-4FF9-BB7C-67CF18C09626}" type="slidenum">
              <a:rPr lang="en-US" smtClean="0"/>
              <a:t>‹#›</a:t>
            </a:fld>
            <a:endParaRPr lang="en-US"/>
          </a:p>
        </p:txBody>
      </p:sp>
    </p:spTree>
    <p:extLst>
      <p:ext uri="{BB962C8B-B14F-4D97-AF65-F5344CB8AC3E}">
        <p14:creationId xmlns:p14="http://schemas.microsoft.com/office/powerpoint/2010/main" val="155402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C81B23-7682-4E05-97BA-7BE299EB8BF9}" type="datetimeFigureOut">
              <a:rPr lang="en-US" smtClean="0"/>
              <a:t>11/1/2023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3A5C64-0464-4FF9-BB7C-67CF18C09626}" type="slidenum">
              <a:rPr lang="en-US" smtClean="0"/>
              <a:t>‹#›</a:t>
            </a:fld>
            <a:endParaRPr lang="en-US"/>
          </a:p>
        </p:txBody>
      </p:sp>
    </p:spTree>
    <p:extLst>
      <p:ext uri="{BB962C8B-B14F-4D97-AF65-F5344CB8AC3E}">
        <p14:creationId xmlns:p14="http://schemas.microsoft.com/office/powerpoint/2010/main" val="36198731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4603-EAB9-B7FC-F920-2D53C0A94A9F}"/>
              </a:ext>
            </a:extLst>
          </p:cNvPr>
          <p:cNvSpPr>
            <a:spLocks noGrp="1"/>
          </p:cNvSpPr>
          <p:nvPr>
            <p:ph type="ctrTitle"/>
          </p:nvPr>
        </p:nvSpPr>
        <p:spPr>
          <a:xfrm>
            <a:off x="265176" y="1803405"/>
            <a:ext cx="11521440" cy="1825096"/>
          </a:xfrm>
        </p:spPr>
        <p:txBody>
          <a:bodyPr/>
          <a:lstStyle/>
          <a:p>
            <a:r>
              <a:rPr lang="en-US" dirty="0"/>
              <a:t>How much do we get paid?</a:t>
            </a:r>
          </a:p>
        </p:txBody>
      </p:sp>
      <p:sp>
        <p:nvSpPr>
          <p:cNvPr id="3" name="Subtitle 2">
            <a:extLst>
              <a:ext uri="{FF2B5EF4-FFF2-40B4-BE49-F238E27FC236}">
                <a16:creationId xmlns:a16="http://schemas.microsoft.com/office/drawing/2014/main" id="{1E938A8F-296C-3E29-7686-FB26B93B973C}"/>
              </a:ext>
            </a:extLst>
          </p:cNvPr>
          <p:cNvSpPr>
            <a:spLocks noGrp="1"/>
          </p:cNvSpPr>
          <p:nvPr>
            <p:ph type="subTitle" idx="1"/>
          </p:nvPr>
        </p:nvSpPr>
        <p:spPr/>
        <p:txBody>
          <a:bodyPr>
            <a:normAutofit fontScale="92500" lnSpcReduction="10000"/>
          </a:bodyPr>
          <a:lstStyle/>
          <a:p>
            <a:r>
              <a:rPr lang="en-US" dirty="0"/>
              <a:t>Story 4</a:t>
            </a:r>
          </a:p>
          <a:p>
            <a:r>
              <a:rPr lang="en-US" dirty="0"/>
              <a:t>Keeno Glanville</a:t>
            </a:r>
          </a:p>
        </p:txBody>
      </p:sp>
    </p:spTree>
    <p:extLst>
      <p:ext uri="{BB962C8B-B14F-4D97-AF65-F5344CB8AC3E}">
        <p14:creationId xmlns:p14="http://schemas.microsoft.com/office/powerpoint/2010/main" val="285902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F90D-098E-4F58-AB68-F9F888D76C4B}"/>
              </a:ext>
            </a:extLst>
          </p:cNvPr>
          <p:cNvSpPr>
            <a:spLocks noGrp="1"/>
          </p:cNvSpPr>
          <p:nvPr>
            <p:ph type="title"/>
          </p:nvPr>
        </p:nvSpPr>
        <p:spPr/>
        <p:txBody>
          <a:bodyPr/>
          <a:lstStyle/>
          <a:p>
            <a:r>
              <a:rPr lang="en-US" dirty="0"/>
              <a:t>Data set </a:t>
            </a:r>
          </a:p>
        </p:txBody>
      </p:sp>
      <p:pic>
        <p:nvPicPr>
          <p:cNvPr id="5" name="Content Placeholder 4">
            <a:extLst>
              <a:ext uri="{FF2B5EF4-FFF2-40B4-BE49-F238E27FC236}">
                <a16:creationId xmlns:a16="http://schemas.microsoft.com/office/drawing/2014/main" id="{9A550FC3-09AE-2A6E-780C-A330B94FA0E0}"/>
              </a:ext>
            </a:extLst>
          </p:cNvPr>
          <p:cNvPicPr>
            <a:picLocks noGrp="1" noChangeAspect="1"/>
          </p:cNvPicPr>
          <p:nvPr>
            <p:ph idx="1"/>
          </p:nvPr>
        </p:nvPicPr>
        <p:blipFill>
          <a:blip r:embed="rId2"/>
          <a:stretch>
            <a:fillRect/>
          </a:stretch>
        </p:blipFill>
        <p:spPr>
          <a:xfrm>
            <a:off x="685800" y="3170592"/>
            <a:ext cx="10820400" cy="3515731"/>
          </a:xfrm>
        </p:spPr>
      </p:pic>
      <p:sp>
        <p:nvSpPr>
          <p:cNvPr id="6" name="TextBox 5">
            <a:extLst>
              <a:ext uri="{FF2B5EF4-FFF2-40B4-BE49-F238E27FC236}">
                <a16:creationId xmlns:a16="http://schemas.microsoft.com/office/drawing/2014/main" id="{3D69FC70-2292-7485-7EF4-BBD9F7011AAA}"/>
              </a:ext>
            </a:extLst>
          </p:cNvPr>
          <p:cNvSpPr txBox="1"/>
          <p:nvPr/>
        </p:nvSpPr>
        <p:spPr>
          <a:xfrm>
            <a:off x="877824" y="1700784"/>
            <a:ext cx="10628376" cy="569387"/>
          </a:xfrm>
          <a:prstGeom prst="rect">
            <a:avLst/>
          </a:prstGeom>
          <a:noFill/>
        </p:spPr>
        <p:txBody>
          <a:bodyPr wrap="square" rtlCol="0">
            <a:spAutoFit/>
          </a:bodyPr>
          <a:lstStyle/>
          <a:p>
            <a:r>
              <a:rPr lang="en-US" sz="1200" dirty="0"/>
              <a:t>The data utilized in this story comes from the Kaggle data set Data Related Jobs in the US taken from Kaggle. The data is sourced from Glassdoor job postings as well as their salary estimates.</a:t>
            </a:r>
          </a:p>
          <a:p>
            <a:r>
              <a:rPr lang="en-US" sz="700" dirty="0"/>
              <a:t>https://www.kaggle.com/datasets/mohamedsiika/data-related-jobs-in-us</a:t>
            </a:r>
          </a:p>
        </p:txBody>
      </p:sp>
    </p:spTree>
    <p:extLst>
      <p:ext uri="{BB962C8B-B14F-4D97-AF65-F5344CB8AC3E}">
        <p14:creationId xmlns:p14="http://schemas.microsoft.com/office/powerpoint/2010/main" val="68697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30FD700-069E-45B7-99EE-9FD40B196D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A95AD73-6B89-FCAE-D209-236511582246}"/>
              </a:ext>
            </a:extLst>
          </p:cNvPr>
          <p:cNvSpPr>
            <a:spLocks noGrp="1"/>
          </p:cNvSpPr>
          <p:nvPr>
            <p:ph type="title"/>
          </p:nvPr>
        </p:nvSpPr>
        <p:spPr>
          <a:xfrm>
            <a:off x="3452044" y="148422"/>
            <a:ext cx="8610600" cy="1293028"/>
          </a:xfrm>
        </p:spPr>
        <p:txBody>
          <a:bodyPr vert="horz" lIns="91440" tIns="45720" rIns="91440" bIns="45720" rtlCol="0" anchor="ctr">
            <a:normAutofit/>
          </a:bodyPr>
          <a:lstStyle/>
          <a:p>
            <a:r>
              <a:rPr lang="en-US"/>
              <a:t>Salaries vs state</a:t>
            </a:r>
            <a:endParaRPr lang="en-US" dirty="0"/>
          </a:p>
        </p:txBody>
      </p:sp>
      <p:sp>
        <p:nvSpPr>
          <p:cNvPr id="10" name="Text Placeholder 9">
            <a:extLst>
              <a:ext uri="{FF2B5EF4-FFF2-40B4-BE49-F238E27FC236}">
                <a16:creationId xmlns:a16="http://schemas.microsoft.com/office/drawing/2014/main" id="{8B153293-8B6E-D93A-D55B-4C0D93FE7FDA}"/>
              </a:ext>
            </a:extLst>
          </p:cNvPr>
          <p:cNvSpPr>
            <a:spLocks/>
          </p:cNvSpPr>
          <p:nvPr/>
        </p:nvSpPr>
        <p:spPr>
          <a:xfrm>
            <a:off x="914409" y="2183802"/>
            <a:ext cx="5079991" cy="8239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059ECDE7-0C4C-7001-7885-15F9993E3E96}"/>
              </a:ext>
            </a:extLst>
          </p:cNvPr>
          <p:cNvSpPr>
            <a:spLocks/>
          </p:cNvSpPr>
          <p:nvPr/>
        </p:nvSpPr>
        <p:spPr>
          <a:xfrm>
            <a:off x="6400800" y="2183802"/>
            <a:ext cx="5105400" cy="823912"/>
          </a:xfrm>
          <a:prstGeom prst="rect">
            <a:avLst/>
          </a:prstGeom>
        </p:spPr>
        <p:txBody>
          <a:bodyPr/>
          <a:lstStyle/>
          <a:p>
            <a:endParaRPr lang="en-US"/>
          </a:p>
        </p:txBody>
      </p:sp>
      <p:sp>
        <p:nvSpPr>
          <p:cNvPr id="12" name="Content Placeholder 11">
            <a:extLst>
              <a:ext uri="{FF2B5EF4-FFF2-40B4-BE49-F238E27FC236}">
                <a16:creationId xmlns:a16="http://schemas.microsoft.com/office/drawing/2014/main" id="{A0A966F8-A7B2-A039-4FFC-69F36F14B4D0}"/>
              </a:ext>
            </a:extLst>
          </p:cNvPr>
          <p:cNvSpPr>
            <a:spLocks/>
          </p:cNvSpPr>
          <p:nvPr/>
        </p:nvSpPr>
        <p:spPr>
          <a:xfrm>
            <a:off x="6172200" y="3132666"/>
            <a:ext cx="5334000" cy="3086019"/>
          </a:xfrm>
          <a:prstGeom prst="rect">
            <a:avLst/>
          </a:prstGeom>
        </p:spPr>
        <p:txBody>
          <a:bodyPr/>
          <a:lstStyle/>
          <a:p>
            <a:endParaRPr lang="en-US"/>
          </a:p>
        </p:txBody>
      </p:sp>
      <p:sp>
        <p:nvSpPr>
          <p:cNvPr id="7" name="TextBox 6">
            <a:extLst>
              <a:ext uri="{FF2B5EF4-FFF2-40B4-BE49-F238E27FC236}">
                <a16:creationId xmlns:a16="http://schemas.microsoft.com/office/drawing/2014/main" id="{ADA72146-73C4-9A46-222F-296F27CEDE20}"/>
              </a:ext>
            </a:extLst>
          </p:cNvPr>
          <p:cNvSpPr txBox="1"/>
          <p:nvPr/>
        </p:nvSpPr>
        <p:spPr>
          <a:xfrm>
            <a:off x="685800" y="5341655"/>
            <a:ext cx="10477823" cy="539785"/>
          </a:xfrm>
          <a:prstGeom prst="rect">
            <a:avLst/>
          </a:prstGeom>
          <a:noFill/>
        </p:spPr>
        <p:txBody>
          <a:bodyPr wrap="square">
            <a:spAutoFit/>
          </a:bodyPr>
          <a:lstStyle/>
          <a:p>
            <a:pPr defTabSz="470916">
              <a:spcAft>
                <a:spcPts val="600"/>
              </a:spcAft>
            </a:pPr>
            <a:r>
              <a:rPr lang="en-US" sz="1442" kern="1200" dirty="0">
                <a:solidFill>
                  <a:schemeClr val="tx1"/>
                </a:solidFill>
                <a:latin typeface="+mn-lt"/>
                <a:ea typeface="+mn-ea"/>
                <a:cs typeface="+mn-cs"/>
              </a:rPr>
              <a:t>These visualization tells the story of job salaries across the states, color coded for seniority. This demonstrates the power the senior roles have on the job market</a:t>
            </a:r>
            <a:endParaRPr lang="en-US" sz="1400" dirty="0"/>
          </a:p>
        </p:txBody>
      </p:sp>
      <p:pic>
        <p:nvPicPr>
          <p:cNvPr id="9" name="Picture 8">
            <a:extLst>
              <a:ext uri="{FF2B5EF4-FFF2-40B4-BE49-F238E27FC236}">
                <a16:creationId xmlns:a16="http://schemas.microsoft.com/office/drawing/2014/main" id="{92468C33-876F-E41B-AEF8-608A68488C75}"/>
              </a:ext>
            </a:extLst>
          </p:cNvPr>
          <p:cNvPicPr>
            <a:picLocks noChangeAspect="1"/>
          </p:cNvPicPr>
          <p:nvPr/>
        </p:nvPicPr>
        <p:blipFill>
          <a:blip r:embed="rId3"/>
          <a:stretch>
            <a:fillRect/>
          </a:stretch>
        </p:blipFill>
        <p:spPr>
          <a:xfrm>
            <a:off x="148322" y="1670180"/>
            <a:ext cx="5639864" cy="3671475"/>
          </a:xfrm>
          <a:prstGeom prst="rect">
            <a:avLst/>
          </a:prstGeom>
        </p:spPr>
      </p:pic>
      <p:pic>
        <p:nvPicPr>
          <p:cNvPr id="16" name="Picture 15">
            <a:extLst>
              <a:ext uri="{FF2B5EF4-FFF2-40B4-BE49-F238E27FC236}">
                <a16:creationId xmlns:a16="http://schemas.microsoft.com/office/drawing/2014/main" id="{84CAA2E7-E0DA-753A-3F1C-8F2822F39C91}"/>
              </a:ext>
            </a:extLst>
          </p:cNvPr>
          <p:cNvPicPr>
            <a:picLocks noChangeAspect="1"/>
          </p:cNvPicPr>
          <p:nvPr/>
        </p:nvPicPr>
        <p:blipFill>
          <a:blip r:embed="rId4"/>
          <a:stretch>
            <a:fillRect/>
          </a:stretch>
        </p:blipFill>
        <p:spPr>
          <a:xfrm>
            <a:off x="6096000" y="1670180"/>
            <a:ext cx="5829623" cy="3671475"/>
          </a:xfrm>
          <a:prstGeom prst="rect">
            <a:avLst/>
          </a:prstGeom>
        </p:spPr>
      </p:pic>
    </p:spTree>
    <p:extLst>
      <p:ext uri="{BB962C8B-B14F-4D97-AF65-F5344CB8AC3E}">
        <p14:creationId xmlns:p14="http://schemas.microsoft.com/office/powerpoint/2010/main" val="304279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5" name="Picture 44">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47" name="Rectangle 46">
            <a:extLst>
              <a:ext uri="{FF2B5EF4-FFF2-40B4-BE49-F238E27FC236}">
                <a16:creationId xmlns:a16="http://schemas.microsoft.com/office/drawing/2014/main" id="{05B7B068-8178-428D-927D-52BF95F4A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902C4-04A3-2A4C-2FD5-F86DA95D1F7D}"/>
              </a:ext>
            </a:extLst>
          </p:cNvPr>
          <p:cNvSpPr>
            <a:spLocks noGrp="1"/>
          </p:cNvSpPr>
          <p:nvPr>
            <p:ph type="title"/>
          </p:nvPr>
        </p:nvSpPr>
        <p:spPr>
          <a:xfrm>
            <a:off x="685800" y="4698999"/>
            <a:ext cx="10820400" cy="821268"/>
          </a:xfrm>
        </p:spPr>
        <p:txBody>
          <a:bodyPr vert="horz" lIns="91440" tIns="45720" rIns="91440" bIns="45720" rtlCol="0" anchor="b">
            <a:normAutofit/>
          </a:bodyPr>
          <a:lstStyle/>
          <a:p>
            <a:pPr algn="l"/>
            <a:r>
              <a:rPr lang="en-US" sz="4400"/>
              <a:t>Bar graph of salaries vs state</a:t>
            </a:r>
          </a:p>
        </p:txBody>
      </p:sp>
      <p:pic>
        <p:nvPicPr>
          <p:cNvPr id="5" name="Content Placeholder 4">
            <a:extLst>
              <a:ext uri="{FF2B5EF4-FFF2-40B4-BE49-F238E27FC236}">
                <a16:creationId xmlns:a16="http://schemas.microsoft.com/office/drawing/2014/main" id="{B7D8CF10-92F7-F710-CC84-9DFF45DBB3CB}"/>
              </a:ext>
            </a:extLst>
          </p:cNvPr>
          <p:cNvPicPr>
            <a:picLocks noChangeAspect="1"/>
          </p:cNvPicPr>
          <p:nvPr/>
        </p:nvPicPr>
        <p:blipFill rotWithShape="1">
          <a:blip r:embed="rId4"/>
          <a:srcRect t="6853" r="1" b="6854"/>
          <a:stretch/>
        </p:blipFill>
        <p:spPr>
          <a:xfrm>
            <a:off x="681727" y="712832"/>
            <a:ext cx="10820290" cy="3478161"/>
          </a:xfrm>
          <a:prstGeom prst="rect">
            <a:avLst/>
          </a:prstGeom>
        </p:spPr>
      </p:pic>
    </p:spTree>
    <p:extLst>
      <p:ext uri="{BB962C8B-B14F-4D97-AF65-F5344CB8AC3E}">
        <p14:creationId xmlns:p14="http://schemas.microsoft.com/office/powerpoint/2010/main" val="390928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5756-330F-61C1-5528-514B14EB9577}"/>
              </a:ext>
            </a:extLst>
          </p:cNvPr>
          <p:cNvSpPr>
            <a:spLocks noGrp="1"/>
          </p:cNvSpPr>
          <p:nvPr>
            <p:ph type="title"/>
          </p:nvPr>
        </p:nvSpPr>
        <p:spPr>
          <a:xfrm>
            <a:off x="6095999" y="764372"/>
            <a:ext cx="6021357" cy="2664627"/>
          </a:xfrm>
        </p:spPr>
        <p:txBody>
          <a:bodyPr>
            <a:normAutofit/>
          </a:bodyPr>
          <a:lstStyle/>
          <a:p>
            <a:r>
              <a:rPr lang="en-US" sz="3200" dirty="0"/>
              <a:t>Average salary vs state</a:t>
            </a:r>
            <a:br>
              <a:rPr lang="en-US" sz="3200" dirty="0"/>
            </a:br>
            <a:r>
              <a:rPr lang="en-US" sz="3200" dirty="0"/>
              <a:t> </a:t>
            </a:r>
            <a:r>
              <a:rPr lang="en-US" sz="1800" dirty="0"/>
              <a:t>separated into job level</a:t>
            </a:r>
            <a:endParaRPr lang="en-US" sz="3200" dirty="0"/>
          </a:p>
        </p:txBody>
      </p:sp>
      <p:pic>
        <p:nvPicPr>
          <p:cNvPr id="4" name="Content Placeholder 3">
            <a:extLst>
              <a:ext uri="{FF2B5EF4-FFF2-40B4-BE49-F238E27FC236}">
                <a16:creationId xmlns:a16="http://schemas.microsoft.com/office/drawing/2014/main" id="{B79C83A8-F94C-3640-D8C5-7279B12B66FE}"/>
              </a:ext>
            </a:extLst>
          </p:cNvPr>
          <p:cNvPicPr>
            <a:picLocks noGrp="1" noChangeAspect="1"/>
          </p:cNvPicPr>
          <p:nvPr>
            <p:ph idx="1"/>
          </p:nvPr>
        </p:nvPicPr>
        <p:blipFill>
          <a:blip r:embed="rId2"/>
          <a:stretch>
            <a:fillRect/>
          </a:stretch>
        </p:blipFill>
        <p:spPr>
          <a:xfrm>
            <a:off x="6223520" y="3552951"/>
            <a:ext cx="5893836" cy="3305049"/>
          </a:xfrm>
          <a:prstGeom prst="rect">
            <a:avLst/>
          </a:prstGeom>
        </p:spPr>
      </p:pic>
      <p:pic>
        <p:nvPicPr>
          <p:cNvPr id="5" name="Picture 4">
            <a:extLst>
              <a:ext uri="{FF2B5EF4-FFF2-40B4-BE49-F238E27FC236}">
                <a16:creationId xmlns:a16="http://schemas.microsoft.com/office/drawing/2014/main" id="{C40921C7-AC54-BE54-84D1-B44068315660}"/>
              </a:ext>
            </a:extLst>
          </p:cNvPr>
          <p:cNvPicPr>
            <a:picLocks noChangeAspect="1"/>
          </p:cNvPicPr>
          <p:nvPr/>
        </p:nvPicPr>
        <p:blipFill>
          <a:blip r:embed="rId3"/>
          <a:stretch>
            <a:fillRect/>
          </a:stretch>
        </p:blipFill>
        <p:spPr>
          <a:xfrm>
            <a:off x="0" y="3555176"/>
            <a:ext cx="6095999" cy="3300598"/>
          </a:xfrm>
          <a:prstGeom prst="rect">
            <a:avLst/>
          </a:prstGeom>
        </p:spPr>
      </p:pic>
      <p:pic>
        <p:nvPicPr>
          <p:cNvPr id="6" name="Picture 5">
            <a:extLst>
              <a:ext uri="{FF2B5EF4-FFF2-40B4-BE49-F238E27FC236}">
                <a16:creationId xmlns:a16="http://schemas.microsoft.com/office/drawing/2014/main" id="{88306695-1240-BF48-5AF4-AE99FDC6CC97}"/>
              </a:ext>
            </a:extLst>
          </p:cNvPr>
          <p:cNvPicPr>
            <a:picLocks noChangeAspect="1"/>
          </p:cNvPicPr>
          <p:nvPr/>
        </p:nvPicPr>
        <p:blipFill>
          <a:blip r:embed="rId4"/>
          <a:stretch>
            <a:fillRect/>
          </a:stretch>
        </p:blipFill>
        <p:spPr>
          <a:xfrm>
            <a:off x="1" y="0"/>
            <a:ext cx="6095999" cy="3475792"/>
          </a:xfrm>
          <a:prstGeom prst="rect">
            <a:avLst/>
          </a:prstGeom>
        </p:spPr>
      </p:pic>
    </p:spTree>
    <p:extLst>
      <p:ext uri="{BB962C8B-B14F-4D97-AF65-F5344CB8AC3E}">
        <p14:creationId xmlns:p14="http://schemas.microsoft.com/office/powerpoint/2010/main" val="5407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A1E09BD-ACDD-4AFE-978A-0FC2E1F4E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7D05050-450F-4F28-88E2-305B4E365E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8261"/>
          <a:stretch/>
        </p:blipFill>
        <p:spPr>
          <a:xfrm>
            <a:off x="4664780" y="0"/>
            <a:ext cx="7527220" cy="1441450"/>
          </a:xfrm>
          <a:prstGeom prst="rect">
            <a:avLst/>
          </a:prstGeom>
        </p:spPr>
      </p:pic>
      <p:sp>
        <p:nvSpPr>
          <p:cNvPr id="2" name="Title 1">
            <a:extLst>
              <a:ext uri="{FF2B5EF4-FFF2-40B4-BE49-F238E27FC236}">
                <a16:creationId xmlns:a16="http://schemas.microsoft.com/office/drawing/2014/main" id="{DD3FE46B-9A60-36CF-5F2D-3E8122A3E320}"/>
              </a:ext>
            </a:extLst>
          </p:cNvPr>
          <p:cNvSpPr>
            <a:spLocks noGrp="1"/>
          </p:cNvSpPr>
          <p:nvPr>
            <p:ph type="title"/>
          </p:nvPr>
        </p:nvSpPr>
        <p:spPr>
          <a:xfrm>
            <a:off x="4673600" y="764373"/>
            <a:ext cx="6832600" cy="1293028"/>
          </a:xfrm>
        </p:spPr>
        <p:txBody>
          <a:bodyPr>
            <a:normAutofit/>
          </a:bodyPr>
          <a:lstStyle/>
          <a:p>
            <a:r>
              <a:rPr lang="en-US" dirty="0"/>
              <a:t>Salary vs job role</a:t>
            </a:r>
          </a:p>
        </p:txBody>
      </p:sp>
      <p:pic>
        <p:nvPicPr>
          <p:cNvPr id="7" name="Content Placeholder 6">
            <a:extLst>
              <a:ext uri="{FF2B5EF4-FFF2-40B4-BE49-F238E27FC236}">
                <a16:creationId xmlns:a16="http://schemas.microsoft.com/office/drawing/2014/main" id="{A6894AF9-4B47-9B28-44CC-9EDF76B4EE74}"/>
              </a:ext>
            </a:extLst>
          </p:cNvPr>
          <p:cNvPicPr>
            <a:picLocks noChangeAspect="1"/>
          </p:cNvPicPr>
          <p:nvPr/>
        </p:nvPicPr>
        <p:blipFill rotWithShape="1">
          <a:blip r:embed="rId3"/>
          <a:srcRect l="4609" r="4" b="4"/>
          <a:stretch/>
        </p:blipFill>
        <p:spPr>
          <a:xfrm>
            <a:off x="20" y="10"/>
            <a:ext cx="4229080" cy="2194550"/>
          </a:xfrm>
          <a:prstGeom prst="rect">
            <a:avLst/>
          </a:prstGeom>
        </p:spPr>
      </p:pic>
      <p:pic>
        <p:nvPicPr>
          <p:cNvPr id="5" name="Picture 4">
            <a:extLst>
              <a:ext uri="{FF2B5EF4-FFF2-40B4-BE49-F238E27FC236}">
                <a16:creationId xmlns:a16="http://schemas.microsoft.com/office/drawing/2014/main" id="{C73B0D3D-DEB8-7E3D-765C-8EE4E096BBF1}"/>
              </a:ext>
            </a:extLst>
          </p:cNvPr>
          <p:cNvPicPr>
            <a:picLocks noChangeAspect="1"/>
          </p:cNvPicPr>
          <p:nvPr/>
        </p:nvPicPr>
        <p:blipFill rotWithShape="1">
          <a:blip r:embed="rId4"/>
          <a:srcRect l="4610" r="3" b="3"/>
          <a:stretch/>
        </p:blipFill>
        <p:spPr>
          <a:xfrm>
            <a:off x="20" y="2331720"/>
            <a:ext cx="4229080" cy="2194560"/>
          </a:xfrm>
          <a:prstGeom prst="rect">
            <a:avLst/>
          </a:prstGeom>
        </p:spPr>
      </p:pic>
      <p:pic>
        <p:nvPicPr>
          <p:cNvPr id="8" name="Picture 7">
            <a:extLst>
              <a:ext uri="{FF2B5EF4-FFF2-40B4-BE49-F238E27FC236}">
                <a16:creationId xmlns:a16="http://schemas.microsoft.com/office/drawing/2014/main" id="{73672FEF-FF26-86AE-B210-ADD0CAAB0694}"/>
              </a:ext>
            </a:extLst>
          </p:cNvPr>
          <p:cNvPicPr>
            <a:picLocks noChangeAspect="1"/>
          </p:cNvPicPr>
          <p:nvPr/>
        </p:nvPicPr>
        <p:blipFill rotWithShape="1">
          <a:blip r:embed="rId5"/>
          <a:srcRect l="4610" r="3" b="3"/>
          <a:stretch/>
        </p:blipFill>
        <p:spPr>
          <a:xfrm>
            <a:off x="20" y="4663440"/>
            <a:ext cx="4229080" cy="2194560"/>
          </a:xfrm>
          <a:prstGeom prst="rect">
            <a:avLst/>
          </a:prstGeom>
        </p:spPr>
      </p:pic>
      <p:pic>
        <p:nvPicPr>
          <p:cNvPr id="10" name="Content Placeholder 9">
            <a:extLst>
              <a:ext uri="{FF2B5EF4-FFF2-40B4-BE49-F238E27FC236}">
                <a16:creationId xmlns:a16="http://schemas.microsoft.com/office/drawing/2014/main" id="{B590563F-BC63-4103-FC44-9866D59B06B5}"/>
              </a:ext>
            </a:extLst>
          </p:cNvPr>
          <p:cNvPicPr>
            <a:picLocks noGrp="1" noChangeAspect="1"/>
          </p:cNvPicPr>
          <p:nvPr>
            <p:ph idx="1"/>
          </p:nvPr>
        </p:nvPicPr>
        <p:blipFill>
          <a:blip r:embed="rId6"/>
          <a:stretch>
            <a:fillRect/>
          </a:stretch>
        </p:blipFill>
        <p:spPr>
          <a:xfrm>
            <a:off x="4673600" y="2510861"/>
            <a:ext cx="6832600" cy="3390440"/>
          </a:xfrm>
        </p:spPr>
      </p:pic>
      <p:sp>
        <p:nvSpPr>
          <p:cNvPr id="13" name="TextBox 12">
            <a:extLst>
              <a:ext uri="{FF2B5EF4-FFF2-40B4-BE49-F238E27FC236}">
                <a16:creationId xmlns:a16="http://schemas.microsoft.com/office/drawing/2014/main" id="{04E41776-95C5-A5A5-0B57-4755D18C86BD}"/>
              </a:ext>
            </a:extLst>
          </p:cNvPr>
          <p:cNvSpPr txBox="1"/>
          <p:nvPr/>
        </p:nvSpPr>
        <p:spPr>
          <a:xfrm>
            <a:off x="4664780" y="5901301"/>
            <a:ext cx="6841420" cy="646331"/>
          </a:xfrm>
          <a:prstGeom prst="rect">
            <a:avLst/>
          </a:prstGeom>
          <a:noFill/>
        </p:spPr>
        <p:txBody>
          <a:bodyPr wrap="square">
            <a:spAutoFit/>
          </a:bodyPr>
          <a:lstStyle/>
          <a:p>
            <a:r>
              <a:rPr lang="en-US" dirty="0"/>
              <a:t>Machine Learning Engineer roles tend to have higher salaries overall</a:t>
            </a:r>
          </a:p>
        </p:txBody>
      </p:sp>
    </p:spTree>
    <p:extLst>
      <p:ext uri="{BB962C8B-B14F-4D97-AF65-F5344CB8AC3E}">
        <p14:creationId xmlns:p14="http://schemas.microsoft.com/office/powerpoint/2010/main" val="3677892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E137-03FE-F97D-20CA-75C5F8ABB33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C30F57D5-BD36-67FE-1609-9309384141BB}"/>
              </a:ext>
            </a:extLst>
          </p:cNvPr>
          <p:cNvPicPr>
            <a:picLocks noGrp="1" noChangeAspect="1"/>
          </p:cNvPicPr>
          <p:nvPr>
            <p:ph idx="1"/>
          </p:nvPr>
        </p:nvPicPr>
        <p:blipFill>
          <a:blip r:embed="rId2"/>
          <a:stretch>
            <a:fillRect/>
          </a:stretch>
        </p:blipFill>
        <p:spPr>
          <a:xfrm>
            <a:off x="1017863" y="1624758"/>
            <a:ext cx="10156274" cy="4024313"/>
          </a:xfrm>
        </p:spPr>
      </p:pic>
      <p:sp>
        <p:nvSpPr>
          <p:cNvPr id="7" name="TextBox 6">
            <a:extLst>
              <a:ext uri="{FF2B5EF4-FFF2-40B4-BE49-F238E27FC236}">
                <a16:creationId xmlns:a16="http://schemas.microsoft.com/office/drawing/2014/main" id="{84800C41-E399-3FC0-2ACF-21D8ACD5A29B}"/>
              </a:ext>
            </a:extLst>
          </p:cNvPr>
          <p:cNvSpPr txBox="1"/>
          <p:nvPr/>
        </p:nvSpPr>
        <p:spPr>
          <a:xfrm>
            <a:off x="1017862" y="5657671"/>
            <a:ext cx="10156273" cy="646331"/>
          </a:xfrm>
          <a:prstGeom prst="rect">
            <a:avLst/>
          </a:prstGeom>
          <a:noFill/>
        </p:spPr>
        <p:txBody>
          <a:bodyPr wrap="square">
            <a:spAutoFit/>
          </a:bodyPr>
          <a:lstStyle/>
          <a:p>
            <a:r>
              <a:rPr lang="en-US" dirty="0"/>
              <a:t>These visualization tells the story of job salaries across the states, color coded for job role. This demonstrates the power the machine learning roles have on the job market</a:t>
            </a:r>
          </a:p>
        </p:txBody>
      </p:sp>
    </p:spTree>
    <p:extLst>
      <p:ext uri="{BB962C8B-B14F-4D97-AF65-F5344CB8AC3E}">
        <p14:creationId xmlns:p14="http://schemas.microsoft.com/office/powerpoint/2010/main" val="10289523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92</TotalTime>
  <Words>156</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How much do we get paid?</vt:lpstr>
      <vt:lpstr>Data set </vt:lpstr>
      <vt:lpstr>Salaries vs state</vt:lpstr>
      <vt:lpstr>Bar graph of salaries vs state</vt:lpstr>
      <vt:lpstr>Average salary vs state  separated into job level</vt:lpstr>
      <vt:lpstr>Salary vs job role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much do we get paid?</dc:title>
  <dc:creator>keeno glanville</dc:creator>
  <cp:lastModifiedBy>keeno glanville</cp:lastModifiedBy>
  <cp:revision>2</cp:revision>
  <dcterms:created xsi:type="dcterms:W3CDTF">2023-11-01T22:15:59Z</dcterms:created>
  <dcterms:modified xsi:type="dcterms:W3CDTF">2023-11-01T23:48:47Z</dcterms:modified>
</cp:coreProperties>
</file>