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EEEE35F-5B2D-4A69-B25F-68A6DDFBFC9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89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55E9A-341C-4571-AD2E-83968A4289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EE35F-5B2D-4A69-B25F-68A6DDFBFC9F}" type="slidenum">
              <a:rPr lang="en-US" smtClean="0"/>
              <a:t>‹#›</a:t>
            </a:fld>
            <a:endParaRPr lang="en-US"/>
          </a:p>
        </p:txBody>
      </p:sp>
    </p:spTree>
    <p:extLst>
      <p:ext uri="{BB962C8B-B14F-4D97-AF65-F5344CB8AC3E}">
        <p14:creationId xmlns:p14="http://schemas.microsoft.com/office/powerpoint/2010/main" val="30325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637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131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spTree>
    <p:extLst>
      <p:ext uri="{BB962C8B-B14F-4D97-AF65-F5344CB8AC3E}">
        <p14:creationId xmlns:p14="http://schemas.microsoft.com/office/powerpoint/2010/main" val="3899651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057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096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818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15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spTree>
    <p:extLst>
      <p:ext uri="{BB962C8B-B14F-4D97-AF65-F5344CB8AC3E}">
        <p14:creationId xmlns:p14="http://schemas.microsoft.com/office/powerpoint/2010/main" val="399193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55E9A-341C-4571-AD2E-83968A4289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EE35F-5B2D-4A69-B25F-68A6DDFBFC9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584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55E9A-341C-4571-AD2E-83968A4289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EE35F-5B2D-4A69-B25F-68A6DDFBFC9F}" type="slidenum">
              <a:rPr lang="en-US" smtClean="0"/>
              <a:t>‹#›</a:t>
            </a:fld>
            <a:endParaRPr lang="en-US"/>
          </a:p>
        </p:txBody>
      </p:sp>
    </p:spTree>
    <p:extLst>
      <p:ext uri="{BB962C8B-B14F-4D97-AF65-F5344CB8AC3E}">
        <p14:creationId xmlns:p14="http://schemas.microsoft.com/office/powerpoint/2010/main" val="331480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55E9A-341C-4571-AD2E-83968A42898E}"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EEE35F-5B2D-4A69-B25F-68A6DDFBFC9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1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55E9A-341C-4571-AD2E-83968A4289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EEE35F-5B2D-4A69-B25F-68A6DDFBFC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05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55E9A-341C-4571-AD2E-83968A42898E}"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EEE35F-5B2D-4A69-B25F-68A6DDFBFC9F}" type="slidenum">
              <a:rPr lang="en-US" smtClean="0"/>
              <a:t>‹#›</a:t>
            </a:fld>
            <a:endParaRPr lang="en-US"/>
          </a:p>
        </p:txBody>
      </p:sp>
    </p:spTree>
    <p:extLst>
      <p:ext uri="{BB962C8B-B14F-4D97-AF65-F5344CB8AC3E}">
        <p14:creationId xmlns:p14="http://schemas.microsoft.com/office/powerpoint/2010/main" val="317299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55E9A-341C-4571-AD2E-83968A4289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EE35F-5B2D-4A69-B25F-68A6DDFBFC9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38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55E9A-341C-4571-AD2E-83968A4289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EE35F-5B2D-4A69-B25F-68A6DDFBFC9F}" type="slidenum">
              <a:rPr lang="en-US" smtClean="0"/>
              <a:t>‹#›</a:t>
            </a:fld>
            <a:endParaRPr lang="en-US"/>
          </a:p>
        </p:txBody>
      </p:sp>
    </p:spTree>
    <p:extLst>
      <p:ext uri="{BB962C8B-B14F-4D97-AF65-F5344CB8AC3E}">
        <p14:creationId xmlns:p14="http://schemas.microsoft.com/office/powerpoint/2010/main" val="334617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855E9A-341C-4571-AD2E-83968A42898E}" type="datetimeFigureOut">
              <a:rPr lang="en-US" smtClean="0"/>
              <a:t>10/26/2023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EEE35F-5B2D-4A69-B25F-68A6DDFBFC9F}" type="slidenum">
              <a:rPr lang="en-US" smtClean="0"/>
              <a:t>‹#›</a:t>
            </a:fld>
            <a:endParaRPr lang="en-US"/>
          </a:p>
        </p:txBody>
      </p:sp>
    </p:spTree>
    <p:extLst>
      <p:ext uri="{BB962C8B-B14F-4D97-AF65-F5344CB8AC3E}">
        <p14:creationId xmlns:p14="http://schemas.microsoft.com/office/powerpoint/2010/main" val="895678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glan/MSDS/blob/03829122632aef9e839d0130ffa23c8cf47ea680/DATA621/HW3/HW3.pdf" TargetMode="External"/><Relationship Id="rId2" Type="http://schemas.openxmlformats.org/officeDocument/2006/relationships/hyperlink" Target="https://github.com/kglan/MSDS/blob/03829122632aef9e839d0130ffa23c8cf47ea680/DATA621/HW3/HW3.Rm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D084-1A2E-94BA-2663-4C6251A8F4AB}"/>
              </a:ext>
            </a:extLst>
          </p:cNvPr>
          <p:cNvSpPr>
            <a:spLocks noGrp="1"/>
          </p:cNvSpPr>
          <p:nvPr>
            <p:ph type="ctrTitle"/>
          </p:nvPr>
        </p:nvSpPr>
        <p:spPr/>
        <p:txBody>
          <a:bodyPr/>
          <a:lstStyle/>
          <a:p>
            <a:r>
              <a:rPr lang="en-US" dirty="0"/>
              <a:t>DATA 621 HW3</a:t>
            </a:r>
          </a:p>
        </p:txBody>
      </p:sp>
      <p:sp>
        <p:nvSpPr>
          <p:cNvPr id="3" name="Subtitle 2">
            <a:extLst>
              <a:ext uri="{FF2B5EF4-FFF2-40B4-BE49-F238E27FC236}">
                <a16:creationId xmlns:a16="http://schemas.microsoft.com/office/drawing/2014/main" id="{5CEFFA98-177A-7B16-867E-2E2B3FCB467D}"/>
              </a:ext>
            </a:extLst>
          </p:cNvPr>
          <p:cNvSpPr>
            <a:spLocks noGrp="1"/>
          </p:cNvSpPr>
          <p:nvPr>
            <p:ph type="subTitle" idx="1"/>
          </p:nvPr>
        </p:nvSpPr>
        <p:spPr/>
        <p:txBody>
          <a:bodyPr/>
          <a:lstStyle/>
          <a:p>
            <a:r>
              <a:rPr lang="en-US" dirty="0"/>
              <a:t>Keeno Glanville</a:t>
            </a:r>
          </a:p>
        </p:txBody>
      </p:sp>
    </p:spTree>
    <p:extLst>
      <p:ext uri="{BB962C8B-B14F-4D97-AF65-F5344CB8AC3E}">
        <p14:creationId xmlns:p14="http://schemas.microsoft.com/office/powerpoint/2010/main" val="151249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37F8-DE7A-FDDA-05A9-A07F8A48D26D}"/>
              </a:ext>
            </a:extLst>
          </p:cNvPr>
          <p:cNvSpPr>
            <a:spLocks noGrp="1"/>
          </p:cNvSpPr>
          <p:nvPr>
            <p:ph type="title"/>
          </p:nvPr>
        </p:nvSpPr>
        <p:spPr>
          <a:xfrm>
            <a:off x="1295402" y="982132"/>
            <a:ext cx="9529352" cy="576263"/>
          </a:xfrm>
        </p:spPr>
        <p:txBody>
          <a:bodyPr>
            <a:normAutofit fontScale="90000"/>
          </a:bodyPr>
          <a:lstStyle/>
          <a:p>
            <a:r>
              <a:rPr lang="en-US" dirty="0"/>
              <a:t>DATA EXPLORATION</a:t>
            </a:r>
          </a:p>
        </p:txBody>
      </p:sp>
      <p:sp>
        <p:nvSpPr>
          <p:cNvPr id="4" name="Text Placeholder 3">
            <a:extLst>
              <a:ext uri="{FF2B5EF4-FFF2-40B4-BE49-F238E27FC236}">
                <a16:creationId xmlns:a16="http://schemas.microsoft.com/office/drawing/2014/main" id="{EA68BA9F-1E0C-7A2C-F972-D40AB9629782}"/>
              </a:ext>
            </a:extLst>
          </p:cNvPr>
          <p:cNvSpPr>
            <a:spLocks noGrp="1"/>
          </p:cNvSpPr>
          <p:nvPr>
            <p:ph type="body" idx="1"/>
          </p:nvPr>
        </p:nvSpPr>
        <p:spPr>
          <a:xfrm>
            <a:off x="1293024" y="2466945"/>
            <a:ext cx="4718304" cy="576262"/>
          </a:xfrm>
        </p:spPr>
        <p:txBody>
          <a:bodyPr/>
          <a:lstStyle/>
          <a:p>
            <a:pPr algn="ctr"/>
            <a:r>
              <a:rPr lang="en-US" dirty="0"/>
              <a:t>Histogram</a:t>
            </a:r>
          </a:p>
        </p:txBody>
      </p:sp>
      <p:pic>
        <p:nvPicPr>
          <p:cNvPr id="8" name="Content Placeholder 7">
            <a:extLst>
              <a:ext uri="{FF2B5EF4-FFF2-40B4-BE49-F238E27FC236}">
                <a16:creationId xmlns:a16="http://schemas.microsoft.com/office/drawing/2014/main" id="{130A51E2-CF51-4F7C-A75A-B1028D9D890F}"/>
              </a:ext>
            </a:extLst>
          </p:cNvPr>
          <p:cNvPicPr>
            <a:picLocks noGrp="1" noChangeAspect="1"/>
          </p:cNvPicPr>
          <p:nvPr>
            <p:ph sz="half" idx="2"/>
          </p:nvPr>
        </p:nvPicPr>
        <p:blipFill>
          <a:blip r:embed="rId2"/>
          <a:stretch>
            <a:fillRect/>
          </a:stretch>
        </p:blipFill>
        <p:spPr>
          <a:xfrm>
            <a:off x="1519581" y="3051675"/>
            <a:ext cx="4264936" cy="2632075"/>
          </a:xfrm>
          <a:prstGeom prst="rect">
            <a:avLst/>
          </a:prstGeom>
        </p:spPr>
      </p:pic>
      <p:sp>
        <p:nvSpPr>
          <p:cNvPr id="6" name="Text Placeholder 5">
            <a:extLst>
              <a:ext uri="{FF2B5EF4-FFF2-40B4-BE49-F238E27FC236}">
                <a16:creationId xmlns:a16="http://schemas.microsoft.com/office/drawing/2014/main" id="{3A402167-C273-C89D-F8EE-29537D227E7D}"/>
              </a:ext>
            </a:extLst>
          </p:cNvPr>
          <p:cNvSpPr>
            <a:spLocks noGrp="1"/>
          </p:cNvSpPr>
          <p:nvPr>
            <p:ph type="body" sz="quarter" idx="3"/>
          </p:nvPr>
        </p:nvSpPr>
        <p:spPr>
          <a:xfrm>
            <a:off x="6178294" y="2466945"/>
            <a:ext cx="4718304" cy="576262"/>
          </a:xfrm>
        </p:spPr>
        <p:txBody>
          <a:bodyPr/>
          <a:lstStyle/>
          <a:p>
            <a:pPr algn="ctr"/>
            <a:r>
              <a:rPr lang="en-US" dirty="0"/>
              <a:t>Violin Plot</a:t>
            </a:r>
          </a:p>
        </p:txBody>
      </p:sp>
      <p:pic>
        <p:nvPicPr>
          <p:cNvPr id="9" name="Content Placeholder 8">
            <a:extLst>
              <a:ext uri="{FF2B5EF4-FFF2-40B4-BE49-F238E27FC236}">
                <a16:creationId xmlns:a16="http://schemas.microsoft.com/office/drawing/2014/main" id="{77D8671E-06C3-378E-D0A5-FCF58A7C0367}"/>
              </a:ext>
            </a:extLst>
          </p:cNvPr>
          <p:cNvPicPr>
            <a:picLocks noGrp="1" noChangeAspect="1"/>
          </p:cNvPicPr>
          <p:nvPr>
            <p:ph sz="quarter" idx="4"/>
          </p:nvPr>
        </p:nvPicPr>
        <p:blipFill>
          <a:blip r:embed="rId3"/>
          <a:stretch>
            <a:fillRect/>
          </a:stretch>
        </p:blipFill>
        <p:spPr>
          <a:xfrm>
            <a:off x="6404319" y="3051675"/>
            <a:ext cx="4264936" cy="2632075"/>
          </a:xfrm>
          <a:prstGeom prst="rect">
            <a:avLst/>
          </a:prstGeom>
        </p:spPr>
      </p:pic>
      <p:pic>
        <p:nvPicPr>
          <p:cNvPr id="11" name="Picture 10">
            <a:extLst>
              <a:ext uri="{FF2B5EF4-FFF2-40B4-BE49-F238E27FC236}">
                <a16:creationId xmlns:a16="http://schemas.microsoft.com/office/drawing/2014/main" id="{F6809556-04AB-7C9B-0357-4B7E24DC9E09}"/>
              </a:ext>
            </a:extLst>
          </p:cNvPr>
          <p:cNvPicPr>
            <a:picLocks noChangeAspect="1"/>
          </p:cNvPicPr>
          <p:nvPr/>
        </p:nvPicPr>
        <p:blipFill>
          <a:blip r:embed="rId4"/>
          <a:stretch>
            <a:fillRect/>
          </a:stretch>
        </p:blipFill>
        <p:spPr>
          <a:xfrm>
            <a:off x="1519581" y="5771050"/>
            <a:ext cx="6788396" cy="397757"/>
          </a:xfrm>
          <a:prstGeom prst="rect">
            <a:avLst/>
          </a:prstGeom>
        </p:spPr>
      </p:pic>
      <p:sp>
        <p:nvSpPr>
          <p:cNvPr id="13" name="TextBox 12">
            <a:extLst>
              <a:ext uri="{FF2B5EF4-FFF2-40B4-BE49-F238E27FC236}">
                <a16:creationId xmlns:a16="http://schemas.microsoft.com/office/drawing/2014/main" id="{EBD28CBB-5AF4-A957-1BF5-A87B595F69C9}"/>
              </a:ext>
            </a:extLst>
          </p:cNvPr>
          <p:cNvSpPr txBox="1"/>
          <p:nvPr/>
        </p:nvSpPr>
        <p:spPr>
          <a:xfrm>
            <a:off x="1484948" y="1539381"/>
            <a:ext cx="9052760" cy="923330"/>
          </a:xfrm>
          <a:prstGeom prst="rect">
            <a:avLst/>
          </a:prstGeom>
          <a:noFill/>
        </p:spPr>
        <p:txBody>
          <a:bodyPr wrap="square">
            <a:spAutoFit/>
          </a:bodyPr>
          <a:lstStyle/>
          <a:p>
            <a:r>
              <a:rPr lang="en-US" dirty="0"/>
              <a:t>I first explored the data through applying a point biserial correlation to the target variable. With this I was able to deduce the most influential variables on our measured outcomes. We then plot the most influential variable which was Nitrous Oxide Concentration. This was quite surprising.</a:t>
            </a:r>
          </a:p>
        </p:txBody>
      </p:sp>
    </p:spTree>
    <p:extLst>
      <p:ext uri="{BB962C8B-B14F-4D97-AF65-F5344CB8AC3E}">
        <p14:creationId xmlns:p14="http://schemas.microsoft.com/office/powerpoint/2010/main" val="308302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52A7-28F7-73A7-E2BE-427BD42C01FE}"/>
              </a:ext>
            </a:extLst>
          </p:cNvPr>
          <p:cNvSpPr>
            <a:spLocks noGrp="1"/>
          </p:cNvSpPr>
          <p:nvPr>
            <p:ph type="title"/>
          </p:nvPr>
        </p:nvSpPr>
        <p:spPr>
          <a:xfrm>
            <a:off x="1295402" y="663595"/>
            <a:ext cx="9601196" cy="1303867"/>
          </a:xfrm>
        </p:spPr>
        <p:txBody>
          <a:bodyPr>
            <a:normAutofit/>
          </a:bodyPr>
          <a:lstStyle/>
          <a:p>
            <a:r>
              <a:rPr lang="en-US" dirty="0"/>
              <a:t>DATA PREPARATION</a:t>
            </a:r>
          </a:p>
        </p:txBody>
      </p:sp>
      <p:pic>
        <p:nvPicPr>
          <p:cNvPr id="5" name="Content Placeholder 4">
            <a:extLst>
              <a:ext uri="{FF2B5EF4-FFF2-40B4-BE49-F238E27FC236}">
                <a16:creationId xmlns:a16="http://schemas.microsoft.com/office/drawing/2014/main" id="{6B1A131B-07B2-5B36-8EDC-54CB5DD5E2AF}"/>
              </a:ext>
            </a:extLst>
          </p:cNvPr>
          <p:cNvPicPr>
            <a:picLocks noGrp="1" noChangeAspect="1"/>
          </p:cNvPicPr>
          <p:nvPr>
            <p:ph idx="1"/>
          </p:nvPr>
        </p:nvPicPr>
        <p:blipFill>
          <a:blip r:embed="rId2"/>
          <a:stretch>
            <a:fillRect/>
          </a:stretch>
        </p:blipFill>
        <p:spPr>
          <a:xfrm>
            <a:off x="617700" y="2609850"/>
            <a:ext cx="3241094" cy="2801938"/>
          </a:xfrm>
        </p:spPr>
      </p:pic>
      <p:pic>
        <p:nvPicPr>
          <p:cNvPr id="9" name="Picture 8">
            <a:extLst>
              <a:ext uri="{FF2B5EF4-FFF2-40B4-BE49-F238E27FC236}">
                <a16:creationId xmlns:a16="http://schemas.microsoft.com/office/drawing/2014/main" id="{68EB3C86-762B-3276-0F42-493094C3661F}"/>
              </a:ext>
            </a:extLst>
          </p:cNvPr>
          <p:cNvPicPr>
            <a:picLocks noChangeAspect="1"/>
          </p:cNvPicPr>
          <p:nvPr/>
        </p:nvPicPr>
        <p:blipFill>
          <a:blip r:embed="rId3"/>
          <a:stretch>
            <a:fillRect/>
          </a:stretch>
        </p:blipFill>
        <p:spPr>
          <a:xfrm>
            <a:off x="3859611" y="2609850"/>
            <a:ext cx="7714689" cy="3479936"/>
          </a:xfrm>
          <a:prstGeom prst="rect">
            <a:avLst/>
          </a:prstGeom>
        </p:spPr>
      </p:pic>
      <p:sp>
        <p:nvSpPr>
          <p:cNvPr id="11" name="TextBox 10">
            <a:extLst>
              <a:ext uri="{FF2B5EF4-FFF2-40B4-BE49-F238E27FC236}">
                <a16:creationId xmlns:a16="http://schemas.microsoft.com/office/drawing/2014/main" id="{3FF373C8-B4CA-E637-35F7-BA253C9E95C1}"/>
              </a:ext>
            </a:extLst>
          </p:cNvPr>
          <p:cNvSpPr txBox="1"/>
          <p:nvPr/>
        </p:nvSpPr>
        <p:spPr>
          <a:xfrm>
            <a:off x="1295402" y="1634065"/>
            <a:ext cx="9677398" cy="646331"/>
          </a:xfrm>
          <a:prstGeom prst="rect">
            <a:avLst/>
          </a:prstGeom>
          <a:noFill/>
        </p:spPr>
        <p:txBody>
          <a:bodyPr wrap="square">
            <a:spAutoFit/>
          </a:bodyPr>
          <a:lstStyle/>
          <a:p>
            <a:r>
              <a:rPr lang="en-US" dirty="0"/>
              <a:t>Preparing the data was quite simple. It involved really renaming the columns to fit my understanding as well as correctly labelling each column with its type (factor, numerical, etc.)</a:t>
            </a:r>
          </a:p>
        </p:txBody>
      </p:sp>
    </p:spTree>
    <p:extLst>
      <p:ext uri="{BB962C8B-B14F-4D97-AF65-F5344CB8AC3E}">
        <p14:creationId xmlns:p14="http://schemas.microsoft.com/office/powerpoint/2010/main" val="84897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8B32-F43A-2D4E-3D49-55EC5447CD43}"/>
              </a:ext>
            </a:extLst>
          </p:cNvPr>
          <p:cNvSpPr>
            <a:spLocks noGrp="1"/>
          </p:cNvSpPr>
          <p:nvPr>
            <p:ph type="title"/>
          </p:nvPr>
        </p:nvSpPr>
        <p:spPr>
          <a:xfrm>
            <a:off x="1152527" y="215098"/>
            <a:ext cx="9601196" cy="1303867"/>
          </a:xfrm>
        </p:spPr>
        <p:txBody>
          <a:bodyPr/>
          <a:lstStyle/>
          <a:p>
            <a:r>
              <a:rPr lang="en-US" dirty="0"/>
              <a:t>MODEL BUILDING</a:t>
            </a:r>
          </a:p>
        </p:txBody>
      </p:sp>
      <p:pic>
        <p:nvPicPr>
          <p:cNvPr id="7" name="Picture 6">
            <a:extLst>
              <a:ext uri="{FF2B5EF4-FFF2-40B4-BE49-F238E27FC236}">
                <a16:creationId xmlns:a16="http://schemas.microsoft.com/office/drawing/2014/main" id="{EE7720C0-F6BD-2B79-E96A-ECA3956624A7}"/>
              </a:ext>
            </a:extLst>
          </p:cNvPr>
          <p:cNvPicPr>
            <a:picLocks noChangeAspect="1"/>
          </p:cNvPicPr>
          <p:nvPr/>
        </p:nvPicPr>
        <p:blipFill>
          <a:blip r:embed="rId2"/>
          <a:stretch>
            <a:fillRect/>
          </a:stretch>
        </p:blipFill>
        <p:spPr>
          <a:xfrm>
            <a:off x="979307" y="2436542"/>
            <a:ext cx="3200199" cy="3671616"/>
          </a:xfrm>
          <a:prstGeom prst="rect">
            <a:avLst/>
          </a:prstGeom>
        </p:spPr>
      </p:pic>
      <p:pic>
        <p:nvPicPr>
          <p:cNvPr id="8" name="Picture 7">
            <a:extLst>
              <a:ext uri="{FF2B5EF4-FFF2-40B4-BE49-F238E27FC236}">
                <a16:creationId xmlns:a16="http://schemas.microsoft.com/office/drawing/2014/main" id="{B6AE5555-3171-1FAC-47CB-ED4F771A227C}"/>
              </a:ext>
            </a:extLst>
          </p:cNvPr>
          <p:cNvPicPr>
            <a:picLocks noChangeAspect="1"/>
          </p:cNvPicPr>
          <p:nvPr/>
        </p:nvPicPr>
        <p:blipFill>
          <a:blip r:embed="rId3"/>
          <a:stretch>
            <a:fillRect/>
          </a:stretch>
        </p:blipFill>
        <p:spPr>
          <a:xfrm>
            <a:off x="4781967" y="2436542"/>
            <a:ext cx="6157320" cy="3799946"/>
          </a:xfrm>
          <a:prstGeom prst="rect">
            <a:avLst/>
          </a:prstGeom>
        </p:spPr>
      </p:pic>
      <p:sp>
        <p:nvSpPr>
          <p:cNvPr id="10" name="TextBox 9">
            <a:extLst>
              <a:ext uri="{FF2B5EF4-FFF2-40B4-BE49-F238E27FC236}">
                <a16:creationId xmlns:a16="http://schemas.microsoft.com/office/drawing/2014/main" id="{1C38F680-228B-A50F-BB98-1CB340CB3983}"/>
              </a:ext>
            </a:extLst>
          </p:cNvPr>
          <p:cNvSpPr txBox="1"/>
          <p:nvPr/>
        </p:nvSpPr>
        <p:spPr>
          <a:xfrm>
            <a:off x="1152527" y="1434627"/>
            <a:ext cx="9786760" cy="923330"/>
          </a:xfrm>
          <a:prstGeom prst="rect">
            <a:avLst/>
          </a:prstGeom>
          <a:noFill/>
        </p:spPr>
        <p:txBody>
          <a:bodyPr wrap="square">
            <a:spAutoFit/>
          </a:bodyPr>
          <a:lstStyle/>
          <a:p>
            <a:r>
              <a:rPr lang="en-US" dirty="0"/>
              <a:t>The model utilized was a logistic regression which proved to initially show an overfit to the data. This could be due to the insufficient observations within the dataset. The regression was initially done factoring all variables, then removal of categorical variables, finally a scaled and one-hot encoding model.</a:t>
            </a:r>
          </a:p>
        </p:txBody>
      </p:sp>
    </p:spTree>
    <p:extLst>
      <p:ext uri="{BB962C8B-B14F-4D97-AF65-F5344CB8AC3E}">
        <p14:creationId xmlns:p14="http://schemas.microsoft.com/office/powerpoint/2010/main" val="404164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FEEE78B-6EC9-4EE6-B42A-C56FE0583E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4" name="Picture 33">
              <a:extLst>
                <a:ext uri="{FF2B5EF4-FFF2-40B4-BE49-F238E27FC236}">
                  <a16:creationId xmlns:a16="http://schemas.microsoft.com/office/drawing/2014/main" id="{2989D3D0-25DB-4F46-A08D-5FA66FBFD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5" name="Rectangle 34">
              <a:extLst>
                <a:ext uri="{FF2B5EF4-FFF2-40B4-BE49-F238E27FC236}">
                  <a16:creationId xmlns:a16="http://schemas.microsoft.com/office/drawing/2014/main" id="{82F2E3AD-002C-47F6-A7F8-7D07CE2BA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9F26D44A-571B-4B37-B312-F1EB96D077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7" name="Picture 36">
              <a:extLst>
                <a:ext uri="{FF2B5EF4-FFF2-40B4-BE49-F238E27FC236}">
                  <a16:creationId xmlns:a16="http://schemas.microsoft.com/office/drawing/2014/main" id="{8912A71A-A72B-4A6F-92A9-2B170CE4224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9" name="Straight Connector 38">
            <a:extLst>
              <a:ext uri="{FF2B5EF4-FFF2-40B4-BE49-F238E27FC236}">
                <a16:creationId xmlns:a16="http://schemas.microsoft.com/office/drawing/2014/main" id="{A82A5FDC-0CB0-426A-A974-5B7A646F2E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41" name="Rectangle 40">
            <a:extLst>
              <a:ext uri="{FF2B5EF4-FFF2-40B4-BE49-F238E27FC236}">
                <a16:creationId xmlns:a16="http://schemas.microsoft.com/office/drawing/2014/main" id="{872A2106-619A-4547-972C-D15417B24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5D8547F-80F6-4AFA-8B48-8A60511BBE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44" name="Picture 43">
              <a:extLst>
                <a:ext uri="{FF2B5EF4-FFF2-40B4-BE49-F238E27FC236}">
                  <a16:creationId xmlns:a16="http://schemas.microsoft.com/office/drawing/2014/main" id="{AE5E8AB1-EE99-473C-9F5B-7E0A710825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5" name="Rectangle 44">
              <a:extLst>
                <a:ext uri="{FF2B5EF4-FFF2-40B4-BE49-F238E27FC236}">
                  <a16:creationId xmlns:a16="http://schemas.microsoft.com/office/drawing/2014/main" id="{ACC31A8D-F93B-428A-874F-1C99A34DD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5DE4164C-38F6-4655-89D4-519E722C5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2" name="Picture 46">
              <a:extLst>
                <a:ext uri="{FF2B5EF4-FFF2-40B4-BE49-F238E27FC236}">
                  <a16:creationId xmlns:a16="http://schemas.microsoft.com/office/drawing/2014/main" id="{8118AF37-9DEC-4E9F-A1E7-0B1B9DB7D8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35FE876-1ECB-731A-6790-DC52EB5E156B}"/>
              </a:ext>
            </a:extLst>
          </p:cNvPr>
          <p:cNvSpPr>
            <a:spLocks noGrp="1"/>
          </p:cNvSpPr>
          <p:nvPr>
            <p:ph type="title"/>
          </p:nvPr>
        </p:nvSpPr>
        <p:spPr>
          <a:xfrm>
            <a:off x="1081623" y="1041401"/>
            <a:ext cx="5014377" cy="2345264"/>
          </a:xfrm>
        </p:spPr>
        <p:txBody>
          <a:bodyPr vert="horz" lIns="91440" tIns="45720" rIns="91440" bIns="45720" rtlCol="0" anchor="b">
            <a:normAutofit/>
          </a:bodyPr>
          <a:lstStyle/>
          <a:p>
            <a:r>
              <a:rPr lang="en-US" sz="5400" kern="1200" cap="none" dirty="0">
                <a:ln w="3175" cmpd="sng">
                  <a:noFill/>
                </a:ln>
                <a:solidFill>
                  <a:schemeClr val="tx1">
                    <a:lumMod val="85000"/>
                    <a:lumOff val="15000"/>
                  </a:schemeClr>
                </a:solidFill>
                <a:effectLst/>
                <a:latin typeface="+mj-lt"/>
                <a:ea typeface="+mj-ea"/>
                <a:cs typeface="+mj-cs"/>
              </a:rPr>
              <a:t>SELECTING MODEL</a:t>
            </a:r>
          </a:p>
        </p:txBody>
      </p:sp>
      <p:pic>
        <p:nvPicPr>
          <p:cNvPr id="5" name="Picture 4">
            <a:extLst>
              <a:ext uri="{FF2B5EF4-FFF2-40B4-BE49-F238E27FC236}">
                <a16:creationId xmlns:a16="http://schemas.microsoft.com/office/drawing/2014/main" id="{B41ED88A-809D-4BB5-0E56-765A4A54CBBD}"/>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592141" y="1041399"/>
            <a:ext cx="2052164" cy="2318079"/>
          </a:xfrm>
          <a:prstGeom prst="rect">
            <a:avLst/>
          </a:prstGeom>
          <a:ln w="57150" cmpd="thickThin">
            <a:noFill/>
            <a:miter lim="800000"/>
          </a:ln>
        </p:spPr>
      </p:pic>
      <p:pic>
        <p:nvPicPr>
          <p:cNvPr id="7" name="Graphic 6" descr="Checkmark">
            <a:extLst>
              <a:ext uri="{FF2B5EF4-FFF2-40B4-BE49-F238E27FC236}">
                <a16:creationId xmlns:a16="http://schemas.microsoft.com/office/drawing/2014/main" id="{C114A4AB-CB36-5DD8-9AA8-EA92F5CBB2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97178" y="1218541"/>
            <a:ext cx="2140937" cy="2140937"/>
          </a:xfrm>
          <a:prstGeom prst="rect">
            <a:avLst/>
          </a:prstGeom>
          <a:ln w="57150" cmpd="thickThin">
            <a:noFill/>
            <a:miter lim="800000"/>
          </a:ln>
        </p:spPr>
      </p:pic>
      <p:cxnSp>
        <p:nvCxnSpPr>
          <p:cNvPr id="49" name="Straight Connector 48">
            <a:extLst>
              <a:ext uri="{FF2B5EF4-FFF2-40B4-BE49-F238E27FC236}">
                <a16:creationId xmlns:a16="http://schemas.microsoft.com/office/drawing/2014/main" id="{366CF278-DE3C-44C3-B0CE-AF51367501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3522131"/>
            <a:ext cx="96012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D841D4F5-2A2C-58B2-D54F-324DB99E57D8}"/>
              </a:ext>
            </a:extLst>
          </p:cNvPr>
          <p:cNvPicPr>
            <a:picLocks noChangeAspect="1"/>
          </p:cNvPicPr>
          <p:nvPr/>
        </p:nvPicPr>
        <p:blipFill>
          <a:blip r:embed="rId10"/>
          <a:stretch>
            <a:fillRect/>
          </a:stretch>
        </p:blipFill>
        <p:spPr>
          <a:xfrm>
            <a:off x="7111963" y="3682997"/>
            <a:ext cx="3461260" cy="2137328"/>
          </a:xfrm>
          <a:prstGeom prst="rect">
            <a:avLst/>
          </a:prstGeom>
          <a:ln w="57150" cmpd="thickThin">
            <a:noFill/>
            <a:miter lim="800000"/>
          </a:ln>
        </p:spPr>
      </p:pic>
      <p:sp>
        <p:nvSpPr>
          <p:cNvPr id="29" name="TextBox 28">
            <a:extLst>
              <a:ext uri="{FF2B5EF4-FFF2-40B4-BE49-F238E27FC236}">
                <a16:creationId xmlns:a16="http://schemas.microsoft.com/office/drawing/2014/main" id="{90527BB3-5B19-1B96-3329-AAD49089C0DF}"/>
              </a:ext>
            </a:extLst>
          </p:cNvPr>
          <p:cNvSpPr txBox="1"/>
          <p:nvPr/>
        </p:nvSpPr>
        <p:spPr>
          <a:xfrm>
            <a:off x="832536" y="3662279"/>
            <a:ext cx="6122124" cy="203132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aramond" panose="02020404030301010803"/>
                <a:ea typeface="+mn-ea"/>
                <a:cs typeface="+mn-cs"/>
              </a:rPr>
              <a:t>I wanted to chose a model that was accurate but didn't seem to be overfitted. The way I accomplished this was by scaling the numerical variables and one-hot encoding the categorical variables. The test set provided didn't have values I could use for the prediction ROC and AUC curve so I instead subset the training data.</a:t>
            </a:r>
          </a:p>
          <a:p>
            <a:endParaRPr lang="en-US" dirty="0"/>
          </a:p>
        </p:txBody>
      </p:sp>
    </p:spTree>
    <p:extLst>
      <p:ext uri="{BB962C8B-B14F-4D97-AF65-F5344CB8AC3E}">
        <p14:creationId xmlns:p14="http://schemas.microsoft.com/office/powerpoint/2010/main" val="30603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8108-36E6-DB02-14C7-89934FE4B118}"/>
              </a:ext>
            </a:extLst>
          </p:cNvPr>
          <p:cNvSpPr>
            <a:spLocks noGrp="1"/>
          </p:cNvSpPr>
          <p:nvPr>
            <p:ph type="title"/>
          </p:nvPr>
        </p:nvSpPr>
        <p:spPr/>
        <p:txBody>
          <a:bodyPr/>
          <a:lstStyle/>
          <a:p>
            <a:r>
              <a:rPr lang="en-US" dirty="0"/>
              <a:t>Appendix</a:t>
            </a:r>
          </a:p>
        </p:txBody>
      </p:sp>
      <p:sp>
        <p:nvSpPr>
          <p:cNvPr id="5" name="TextBox 4">
            <a:extLst>
              <a:ext uri="{FF2B5EF4-FFF2-40B4-BE49-F238E27FC236}">
                <a16:creationId xmlns:a16="http://schemas.microsoft.com/office/drawing/2014/main" id="{4C9AA148-3C6B-3743-4565-1FECDDE7B62C}"/>
              </a:ext>
            </a:extLst>
          </p:cNvPr>
          <p:cNvSpPr txBox="1"/>
          <p:nvPr/>
        </p:nvSpPr>
        <p:spPr>
          <a:xfrm>
            <a:off x="1295401" y="2655166"/>
            <a:ext cx="9816735" cy="830997"/>
          </a:xfrm>
          <a:prstGeom prst="rect">
            <a:avLst/>
          </a:prstGeom>
          <a:noFill/>
        </p:spPr>
        <p:txBody>
          <a:bodyPr wrap="square">
            <a:spAutoFit/>
          </a:bodyPr>
          <a:lstStyle/>
          <a:p>
            <a:r>
              <a:rPr lang="en-US" sz="1200" dirty="0">
                <a:hlinkClick r:id="rId2"/>
              </a:rPr>
              <a:t>https://github.com/kglan/MSDS/blob/03829122632aef9e839d0130ffa23c8cf47ea680/DATA621/HW3/HW3.Rmd</a:t>
            </a:r>
            <a:endParaRPr lang="en-US" sz="1200" dirty="0"/>
          </a:p>
          <a:p>
            <a:endParaRPr lang="en-US" sz="1200" dirty="0"/>
          </a:p>
          <a:p>
            <a:r>
              <a:rPr lang="en-US" sz="1200" dirty="0">
                <a:hlinkClick r:id="rId3"/>
              </a:rPr>
              <a:t>https://github.com/kglan/MSDS/blob/03829122632aef9e839d0130ffa23c8cf47ea680/DATA621/HW3/HW3.pdf</a:t>
            </a:r>
            <a:endParaRPr lang="en-US" sz="1200" dirty="0"/>
          </a:p>
          <a:p>
            <a:endParaRPr lang="en-US" sz="1200" dirty="0"/>
          </a:p>
        </p:txBody>
      </p:sp>
    </p:spTree>
    <p:extLst>
      <p:ext uri="{BB962C8B-B14F-4D97-AF65-F5344CB8AC3E}">
        <p14:creationId xmlns:p14="http://schemas.microsoft.com/office/powerpoint/2010/main" val="21739067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255</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DATA 621 HW3</vt:lpstr>
      <vt:lpstr>DATA EXPLORATION</vt:lpstr>
      <vt:lpstr>DATA PREPARATION</vt:lpstr>
      <vt:lpstr>MODEL BUILDING</vt:lpstr>
      <vt:lpstr>SELECTING MODEL</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HW3</dc:title>
  <dc:creator>Glanville, Keeno</dc:creator>
  <cp:lastModifiedBy>Glanville, Keeno</cp:lastModifiedBy>
  <cp:revision>1</cp:revision>
  <dcterms:created xsi:type="dcterms:W3CDTF">2023-10-26T15:43:26Z</dcterms:created>
  <dcterms:modified xsi:type="dcterms:W3CDTF">2023-10-26T16:12:06Z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6f01b5-c24b-4fa8-8e8f-cee31f47fe31_Enabled">
    <vt:lpwstr>true</vt:lpwstr>
  </property>
  <property fmtid="{D5CDD505-2E9C-101B-9397-08002B2CF9AE}" pid="3" name="MSIP_Label_fa6f01b5-c24b-4fa8-8e8f-cee31f47fe31_SetDate">
    <vt:lpwstr>2023-10-26T16:12:06Z</vt:lpwstr>
  </property>
  <property fmtid="{D5CDD505-2E9C-101B-9397-08002B2CF9AE}" pid="4" name="MSIP_Label_fa6f01b5-c24b-4fa8-8e8f-cee31f47fe31_Method">
    <vt:lpwstr>Privileged</vt:lpwstr>
  </property>
  <property fmtid="{D5CDD505-2E9C-101B-9397-08002B2CF9AE}" pid="5" name="MSIP_Label_fa6f01b5-c24b-4fa8-8e8f-cee31f47fe31_Name">
    <vt:lpwstr>fa6f01b5-c24b-4fa8-8e8f-cee31f47fe31</vt:lpwstr>
  </property>
  <property fmtid="{D5CDD505-2E9C-101B-9397-08002B2CF9AE}" pid="6" name="MSIP_Label_fa6f01b5-c24b-4fa8-8e8f-cee31f47fe31_SiteId">
    <vt:lpwstr>7a916015-20ae-4ad1-9170-eefd915e9272</vt:lpwstr>
  </property>
  <property fmtid="{D5CDD505-2E9C-101B-9397-08002B2CF9AE}" pid="7" name="MSIP_Label_fa6f01b5-c24b-4fa8-8e8f-cee31f47fe31_ActionId">
    <vt:lpwstr>85949771-30c8-4839-b7c4-39df940944f0</vt:lpwstr>
  </property>
  <property fmtid="{D5CDD505-2E9C-101B-9397-08002B2CF9AE}" pid="8" name="MSIP_Label_fa6f01b5-c24b-4fa8-8e8f-cee31f47fe31_ContentBits">
    <vt:lpwstr>0</vt:lpwstr>
  </property>
</Properties>
</file>