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8e1af70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8e1af70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 This graph shows the bottom five ranking and helps explain why they are at the bottom.  A good example of this can be found in the states of Vermont and Delaware.  With these states, their middling rankings in two categories were negatively impacted in large ways by the other three rankings being so low.  With Vermont’s ranking being so low to place the overall ranking in the bottom 5 while having a top 10 ranking in new business weight rankings.  Kansas is both the worst overall ranking and has no rank weight over 20, with two ranks in the bottom ten.  This easily solidifies it with the worst overall ranking.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looking at the data sets we were trying to predict </a:t>
            </a:r>
            <a:r>
              <a:rPr lang="en"/>
              <a:t>what</a:t>
            </a:r>
            <a:r>
              <a:rPr lang="en"/>
              <a:t> state would be ranked best or worst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believed these questions would answer our ultimate question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a0aaf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a0aaf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was standard deviation done - To also get the data into a comparable state</a:t>
            </a:r>
            <a:endParaRPr/>
          </a:p>
          <a:p>
            <a:pPr indent="0" lvl="0" marL="0" rtl="0" algn="l">
              <a:spcBef>
                <a:spcPts val="0"/>
              </a:spcBef>
              <a:spcAft>
                <a:spcPts val="0"/>
              </a:spcAft>
              <a:buNone/>
            </a:pPr>
            <a:r>
              <a:rPr lang="en"/>
              <a:t>Examples</a:t>
            </a:r>
            <a:r>
              <a:rPr lang="en"/>
              <a:t> of format issues - undesired commas, change strings to integers or floats </a:t>
            </a:r>
            <a:endParaRPr/>
          </a:p>
          <a:p>
            <a:pPr indent="0" lvl="0" marL="0" rtl="0" algn="l">
              <a:spcBef>
                <a:spcPts val="0"/>
              </a:spcBef>
              <a:spcAft>
                <a:spcPts val="0"/>
              </a:spcAft>
              <a:buNone/>
            </a:pPr>
            <a:r>
              <a:rPr lang="en"/>
              <a:t>E</a:t>
            </a:r>
            <a:r>
              <a:rPr lang="en"/>
              <a:t>xtraneous</a:t>
            </a:r>
            <a:r>
              <a:rPr lang="en"/>
              <a:t> data included data on US territories </a:t>
            </a:r>
            <a:r>
              <a:rPr lang="en"/>
              <a:t>which</a:t>
            </a:r>
            <a:r>
              <a:rPr lang="en"/>
              <a:t> was outside the scope of this project.</a:t>
            </a:r>
            <a:endParaRPr/>
          </a:p>
          <a:p>
            <a:pPr indent="0" lvl="0" marL="0" rtl="0" algn="l">
              <a:spcBef>
                <a:spcPts val="0"/>
              </a:spcBef>
              <a:spcAft>
                <a:spcPts val="0"/>
              </a:spcAft>
              <a:buNone/>
            </a:pPr>
            <a:r>
              <a:rPr lang="en"/>
              <a:t>The biggest challenge here was some of the datasets were only </a:t>
            </a:r>
            <a:r>
              <a:rPr lang="en"/>
              <a:t>available</a:t>
            </a:r>
            <a:r>
              <a:rPr lang="en"/>
              <a:t> state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a0aaf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a0aaf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1"/>
                </a:solidFill>
              </a:rPr>
              <a:t>Our findings from our analysis points to Texas as the best state to open a new business in, according to our ranking system (about 7.5% better than next best ranked state Florida).  On the opposite end of the rankings was Kansas, which was the worst state to open a business in (about 13% worse than next worst ranked state Montana).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8e1af70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8e1af70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1"/>
                </a:solidFill>
              </a:rPr>
              <a:t>The heatmap helps show where some of the ranking disparities lie between the top ten ranked states.  It shows how states like California and Illinois had good ranks in 4 categories, but were both in the bottom ten ranks for corporate taxes, causing their overall rankings to lie at 5 and 6 respectively.  It also shows how Texas only has a small deficiency in their overall score due to 32 ranking points attributed to their new business weight rank.  To add some perspective, the 10th ranked state of Mississippi is 76.5% of the overall grade of top state Texas, and 88.9% of the overall rank of the 5th ranked state California.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8e1af70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8e1af70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The bar graph also shows where these ranking differences lie between states, further reinforcing how big of a difference having one low ranking can affect the overall score greatly (California).  The top ranked states all consistently have weighted rank scores in the 30s and 40s, with California’s corporate tax rate being the lone outlier.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2858"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chemeClr val="dk2"/>
                </a:solidFill>
              </a:rPr>
              <a:t>Project 1: Best state to </a:t>
            </a:r>
            <a:r>
              <a:rPr b="1" lang="en" sz="4000">
                <a:solidFill>
                  <a:schemeClr val="dk2"/>
                </a:solidFill>
              </a:rPr>
              <a:t>register</a:t>
            </a:r>
            <a:r>
              <a:rPr b="1" lang="en" sz="4000">
                <a:solidFill>
                  <a:schemeClr val="dk2"/>
                </a:solidFill>
              </a:rPr>
              <a:t> a startup</a:t>
            </a:r>
            <a:endParaRPr b="1" sz="4000">
              <a:solidFill>
                <a:schemeClr val="dk2"/>
              </a:solidFill>
            </a:endParaRPr>
          </a:p>
        </p:txBody>
      </p:sp>
      <p:sp>
        <p:nvSpPr>
          <p:cNvPr id="55" name="Google Shape;55;p13"/>
          <p:cNvSpPr txBox="1"/>
          <p:nvPr>
            <p:ph idx="1" type="subTitle"/>
          </p:nvPr>
        </p:nvSpPr>
        <p:spPr>
          <a:xfrm>
            <a:off x="254050" y="2834125"/>
            <a:ext cx="7110900" cy="1812300"/>
          </a:xfrm>
          <a:prstGeom prst="rect">
            <a:avLst/>
          </a:prstGeom>
        </p:spPr>
        <p:txBody>
          <a:bodyPr anchorCtr="0" anchor="t" bIns="91425" lIns="91425" spcFirstLastPara="1" rIns="91425" wrap="square" tIns="91425">
            <a:noAutofit/>
          </a:bodyPr>
          <a:lstStyle/>
          <a:p>
            <a:pPr indent="457200" lvl="0" marL="914400" rtl="0" algn="ctr">
              <a:spcBef>
                <a:spcPts val="0"/>
              </a:spcBef>
              <a:spcAft>
                <a:spcPts val="0"/>
              </a:spcAft>
              <a:buNone/>
            </a:pPr>
            <a:r>
              <a:rPr lang="en" sz="2500"/>
              <a:t>Kevin Olsen 	</a:t>
            </a:r>
            <a:endParaRPr sz="2500"/>
          </a:p>
          <a:p>
            <a:pPr indent="457200" lvl="0" marL="914400" rtl="0" algn="ctr">
              <a:spcBef>
                <a:spcPts val="0"/>
              </a:spcBef>
              <a:spcAft>
                <a:spcPts val="0"/>
              </a:spcAft>
              <a:buNone/>
            </a:pPr>
            <a:r>
              <a:rPr lang="en" sz="2500"/>
              <a:t>Patrick Thomas</a:t>
            </a:r>
            <a:endParaRPr sz="2500"/>
          </a:p>
          <a:p>
            <a:pPr indent="457200" lvl="0" marL="914400" rtl="0" algn="ctr">
              <a:spcBef>
                <a:spcPts val="0"/>
              </a:spcBef>
              <a:spcAft>
                <a:spcPts val="0"/>
              </a:spcAft>
              <a:buNone/>
            </a:pPr>
            <a:r>
              <a:rPr lang="en" sz="2500"/>
              <a:t>Arandi Maurine 	</a:t>
            </a:r>
            <a:endParaRPr sz="2500"/>
          </a:p>
          <a:p>
            <a:pPr indent="457200" lvl="0" marL="914400" rtl="0" algn="ctr">
              <a:spcBef>
                <a:spcPts val="0"/>
              </a:spcBef>
              <a:spcAft>
                <a:spcPts val="0"/>
              </a:spcAft>
              <a:buNone/>
            </a:pPr>
            <a:r>
              <a:rPr lang="en" sz="2500"/>
              <a:t>Kyle Jensen</a:t>
            </a:r>
            <a:endParaRPr sz="25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49738" y="1097663"/>
            <a:ext cx="8844525" cy="294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a:t>
            </a:r>
            <a:endParaRPr/>
          </a:p>
        </p:txBody>
      </p:sp>
      <p:sp>
        <p:nvSpPr>
          <p:cNvPr id="112" name="Google Shape;112;p23"/>
          <p:cNvSpPr txBox="1"/>
          <p:nvPr>
            <p:ph idx="1" type="body"/>
          </p:nvPr>
        </p:nvSpPr>
        <p:spPr>
          <a:xfrm>
            <a:off x="260525" y="1133300"/>
            <a:ext cx="8520600" cy="34164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SzPts val="2500"/>
              <a:buChar char="●"/>
            </a:pPr>
            <a:r>
              <a:rPr lang="en"/>
              <a:t>What kind of startup is this? Will they be providing a service or a good? What other companies have moved to these states?</a:t>
            </a:r>
            <a:endParaRPr sz="2500"/>
          </a:p>
          <a:p>
            <a:pPr indent="-342900" lvl="0" marL="457200" rtl="0" algn="l">
              <a:spcBef>
                <a:spcPts val="0"/>
              </a:spcBef>
              <a:spcAft>
                <a:spcPts val="0"/>
              </a:spcAft>
              <a:buSzPts val="1800"/>
              <a:buChar char="●"/>
            </a:pPr>
            <a:r>
              <a:rPr lang="en"/>
              <a:t>What are negative topics to weigh over states, such as government policy or crime rate. Alongside environmental factors.</a:t>
            </a:r>
            <a:endParaRPr/>
          </a:p>
          <a:p>
            <a:pPr indent="-342900" lvl="0" marL="457200" rtl="0" algn="l">
              <a:spcBef>
                <a:spcPts val="0"/>
              </a:spcBef>
              <a:spcAft>
                <a:spcPts val="0"/>
              </a:spcAft>
              <a:buSzPts val="1800"/>
              <a:buChar char="●"/>
            </a:pPr>
            <a:r>
              <a:rPr lang="en"/>
              <a:t>Research based on business demographics and what percentage of startups last longer than a year.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 </a:t>
            </a:r>
            <a:r>
              <a:rPr lang="en"/>
              <a:t>application</a:t>
            </a:r>
            <a:r>
              <a:rPr lang="en"/>
              <a:t>.</a:t>
            </a:r>
            <a:endParaRPr/>
          </a:p>
          <a:p>
            <a:pPr indent="-342900" lvl="0" marL="457200" rtl="0" algn="l">
              <a:spcBef>
                <a:spcPts val="0"/>
              </a:spcBef>
              <a:spcAft>
                <a:spcPts val="0"/>
              </a:spcAft>
              <a:buSzPts val="1800"/>
              <a:buChar char="●"/>
            </a:pPr>
            <a:r>
              <a:rPr lang="en"/>
              <a:t>GitHub repo.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55100" y="1613150"/>
            <a:ext cx="8520600" cy="841800"/>
          </a:xfrm>
          <a:prstGeom prst="rect">
            <a:avLst/>
          </a:prstGeom>
        </p:spPr>
        <p:txBody>
          <a:bodyPr anchorCtr="0" anchor="ctr" bIns="91425" lIns="91425" spcFirstLastPara="1" rIns="91425" wrap="square" tIns="91425">
            <a:noAutofit/>
          </a:bodyPr>
          <a:lstStyle/>
          <a:p>
            <a:pPr indent="0" lvl="0" marL="1828800" rtl="0" algn="l">
              <a:spcBef>
                <a:spcPts val="0"/>
              </a:spcBef>
              <a:spcAft>
                <a:spcPts val="0"/>
              </a:spcAft>
              <a:buNone/>
            </a:pPr>
            <a:r>
              <a:rPr b="1" lang="en" sz="4000">
                <a:solidFill>
                  <a:schemeClr val="dk2"/>
                </a:solidFill>
              </a:rPr>
              <a:t>Project expectations </a:t>
            </a:r>
            <a:endParaRPr b="1" sz="4000">
              <a:solidFill>
                <a:schemeClr val="dk2"/>
              </a:solidFill>
            </a:endParaRPr>
          </a:p>
        </p:txBody>
      </p:sp>
      <p:sp>
        <p:nvSpPr>
          <p:cNvPr id="61" name="Google Shape;61;p14"/>
          <p:cNvSpPr txBox="1"/>
          <p:nvPr/>
        </p:nvSpPr>
        <p:spPr>
          <a:xfrm>
            <a:off x="680850" y="2363050"/>
            <a:ext cx="7687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The </a:t>
            </a:r>
            <a:r>
              <a:rPr lang="en" sz="2000">
                <a:solidFill>
                  <a:schemeClr val="dk2"/>
                </a:solidFill>
              </a:rPr>
              <a:t>analysis</a:t>
            </a:r>
            <a:r>
              <a:rPr lang="en" sz="2000">
                <a:solidFill>
                  <a:schemeClr val="dk2"/>
                </a:solidFill>
              </a:rPr>
              <a:t> uses five data types with the intention of  </a:t>
            </a:r>
            <a:r>
              <a:rPr lang="en" sz="2000">
                <a:solidFill>
                  <a:schemeClr val="dk2"/>
                </a:solidFill>
              </a:rPr>
              <a:t>determining</a:t>
            </a:r>
            <a:r>
              <a:rPr lang="en" sz="2000">
                <a:solidFill>
                  <a:schemeClr val="dk2"/>
                </a:solidFill>
              </a:rPr>
              <a:t> the best state in the United States to start a new business.</a:t>
            </a:r>
            <a:endParaRPr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1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rPr>
              <a:t>Questions &amp; Data</a:t>
            </a:r>
            <a:endParaRPr b="1" sz="2500">
              <a:solidFill>
                <a:schemeClr val="dk2"/>
              </a:solidFill>
            </a:endParaRPr>
          </a:p>
        </p:txBody>
      </p:sp>
      <p:sp>
        <p:nvSpPr>
          <p:cNvPr id="67" name="Google Shape;67;p15"/>
          <p:cNvSpPr txBox="1"/>
          <p:nvPr>
            <p:ph idx="1" type="body"/>
          </p:nvPr>
        </p:nvSpPr>
        <p:spPr>
          <a:xfrm>
            <a:off x="311700" y="593000"/>
            <a:ext cx="8520600" cy="417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Questions</a:t>
            </a:r>
            <a:endParaRPr sz="1600"/>
          </a:p>
          <a:p>
            <a:pPr indent="0" lvl="0" marL="457200" rtl="0" algn="l">
              <a:spcBef>
                <a:spcPts val="1600"/>
              </a:spcBef>
              <a:spcAft>
                <a:spcPts val="0"/>
              </a:spcAft>
              <a:buNone/>
            </a:pPr>
            <a:r>
              <a:rPr lang="en" sz="1200"/>
              <a:t>The </a:t>
            </a:r>
            <a:r>
              <a:rPr lang="en" sz="1200"/>
              <a:t>ultimate</a:t>
            </a:r>
            <a:r>
              <a:rPr lang="en" sz="1200"/>
              <a:t> question asked was: ‘</a:t>
            </a:r>
            <a:r>
              <a:rPr lang="en" sz="1200"/>
              <a:t>Where should I register my new startup?</a:t>
            </a:r>
            <a:r>
              <a:rPr lang="en" sz="1200"/>
              <a:t>’</a:t>
            </a:r>
            <a:endParaRPr sz="1200"/>
          </a:p>
          <a:p>
            <a:pPr indent="0" lvl="0" marL="457200" rtl="0" algn="l">
              <a:spcBef>
                <a:spcPts val="1600"/>
              </a:spcBef>
              <a:spcAft>
                <a:spcPts val="0"/>
              </a:spcAft>
              <a:buNone/>
            </a:pPr>
            <a:r>
              <a:rPr lang="en" sz="1200"/>
              <a:t>From this main question arose another question which determined the data collected for this project: ‘What </a:t>
            </a:r>
            <a:r>
              <a:rPr lang="en" sz="1200"/>
              <a:t>factors</a:t>
            </a:r>
            <a:r>
              <a:rPr lang="en" sz="1200"/>
              <a:t> will a startup be concerned with when trying to register their business?’</a:t>
            </a:r>
            <a:endParaRPr sz="1200"/>
          </a:p>
          <a:p>
            <a:pPr indent="-330200" lvl="0" marL="457200" rtl="0" algn="l">
              <a:spcBef>
                <a:spcPts val="1600"/>
              </a:spcBef>
              <a:spcAft>
                <a:spcPts val="0"/>
              </a:spcAft>
              <a:buSzPts val="1600"/>
              <a:buChar char="●"/>
            </a:pPr>
            <a:r>
              <a:rPr lang="en" sz="1600"/>
              <a:t>Data</a:t>
            </a:r>
            <a:endParaRPr sz="1200"/>
          </a:p>
          <a:p>
            <a:pPr indent="0" lvl="0" marL="457200" rtl="0" algn="l">
              <a:spcBef>
                <a:spcPts val="1600"/>
              </a:spcBef>
              <a:spcAft>
                <a:spcPts val="0"/>
              </a:spcAft>
              <a:buNone/>
            </a:pPr>
            <a:r>
              <a:rPr lang="en" sz="1200"/>
              <a:t>Data on competition, </a:t>
            </a:r>
            <a:r>
              <a:rPr lang="en" sz="1200"/>
              <a:t>corporate</a:t>
            </a:r>
            <a:r>
              <a:rPr lang="en" sz="1200"/>
              <a:t> taxes, average income in each state, population, and number of new startups in each state was collected to answer the main question.</a:t>
            </a:r>
            <a:endParaRPr sz="1200"/>
          </a:p>
          <a:p>
            <a:pPr indent="-330200" lvl="0" marL="457200" rtl="0" algn="l">
              <a:spcBef>
                <a:spcPts val="1600"/>
              </a:spcBef>
              <a:spcAft>
                <a:spcPts val="0"/>
              </a:spcAft>
              <a:buSzPts val="1600"/>
              <a:buChar char="●"/>
            </a:pPr>
            <a:r>
              <a:rPr lang="en" sz="1600"/>
              <a:t>Was the question answered?</a:t>
            </a:r>
            <a:endParaRPr sz="1200"/>
          </a:p>
          <a:p>
            <a:pPr indent="0" lvl="0" marL="457200" rtl="0" algn="l">
              <a:spcBef>
                <a:spcPts val="1600"/>
              </a:spcBef>
              <a:spcAft>
                <a:spcPts val="0"/>
              </a:spcAft>
              <a:buClr>
                <a:schemeClr val="dk1"/>
              </a:buClr>
              <a:buSzPts val="1100"/>
              <a:buFont typeface="Arial"/>
              <a:buNone/>
            </a:pPr>
            <a:r>
              <a:rPr lang="en" sz="1200"/>
              <a:t>According to the questions asked, 5 unique data sets were used to help answer the questions. These five sources gave all the data needed to answer the ultimate question, where to register a startup.</a:t>
            </a:r>
            <a:endParaRPr sz="12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rPr>
              <a:t>Reasons for data sets</a:t>
            </a:r>
            <a:endParaRPr b="1" sz="3500"/>
          </a:p>
        </p:txBody>
      </p:sp>
      <p:sp>
        <p:nvSpPr>
          <p:cNvPr id="73" name="Google Shape;73;p16"/>
          <p:cNvSpPr txBox="1"/>
          <p:nvPr>
            <p:ph idx="1" type="body"/>
          </p:nvPr>
        </p:nvSpPr>
        <p:spPr>
          <a:xfrm>
            <a:off x="311700" y="1376350"/>
            <a:ext cx="8520600" cy="256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Existing companies - this was chosen to gauge how competitive a state is compared to other states.</a:t>
            </a:r>
            <a:endParaRPr sz="1400"/>
          </a:p>
          <a:p>
            <a:pPr indent="-317500" lvl="0" marL="457200" rtl="0" algn="l">
              <a:spcBef>
                <a:spcPts val="0"/>
              </a:spcBef>
              <a:spcAft>
                <a:spcPts val="0"/>
              </a:spcAft>
              <a:buSzPts val="1400"/>
              <a:buChar char="❏"/>
            </a:pPr>
            <a:r>
              <a:rPr lang="en" sz="1400"/>
              <a:t>Corporate taxes - this was chosen to help assess how much extra cash a company would have to budget for taxes. </a:t>
            </a:r>
            <a:endParaRPr sz="1400"/>
          </a:p>
          <a:p>
            <a:pPr indent="-317500" lvl="0" marL="457200" rtl="0" algn="l">
              <a:spcBef>
                <a:spcPts val="0"/>
              </a:spcBef>
              <a:spcAft>
                <a:spcPts val="0"/>
              </a:spcAft>
              <a:buSzPts val="1400"/>
              <a:buChar char="❏"/>
            </a:pPr>
            <a:r>
              <a:rPr lang="en" sz="1400"/>
              <a:t>Average income in each state - this would help indicate the spending power of the customers in that state.</a:t>
            </a:r>
            <a:endParaRPr sz="1400"/>
          </a:p>
          <a:p>
            <a:pPr indent="-317500" lvl="0" marL="457200" rtl="0" algn="l">
              <a:spcBef>
                <a:spcPts val="0"/>
              </a:spcBef>
              <a:spcAft>
                <a:spcPts val="0"/>
              </a:spcAft>
              <a:buSzPts val="1400"/>
              <a:buChar char="❏"/>
            </a:pPr>
            <a:r>
              <a:rPr lang="en" sz="1400"/>
              <a:t>Population - this would help indicate how many potential customers there could be.</a:t>
            </a:r>
            <a:endParaRPr sz="1400"/>
          </a:p>
          <a:p>
            <a:pPr indent="-317500" lvl="0" marL="457200" rtl="0" algn="l">
              <a:spcBef>
                <a:spcPts val="0"/>
              </a:spcBef>
              <a:spcAft>
                <a:spcPts val="0"/>
              </a:spcAft>
              <a:buSzPts val="1400"/>
              <a:buChar char="❏"/>
            </a:pPr>
            <a:r>
              <a:rPr lang="en" sz="1400"/>
              <a:t>Number of new startups in each state - This was chosen to help show trends of startups.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7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rPr>
              <a:t>Data Exploration and Analysis</a:t>
            </a:r>
            <a:endParaRPr b="1" sz="2500">
              <a:solidFill>
                <a:schemeClr val="dk2"/>
              </a:solidFill>
            </a:endParaRPr>
          </a:p>
        </p:txBody>
      </p:sp>
      <p:sp>
        <p:nvSpPr>
          <p:cNvPr id="79" name="Google Shape;79;p17"/>
          <p:cNvSpPr txBox="1"/>
          <p:nvPr>
            <p:ph idx="1" type="body"/>
          </p:nvPr>
        </p:nvSpPr>
        <p:spPr>
          <a:xfrm>
            <a:off x="311700" y="714575"/>
            <a:ext cx="8520600" cy="423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Data exploration</a:t>
            </a:r>
            <a:endParaRPr sz="1600"/>
          </a:p>
          <a:p>
            <a:pPr indent="-304800" lvl="1" marL="914400" rtl="0" algn="l">
              <a:spcBef>
                <a:spcPts val="0"/>
              </a:spcBef>
              <a:spcAft>
                <a:spcPts val="0"/>
              </a:spcAft>
              <a:buSzPts val="1200"/>
              <a:buChar char="○"/>
            </a:pPr>
            <a:r>
              <a:rPr lang="en" sz="1200"/>
              <a:t>Once the datasets were sourced, the team first started by pulling it all into a Jupyter Notebook in the form of data frames. </a:t>
            </a:r>
            <a:endParaRPr sz="1200"/>
          </a:p>
          <a:p>
            <a:pPr indent="-304800" lvl="1" marL="914400" rtl="0" algn="l">
              <a:spcBef>
                <a:spcPts val="0"/>
              </a:spcBef>
              <a:spcAft>
                <a:spcPts val="0"/>
              </a:spcAft>
              <a:buSzPts val="1200"/>
              <a:buChar char="○"/>
            </a:pPr>
            <a:r>
              <a:rPr lang="en" sz="1200"/>
              <a:t>All extraneous data was dropped from the data frames and any formatting issues were also corrected. </a:t>
            </a:r>
            <a:endParaRPr sz="1200"/>
          </a:p>
          <a:p>
            <a:pPr indent="-304800" lvl="1" marL="914400" rtl="0" algn="l">
              <a:spcBef>
                <a:spcPts val="0"/>
              </a:spcBef>
              <a:spcAft>
                <a:spcPts val="0"/>
              </a:spcAft>
              <a:buSzPts val="1200"/>
              <a:buChar char="○"/>
            </a:pPr>
            <a:r>
              <a:rPr lang="en" sz="1200"/>
              <a:t>Some of the data frames e.g. number of new businesses were broken down into individual states and this were combined into a single dataframe using pd.concat</a:t>
            </a:r>
            <a:endParaRPr sz="1200"/>
          </a:p>
          <a:p>
            <a:pPr indent="-304800" lvl="1" marL="914400" rtl="0" algn="l">
              <a:spcBef>
                <a:spcPts val="0"/>
              </a:spcBef>
              <a:spcAft>
                <a:spcPts val="0"/>
              </a:spcAft>
              <a:buSzPts val="1200"/>
              <a:buChar char="○"/>
            </a:pPr>
            <a:r>
              <a:rPr lang="en" sz="1200"/>
              <a:t>Standard deviation was performed on two of the datasets - Number of new businesses and  Average income. This was the most efficient way to determine the trend over the past 5 years.</a:t>
            </a:r>
            <a:endParaRPr sz="1200"/>
          </a:p>
          <a:p>
            <a:pPr indent="-330200" lvl="0" marL="457200" rtl="0" algn="l">
              <a:spcBef>
                <a:spcPts val="0"/>
              </a:spcBef>
              <a:spcAft>
                <a:spcPts val="0"/>
              </a:spcAft>
              <a:buSzPts val="1600"/>
              <a:buChar char="●"/>
            </a:pPr>
            <a:r>
              <a:rPr lang="en" sz="1600"/>
              <a:t>Data Analysis</a:t>
            </a:r>
            <a:endParaRPr sz="1200"/>
          </a:p>
          <a:p>
            <a:pPr indent="-304800" lvl="1" marL="914400" rtl="0" algn="l">
              <a:spcBef>
                <a:spcPts val="0"/>
              </a:spcBef>
              <a:spcAft>
                <a:spcPts val="0"/>
              </a:spcAft>
              <a:buSzPts val="1200"/>
              <a:buChar char="○"/>
            </a:pPr>
            <a:r>
              <a:rPr lang="en" sz="1200"/>
              <a:t>Data analysis involved ranking the 5 factors</a:t>
            </a:r>
            <a:endParaRPr sz="1200"/>
          </a:p>
          <a:p>
            <a:pPr indent="-304800" lvl="2" marL="1371600" marR="0" rtl="0" algn="l">
              <a:lnSpc>
                <a:spcPct val="115000"/>
              </a:lnSpc>
              <a:spcBef>
                <a:spcPts val="0"/>
              </a:spcBef>
              <a:spcAft>
                <a:spcPts val="0"/>
              </a:spcAft>
              <a:buSzPts val="1200"/>
              <a:buChar char="■"/>
            </a:pPr>
            <a:r>
              <a:rPr lang="en" sz="1200"/>
              <a:t>Corporate Tax Rate - the lower the rate, the higher the ranking</a:t>
            </a:r>
            <a:endParaRPr sz="1200"/>
          </a:p>
          <a:p>
            <a:pPr indent="-304800" lvl="2" marL="1371600" marR="0" rtl="0" algn="l">
              <a:lnSpc>
                <a:spcPct val="115000"/>
              </a:lnSpc>
              <a:spcBef>
                <a:spcPts val="0"/>
              </a:spcBef>
              <a:spcAft>
                <a:spcPts val="0"/>
              </a:spcAft>
              <a:buSzPts val="1200"/>
              <a:buChar char="■"/>
            </a:pPr>
            <a:r>
              <a:rPr lang="en" sz="1200"/>
              <a:t>Population - the higher the population the more potential customers there are thus a higher ranking</a:t>
            </a:r>
            <a:endParaRPr sz="1200"/>
          </a:p>
          <a:p>
            <a:pPr indent="-304800" lvl="2" marL="1371600" marR="0" rtl="0" algn="l">
              <a:lnSpc>
                <a:spcPct val="115000"/>
              </a:lnSpc>
              <a:spcBef>
                <a:spcPts val="0"/>
              </a:spcBef>
              <a:spcAft>
                <a:spcPts val="0"/>
              </a:spcAft>
              <a:buSzPts val="1200"/>
              <a:buChar char="■"/>
            </a:pPr>
            <a:r>
              <a:rPr lang="en" sz="1200"/>
              <a:t>Number of total businesses per state - indicates the state’s competitiveness and the higher this is, the higher the ranking</a:t>
            </a:r>
            <a:endParaRPr sz="1200"/>
          </a:p>
          <a:p>
            <a:pPr indent="-304800" lvl="2" marL="1371600" marR="0" rtl="0" algn="l">
              <a:lnSpc>
                <a:spcPct val="115000"/>
              </a:lnSpc>
              <a:spcBef>
                <a:spcPts val="0"/>
              </a:spcBef>
              <a:spcAft>
                <a:spcPts val="0"/>
              </a:spcAft>
              <a:buSzPts val="1200"/>
              <a:buChar char="■"/>
            </a:pPr>
            <a:r>
              <a:rPr lang="en" sz="1200"/>
              <a:t>Number of new businesses - This also indicates competitiveness and trends and was ranked higher if there are more startups</a:t>
            </a:r>
            <a:endParaRPr sz="1200"/>
          </a:p>
          <a:p>
            <a:pPr indent="-304800" lvl="2" marL="1371600" marR="0" rtl="0" algn="l">
              <a:lnSpc>
                <a:spcPct val="115000"/>
              </a:lnSpc>
              <a:spcBef>
                <a:spcPts val="0"/>
              </a:spcBef>
              <a:spcAft>
                <a:spcPts val="0"/>
              </a:spcAft>
              <a:buSzPts val="1200"/>
              <a:buChar char="■"/>
            </a:pPr>
            <a:r>
              <a:rPr lang="en" sz="1200"/>
              <a:t>Average income per state - Higher income denotes spending power and was ranked thus. </a:t>
            </a:r>
            <a:endParaRPr sz="1200"/>
          </a:p>
          <a:p>
            <a:pPr indent="-304800" lvl="1" marL="914400" rtl="0" algn="l">
              <a:spcBef>
                <a:spcPts val="0"/>
              </a:spcBef>
              <a:spcAft>
                <a:spcPts val="0"/>
              </a:spcAft>
              <a:buSzPts val="1200"/>
              <a:buChar char="○"/>
            </a:pPr>
            <a:r>
              <a:rPr lang="en" sz="1200"/>
              <a:t>A new dataframe was created by defining the cumulative ranking of all the factors. This is what was ultimately used to rank the states from best to worst for startups.</a:t>
            </a:r>
            <a:endParaRPr sz="1200"/>
          </a:p>
          <a:p>
            <a:pPr indent="0" lvl="0" marL="45720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83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rPr>
              <a:t>Data Exploration and Analysis</a:t>
            </a:r>
            <a:endParaRPr b="1">
              <a:solidFill>
                <a:schemeClr val="dk2"/>
              </a:solidFill>
            </a:endParaRPr>
          </a:p>
          <a:p>
            <a:pPr indent="0" lvl="0" marL="0" rtl="0" algn="l">
              <a:spcBef>
                <a:spcPts val="0"/>
              </a:spcBef>
              <a:spcAft>
                <a:spcPts val="0"/>
              </a:spcAft>
              <a:buClr>
                <a:schemeClr val="dk1"/>
              </a:buClr>
              <a:buSzPts val="1100"/>
              <a:buFont typeface="Arial"/>
              <a:buNone/>
            </a:pPr>
            <a:r>
              <a:t/>
            </a:r>
            <a:endParaRPr b="1"/>
          </a:p>
        </p:txBody>
      </p:sp>
      <p:sp>
        <p:nvSpPr>
          <p:cNvPr id="85" name="Google Shape;85;p18"/>
          <p:cNvSpPr txBox="1"/>
          <p:nvPr>
            <p:ph idx="1" type="body"/>
          </p:nvPr>
        </p:nvSpPr>
        <p:spPr>
          <a:xfrm>
            <a:off x="311700" y="933900"/>
            <a:ext cx="8520600" cy="38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Challenges - </a:t>
            </a:r>
            <a:endParaRPr/>
          </a:p>
          <a:p>
            <a:pPr indent="-304800" lvl="1" marL="914400" rtl="0" algn="l">
              <a:spcBef>
                <a:spcPts val="0"/>
              </a:spcBef>
              <a:spcAft>
                <a:spcPts val="0"/>
              </a:spcAft>
              <a:buSzPts val="1200"/>
              <a:buChar char="○"/>
            </a:pPr>
            <a:r>
              <a:rPr lang="en" sz="1200"/>
              <a:t>Finding relevant data for our variables,e.g. average income over 5 years or dated data e.g. population data is based on the census data from 2019</a:t>
            </a:r>
            <a:endParaRPr sz="1200"/>
          </a:p>
          <a:p>
            <a:pPr indent="-304800" lvl="1" marL="914400" rtl="0" algn="l">
              <a:spcBef>
                <a:spcPts val="0"/>
              </a:spcBef>
              <a:spcAft>
                <a:spcPts val="0"/>
              </a:spcAft>
              <a:buSzPts val="1200"/>
              <a:buChar char="○"/>
            </a:pPr>
            <a:r>
              <a:rPr lang="en" sz="1200"/>
              <a:t>The data was had to be downloaded in bits and pieces, that complicated the reading of the data into our .ipynb file</a:t>
            </a:r>
            <a:endParaRPr sz="1200"/>
          </a:p>
          <a:p>
            <a:pPr indent="-304800" lvl="1" marL="914400" rtl="0" algn="l">
              <a:spcBef>
                <a:spcPts val="0"/>
              </a:spcBef>
              <a:spcAft>
                <a:spcPts val="0"/>
              </a:spcAft>
              <a:buSzPts val="1200"/>
              <a:buChar char="○"/>
            </a:pPr>
            <a:r>
              <a:rPr lang="en" sz="1200"/>
              <a:t>Some datasets had extraneous data that proved to be a challenge in the coding portion of the project</a:t>
            </a:r>
            <a:endParaRPr sz="1200"/>
          </a:p>
          <a:p>
            <a:pPr indent="-342900" lvl="0" marL="457200" rtl="0" algn="l">
              <a:spcBef>
                <a:spcPts val="0"/>
              </a:spcBef>
              <a:spcAft>
                <a:spcPts val="0"/>
              </a:spcAft>
              <a:buSzPts val="1800"/>
              <a:buChar char="●"/>
            </a:pPr>
            <a:r>
              <a:rPr lang="en" sz="1600"/>
              <a:t>Successes</a:t>
            </a:r>
            <a:endParaRPr sz="1600"/>
          </a:p>
          <a:p>
            <a:pPr indent="-304800" lvl="1" marL="914400" rtl="0" algn="l">
              <a:spcBef>
                <a:spcPts val="0"/>
              </a:spcBef>
              <a:spcAft>
                <a:spcPts val="0"/>
              </a:spcAft>
              <a:buSzPts val="1200"/>
              <a:buChar char="○"/>
            </a:pPr>
            <a:r>
              <a:rPr lang="en" sz="1200"/>
              <a:t>The team was able to work cohesively together and take in ideas from each other</a:t>
            </a:r>
            <a:endParaRPr sz="1200"/>
          </a:p>
          <a:p>
            <a:pPr indent="-304800" lvl="1" marL="914400" rtl="0" algn="l">
              <a:spcBef>
                <a:spcPts val="0"/>
              </a:spcBef>
              <a:spcAft>
                <a:spcPts val="0"/>
              </a:spcAft>
              <a:buSzPts val="1200"/>
              <a:buChar char="○"/>
            </a:pPr>
            <a:r>
              <a:rPr lang="en" sz="1200"/>
              <a:t>We were able to overcome our challenges and able to answer our main question</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1725"/>
            <a:ext cx="8520600" cy="10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Findings</a:t>
            </a:r>
            <a:endParaRPr>
              <a:solidFill>
                <a:schemeClr val="dk2"/>
              </a:solidFill>
            </a:endParaRPr>
          </a:p>
        </p:txBody>
      </p:sp>
      <p:sp>
        <p:nvSpPr>
          <p:cNvPr id="91" name="Google Shape;91;p19"/>
          <p:cNvSpPr txBox="1"/>
          <p:nvPr/>
        </p:nvSpPr>
        <p:spPr>
          <a:xfrm>
            <a:off x="392075" y="1008225"/>
            <a:ext cx="83037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Top 5</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Texas</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Florida</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Michigan</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Ohio</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California</a:t>
            </a:r>
            <a:endParaRPr>
              <a:solidFill>
                <a:schemeClr val="dk2"/>
              </a:solidFill>
            </a:endParaRPr>
          </a:p>
          <a:p>
            <a:pPr indent="0" lvl="0" marL="9144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Bottom 5</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Kansas</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Montana</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Idaho</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Vermont</a:t>
            </a:r>
            <a:endParaRPr>
              <a:solidFill>
                <a:schemeClr val="dk2"/>
              </a:solidFill>
            </a:endParaRPr>
          </a:p>
          <a:p>
            <a:pPr indent="-317500" lvl="0" marL="914400" rtl="0" algn="l">
              <a:spcBef>
                <a:spcPts val="0"/>
              </a:spcBef>
              <a:spcAft>
                <a:spcPts val="0"/>
              </a:spcAft>
              <a:buClr>
                <a:schemeClr val="dk2"/>
              </a:buClr>
              <a:buSzPts val="1400"/>
              <a:buAutoNum type="arabicPeriod"/>
            </a:pPr>
            <a:r>
              <a:rPr lang="en">
                <a:solidFill>
                  <a:schemeClr val="dk2"/>
                </a:solidFill>
              </a:rPr>
              <a:t>Delaware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457200" rtl="0" algn="l">
              <a:spcBef>
                <a:spcPts val="0"/>
              </a:spcBef>
              <a:spcAft>
                <a:spcPts val="0"/>
              </a:spcAft>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967975" y="68275"/>
            <a:ext cx="5208050" cy="493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36200" y="1093150"/>
            <a:ext cx="8871601" cy="29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