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22FB4-6995-4B1A-9B37-92388F4AD654}" v="565" dt="2020-07-21T04:58:54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53" autoAdjust="0"/>
  </p:normalViewPr>
  <p:slideViewPr>
    <p:cSldViewPr snapToGrid="0">
      <p:cViewPr varScale="1">
        <p:scale>
          <a:sx n="63" d="100"/>
          <a:sy n="63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78693-E0C5-4A8A-8F5B-2B623E174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A3F7B1-70E5-4F8F-B3CA-3DE8A0991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80EC1-6CB0-489F-AE79-137B95B6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A54-92E6-4DB3-AEE2-C17B312BFC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BA7E3-F3D3-4FC6-A866-6F8DF146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00B3F-6B6D-4B83-9A1C-96CE849A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96E8-9C1F-4D23-AF82-05EFAC340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0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920D0-4AD2-48F3-80D7-F2A872C6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1E4F1-01D7-47E0-822F-7EC48F5D3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FB9F9-34B2-4C66-9FDA-3A4247AD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A54-92E6-4DB3-AEE2-C17B312BFC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3239C-8414-4A3E-B6A3-C3C3D344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A3251-C6F0-4E3A-9567-52E6B8BD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96E8-9C1F-4D23-AF82-05EFAC340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8D69DA-E6A9-4404-8ABA-BCF64C85C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AF6FC2-4943-4EEB-B636-FE9B4E670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30101-84FE-42F8-ACAD-28FB9904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A54-92E6-4DB3-AEE2-C17B312BFC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98823-B4F2-43BE-B217-351A7F43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FE674-A3B7-43DA-9BB7-E0E1BFE0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96E8-9C1F-4D23-AF82-05EFAC340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7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4FF51-BFF3-4C4D-BF68-D6E4C616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8889E-C8FF-4811-B99A-A6183696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DE96C-230C-49BB-9CBB-0102A6C3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A54-92E6-4DB3-AEE2-C17B312BFC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25064-706E-41D2-B194-27EAC8B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52F54-76FC-4482-BF1F-6D5EA0B0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96E8-9C1F-4D23-AF82-05EFAC340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5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B212A-DF55-468C-9AB1-37767494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353A2-0AE2-448A-A635-B85745FB0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9B87B-95FA-4A92-80DE-286C8F2E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A54-92E6-4DB3-AEE2-C17B312BFC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A89FD-DC8B-4F18-BE28-3CA155DD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ED8A-D849-4C1B-B9FA-E133958F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96E8-9C1F-4D23-AF82-05EFAC340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5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0930A-4C21-4FE2-967F-1C51A187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CF147-DDCB-46CF-BFE6-458E0B966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65704-0D65-4DAD-9AEF-C77AF04D1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104EA-AA01-4C89-B913-6C56154B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A54-92E6-4DB3-AEE2-C17B312BFC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E20F1-840B-4F00-B657-3B84028B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5761A-1AEB-4331-972D-D28F2572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96E8-9C1F-4D23-AF82-05EFAC340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44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19E96-5ACD-4B70-A23B-3FD6720D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45C9C-6E46-448B-9FE6-D7C852646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D11A13-A724-43B1-9060-22C6FE690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3311CE-E816-46C0-B9F7-C5A3E840B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F36A08-C22F-4495-881E-B20114541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E0BCEF-BF67-4647-80E6-A9C77426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A54-92E6-4DB3-AEE2-C17B312BFC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072F70-814D-4ECB-B2C5-1C2B5D77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0DD1CF-B38A-4697-8FDD-9BB4928D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96E8-9C1F-4D23-AF82-05EFAC340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9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6FCB5-EA73-4F2B-90DD-A7E87EDE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6A866F-4D59-4DA5-9997-15D51E0D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A54-92E6-4DB3-AEE2-C17B312BFC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00F50E-9BD4-4B65-A20A-7D2CEFFE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80EFEA-60CC-4EB0-83A7-24389FBA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96E8-9C1F-4D23-AF82-05EFAC340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2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A4F141-5ACE-4C85-87D5-54876A40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A54-92E6-4DB3-AEE2-C17B312BFC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63A767-6FD6-40C7-B21D-07B96300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C13EC-FF43-4415-8C36-627AE236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96E8-9C1F-4D23-AF82-05EFAC340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5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50F1A-9358-4970-A4D4-9F657EB2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E0B3F-B2A7-47E6-A684-DDF13C3F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90461-647E-4DD0-A9B0-4E697970E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2392AA-55E3-4DD2-B300-F03389F4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A54-92E6-4DB3-AEE2-C17B312BFC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6E1C9-D709-48FA-B10E-E8C192EC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5481B-6FA9-46F4-8F3F-236BFEC9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96E8-9C1F-4D23-AF82-05EFAC340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0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4977F-F978-4003-8A0C-FBD7CA08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9294FC-9E85-441F-B689-F63D0B22E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01FC8B-90D6-46B4-80AF-931B3C933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EC640-E121-4657-83D8-8A4B7B4E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2A54-92E6-4DB3-AEE2-C17B312BFC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4DE5DC-15AF-40F0-99C3-E9C71B12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D067D-C358-4829-9200-62F30350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96E8-9C1F-4D23-AF82-05EFAC340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A8245A-2E05-477D-ACBD-7A716771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747DF-4AFA-44C7-917D-F61923030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FC356-28C2-4E6C-BC41-4E481FDD8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2A54-92E6-4DB3-AEE2-C17B312BFC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BE9CE-BD21-43B6-BF67-666BFAD3C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17A76-BD08-4F10-B454-6588549FA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F96E8-9C1F-4D23-AF82-05EFAC340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752CC-32A2-4AEA-8567-584D7D2F1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Suzuki85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AFD203-2641-47CF-896D-0C1B6B530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5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BD706D6-2546-41F6-B4EE-504B60351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92121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89A45F5-E0B7-4282-AD62-87FED5B86B0F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5215178-47CC-4BF8-88B1-F0647B205314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DE4F9C-4325-4FA1-A868-93505D37C0C5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C97E3-2C48-42B7-81B2-E7607758532C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D448A-1E4D-4005-AB3B-8A65969572A2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16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A99B747-88CA-42D4-A4E5-0E9B5B496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97718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90FECFF-BF0B-41D4-9DD4-24B43389D5D6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18DCE7-368F-4C31-8F36-4F0C829679A9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C50E0F-7605-4F2E-8428-24128B6254D0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DE3E3-97E0-4A53-908C-2F4CD52A0143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D89D35-CE6C-413E-8590-466C6F54DB5F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19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971AE3C-330E-4020-81BA-D0FC4064B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04763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B78141B-FE0D-4C99-83F4-55A403043D76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29EA86-F77E-4F88-939B-0389FB2948AD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E9D881-7CD4-4643-9381-9433B25FCD85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CDB2B-FF69-4382-9D0D-8A288CB987EA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C96CB-1A94-40EF-BC80-A8637800FFC6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3-3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B94C71-A1CC-40C4-8BA7-321BB354D092}"/>
              </a:ext>
            </a:extLst>
          </p:cNvPr>
          <p:cNvCxnSpPr/>
          <p:nvPr/>
        </p:nvCxnSpPr>
        <p:spPr>
          <a:xfrm>
            <a:off x="1819922" y="3027285"/>
            <a:ext cx="0" cy="781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6482B7-F09C-4595-8D4A-0973D8607762}"/>
              </a:ext>
            </a:extLst>
          </p:cNvPr>
          <p:cNvCxnSpPr/>
          <p:nvPr/>
        </p:nvCxnSpPr>
        <p:spPr>
          <a:xfrm>
            <a:off x="1846555" y="3808520"/>
            <a:ext cx="1615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FEF5127-5EB9-4869-B92B-B5DE2047ABD5}"/>
              </a:ext>
            </a:extLst>
          </p:cNvPr>
          <p:cNvCxnSpPr/>
          <p:nvPr/>
        </p:nvCxnSpPr>
        <p:spPr>
          <a:xfrm flipV="1">
            <a:off x="3480047" y="3089429"/>
            <a:ext cx="0" cy="71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667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0D41CFD-6E4D-415A-84D4-83C24F33A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53420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4E0714C-4E88-49B7-8616-B8985EB97516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F3F2B79-C027-4BDC-BAE9-6F69B5CAFA64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5203B3-D367-431D-9951-990AE64B3401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9201D-3E42-463C-AADC-8C2BD8A20271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0C118-5B7D-44B3-875E-724FD3FA12C4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0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30E0067-C9AB-413E-BD3B-85EC49B64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82199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0631595-567A-47BA-A00C-2996BAA3291A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458089F-0F81-45BE-AF53-9585B3445E8A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3F6A27-2140-4F4A-A0C6-69222BFF4000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023E4-901E-4677-9B5B-668297E49FDC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B4C75-FBAC-48F8-9FB8-28905C3F056A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21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6A2CBA-94CC-4444-83E2-B38B70D6F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25905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A0F0219-0915-4590-97A8-3607ACFF49F4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3410772-6F4A-4ACD-922B-93AEED8B3317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FF0495-C05E-4D76-8DB3-6933909B2B42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63DA-08E7-41A8-B730-87CB6ED9954C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91FC5-C72B-4EA9-9A6E-832C792B8CC4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3-3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32EFFA7-BE97-4DB0-9387-77A701263BBC}"/>
              </a:ext>
            </a:extLst>
          </p:cNvPr>
          <p:cNvCxnSpPr/>
          <p:nvPr/>
        </p:nvCxnSpPr>
        <p:spPr>
          <a:xfrm>
            <a:off x="2654423" y="3773010"/>
            <a:ext cx="1606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066ABC-C553-4B98-99C1-21C80D506BE4}"/>
              </a:ext>
            </a:extLst>
          </p:cNvPr>
          <p:cNvCxnSpPr/>
          <p:nvPr/>
        </p:nvCxnSpPr>
        <p:spPr>
          <a:xfrm flipV="1">
            <a:off x="4287915" y="2281561"/>
            <a:ext cx="0" cy="149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3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9EAE8B8-F777-4C6C-A8D2-0FE09D298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05686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582FA69-278D-4E16-802E-B0259952767B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857D95A-1444-4CB3-91F7-72A70AFA68F3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B03CFF-0BA2-4574-B247-9A939F7227F0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A63DA-2C47-4313-9C7A-78A38DAAB592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D7D34-1ACB-457F-8A3F-14EEECC29606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B41B8-2767-42A7-9CA7-4B175712511A}"/>
              </a:ext>
            </a:extLst>
          </p:cNvPr>
          <p:cNvSpPr txBox="1"/>
          <p:nvPr/>
        </p:nvSpPr>
        <p:spPr>
          <a:xfrm>
            <a:off x="8975325" y="710214"/>
            <a:ext cx="3103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altLang="ko-KR" dirty="0">
                <a:solidFill>
                  <a:srgbClr val="FFC000"/>
                </a:solidFill>
              </a:rPr>
              <a:t>(i3,j3+1)</a:t>
            </a:r>
            <a:r>
              <a:rPr lang="ko-KR" altLang="en-US" dirty="0">
                <a:solidFill>
                  <a:srgbClr val="FFC000"/>
                </a:solidFill>
              </a:rPr>
              <a:t>이 알고리즘</a:t>
            </a:r>
            <a:r>
              <a:rPr lang="en-US" altLang="ko-KR" dirty="0">
                <a:solidFill>
                  <a:srgbClr val="FFC000"/>
                </a:solidFill>
              </a:rPr>
              <a:t>3-3</a:t>
            </a:r>
            <a:r>
              <a:rPr lang="ko-KR" altLang="en-US" dirty="0">
                <a:solidFill>
                  <a:srgbClr val="FFC000"/>
                </a:solidFill>
              </a:rPr>
              <a:t>에서 지나간</a:t>
            </a:r>
            <a:r>
              <a:rPr lang="en-US" altLang="ko-KR" dirty="0">
                <a:solidFill>
                  <a:srgbClr val="FFC000"/>
                </a:solidFill>
              </a:rPr>
              <a:t> 0 </a:t>
            </a:r>
            <a:r>
              <a:rPr lang="ko-KR" altLang="en-US" dirty="0">
                <a:solidFill>
                  <a:srgbClr val="FFC000"/>
                </a:solidFill>
              </a:rPr>
              <a:t>픽셀인 경우 픽셀 값은 </a:t>
            </a:r>
            <a:r>
              <a:rPr lang="en-US" altLang="ko-KR" dirty="0">
                <a:solidFill>
                  <a:srgbClr val="FFC000"/>
                </a:solidFill>
              </a:rPr>
              <a:t> –NBD</a:t>
            </a:r>
            <a:r>
              <a:rPr lang="ko-KR" altLang="en-US" dirty="0">
                <a:solidFill>
                  <a:srgbClr val="FFC000"/>
                </a:solidFill>
              </a:rPr>
              <a:t>값이 된다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7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11A44C4B-CE17-4905-BF42-C40C0A493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46036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3890B4-8ED3-43D1-8B83-EF7C4AF74507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705ED8-EEC1-45AC-BB66-6B474C071A9C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2BD2DF-7E4F-4CE0-8A15-2DAF4F77E2A4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81339-2FE0-4DD9-BAF2-4BDEAC8AF625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75B57-1CE1-4E33-8078-560ED4AFF831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34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77654E-50A4-48ED-8880-5E653687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93090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26DEEED-6A19-4E84-B1E1-3DBB2F8DB965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EB10E6-ACA3-46F3-984B-27CB8D26F903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F92A84-FCF8-482E-BA6A-3883D556F53D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81200-387E-4549-B9B2-5C0D45373961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893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3FDAB02-6423-4BC8-9266-4FFAB853D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06694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AAAC054-35DA-4E51-A016-D58DCFEA5481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975E008-A373-4704-9418-2866DBB7C3BD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14CF1-2024-4445-942B-5DEB031A4A3A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AC5E0-914B-4A28-8EBF-B4A90DB1DEB9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E09FA-106C-4919-9778-E2EDCEE10EC4}"/>
              </a:ext>
            </a:extLst>
          </p:cNvPr>
          <p:cNvSpPr txBox="1"/>
          <p:nvPr/>
        </p:nvSpPr>
        <p:spPr>
          <a:xfrm>
            <a:off x="8747685" y="5054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47406-DBA2-4DF1-BCA9-3622DE260230}"/>
              </a:ext>
            </a:extLst>
          </p:cNvPr>
          <p:cNvSpPr txBox="1"/>
          <p:nvPr/>
        </p:nvSpPr>
        <p:spPr>
          <a:xfrm>
            <a:off x="8957569" y="727969"/>
            <a:ext cx="3169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r>
              <a:rPr lang="ko-KR" altLang="en-US" dirty="0"/>
              <a:t>의 픽셀 값이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endParaRPr lang="en-US" altLang="ko-KR" dirty="0"/>
          </a:p>
          <a:p>
            <a:r>
              <a:rPr lang="ko-KR" altLang="en-US" dirty="0"/>
              <a:t>아니라면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LNBD</a:t>
            </a:r>
            <a:r>
              <a:rPr lang="ko-KR" altLang="en-US" dirty="0"/>
              <a:t>에 </a:t>
            </a:r>
            <a:r>
              <a:rPr lang="en-US" altLang="ko-KR" dirty="0"/>
              <a:t>|f(</a:t>
            </a:r>
            <a:r>
              <a:rPr lang="en-US" altLang="ko-KR" dirty="0" err="1"/>
              <a:t>i,j</a:t>
            </a:r>
            <a:r>
              <a:rPr lang="en-US" altLang="ko-KR" dirty="0"/>
              <a:t>)|(</a:t>
            </a:r>
            <a:r>
              <a:rPr lang="ko-KR" altLang="en-US" dirty="0"/>
              <a:t>절댓값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ko-KR" altLang="en-US" dirty="0"/>
              <a:t>넣는다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그리고나서 </a:t>
            </a:r>
            <a:r>
              <a:rPr lang="en-US" altLang="ko-KR" dirty="0"/>
              <a:t>i,j+1</a:t>
            </a:r>
            <a:r>
              <a:rPr lang="ko-KR" altLang="en-US" dirty="0"/>
              <a:t>부터 다시 스캔을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C323EEB-38D1-4633-B7F7-CC6D5B682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98879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EFC1A1-E384-4CEE-85FD-8B52A27B4411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6F785C-3E1F-4C83-ACC9-F3332ADCE6E8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5D3D8A-0F63-422A-B294-B0ADAF1659DE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DDDDD-0B99-4D3A-8782-6AB96EBBF1A0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D1780-2FA0-45DA-9B2F-B324354C37F6}"/>
              </a:ext>
            </a:extLst>
          </p:cNvPr>
          <p:cNvSpPr txBox="1"/>
          <p:nvPr/>
        </p:nvSpPr>
        <p:spPr>
          <a:xfrm>
            <a:off x="8868792" y="566601"/>
            <a:ext cx="33089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알고리즘은 영상의 픽셀</a:t>
            </a:r>
            <a:endParaRPr lang="en-US" altLang="ko-KR" dirty="0"/>
          </a:p>
          <a:p>
            <a:r>
              <a:rPr lang="ko-KR" altLang="en-US" dirty="0"/>
              <a:t>하나씩 검사하여 </a:t>
            </a:r>
            <a:r>
              <a:rPr lang="en-US" altLang="ko-KR" dirty="0"/>
              <a:t>1</a:t>
            </a:r>
            <a:r>
              <a:rPr lang="ko-KR" altLang="en-US" dirty="0"/>
              <a:t>인 픽셀을</a:t>
            </a:r>
            <a:endParaRPr lang="en-US" altLang="ko-KR" dirty="0"/>
          </a:p>
          <a:p>
            <a:r>
              <a:rPr lang="ko-KR" altLang="en-US" dirty="0"/>
              <a:t>만날 때까지 진행한다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우선 알고리즘을 수행하기</a:t>
            </a:r>
            <a:endParaRPr lang="en-US" altLang="ko-KR" dirty="0"/>
          </a:p>
          <a:p>
            <a:r>
              <a:rPr lang="ko-KR" altLang="en-US" dirty="0"/>
              <a:t>전에</a:t>
            </a:r>
            <a:r>
              <a:rPr lang="en-US" altLang="ko-KR" dirty="0"/>
              <a:t>, NBD</a:t>
            </a:r>
            <a:r>
              <a:rPr lang="ko-KR" altLang="en-US" dirty="0"/>
              <a:t>값을 </a:t>
            </a:r>
            <a:r>
              <a:rPr lang="en-US" altLang="ko-KR" dirty="0"/>
              <a:t>1</a:t>
            </a:r>
            <a:r>
              <a:rPr lang="ko-KR" altLang="en-US" dirty="0"/>
              <a:t>로 초기화</a:t>
            </a:r>
            <a:endParaRPr lang="en-US" altLang="ko-KR" dirty="0"/>
          </a:p>
          <a:p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NBD</a:t>
            </a:r>
            <a:r>
              <a:rPr lang="ko-KR" altLang="en-US" dirty="0"/>
              <a:t>는 현재 윤곽선의 인덱스</a:t>
            </a:r>
            <a:endParaRPr lang="en-US" altLang="ko-KR" dirty="0"/>
          </a:p>
          <a:p>
            <a:r>
              <a:rPr lang="ko-KR" altLang="en-US" dirty="0"/>
              <a:t>값이다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줄이 바뀔 때 마다</a:t>
            </a:r>
            <a:r>
              <a:rPr lang="en-US" altLang="ko-KR" dirty="0"/>
              <a:t>, LNBD</a:t>
            </a:r>
          </a:p>
          <a:p>
            <a:r>
              <a:rPr lang="ko-KR" altLang="en-US" dirty="0"/>
              <a:t>값을 </a:t>
            </a:r>
            <a:r>
              <a:rPr lang="en-US" altLang="ko-KR" dirty="0"/>
              <a:t>1</a:t>
            </a:r>
            <a:r>
              <a:rPr lang="ko-KR" altLang="en-US" dirty="0"/>
              <a:t>로 바꾼다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LNBD</a:t>
            </a:r>
            <a:r>
              <a:rPr lang="ko-KR" altLang="en-US" dirty="0"/>
              <a:t>는 계층관계를 나타내기</a:t>
            </a:r>
            <a:endParaRPr lang="en-US" altLang="ko-KR" dirty="0"/>
          </a:p>
          <a:p>
            <a:r>
              <a:rPr lang="ko-KR" altLang="en-US" dirty="0"/>
              <a:t>위한 값으로</a:t>
            </a:r>
            <a:r>
              <a:rPr lang="en-US" altLang="ko-KR" dirty="0"/>
              <a:t>, </a:t>
            </a:r>
            <a:r>
              <a:rPr lang="ko-KR" altLang="en-US" dirty="0"/>
              <a:t>현재줄에서</a:t>
            </a:r>
            <a:endParaRPr lang="en-US" altLang="ko-KR" dirty="0"/>
          </a:p>
          <a:p>
            <a:r>
              <a:rPr lang="ko-KR" altLang="en-US" dirty="0"/>
              <a:t>마지막으로 찾은</a:t>
            </a:r>
            <a:endParaRPr lang="en-US" altLang="ko-KR" dirty="0"/>
          </a:p>
          <a:p>
            <a:r>
              <a:rPr lang="ko-KR" altLang="en-US" dirty="0"/>
              <a:t>윤곽선의 인덱스 값이다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15FA8-E952-4CCF-8FB3-02334A0CE2F8}"/>
              </a:ext>
            </a:extLst>
          </p:cNvPr>
          <p:cNvSpPr txBox="1"/>
          <p:nvPr/>
        </p:nvSpPr>
        <p:spPr>
          <a:xfrm>
            <a:off x="8868792" y="5054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알고리즘 시작</a:t>
            </a:r>
          </a:p>
        </p:txBody>
      </p:sp>
    </p:spTree>
    <p:extLst>
      <p:ext uri="{BB962C8B-B14F-4D97-AF65-F5344CB8AC3E}">
        <p14:creationId xmlns:p14="http://schemas.microsoft.com/office/powerpoint/2010/main" val="2779940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66ACD6-625A-4337-96C7-E6DAF7437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31411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BAB222B-71A3-4152-88C0-7315873DEBE2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D91D29-B1B3-41DD-AC3C-EB00B35E74B0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7B2CDC-8B81-4DAA-A85A-4908A5A24F38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749D6-D697-4884-80C8-720AC727C417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E387BA-2B55-46B8-BFCE-0B3B9C5C120D}"/>
              </a:ext>
            </a:extLst>
          </p:cNvPr>
          <p:cNvSpPr/>
          <p:nvPr/>
        </p:nvSpPr>
        <p:spPr>
          <a:xfrm>
            <a:off x="5566300" y="2755202"/>
            <a:ext cx="648070" cy="58592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4B359-1443-4BB5-A0EB-E53BADA360C2}"/>
              </a:ext>
            </a:extLst>
          </p:cNvPr>
          <p:cNvSpPr txBox="1"/>
          <p:nvPr/>
        </p:nvSpPr>
        <p:spPr>
          <a:xfrm>
            <a:off x="5112109" y="2328527"/>
            <a:ext cx="155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Outer Border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B2853-69F5-4B5B-9BEE-C86C671F30F9}"/>
              </a:ext>
            </a:extLst>
          </p:cNvPr>
          <p:cNvSpPr txBox="1"/>
          <p:nvPr/>
        </p:nvSpPr>
        <p:spPr>
          <a:xfrm>
            <a:off x="8975324" y="683581"/>
            <a:ext cx="2722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(3,6)</a:t>
            </a:r>
            <a:r>
              <a:rPr lang="ko-KR" altLang="en-US" dirty="0"/>
              <a:t>에 도착하면 새로운 </a:t>
            </a:r>
            <a:endParaRPr lang="en-US" altLang="ko-KR" dirty="0"/>
          </a:p>
          <a:p>
            <a:r>
              <a:rPr lang="ko-KR" altLang="en-US" dirty="0"/>
              <a:t>윤곽선 검출시작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NBD</a:t>
            </a:r>
            <a:r>
              <a:rPr lang="ko-KR" altLang="en-US" dirty="0"/>
              <a:t>값은</a:t>
            </a:r>
            <a:r>
              <a:rPr lang="en-US" altLang="ko-KR" dirty="0"/>
              <a:t> 2 -&gt; 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40B64-8A2D-45D4-AC33-B88A837983AA}"/>
              </a:ext>
            </a:extLst>
          </p:cNvPr>
          <p:cNvSpPr txBox="1"/>
          <p:nvPr/>
        </p:nvSpPr>
        <p:spPr>
          <a:xfrm>
            <a:off x="8975324" y="2124835"/>
            <a:ext cx="3065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검출방법은 </a:t>
            </a:r>
            <a:r>
              <a:rPr lang="en-US" altLang="ko-KR" dirty="0"/>
              <a:t>2</a:t>
            </a:r>
            <a:r>
              <a:rPr lang="ko-KR" altLang="en-US" dirty="0"/>
              <a:t>번 윤곽선을</a:t>
            </a:r>
            <a:endParaRPr lang="en-US" altLang="ko-KR" dirty="0"/>
          </a:p>
          <a:p>
            <a:r>
              <a:rPr lang="ko-KR" altLang="en-US" dirty="0"/>
              <a:t>검출할 때와 동일하므로 </a:t>
            </a:r>
            <a:endParaRPr lang="en-US" altLang="ko-KR" dirty="0"/>
          </a:p>
          <a:p>
            <a:r>
              <a:rPr lang="ko-KR" altLang="en-US" dirty="0"/>
              <a:t>생략함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82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EE726E4-09D9-4A10-A8AA-F2238D02E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57999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F723A93-69F6-49A4-8A82-01273DA8A08E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C8CC06-7488-4E03-AA3A-8EDE742F0A03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56E0C6-917F-4E45-B2C7-9CD8350E06E9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D8933-9DB9-4B2A-A754-1B0DFD964489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F9638-EE98-414A-BE01-5E28C2323C5C}"/>
              </a:ext>
            </a:extLst>
          </p:cNvPr>
          <p:cNvSpPr txBox="1"/>
          <p:nvPr/>
        </p:nvSpPr>
        <p:spPr>
          <a:xfrm>
            <a:off x="9108489" y="727969"/>
            <a:ext cx="282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다음과 같이</a:t>
            </a:r>
            <a:endParaRPr lang="en-US" altLang="ko-KR" dirty="0"/>
          </a:p>
          <a:p>
            <a:r>
              <a:rPr lang="en-US" altLang="ko-KR" dirty="0"/>
              <a:t>Outer Border 3</a:t>
            </a:r>
            <a:r>
              <a:rPr lang="ko-KR" altLang="en-US" dirty="0"/>
              <a:t>이 검출됨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295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2BF08AA-6B78-42D0-B6A7-5CA5D9728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52741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0FE7F5D-3566-473A-AFAE-8FEE1A3B5D2B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6526A7-5343-4F56-A1F2-66AF8E8F6C13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8D1D26-0A52-418D-A228-995646BE4AB4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F5134-7820-423C-BA30-AE6D05ABE206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5A7F0D-9458-4D8A-88D1-6837120A4378}"/>
              </a:ext>
            </a:extLst>
          </p:cNvPr>
          <p:cNvSpPr/>
          <p:nvPr/>
        </p:nvSpPr>
        <p:spPr>
          <a:xfrm>
            <a:off x="5566300" y="3509804"/>
            <a:ext cx="648070" cy="58592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0EE3A-03E9-451B-985F-088F20A206C7}"/>
              </a:ext>
            </a:extLst>
          </p:cNvPr>
          <p:cNvSpPr txBox="1"/>
          <p:nvPr/>
        </p:nvSpPr>
        <p:spPr>
          <a:xfrm>
            <a:off x="5112109" y="3059668"/>
            <a:ext cx="144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Hole Border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1F9F0-609F-43C4-8341-C9725A1CE081}"/>
              </a:ext>
            </a:extLst>
          </p:cNvPr>
          <p:cNvSpPr txBox="1"/>
          <p:nvPr/>
        </p:nvSpPr>
        <p:spPr>
          <a:xfrm>
            <a:off x="8957859" y="603198"/>
            <a:ext cx="2666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(4,6)</a:t>
            </a:r>
            <a:r>
              <a:rPr lang="ko-KR" altLang="en-US" dirty="0"/>
              <a:t>에서 </a:t>
            </a:r>
            <a:r>
              <a:rPr lang="en-US" altLang="ko-KR" dirty="0"/>
              <a:t>Hole Border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시작점으로 검출됨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8729E-F94B-4C58-86B8-87C5332B1C96}"/>
              </a:ext>
            </a:extLst>
          </p:cNvPr>
          <p:cNvSpPr txBox="1"/>
          <p:nvPr/>
        </p:nvSpPr>
        <p:spPr>
          <a:xfrm>
            <a:off x="8957858" y="1255495"/>
            <a:ext cx="3079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Hole Border</a:t>
            </a:r>
            <a:r>
              <a:rPr lang="ko-KR" altLang="en-US" dirty="0"/>
              <a:t>의 경우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현재 픽셀 값이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보다 같거나 크고</a:t>
            </a:r>
            <a:endParaRPr lang="en-US" altLang="ko-KR" dirty="0"/>
          </a:p>
          <a:p>
            <a:r>
              <a:rPr lang="ko-KR" altLang="en-US" dirty="0"/>
              <a:t>직후 픽셀 값이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Hole Border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NBD</a:t>
            </a:r>
            <a:r>
              <a:rPr lang="ko-KR" altLang="en-US" dirty="0"/>
              <a:t>를 증가시키고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i2,j2</a:t>
            </a:r>
            <a:r>
              <a:rPr lang="ko-KR" altLang="en-US" dirty="0"/>
              <a:t>에 직후 좌표 값을 넣는다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LNBD</a:t>
            </a:r>
            <a:r>
              <a:rPr lang="ko-KR" altLang="en-US" dirty="0"/>
              <a:t>에 현재 </a:t>
            </a:r>
            <a:endParaRPr lang="en-US" altLang="ko-KR" dirty="0"/>
          </a:p>
          <a:p>
            <a:r>
              <a:rPr lang="ko-KR" altLang="en-US" dirty="0"/>
              <a:t>픽셀 값을 넣는다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(LNBD = 3)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알고리즘 </a:t>
            </a:r>
            <a:r>
              <a:rPr lang="en-US" altLang="ko-KR" dirty="0">
                <a:solidFill>
                  <a:srgbClr val="00B0F0"/>
                </a:solidFill>
              </a:rPr>
              <a:t>1)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A7B4AE-617E-4869-8B04-6203756EE5DC}"/>
              </a:ext>
            </a:extLst>
          </p:cNvPr>
          <p:cNvSpPr/>
          <p:nvPr/>
        </p:nvSpPr>
        <p:spPr>
          <a:xfrm>
            <a:off x="8957858" y="4671815"/>
            <a:ext cx="30796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그 다음</a:t>
            </a:r>
            <a:r>
              <a:rPr lang="en-US" altLang="ko-KR" dirty="0"/>
              <a:t>, LNBD</a:t>
            </a:r>
            <a:r>
              <a:rPr lang="ko-KR" altLang="en-US" dirty="0"/>
              <a:t>값을 통해</a:t>
            </a:r>
            <a:endParaRPr lang="en-US" altLang="ko-KR" dirty="0"/>
          </a:p>
          <a:p>
            <a:r>
              <a:rPr lang="ko-KR" altLang="en-US" dirty="0"/>
              <a:t>계층관계에서 현재 윤곽선의 부모 윤곽선을 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논문 표 </a:t>
            </a:r>
            <a:r>
              <a:rPr lang="en-US" altLang="ko-KR" dirty="0"/>
              <a:t>1 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알고리즘 </a:t>
            </a:r>
            <a:r>
              <a:rPr lang="en-US" altLang="ko-KR" dirty="0">
                <a:solidFill>
                  <a:srgbClr val="C00000"/>
                </a:solidFill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56751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3A993CB-7D64-41D4-AEEC-F56678C4C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76216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3(</a:t>
                      </a:r>
                      <a:r>
                        <a:rPr lang="en-US" altLang="ko-KR" dirty="0" err="1"/>
                        <a:t>i,j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(i1,j1)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B2D16D5-1454-41B1-A149-5498CBC197A1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3A936ED-5F11-4BEC-8374-61083F3FFA0F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98CBF1-62DE-4005-895A-3CA9E3DCF777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7BF74-2B85-426F-9306-FD652FF3E143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7006E-52F9-4D87-BD3B-020E9A970D66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BE89B-66EE-411F-94BE-40FF5989E7F1}"/>
              </a:ext>
            </a:extLst>
          </p:cNvPr>
          <p:cNvSpPr txBox="1"/>
          <p:nvPr/>
        </p:nvSpPr>
        <p:spPr>
          <a:xfrm>
            <a:off x="8930936" y="719091"/>
            <a:ext cx="3187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(i2,j2)</a:t>
            </a:r>
            <a:r>
              <a:rPr lang="ko-KR" altLang="en-US" dirty="0"/>
              <a:t>에서 시작하여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r>
              <a:rPr lang="ko-KR" altLang="en-US" dirty="0"/>
              <a:t>를 기준으로 시계방향으로</a:t>
            </a:r>
            <a:endParaRPr lang="en-US" altLang="ko-KR" dirty="0"/>
          </a:p>
          <a:p>
            <a:r>
              <a:rPr lang="ko-KR" altLang="en-US" dirty="0"/>
              <a:t>주변 픽셀을 검사한다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 발견한 </a:t>
            </a:r>
            <a:r>
              <a:rPr lang="en-US" altLang="ko-KR" dirty="0"/>
              <a:t>0</a:t>
            </a:r>
            <a:r>
              <a:rPr lang="ko-KR" altLang="en-US" dirty="0"/>
              <a:t>이 아닌 픽셀을</a:t>
            </a:r>
            <a:endParaRPr lang="en-US" altLang="ko-KR" dirty="0"/>
          </a:p>
          <a:p>
            <a:r>
              <a:rPr lang="ko-KR" altLang="en-US" dirty="0"/>
              <a:t>임시 좌표 변수 </a:t>
            </a:r>
            <a:r>
              <a:rPr lang="en-US" altLang="ko-KR" dirty="0"/>
              <a:t>(i1,j1)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/>
              <a:t>발견되지 않으면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r>
              <a:rPr lang="ko-KR" altLang="en-US" dirty="0"/>
              <a:t>의 픽셀 값을 </a:t>
            </a:r>
            <a:r>
              <a:rPr lang="en-US" altLang="ko-KR" dirty="0"/>
              <a:t>–NBD</a:t>
            </a:r>
            <a:r>
              <a:rPr lang="ko-KR" altLang="en-US" dirty="0"/>
              <a:t>값으로</a:t>
            </a:r>
            <a:endParaRPr lang="en-US" altLang="ko-KR" dirty="0"/>
          </a:p>
          <a:p>
            <a:r>
              <a:rPr lang="ko-KR" altLang="en-US" dirty="0"/>
              <a:t>바꾸고 알고리즘 </a:t>
            </a:r>
            <a:r>
              <a:rPr lang="en-US" altLang="ko-KR" dirty="0"/>
              <a:t>4</a:t>
            </a:r>
            <a:r>
              <a:rPr lang="ko-KR" altLang="en-US" dirty="0"/>
              <a:t>로 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502DCE-E2FC-42CD-AFAD-CC60CCA2BB03}"/>
              </a:ext>
            </a:extLst>
          </p:cNvPr>
          <p:cNvCxnSpPr/>
          <p:nvPr/>
        </p:nvCxnSpPr>
        <p:spPr>
          <a:xfrm>
            <a:off x="6702641" y="3790765"/>
            <a:ext cx="0" cy="71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5BC53B-8249-4D1C-9807-E5CDF8AB0683}"/>
              </a:ext>
            </a:extLst>
          </p:cNvPr>
          <p:cNvCxnSpPr/>
          <p:nvPr/>
        </p:nvCxnSpPr>
        <p:spPr>
          <a:xfrm flipH="1">
            <a:off x="5885895" y="4518734"/>
            <a:ext cx="84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83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94CDDCD-9526-42D6-ABA2-5AA0D100E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96489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2B43B65-3AF7-4A21-A235-8671343D33DE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FBF8C94-0030-48AC-968D-7A60E9467225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F95D3-A211-49A9-9109-D3E471535094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39754-2D90-4107-B84C-5EAECC98B837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659E1-A4BF-4026-AD60-88B580087D5B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F9EAE-7282-4E75-88C8-8BA424716259}"/>
              </a:ext>
            </a:extLst>
          </p:cNvPr>
          <p:cNvSpPr txBox="1"/>
          <p:nvPr/>
        </p:nvSpPr>
        <p:spPr>
          <a:xfrm>
            <a:off x="8922058" y="754602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(i2,j2)</a:t>
            </a:r>
            <a:r>
              <a:rPr lang="en-US" altLang="ko-KR" dirty="0"/>
              <a:t>&lt;-</a:t>
            </a:r>
            <a:r>
              <a:rPr lang="en-US" altLang="ko-KR" dirty="0">
                <a:solidFill>
                  <a:srgbClr val="FFC000"/>
                </a:solidFill>
              </a:rPr>
              <a:t>(i1,j1)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(i3,j3)</a:t>
            </a:r>
            <a:r>
              <a:rPr lang="en-US" altLang="ko-KR" dirty="0"/>
              <a:t>&lt;-(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272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262A0E-2995-4C14-846D-8B1906F340C8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7766C-B75B-4818-B1AB-2B1797EC6EE4}"/>
              </a:ext>
            </a:extLst>
          </p:cNvPr>
          <p:cNvSpPr txBox="1"/>
          <p:nvPr/>
        </p:nvSpPr>
        <p:spPr>
          <a:xfrm>
            <a:off x="8886548" y="736847"/>
            <a:ext cx="31470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임시 좌표 변수</a:t>
            </a:r>
            <a:r>
              <a:rPr lang="en-US" altLang="ko-KR" dirty="0">
                <a:solidFill>
                  <a:srgbClr val="FF0000"/>
                </a:solidFill>
              </a:rPr>
              <a:t>(i2,j2)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(i3,j3)</a:t>
            </a:r>
            <a:r>
              <a:rPr lang="ko-KR" altLang="en-US" dirty="0"/>
              <a:t>을 기준으로 </a:t>
            </a:r>
            <a:endParaRPr lang="en-US" altLang="ko-KR" dirty="0"/>
          </a:p>
          <a:p>
            <a:r>
              <a:rPr lang="ko-KR" altLang="en-US" dirty="0"/>
              <a:t>반시계방향으로 바로 다음</a:t>
            </a:r>
            <a:endParaRPr lang="en-US" altLang="ko-KR" dirty="0"/>
          </a:p>
          <a:p>
            <a:r>
              <a:rPr lang="ko-KR" altLang="en-US" dirty="0"/>
              <a:t>픽셀에서 시작하여</a:t>
            </a:r>
            <a:r>
              <a:rPr lang="en-US" altLang="ko-KR" dirty="0"/>
              <a:t>, 0</a:t>
            </a:r>
            <a:r>
              <a:rPr lang="ko-KR" altLang="en-US" dirty="0"/>
              <a:t>이 아닌</a:t>
            </a:r>
            <a:endParaRPr lang="en-US" altLang="ko-KR" dirty="0"/>
          </a:p>
          <a:p>
            <a:r>
              <a:rPr lang="ko-KR" altLang="en-US" dirty="0"/>
              <a:t>픽셀을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그것을 임시 좌표 변수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(i4,j4)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73D9156D-B2F7-4631-BFE1-FD1FEA96F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96552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F5A472-CB88-4D6F-8451-413D15574A77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18BF491-0B39-481D-B607-7E0D51024856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E5FDDB-DD95-4FE0-9077-4EA40910784C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A7E63-F312-4984-8E9F-7EE62A51DAF7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37E304-08E0-4C1B-B1F6-3CEEA4F96735}"/>
              </a:ext>
            </a:extLst>
          </p:cNvPr>
          <p:cNvCxnSpPr/>
          <p:nvPr/>
        </p:nvCxnSpPr>
        <p:spPr>
          <a:xfrm flipV="1">
            <a:off x="6684885" y="3089429"/>
            <a:ext cx="0" cy="143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30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35246-28AD-4A92-85A7-322E7AF09FF4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86433-7F7A-418B-81E3-5A19DD3D16C5}"/>
              </a:ext>
            </a:extLst>
          </p:cNvPr>
          <p:cNvSpPr txBox="1"/>
          <p:nvPr/>
        </p:nvSpPr>
        <p:spPr>
          <a:xfrm>
            <a:off x="8824404" y="719091"/>
            <a:ext cx="3302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(i3,j3)</a:t>
            </a:r>
            <a:r>
              <a:rPr lang="ko-KR" altLang="en-US" dirty="0"/>
              <a:t>의 픽셀 값을</a:t>
            </a:r>
            <a:endParaRPr lang="en-US" altLang="ko-KR" dirty="0"/>
          </a:p>
          <a:p>
            <a:r>
              <a:rPr lang="ko-KR" altLang="en-US" dirty="0"/>
              <a:t>다음 조건에 의해 결정한다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ko-KR" dirty="0">
                <a:solidFill>
                  <a:srgbClr val="FFC000"/>
                </a:solidFill>
              </a:rPr>
              <a:t>(i3,j3+1)</a:t>
            </a:r>
            <a:r>
              <a:rPr lang="ko-KR" altLang="en-US" dirty="0">
                <a:solidFill>
                  <a:srgbClr val="FFC000"/>
                </a:solidFill>
              </a:rPr>
              <a:t>이 알고리즘</a:t>
            </a:r>
            <a:r>
              <a:rPr lang="en-US" altLang="ko-KR" dirty="0">
                <a:solidFill>
                  <a:srgbClr val="FFC000"/>
                </a:solidFill>
              </a:rPr>
              <a:t>3-3</a:t>
            </a:r>
            <a:r>
              <a:rPr lang="ko-KR" altLang="en-US" dirty="0">
                <a:solidFill>
                  <a:srgbClr val="FFC000"/>
                </a:solidFill>
              </a:rPr>
              <a:t>에서 지나간</a:t>
            </a:r>
            <a:r>
              <a:rPr lang="en-US" altLang="ko-KR" dirty="0">
                <a:solidFill>
                  <a:srgbClr val="FFC000"/>
                </a:solidFill>
              </a:rPr>
              <a:t> 0 </a:t>
            </a:r>
            <a:r>
              <a:rPr lang="ko-KR" altLang="en-US" dirty="0">
                <a:solidFill>
                  <a:srgbClr val="FFC000"/>
                </a:solidFill>
              </a:rPr>
              <a:t>픽셀인 경우 픽셀 값은 </a:t>
            </a:r>
            <a:r>
              <a:rPr lang="en-US" altLang="ko-KR" dirty="0">
                <a:solidFill>
                  <a:srgbClr val="FFC000"/>
                </a:solidFill>
              </a:rPr>
              <a:t> –NBD</a:t>
            </a:r>
            <a:r>
              <a:rPr lang="ko-KR" altLang="en-US" dirty="0">
                <a:solidFill>
                  <a:srgbClr val="FFC000"/>
                </a:solidFill>
              </a:rPr>
              <a:t>값이 된다</a:t>
            </a:r>
            <a:r>
              <a:rPr lang="en-US" altLang="ko-KR" dirty="0">
                <a:solidFill>
                  <a:srgbClr val="FFC000"/>
                </a:solidFill>
              </a:rPr>
              <a:t>. (</a:t>
            </a:r>
            <a:r>
              <a:rPr lang="ko-KR" altLang="en-US" dirty="0">
                <a:solidFill>
                  <a:srgbClr val="FFC000"/>
                </a:solidFill>
              </a:rPr>
              <a:t>여기에 해당됨</a:t>
            </a:r>
            <a:r>
              <a:rPr lang="en-US" altLang="ko-KR" dirty="0">
                <a:solidFill>
                  <a:srgbClr val="FFC000"/>
                </a:solidFill>
              </a:rPr>
              <a:t>)</a:t>
            </a:r>
          </a:p>
          <a:p>
            <a:pPr marL="342900" indent="-342900">
              <a:buFont typeface="+mj-lt"/>
              <a:buAutoNum type="alphaLcPeriod"/>
            </a:pPr>
            <a:endParaRPr lang="en-US" altLang="ko-KR" dirty="0"/>
          </a:p>
          <a:p>
            <a:pPr marL="342900" indent="-342900">
              <a:buFont typeface="+mj-lt"/>
              <a:buAutoNum type="alphaLcPeriod"/>
            </a:pPr>
            <a:r>
              <a:rPr lang="en-US" altLang="ko-KR" dirty="0"/>
              <a:t>(i3,j3+1)</a:t>
            </a:r>
            <a:r>
              <a:rPr lang="ko-KR" altLang="en-US" dirty="0"/>
              <a:t>이 알고리즘</a:t>
            </a:r>
            <a:r>
              <a:rPr lang="en-US" altLang="ko-KR" dirty="0"/>
              <a:t>3-3</a:t>
            </a:r>
            <a:r>
              <a:rPr lang="ko-KR" altLang="en-US" dirty="0"/>
              <a:t>에서 지나간 </a:t>
            </a:r>
            <a:r>
              <a:rPr lang="en-US" altLang="ko-KR" dirty="0"/>
              <a:t>0 </a:t>
            </a:r>
            <a:r>
              <a:rPr lang="ko-KR" altLang="en-US" dirty="0"/>
              <a:t>픽셀이 아니고</a:t>
            </a:r>
            <a:r>
              <a:rPr lang="en-US" altLang="ko-KR" dirty="0"/>
              <a:t>, (i3,j3)</a:t>
            </a:r>
            <a:r>
              <a:rPr lang="ko-KR" altLang="en-US" dirty="0"/>
              <a:t>의 픽셀 값이 </a:t>
            </a:r>
            <a:r>
              <a:rPr lang="en-US" altLang="ko-KR" dirty="0"/>
              <a:t>1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픽셀 값은 </a:t>
            </a:r>
            <a:r>
              <a:rPr lang="en-US" altLang="ko-KR" dirty="0"/>
              <a:t>NBD</a:t>
            </a:r>
            <a:r>
              <a:rPr lang="ko-KR" altLang="en-US" dirty="0"/>
              <a:t>값이 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lphaLcPeriod"/>
            </a:pPr>
            <a:endParaRPr lang="en-US" altLang="ko-KR" dirty="0"/>
          </a:p>
          <a:p>
            <a:pPr marL="342900" indent="-342900">
              <a:buFont typeface="+mj-lt"/>
              <a:buAutoNum type="alphaLcPeriod"/>
            </a:pPr>
            <a:r>
              <a:rPr lang="ko-KR" altLang="en-US" dirty="0"/>
              <a:t>그것도 아니면 값을 그대로 둔다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7377AA88-C7B5-4A1E-BD3C-28FAF0D4F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99515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6A03ACF-A906-4497-80A0-E9024F13F4FA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34C09AC-7363-4E6B-9F64-E131999BDF13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C7B381-0B1E-4A67-B2E1-F787AC4CC464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F32E8-6071-4FC2-A615-2E013A171864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939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CDF1B2-AC69-4853-A205-C6061ED5E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10486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D235645-5627-493A-AAA1-7ADF6B8BA97B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A93E66F-ABD9-421D-99E5-9E36478DB87D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3364CB-9D46-4C60-8F3D-B594C3DD149D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CC378-164F-4C4A-BBEF-B58B93E9FA5C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3BF4D-9BB5-4483-BCD2-E738FB8409AE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2FD9E-C64A-483B-ABB6-B97ABB26DB40}"/>
              </a:ext>
            </a:extLst>
          </p:cNvPr>
          <p:cNvSpPr/>
          <p:nvPr/>
        </p:nvSpPr>
        <p:spPr>
          <a:xfrm>
            <a:off x="8880629" y="507258"/>
            <a:ext cx="173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(i2,j2)</a:t>
            </a:r>
            <a:r>
              <a:rPr lang="en-US" altLang="ko-KR" dirty="0"/>
              <a:t>&lt;-</a:t>
            </a:r>
            <a:r>
              <a:rPr lang="en-US" altLang="ko-KR" dirty="0">
                <a:solidFill>
                  <a:srgbClr val="00B050"/>
                </a:solidFill>
              </a:rPr>
              <a:t>(i3,j3)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(i3,j3)</a:t>
            </a:r>
            <a:r>
              <a:rPr lang="en-US" altLang="ko-KR" dirty="0"/>
              <a:t>&lt;-</a:t>
            </a:r>
            <a:r>
              <a:rPr lang="en-US" altLang="ko-KR" dirty="0">
                <a:solidFill>
                  <a:srgbClr val="7030A0"/>
                </a:solidFill>
              </a:rPr>
              <a:t>(i4,j4)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48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6CE5E4-162E-4058-B5E3-F33D6FEEC88D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3-3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CA580A-F12F-448E-A979-BFC35E207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20997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77F76-D590-4327-808D-2B5319A2F61B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47C9EC3-EC1A-49BE-82B3-1E44B8A5330A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83F074-6AB0-47D5-BB0C-90A02305705B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46309-7151-44F1-BB00-6E1DEBE73867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371399-87DA-48FB-98DE-C5907EC359ED}"/>
              </a:ext>
            </a:extLst>
          </p:cNvPr>
          <p:cNvCxnSpPr/>
          <p:nvPr/>
        </p:nvCxnSpPr>
        <p:spPr>
          <a:xfrm>
            <a:off x="6684885" y="3764132"/>
            <a:ext cx="834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19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F5095-5D55-43A5-AC22-C774309FF375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3-4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8E249C5-D610-4628-877D-A8EBA79B4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93016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8A16D73-CD1E-4C5C-B290-C2FCE7866519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975A17C-575A-497A-99F8-985351172D08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A0B6B1-C1D5-4226-80D8-EEC70AEAA8CA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20B12-8E26-49E1-9777-6C43A246F367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9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3EEC8AC-330C-4CFB-A9B2-C79E8FDB8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752761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i2,j2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1(</a:t>
                      </a:r>
                      <a:r>
                        <a:rPr lang="en-US" altLang="ko-KR" dirty="0" err="1"/>
                        <a:t>i,j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3738C17-6EC4-469C-86F9-282CDEE6F7DA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A0CFC3-8D18-4E22-80FB-653C5D82AB5E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7B3E39-2DD0-4168-ACFF-C7F50C05EBB9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1A68F-43E2-4662-B602-8646953A1105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83BBED3-F156-4ABA-801D-FE53F72E2414}"/>
              </a:ext>
            </a:extLst>
          </p:cNvPr>
          <p:cNvSpPr/>
          <p:nvPr/>
        </p:nvSpPr>
        <p:spPr>
          <a:xfrm>
            <a:off x="2281562" y="1325897"/>
            <a:ext cx="648070" cy="58592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CE6BE-82C0-42BB-AF44-D005742AC75F}"/>
              </a:ext>
            </a:extLst>
          </p:cNvPr>
          <p:cNvSpPr txBox="1"/>
          <p:nvPr/>
        </p:nvSpPr>
        <p:spPr>
          <a:xfrm>
            <a:off x="8922058" y="561800"/>
            <a:ext cx="3195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</a:t>
            </a:r>
            <a:r>
              <a:rPr lang="en-US" altLang="ko-KR" dirty="0"/>
              <a:t>1</a:t>
            </a:r>
            <a:r>
              <a:rPr lang="ko-KR" altLang="en-US" dirty="0"/>
              <a:t>인 픽셀을 찾으면</a:t>
            </a:r>
            <a:endParaRPr lang="en-US" altLang="ko-KR" dirty="0"/>
          </a:p>
          <a:p>
            <a:r>
              <a:rPr lang="en-US" altLang="ko-KR" dirty="0"/>
              <a:t>Outer Border</a:t>
            </a:r>
            <a:r>
              <a:rPr lang="ko-KR" altLang="en-US" dirty="0"/>
              <a:t>인지 </a:t>
            </a:r>
            <a:endParaRPr lang="en-US" altLang="ko-KR" dirty="0"/>
          </a:p>
          <a:p>
            <a:r>
              <a:rPr lang="en-US" altLang="ko-KR" dirty="0"/>
              <a:t>Hole Border</a:t>
            </a:r>
            <a:r>
              <a:rPr lang="ko-KR" altLang="en-US" dirty="0"/>
              <a:t>인지를 판별한다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22CA4-692C-45E4-B1AF-33E5C5853F8C}"/>
              </a:ext>
            </a:extLst>
          </p:cNvPr>
          <p:cNvSpPr txBox="1"/>
          <p:nvPr/>
        </p:nvSpPr>
        <p:spPr>
          <a:xfrm>
            <a:off x="8922058" y="1719594"/>
            <a:ext cx="3154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픽셀 값이 </a:t>
            </a:r>
            <a:r>
              <a:rPr lang="en-US" altLang="ko-KR" dirty="0"/>
              <a:t>1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직전 픽셀 값이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지금부터 검사할 윤곽선의</a:t>
            </a:r>
            <a:endParaRPr lang="en-US" altLang="ko-KR" dirty="0"/>
          </a:p>
          <a:p>
            <a:r>
              <a:rPr lang="ko-KR" altLang="en-US" dirty="0"/>
              <a:t>종류는 </a:t>
            </a:r>
            <a:r>
              <a:rPr lang="en-US" altLang="ko-KR" dirty="0"/>
              <a:t>Outer Border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NBD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증가시킨 후</a:t>
            </a:r>
            <a:r>
              <a:rPr lang="en-US" altLang="ko-KR" dirty="0"/>
              <a:t>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(i2,j2)</a:t>
            </a:r>
            <a:r>
              <a:rPr lang="ko-KR" altLang="en-US" dirty="0"/>
              <a:t>라는 임시 좌표변수에</a:t>
            </a:r>
            <a:endParaRPr lang="en-US" altLang="ko-KR" dirty="0"/>
          </a:p>
          <a:p>
            <a:r>
              <a:rPr lang="ko-KR" altLang="en-US" dirty="0"/>
              <a:t>현재 좌표의 바로 직전 좌표</a:t>
            </a:r>
            <a:endParaRPr lang="en-US" altLang="ko-KR" dirty="0"/>
          </a:p>
          <a:p>
            <a:r>
              <a:rPr lang="ko-KR" altLang="en-US" dirty="0"/>
              <a:t>값을 넣는다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알고리즘 </a:t>
            </a:r>
            <a:r>
              <a:rPr lang="en-US" altLang="ko-KR" dirty="0">
                <a:solidFill>
                  <a:srgbClr val="00B0F0"/>
                </a:solidFill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B41C41-EDFD-480E-969E-3BAD5C3494B1}"/>
              </a:ext>
            </a:extLst>
          </p:cNvPr>
          <p:cNvSpPr txBox="1"/>
          <p:nvPr/>
        </p:nvSpPr>
        <p:spPr>
          <a:xfrm>
            <a:off x="8933903" y="4539381"/>
            <a:ext cx="3079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다음</a:t>
            </a:r>
            <a:r>
              <a:rPr lang="en-US" altLang="ko-KR" dirty="0"/>
              <a:t>, LNBD</a:t>
            </a:r>
            <a:r>
              <a:rPr lang="ko-KR" altLang="en-US" dirty="0"/>
              <a:t>값을 통해</a:t>
            </a:r>
            <a:endParaRPr lang="en-US" altLang="ko-KR" dirty="0"/>
          </a:p>
          <a:p>
            <a:r>
              <a:rPr lang="ko-KR" altLang="en-US" dirty="0"/>
              <a:t>계층관계에서 현재 윤곽선의 부모 윤곽선을 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논문 표 </a:t>
            </a:r>
            <a:r>
              <a:rPr lang="en-US" altLang="ko-KR" dirty="0"/>
              <a:t>1 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알고리즘 </a:t>
            </a:r>
            <a:r>
              <a:rPr lang="en-US" altLang="ko-KR" dirty="0">
                <a:solidFill>
                  <a:srgbClr val="C00000"/>
                </a:solidFill>
              </a:rPr>
              <a:t>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8ECEDF-4420-4AB1-9EA9-57921A79CF66}"/>
              </a:ext>
            </a:extLst>
          </p:cNvPr>
          <p:cNvSpPr txBox="1"/>
          <p:nvPr/>
        </p:nvSpPr>
        <p:spPr>
          <a:xfrm>
            <a:off x="8868792" y="50545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1~2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2578AD-EF72-48F1-99A0-D553224B5B98}"/>
              </a:ext>
            </a:extLst>
          </p:cNvPr>
          <p:cNvSpPr txBox="1"/>
          <p:nvPr/>
        </p:nvSpPr>
        <p:spPr>
          <a:xfrm>
            <a:off x="1827371" y="885604"/>
            <a:ext cx="155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Outer Border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447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3BCF9-430D-4E42-ADB6-82092B9CD6EE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3-5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F1F4B4-F27E-4B61-8677-E97C6D8AA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27716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E042DAE-5253-4AA1-97A8-0EBF845E5217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D2D17B-BE64-43B3-BB76-494D7092DBE3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D001E8-7D6C-4EFC-A427-D601220AA2C0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133B8-DA29-41D7-A5DB-50D33488FB18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550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F603FE-ECC7-44A6-A7D7-5E51DE114583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3-3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08815D1-27C5-42E1-90B3-A73B595F3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8333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1AF0D2-303D-491F-B621-E1C8919ADBF9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50ED36E-A5F4-4337-AE0D-CFC10EC2E113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27FAC1-5F23-4B4F-98CD-E52D03605590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6741F-CEA5-4BA9-800C-AD91748764D0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53E0D2F-141B-4C2A-81AA-D428CCF41F67}"/>
              </a:ext>
            </a:extLst>
          </p:cNvPr>
          <p:cNvCxnSpPr/>
          <p:nvPr/>
        </p:nvCxnSpPr>
        <p:spPr>
          <a:xfrm>
            <a:off x="6720396" y="3746377"/>
            <a:ext cx="0" cy="852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DC18B6B-7D87-4A7D-9130-B344376799B8}"/>
              </a:ext>
            </a:extLst>
          </p:cNvPr>
          <p:cNvCxnSpPr/>
          <p:nvPr/>
        </p:nvCxnSpPr>
        <p:spPr>
          <a:xfrm>
            <a:off x="6755907" y="4607511"/>
            <a:ext cx="719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10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50F75B-2586-404B-B6AA-C62284F7CCA2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3-4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8B2C80-BC47-46EB-B348-897DD9538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09712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7A6B22F-56B5-4341-824B-28B687131ED6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C5EB574-DC72-41F6-A091-A1922BE20247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24FE25-91A6-4B5A-8439-AED1D6A3469C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7B066-A7E7-416D-9FCD-7EA12B488000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682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621676-55A5-44D7-A719-9A643FBF3A37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3-5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FCD5D0-7697-4B7B-A9D9-6FFC8C456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37337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B308DC-6E74-4CA6-86AA-E7DF64B78F85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B40ABD1-8589-4300-B2E2-C1EF6105F7B8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59981A-5D7C-4803-8BC6-ADE2EC3A024D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3EEB8-5177-472D-9E05-40D1D559A92C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55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B7DC20-F0C8-4B0C-926F-064C2DA84C33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3-3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23FA8BE-45A3-41C8-A0DC-5FD6CC10A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12447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6AAA83A-38CA-4B77-A3C1-4A12C3A4A97B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4F9396-849C-4BC8-9012-EC22E3418F18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9C4D53-771A-478F-9746-D0E0CA8E04C6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97399-DF22-451D-B2FB-028D447FA6A6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1B7310-693C-4067-BCA8-DF0900A4042C}"/>
              </a:ext>
            </a:extLst>
          </p:cNvPr>
          <p:cNvCxnSpPr/>
          <p:nvPr/>
        </p:nvCxnSpPr>
        <p:spPr>
          <a:xfrm>
            <a:off x="6696075" y="3676650"/>
            <a:ext cx="0" cy="150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65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466C8A-F611-4632-AC28-6A2F66D9F606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3-4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5EF80D-C4B5-43D4-871B-83025E725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03333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76D73A5-FDC4-4A30-9716-3504DEC0EA7B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9B588C0-5FB7-45D0-ADAA-FC62006477D4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5BFE6-93D2-41A0-BD97-3E5E055F9946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60ACD-5CE6-4A76-955D-5DC5CB445C83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647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DA78CF-78C1-444D-858E-26BC29BA4485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3-5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B5CB62-5020-4D93-9A17-3BE4192DB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06123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67C924-BDEA-4C32-BFC3-25C8F91D94F0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F71135-687F-41A1-92FA-BC0CC0F89E15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908983-AA68-494B-AA6F-6C7D3877081A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13F6-0A7D-4382-BDC6-61175DCE37B9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349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3B56C-CA06-4A63-8796-2CB28D0D13C5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3-3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1BB351-9655-4B1C-9D5B-B81E808E0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002351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0949E3-5DF1-43BA-A03D-A3627C0BCD48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113421-5E3C-40F1-8F84-06A537377502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CB0129-E517-42D9-AEB0-3E80B2B77299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C4BAB-6D04-4819-BC6C-7842DF528F07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2EC25F-2C71-4495-8907-46D78D2CA3B6}"/>
              </a:ext>
            </a:extLst>
          </p:cNvPr>
          <p:cNvCxnSpPr/>
          <p:nvPr/>
        </p:nvCxnSpPr>
        <p:spPr>
          <a:xfrm flipH="1">
            <a:off x="5819775" y="4562475"/>
            <a:ext cx="866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94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C20299-14F3-480D-B2B2-BEA285C3FF28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3-4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5020699-FB05-4D44-AE2C-03DF90822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736625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847788-2B28-4C9E-A599-5C35B1E80581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204F6E9-81F2-439B-9148-BFC0D17C9F13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320182-CC39-4683-9FBD-F79F38862640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0B7F6-039D-40EC-8906-76E7B1DF1320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478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6145E9-2C72-4D24-9FFB-B7429F1A9CA8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3-5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4964858-A7ED-4B29-80EF-39CE1211A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52350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C8C863B-F36A-43F2-83A2-95496472C442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9164BC-BD1C-4098-B8E7-BA97BDD39D3F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26BAD3-41D4-4A71-9BA3-C78891189E97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D6E060-E4F5-45D8-AA7B-548B1A1885CD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31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568745-5507-4053-AD82-B9421CADA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11112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i2,j2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1(</a:t>
                      </a:r>
                      <a:r>
                        <a:rPr lang="en-US" altLang="ko-KR" dirty="0" err="1"/>
                        <a:t>i,j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(i1,j1)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D772721-99F0-43C0-BC7A-F68CDF73FB0C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FBDA20C-47F2-4807-A112-B985AC8081B1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3F43A5-0CCD-4035-A179-0EFDBEBE8E8F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CB58A-6010-46D6-84BC-ECE7F3F33F81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593C5-0B1A-461C-AA85-1AF706FD16F4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9F6D9-61E9-4AAE-AEAC-B419C33227FD}"/>
              </a:ext>
            </a:extLst>
          </p:cNvPr>
          <p:cNvSpPr txBox="1"/>
          <p:nvPr/>
        </p:nvSpPr>
        <p:spPr>
          <a:xfrm>
            <a:off x="8930936" y="719091"/>
            <a:ext cx="31870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(i2,j2)</a:t>
            </a:r>
            <a:r>
              <a:rPr lang="ko-KR" altLang="en-US" dirty="0"/>
              <a:t>에서 시작하여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r>
              <a:rPr lang="ko-KR" altLang="en-US" dirty="0"/>
              <a:t>를 기준으로 시계방향으로</a:t>
            </a:r>
            <a:endParaRPr lang="en-US" altLang="ko-KR" dirty="0"/>
          </a:p>
          <a:p>
            <a:r>
              <a:rPr lang="ko-KR" altLang="en-US" dirty="0"/>
              <a:t>주변 픽셀을 검사한다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 발견한 </a:t>
            </a:r>
            <a:r>
              <a:rPr lang="en-US" altLang="ko-KR" dirty="0"/>
              <a:t>0</a:t>
            </a:r>
            <a:r>
              <a:rPr lang="ko-KR" altLang="en-US" dirty="0"/>
              <a:t>이 아닌 픽셀을</a:t>
            </a:r>
            <a:endParaRPr lang="en-US" altLang="ko-KR" dirty="0"/>
          </a:p>
          <a:p>
            <a:r>
              <a:rPr lang="ko-KR" altLang="en-US" dirty="0"/>
              <a:t>임시 좌표 변수 </a:t>
            </a:r>
            <a:r>
              <a:rPr lang="en-US" altLang="ko-KR" dirty="0">
                <a:solidFill>
                  <a:srgbClr val="FFC000"/>
                </a:solidFill>
              </a:rPr>
              <a:t>(i1,j1)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윤곽선의 끝점을 우선 </a:t>
            </a:r>
            <a:endParaRPr lang="en-US" altLang="ko-KR" dirty="0"/>
          </a:p>
          <a:p>
            <a:r>
              <a:rPr lang="ko-KR" altLang="en-US" dirty="0"/>
              <a:t>찾는다</a:t>
            </a:r>
            <a:r>
              <a:rPr lang="en-US" altLang="ko-KR" dirty="0"/>
              <a:t>. ?)</a:t>
            </a:r>
          </a:p>
          <a:p>
            <a:endParaRPr lang="en-US" altLang="ko-KR" dirty="0"/>
          </a:p>
          <a:p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/>
              <a:t>발견되지 않으면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r>
              <a:rPr lang="ko-KR" altLang="en-US" dirty="0"/>
              <a:t>의 픽셀 값을 </a:t>
            </a:r>
            <a:r>
              <a:rPr lang="en-US" altLang="ko-KR" dirty="0"/>
              <a:t>–NBD</a:t>
            </a:r>
            <a:r>
              <a:rPr lang="ko-KR" altLang="en-US" dirty="0"/>
              <a:t>값으로</a:t>
            </a:r>
            <a:endParaRPr lang="en-US" altLang="ko-KR" dirty="0"/>
          </a:p>
          <a:p>
            <a:r>
              <a:rPr lang="ko-KR" altLang="en-US" dirty="0"/>
              <a:t>바꾸고 알고리즘 </a:t>
            </a:r>
            <a:r>
              <a:rPr lang="en-US" altLang="ko-KR" dirty="0"/>
              <a:t>4</a:t>
            </a:r>
            <a:r>
              <a:rPr lang="ko-KR" altLang="en-US" dirty="0"/>
              <a:t>로 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1E59F09-DE66-4163-B239-430AE2B2B926}"/>
              </a:ext>
            </a:extLst>
          </p:cNvPr>
          <p:cNvCxnSpPr/>
          <p:nvPr/>
        </p:nvCxnSpPr>
        <p:spPr>
          <a:xfrm flipV="1">
            <a:off x="1811045" y="830424"/>
            <a:ext cx="0" cy="82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0A803C6-6706-446C-B5F1-C89D30021066}"/>
              </a:ext>
            </a:extLst>
          </p:cNvPr>
          <p:cNvCxnSpPr>
            <a:cxnSpLocks/>
          </p:cNvCxnSpPr>
          <p:nvPr/>
        </p:nvCxnSpPr>
        <p:spPr>
          <a:xfrm>
            <a:off x="1811045" y="830424"/>
            <a:ext cx="1651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60802B3-30BA-48ED-8185-01E7009DAD6E}"/>
              </a:ext>
            </a:extLst>
          </p:cNvPr>
          <p:cNvCxnSpPr/>
          <p:nvPr/>
        </p:nvCxnSpPr>
        <p:spPr>
          <a:xfrm>
            <a:off x="3462291" y="830424"/>
            <a:ext cx="0" cy="82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829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CADD1-1A62-47B9-81C8-5DBE9BACEFB7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3-3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68995A1-DFB0-4BC6-AE80-618DC9F14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44289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3ECAE77-2352-4D2A-AD75-384790FF9789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6541BE-5C0C-4B7C-AC40-E8F1E7EA0B63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BFBDF6-591E-4C42-BE29-31E786D2C958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6D11E3-4AF6-42F0-A452-3177B569AB8F}"/>
              </a:ext>
            </a:extLst>
          </p:cNvPr>
          <p:cNvCxnSpPr/>
          <p:nvPr/>
        </p:nvCxnSpPr>
        <p:spPr>
          <a:xfrm flipV="1">
            <a:off x="6705600" y="3781425"/>
            <a:ext cx="0" cy="78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CD5B24-8330-4863-814F-9004E7838684}"/>
              </a:ext>
            </a:extLst>
          </p:cNvPr>
          <p:cNvCxnSpPr/>
          <p:nvPr/>
        </p:nvCxnSpPr>
        <p:spPr>
          <a:xfrm flipH="1">
            <a:off x="5867400" y="37719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73848A-E2A4-4ADE-B6FC-3D624A7B6027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934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101B2D-0EF7-45BE-8033-B8D72609D90A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3-4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7DE720A-DB00-4927-8094-D9A6E9629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9961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3FA8AA-81A9-43CA-9492-78DE51392708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5292035-2387-4A0B-8CF5-4DACB7370959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45BD92-781B-4269-BD64-443561ED4E32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50A76-42A4-4B66-879F-1420A79D0C9E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11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0D5DF-D2AE-42CC-B7BC-9A6F411704DE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3-5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C5B3C15-CBF3-40F5-BAB0-210480BCB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82057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7775E10-8957-4FFF-BEA3-DF9FB506E461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C5CA39-CC5B-4B7C-A192-0ECE5EFA0EBD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94BBE5-6FDF-4002-AB44-28C9A750D8CB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AEDB7-1DFD-4C8D-9F15-B46F4F0BEAC4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3A94E-828A-4EAF-9497-8BFA8C64A465}"/>
              </a:ext>
            </a:extLst>
          </p:cNvPr>
          <p:cNvSpPr/>
          <p:nvPr/>
        </p:nvSpPr>
        <p:spPr>
          <a:xfrm>
            <a:off x="9127997" y="561800"/>
            <a:ext cx="23145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(i4,j4)</a:t>
            </a:r>
            <a:r>
              <a:rPr lang="ko-KR" altLang="en-US" dirty="0"/>
              <a:t>가 </a:t>
            </a:r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r>
              <a:rPr lang="ko-KR" altLang="en-US" dirty="0"/>
              <a:t>와 같고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(i3,j3)</a:t>
            </a:r>
            <a:r>
              <a:rPr lang="ko-KR" altLang="en-US" dirty="0"/>
              <a:t>가 </a:t>
            </a:r>
            <a:r>
              <a:rPr lang="en-US" altLang="ko-KR" dirty="0">
                <a:solidFill>
                  <a:srgbClr val="FFC000"/>
                </a:solidFill>
              </a:rPr>
              <a:t>(i1,j1)</a:t>
            </a:r>
            <a:r>
              <a:rPr lang="ko-KR" altLang="en-US" dirty="0"/>
              <a:t>와 같으면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탐색과정에서 시작점으로 돌아오면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알고리즘 </a:t>
            </a:r>
            <a:r>
              <a:rPr lang="en-US" altLang="ko-KR" dirty="0"/>
              <a:t>4</a:t>
            </a:r>
            <a:r>
              <a:rPr lang="ko-KR" altLang="en-US" dirty="0"/>
              <a:t>로 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267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D52BB3-D241-4DF2-B053-46C74FF490F2}"/>
              </a:ext>
            </a:extLst>
          </p:cNvPr>
          <p:cNvSpPr txBox="1"/>
          <p:nvPr/>
        </p:nvSpPr>
        <p:spPr>
          <a:xfrm>
            <a:off x="8747685" y="5054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FBEF6EB-DA4A-42BD-A302-0501F5860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15657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E458545-999D-478A-B488-0C050623B950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05AA27-28EF-4828-8A04-A336250CC092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A69D58-B56C-4028-9988-F92488620187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E311D-1854-4FBA-B1A1-2DF9B60E0A1B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BC4F1-F3EC-4FDA-843C-8AC5296C1AB0}"/>
              </a:ext>
            </a:extLst>
          </p:cNvPr>
          <p:cNvSpPr txBox="1"/>
          <p:nvPr/>
        </p:nvSpPr>
        <p:spPr>
          <a:xfrm>
            <a:off x="8862609" y="561800"/>
            <a:ext cx="3169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r>
              <a:rPr lang="ko-KR" altLang="en-US" dirty="0"/>
              <a:t>의 픽셀 값이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endParaRPr lang="en-US" altLang="ko-KR" dirty="0"/>
          </a:p>
          <a:p>
            <a:r>
              <a:rPr lang="ko-KR" altLang="en-US" dirty="0"/>
              <a:t>아니라면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LNBD</a:t>
            </a:r>
            <a:r>
              <a:rPr lang="ko-KR" altLang="en-US" dirty="0"/>
              <a:t>에 </a:t>
            </a:r>
            <a:r>
              <a:rPr lang="en-US" altLang="ko-KR" dirty="0"/>
              <a:t>|f(</a:t>
            </a:r>
            <a:r>
              <a:rPr lang="en-US" altLang="ko-KR" dirty="0" err="1"/>
              <a:t>i,j</a:t>
            </a:r>
            <a:r>
              <a:rPr lang="en-US" altLang="ko-KR" dirty="0"/>
              <a:t>)|(</a:t>
            </a:r>
            <a:r>
              <a:rPr lang="ko-KR" altLang="en-US" dirty="0"/>
              <a:t>절댓값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ko-KR" altLang="en-US" dirty="0"/>
              <a:t>넣는다</a:t>
            </a:r>
            <a:r>
              <a:rPr lang="en-US" altLang="ko-KR" dirty="0"/>
              <a:t>. (LNBD</a:t>
            </a:r>
            <a:r>
              <a:rPr lang="ko-KR" altLang="en-US" dirty="0"/>
              <a:t> </a:t>
            </a:r>
            <a:r>
              <a:rPr lang="en-US" altLang="ko-KR" dirty="0"/>
              <a:t>= 4)</a:t>
            </a:r>
          </a:p>
          <a:p>
            <a:endParaRPr lang="en-US" altLang="ko-KR" dirty="0"/>
          </a:p>
          <a:p>
            <a:r>
              <a:rPr lang="ko-KR" altLang="en-US" dirty="0"/>
              <a:t>그리고나서 </a:t>
            </a:r>
            <a:r>
              <a:rPr lang="en-US" altLang="ko-KR" dirty="0"/>
              <a:t>i,j+1</a:t>
            </a:r>
            <a:r>
              <a:rPr lang="ko-KR" altLang="en-US" dirty="0"/>
              <a:t>부터 다시 스캔을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BD0BD4-4949-4239-9561-4E0907E61048}"/>
              </a:ext>
            </a:extLst>
          </p:cNvPr>
          <p:cNvCxnSpPr/>
          <p:nvPr/>
        </p:nvCxnSpPr>
        <p:spPr>
          <a:xfrm>
            <a:off x="6734175" y="3733800"/>
            <a:ext cx="18192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80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35CCE45-5AAC-4C83-9E43-5F7350F51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56962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</a:p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7BBBE31-0CEC-4147-BC9A-EE0D65CEF111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2C7152-F014-49E2-B47C-76360C97F143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6C6A2E-A078-4A77-BC4C-37BB9C450695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8AAB1-F865-421D-9906-2F3146087753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50150-496E-4B0D-93E9-84A87D4BF191}"/>
              </a:ext>
            </a:extLst>
          </p:cNvPr>
          <p:cNvSpPr txBox="1"/>
          <p:nvPr/>
        </p:nvSpPr>
        <p:spPr>
          <a:xfrm>
            <a:off x="9988152" y="1249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5F9E4-7D0C-456B-8219-120CF5751ED4}"/>
              </a:ext>
            </a:extLst>
          </p:cNvPr>
          <p:cNvSpPr txBox="1"/>
          <p:nvPr/>
        </p:nvSpPr>
        <p:spPr>
          <a:xfrm>
            <a:off x="8957859" y="1985575"/>
            <a:ext cx="114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Outer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Border(2)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B106D0-2863-47FC-8815-3901EC79EDD1}"/>
              </a:ext>
            </a:extLst>
          </p:cNvPr>
          <p:cNvSpPr txBox="1"/>
          <p:nvPr/>
        </p:nvSpPr>
        <p:spPr>
          <a:xfrm>
            <a:off x="10634483" y="1985575"/>
            <a:ext cx="114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Outer 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Border(3)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C9E0C-1C35-4B44-9B95-3610DF7682E9}"/>
              </a:ext>
            </a:extLst>
          </p:cNvPr>
          <p:cNvSpPr txBox="1"/>
          <p:nvPr/>
        </p:nvSpPr>
        <p:spPr>
          <a:xfrm>
            <a:off x="10634482" y="2914650"/>
            <a:ext cx="114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Hole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Border(4)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291726-7AEC-471C-80CE-AEED44485B4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1208486" y="2631906"/>
            <a:ext cx="1" cy="282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1F25809-953F-4613-8D3B-230A9026CDEE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0311318" y="1618861"/>
            <a:ext cx="897169" cy="36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806599-7208-4191-8254-B4C798C1353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9531863" y="1618861"/>
            <a:ext cx="779455" cy="36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1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9AC2EC9-4289-4635-803C-8C4FA9764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177533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1D74C2A-CB37-4638-8924-FFE1326FEF96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E186B74-B14B-4938-965A-EF064424C623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C16BAC-3190-4590-8AA3-3FBABB04EE22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F9F10-5F96-495F-A25D-A1518BDBA570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9395D-83AE-4444-992B-41F3D98B254F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22C01-DDF5-439E-B9E7-060C9C71E208}"/>
              </a:ext>
            </a:extLst>
          </p:cNvPr>
          <p:cNvSpPr txBox="1"/>
          <p:nvPr/>
        </p:nvSpPr>
        <p:spPr>
          <a:xfrm>
            <a:off x="8975324" y="710214"/>
            <a:ext cx="25506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임시 좌표 변수</a:t>
            </a:r>
            <a:r>
              <a:rPr lang="en-US" altLang="ko-KR" dirty="0">
                <a:solidFill>
                  <a:srgbClr val="FF0000"/>
                </a:solidFill>
              </a:rPr>
              <a:t>(i2,j2)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en-US" altLang="ko-KR" dirty="0">
                <a:solidFill>
                  <a:srgbClr val="FFC000"/>
                </a:solidFill>
              </a:rPr>
              <a:t>(i1,j1)</a:t>
            </a:r>
            <a:r>
              <a:rPr lang="ko-KR" altLang="en-US" dirty="0"/>
              <a:t>값을 넣고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임시 좌표 변수</a:t>
            </a:r>
            <a:r>
              <a:rPr lang="en-US" altLang="ko-KR" dirty="0">
                <a:solidFill>
                  <a:srgbClr val="00B050"/>
                </a:solidFill>
              </a:rPr>
              <a:t>(i3,j3)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현재좌표 </a:t>
            </a:r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r>
              <a:rPr lang="ko-KR" altLang="en-US" dirty="0"/>
              <a:t>를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6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54AB5B2-2896-462C-B718-689EC1489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3097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0D38022-6321-4CD2-AD12-E3494B6224A1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1E84ED-5295-4AB8-B738-33E283038DF6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B98842-6DA6-45AE-9D53-B487AA624815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24149-8E31-4A26-B0DC-CC1A16348071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B3FA5-84E4-49AD-AF86-C7B910298EBB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6BDB7-49F5-4D83-9153-866246C92F6F}"/>
              </a:ext>
            </a:extLst>
          </p:cNvPr>
          <p:cNvSpPr txBox="1"/>
          <p:nvPr/>
        </p:nvSpPr>
        <p:spPr>
          <a:xfrm>
            <a:off x="8886548" y="736847"/>
            <a:ext cx="31470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임시 좌표 변수</a:t>
            </a:r>
            <a:r>
              <a:rPr lang="en-US" altLang="ko-KR" dirty="0">
                <a:solidFill>
                  <a:srgbClr val="FF0000"/>
                </a:solidFill>
              </a:rPr>
              <a:t>(i2,j2)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(i3,j3)</a:t>
            </a:r>
            <a:r>
              <a:rPr lang="ko-KR" altLang="en-US" dirty="0"/>
              <a:t>을 기준으로 </a:t>
            </a:r>
            <a:endParaRPr lang="en-US" altLang="ko-KR" dirty="0"/>
          </a:p>
          <a:p>
            <a:r>
              <a:rPr lang="ko-KR" altLang="en-US" dirty="0"/>
              <a:t>반시계방향으로 바로 다음</a:t>
            </a:r>
            <a:endParaRPr lang="en-US" altLang="ko-KR" dirty="0"/>
          </a:p>
          <a:p>
            <a:r>
              <a:rPr lang="ko-KR" altLang="en-US" dirty="0"/>
              <a:t>픽셀에서 시작하여</a:t>
            </a:r>
            <a:r>
              <a:rPr lang="en-US" altLang="ko-KR" dirty="0"/>
              <a:t>, 0</a:t>
            </a:r>
            <a:r>
              <a:rPr lang="ko-KR" altLang="en-US" dirty="0"/>
              <a:t>이 아닌</a:t>
            </a:r>
            <a:endParaRPr lang="en-US" altLang="ko-KR" dirty="0"/>
          </a:p>
          <a:p>
            <a:r>
              <a:rPr lang="ko-KR" altLang="en-US" dirty="0"/>
              <a:t>픽셀을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그것을 임시 좌표 변수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(i4,j4)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6E7D0B-9583-45B5-913A-5CD66A1C5AAC}"/>
              </a:ext>
            </a:extLst>
          </p:cNvPr>
          <p:cNvCxnSpPr/>
          <p:nvPr/>
        </p:nvCxnSpPr>
        <p:spPr>
          <a:xfrm flipH="1">
            <a:off x="1802167" y="905522"/>
            <a:ext cx="1642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67507D-DA3B-4EA3-9E28-EA75F5F1BE31}"/>
              </a:ext>
            </a:extLst>
          </p:cNvPr>
          <p:cNvCxnSpPr/>
          <p:nvPr/>
        </p:nvCxnSpPr>
        <p:spPr>
          <a:xfrm>
            <a:off x="1811045" y="923278"/>
            <a:ext cx="0" cy="141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10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AE271A-2193-4BE0-AF5D-58E06D16E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91849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4D85C8F-9FE4-4DB5-9637-5FD07CA531BD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608239-FF0F-467A-BAD9-5D0FDA8D4D00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14134A-26DA-47A8-997E-BE8C2B2A7B53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5BD4E-7EC7-466A-8E71-F50CED1E3B09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CDFE7-2CC3-4320-9168-B2642B91F29C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E8A79-4CC3-4378-B4DF-B314F5CE79B0}"/>
              </a:ext>
            </a:extLst>
          </p:cNvPr>
          <p:cNvSpPr txBox="1"/>
          <p:nvPr/>
        </p:nvSpPr>
        <p:spPr>
          <a:xfrm>
            <a:off x="8824404" y="719091"/>
            <a:ext cx="3302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(i3,j3)</a:t>
            </a:r>
            <a:r>
              <a:rPr lang="ko-KR" altLang="en-US" dirty="0"/>
              <a:t>의 픽셀 값을</a:t>
            </a:r>
            <a:endParaRPr lang="en-US" altLang="ko-KR" dirty="0"/>
          </a:p>
          <a:p>
            <a:r>
              <a:rPr lang="ko-KR" altLang="en-US" dirty="0"/>
              <a:t>다음 조건에 의해 결정한다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ko-KR" dirty="0"/>
              <a:t>(i3,j3+1)</a:t>
            </a:r>
            <a:r>
              <a:rPr lang="ko-KR" altLang="en-US" dirty="0"/>
              <a:t>이 알고리즘</a:t>
            </a:r>
            <a:r>
              <a:rPr lang="en-US" altLang="ko-KR" dirty="0"/>
              <a:t>3-3</a:t>
            </a:r>
            <a:r>
              <a:rPr lang="ko-KR" altLang="en-US" dirty="0"/>
              <a:t>에서 지나간</a:t>
            </a:r>
            <a:r>
              <a:rPr lang="en-US" altLang="ko-KR" dirty="0"/>
              <a:t> 0 </a:t>
            </a:r>
            <a:r>
              <a:rPr lang="ko-KR" altLang="en-US" dirty="0"/>
              <a:t>픽셀인 경우 픽셀 값은 </a:t>
            </a:r>
            <a:r>
              <a:rPr lang="en-US" altLang="ko-KR" dirty="0"/>
              <a:t> –NBD</a:t>
            </a:r>
            <a:r>
              <a:rPr lang="ko-KR" altLang="en-US" dirty="0"/>
              <a:t>값이 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lphaLcPeriod"/>
            </a:pPr>
            <a:endParaRPr lang="en-US" altLang="ko-KR" dirty="0"/>
          </a:p>
          <a:p>
            <a:pPr marL="342900" indent="-342900">
              <a:buFont typeface="+mj-lt"/>
              <a:buAutoNum type="alphaLcPeriod"/>
            </a:pPr>
            <a:r>
              <a:rPr lang="en-US" altLang="ko-KR" dirty="0">
                <a:solidFill>
                  <a:srgbClr val="FFC000"/>
                </a:solidFill>
              </a:rPr>
              <a:t>(i3,j3+1)</a:t>
            </a:r>
            <a:r>
              <a:rPr lang="ko-KR" altLang="en-US" dirty="0">
                <a:solidFill>
                  <a:srgbClr val="FFC000"/>
                </a:solidFill>
              </a:rPr>
              <a:t>이 알고리즘</a:t>
            </a:r>
            <a:r>
              <a:rPr lang="en-US" altLang="ko-KR" dirty="0">
                <a:solidFill>
                  <a:srgbClr val="FFC000"/>
                </a:solidFill>
              </a:rPr>
              <a:t>3-3</a:t>
            </a:r>
            <a:r>
              <a:rPr lang="ko-KR" altLang="en-US" dirty="0">
                <a:solidFill>
                  <a:srgbClr val="FFC000"/>
                </a:solidFill>
              </a:rPr>
              <a:t>에서 지나간 </a:t>
            </a:r>
            <a:r>
              <a:rPr lang="en-US" altLang="ko-KR" dirty="0">
                <a:solidFill>
                  <a:srgbClr val="FFC000"/>
                </a:solidFill>
              </a:rPr>
              <a:t>0 </a:t>
            </a:r>
            <a:r>
              <a:rPr lang="ko-KR" altLang="en-US" dirty="0">
                <a:solidFill>
                  <a:srgbClr val="FFC000"/>
                </a:solidFill>
              </a:rPr>
              <a:t>픽셀이 아니고</a:t>
            </a:r>
            <a:r>
              <a:rPr lang="en-US" altLang="ko-KR" dirty="0">
                <a:solidFill>
                  <a:srgbClr val="FFC000"/>
                </a:solidFill>
              </a:rPr>
              <a:t>, (i3,j3)</a:t>
            </a:r>
            <a:r>
              <a:rPr lang="ko-KR" altLang="en-US" dirty="0">
                <a:solidFill>
                  <a:srgbClr val="FFC000"/>
                </a:solidFill>
              </a:rPr>
              <a:t>의 픽셀 값이 </a:t>
            </a:r>
            <a:r>
              <a:rPr lang="en-US" altLang="ko-KR" dirty="0">
                <a:solidFill>
                  <a:srgbClr val="FFC000"/>
                </a:solidFill>
              </a:rPr>
              <a:t>1</a:t>
            </a:r>
            <a:r>
              <a:rPr lang="ko-KR" altLang="en-US" dirty="0">
                <a:solidFill>
                  <a:srgbClr val="FFC000"/>
                </a:solidFill>
              </a:rPr>
              <a:t>이면</a:t>
            </a:r>
            <a:r>
              <a:rPr lang="en-US" altLang="ko-KR" dirty="0">
                <a:solidFill>
                  <a:srgbClr val="FFC000"/>
                </a:solidFill>
              </a:rPr>
              <a:t>, </a:t>
            </a:r>
            <a:r>
              <a:rPr lang="ko-KR" altLang="en-US" dirty="0">
                <a:solidFill>
                  <a:srgbClr val="FFC000"/>
                </a:solidFill>
              </a:rPr>
              <a:t>픽셀 값은 </a:t>
            </a:r>
            <a:r>
              <a:rPr lang="en-US" altLang="ko-KR" dirty="0">
                <a:solidFill>
                  <a:srgbClr val="FFC000"/>
                </a:solidFill>
              </a:rPr>
              <a:t>NBD</a:t>
            </a:r>
            <a:r>
              <a:rPr lang="ko-KR" altLang="en-US" dirty="0">
                <a:solidFill>
                  <a:srgbClr val="FFC000"/>
                </a:solidFill>
              </a:rPr>
              <a:t>값이 된다</a:t>
            </a:r>
            <a:r>
              <a:rPr lang="en-US" altLang="ko-KR" dirty="0">
                <a:solidFill>
                  <a:srgbClr val="FFC000"/>
                </a:solidFill>
              </a:rPr>
              <a:t>. (</a:t>
            </a:r>
            <a:r>
              <a:rPr lang="ko-KR" altLang="en-US" dirty="0">
                <a:solidFill>
                  <a:srgbClr val="FFC000"/>
                </a:solidFill>
              </a:rPr>
              <a:t>여기에 해당 됨</a:t>
            </a:r>
            <a:r>
              <a:rPr lang="en-US" altLang="ko-KR" dirty="0">
                <a:solidFill>
                  <a:srgbClr val="FFC000"/>
                </a:solidFill>
              </a:rPr>
              <a:t>)</a:t>
            </a:r>
          </a:p>
          <a:p>
            <a:pPr marL="342900" indent="-342900">
              <a:buFont typeface="+mj-lt"/>
              <a:buAutoNum type="alphaLcPeriod"/>
            </a:pPr>
            <a:endParaRPr lang="en-US" altLang="ko-KR" dirty="0"/>
          </a:p>
          <a:p>
            <a:pPr marL="342900" indent="-342900">
              <a:buFont typeface="+mj-lt"/>
              <a:buAutoNum type="alphaLcPeriod"/>
            </a:pPr>
            <a:r>
              <a:rPr lang="ko-KR" altLang="en-US" dirty="0"/>
              <a:t>그것도 아니면 값을 그대로 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05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D10C337-088C-4F2D-B8BD-AF993BBEE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64326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A59082A-3FE4-4929-B919-AB71E9AA913C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3B7924-F0A2-4DBA-9F1D-11B18AA324BB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D25407-A6D8-48B3-906B-6BA6F8DDD4F8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26D5C-4898-4C9B-AA55-82D07BE632C9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9FF667-2C74-4084-9597-B83A78B9ADA5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62F1B-C2D2-4D80-A6F4-91822B53D627}"/>
              </a:ext>
            </a:extLst>
          </p:cNvPr>
          <p:cNvSpPr txBox="1"/>
          <p:nvPr/>
        </p:nvSpPr>
        <p:spPr>
          <a:xfrm>
            <a:off x="8895425" y="710214"/>
            <a:ext cx="32965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(i4,j4)</a:t>
            </a:r>
            <a:r>
              <a:rPr lang="ko-KR" altLang="en-US" dirty="0"/>
              <a:t>가 </a:t>
            </a:r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r>
              <a:rPr lang="ko-KR" altLang="en-US" dirty="0"/>
              <a:t>와 같고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(i3,j3)</a:t>
            </a:r>
            <a:r>
              <a:rPr lang="ko-KR" altLang="en-US" dirty="0"/>
              <a:t>가 </a:t>
            </a:r>
            <a:r>
              <a:rPr lang="en-US" altLang="ko-KR" dirty="0">
                <a:solidFill>
                  <a:srgbClr val="FFC000"/>
                </a:solidFill>
              </a:rPr>
              <a:t>(i1,j1)</a:t>
            </a:r>
            <a:r>
              <a:rPr lang="ko-KR" altLang="en-US" dirty="0"/>
              <a:t>와 같으면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탐색과정에서 시작점으로 </a:t>
            </a:r>
            <a:endParaRPr lang="en-US" altLang="ko-KR" dirty="0"/>
          </a:p>
          <a:p>
            <a:r>
              <a:rPr lang="ko-KR" altLang="en-US" dirty="0"/>
              <a:t>돌아오면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알고리즘 </a:t>
            </a:r>
            <a:r>
              <a:rPr lang="en-US" altLang="ko-KR" dirty="0"/>
              <a:t>4</a:t>
            </a:r>
            <a:r>
              <a:rPr lang="ko-KR" altLang="en-US" dirty="0"/>
              <a:t>로 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C000"/>
                </a:solidFill>
              </a:rPr>
              <a:t>그게 아니면</a:t>
            </a:r>
            <a:r>
              <a:rPr lang="en-US" altLang="ko-KR" dirty="0">
                <a:solidFill>
                  <a:srgbClr val="FFC000"/>
                </a:solidFill>
              </a:rPr>
              <a:t>, 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(i2,j2)</a:t>
            </a:r>
            <a:r>
              <a:rPr lang="ko-KR" altLang="en-US" dirty="0">
                <a:solidFill>
                  <a:srgbClr val="FFC000"/>
                </a:solidFill>
              </a:rPr>
              <a:t>에 </a:t>
            </a:r>
            <a:r>
              <a:rPr lang="en-US" altLang="ko-KR" dirty="0">
                <a:solidFill>
                  <a:srgbClr val="FFC000"/>
                </a:solidFill>
              </a:rPr>
              <a:t>(i3,j3)</a:t>
            </a:r>
            <a:r>
              <a:rPr lang="ko-KR" altLang="en-US" dirty="0">
                <a:solidFill>
                  <a:srgbClr val="FFC000"/>
                </a:solidFill>
              </a:rPr>
              <a:t>값을 넣고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(i3,j3)</a:t>
            </a:r>
            <a:r>
              <a:rPr lang="ko-KR" altLang="en-US" dirty="0">
                <a:solidFill>
                  <a:srgbClr val="FFC000"/>
                </a:solidFill>
              </a:rPr>
              <a:t>에 </a:t>
            </a:r>
            <a:r>
              <a:rPr lang="en-US" altLang="ko-KR" dirty="0">
                <a:solidFill>
                  <a:srgbClr val="FFC000"/>
                </a:solidFill>
              </a:rPr>
              <a:t>(i4,j4)</a:t>
            </a:r>
            <a:r>
              <a:rPr lang="ko-KR" altLang="en-US" dirty="0">
                <a:solidFill>
                  <a:srgbClr val="FFC000"/>
                </a:solidFill>
              </a:rPr>
              <a:t>값을 넣은 뒤</a:t>
            </a:r>
            <a:r>
              <a:rPr lang="en-US" altLang="ko-KR" dirty="0">
                <a:solidFill>
                  <a:srgbClr val="FFC00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FFC000"/>
                </a:solidFill>
              </a:rPr>
              <a:t>알고리즘 </a:t>
            </a:r>
            <a:r>
              <a:rPr lang="en-US" altLang="ko-KR" dirty="0">
                <a:solidFill>
                  <a:srgbClr val="FFC000"/>
                </a:solidFill>
              </a:rPr>
              <a:t>3-3</a:t>
            </a:r>
            <a:r>
              <a:rPr lang="ko-KR" altLang="en-US" dirty="0">
                <a:solidFill>
                  <a:srgbClr val="FFC000"/>
                </a:solidFill>
              </a:rPr>
              <a:t>으로 돌아간다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(</a:t>
            </a:r>
            <a:r>
              <a:rPr lang="ko-KR" altLang="en-US" dirty="0">
                <a:solidFill>
                  <a:srgbClr val="FFC000"/>
                </a:solidFill>
              </a:rPr>
              <a:t>여기에 해당함</a:t>
            </a:r>
            <a:r>
              <a:rPr lang="en-US" altLang="ko-KR" dirty="0">
                <a:solidFill>
                  <a:srgbClr val="FFC000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95829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2E6038B-A4A7-43AE-A55D-4B10A8B17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22322"/>
              </p:ext>
            </p:extLst>
          </p:nvPr>
        </p:nvGraphicFramePr>
        <p:xfrm>
          <a:off x="619685" y="561800"/>
          <a:ext cx="8128000" cy="573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745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529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88504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825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9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051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5721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7318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4624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6262854"/>
                    </a:ext>
                  </a:extLst>
                </a:gridCol>
              </a:tblGrid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2076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(i2,j2)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7358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(i3,j3)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3783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dirty="0">
                          <a:solidFill>
                            <a:srgbClr val="7030A0"/>
                          </a:solidFill>
                        </a:rPr>
                        <a:t>(i4,j4)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34981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26593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674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4405"/>
                  </a:ext>
                </a:extLst>
              </a:tr>
              <a:tr h="716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8446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56D70A7-F19B-4DFB-B398-FA697DD9F050}"/>
              </a:ext>
            </a:extLst>
          </p:cNvPr>
          <p:cNvCxnSpPr/>
          <p:nvPr/>
        </p:nvCxnSpPr>
        <p:spPr>
          <a:xfrm>
            <a:off x="939281" y="419877"/>
            <a:ext cx="149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5D39561-9A44-451F-A732-1A60A67D75E5}"/>
              </a:ext>
            </a:extLst>
          </p:cNvPr>
          <p:cNvCxnSpPr/>
          <p:nvPr/>
        </p:nvCxnSpPr>
        <p:spPr>
          <a:xfrm>
            <a:off x="409510" y="830424"/>
            <a:ext cx="0" cy="15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B599D4-C2FC-4298-8A5E-CBF064F1B87E}"/>
              </a:ext>
            </a:extLst>
          </p:cNvPr>
          <p:cNvSpPr txBox="1"/>
          <p:nvPr/>
        </p:nvSpPr>
        <p:spPr>
          <a:xfrm>
            <a:off x="0" y="1434195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6EFAB-C3DE-4419-BED5-0C6A30A9EDC5}"/>
              </a:ext>
            </a:extLst>
          </p:cNvPr>
          <p:cNvSpPr txBox="1"/>
          <p:nvPr/>
        </p:nvSpPr>
        <p:spPr>
          <a:xfrm>
            <a:off x="1594498" y="0"/>
            <a:ext cx="3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7BE1A3-6075-4321-89CD-A378BBED2E74}"/>
              </a:ext>
            </a:extLst>
          </p:cNvPr>
          <p:cNvCxnSpPr/>
          <p:nvPr/>
        </p:nvCxnSpPr>
        <p:spPr>
          <a:xfrm flipH="1">
            <a:off x="1038687" y="1606858"/>
            <a:ext cx="781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24EB86-FDCC-4821-9FB1-4B8EF0654746}"/>
              </a:ext>
            </a:extLst>
          </p:cNvPr>
          <p:cNvCxnSpPr/>
          <p:nvPr/>
        </p:nvCxnSpPr>
        <p:spPr>
          <a:xfrm>
            <a:off x="1038687" y="1589103"/>
            <a:ext cx="0" cy="150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44A1DB5-FBD7-4D76-B25B-D86704CF7A85}"/>
              </a:ext>
            </a:extLst>
          </p:cNvPr>
          <p:cNvCxnSpPr/>
          <p:nvPr/>
        </p:nvCxnSpPr>
        <p:spPr>
          <a:xfrm>
            <a:off x="1038687" y="3116062"/>
            <a:ext cx="155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76BB1C-6F07-42EE-8687-3277B1CFE5AA}"/>
              </a:ext>
            </a:extLst>
          </p:cNvPr>
          <p:cNvSpPr txBox="1"/>
          <p:nvPr/>
        </p:nvSpPr>
        <p:spPr>
          <a:xfrm>
            <a:off x="8747685" y="505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3-3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93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2527</Words>
  <Application>Microsoft Office PowerPoint</Application>
  <PresentationFormat>와이드스크린</PresentationFormat>
  <Paragraphs>1085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맑은 고딕</vt:lpstr>
      <vt:lpstr>Arial</vt:lpstr>
      <vt:lpstr>Office 테마</vt:lpstr>
      <vt:lpstr>Suzuki85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Suzuki85</dc:title>
  <dc:creator>임 순길</dc:creator>
  <cp:lastModifiedBy>임 순길</cp:lastModifiedBy>
  <cp:revision>4</cp:revision>
  <dcterms:created xsi:type="dcterms:W3CDTF">2020-07-21T03:03:08Z</dcterms:created>
  <dcterms:modified xsi:type="dcterms:W3CDTF">2020-07-21T08:50:43Z</dcterms:modified>
</cp:coreProperties>
</file>