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notesMasterIdLst>
    <p:notesMasterId r:id="rId38"/>
  </p:notesMasterIdLst>
  <p:handoutMasterIdLst>
    <p:handoutMasterId r:id="rId39"/>
  </p:handoutMasterIdLst>
  <p:sldIdLst>
    <p:sldId id="256" r:id="rId2"/>
    <p:sldId id="306" r:id="rId3"/>
    <p:sldId id="308" r:id="rId4"/>
    <p:sldId id="309" r:id="rId5"/>
    <p:sldId id="310" r:id="rId6"/>
    <p:sldId id="312" r:id="rId7"/>
    <p:sldId id="313" r:id="rId8"/>
    <p:sldId id="314" r:id="rId9"/>
    <p:sldId id="315" r:id="rId10"/>
    <p:sldId id="316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7" r:id="rId20"/>
    <p:sldId id="328" r:id="rId21"/>
    <p:sldId id="329" r:id="rId22"/>
    <p:sldId id="330" r:id="rId23"/>
    <p:sldId id="331" r:id="rId24"/>
    <p:sldId id="332" r:id="rId25"/>
    <p:sldId id="333" r:id="rId26"/>
    <p:sldId id="334" r:id="rId27"/>
    <p:sldId id="335" r:id="rId28"/>
    <p:sldId id="336" r:id="rId29"/>
    <p:sldId id="337" r:id="rId30"/>
    <p:sldId id="338" r:id="rId31"/>
    <p:sldId id="339" r:id="rId32"/>
    <p:sldId id="340" r:id="rId33"/>
    <p:sldId id="341" r:id="rId34"/>
    <p:sldId id="342" r:id="rId35"/>
    <p:sldId id="345" r:id="rId36"/>
    <p:sldId id="346" r:id="rId37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CFFCC"/>
    <a:srgbClr val="FFFFCC"/>
    <a:srgbClr val="CCFFFF"/>
    <a:srgbClr val="CCCCFF"/>
    <a:srgbClr val="FF9999"/>
    <a:srgbClr val="009900"/>
    <a:srgbClr val="FF9933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2017" autoAdjust="0"/>
    <p:restoredTop sz="93514" autoAdjust="0"/>
  </p:normalViewPr>
  <p:slideViewPr>
    <p:cSldViewPr snapToGrid="0">
      <p:cViewPr varScale="1">
        <p:scale>
          <a:sx n="105" d="100"/>
          <a:sy n="105" d="100"/>
        </p:scale>
        <p:origin x="-99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8383B835-3BFE-4B85-82D8-1BE647A4113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5598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FB19F679-FC61-4ED7-B113-A17BF1221A8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50597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B0D056-06C1-427C-B095-DD5CAE33F6FD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0127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376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188722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1/13/2017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645481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686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7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94139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6623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8849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09409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1B2AAEE-0ECC-4F9E-94C1-A5210D63F3AE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955089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3600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9</a:t>
            </a:r>
            <a:r>
              <a:rPr lang="ko-KR" altLang="en-US" dirty="0" smtClean="0"/>
              <a:t>장 리스트와 </a:t>
            </a:r>
            <a:r>
              <a:rPr lang="ko-KR" altLang="en-US" dirty="0" err="1" smtClean="0"/>
              <a:t>딕셔너리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Picture 2" descr="Image result for computer clip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989" y="430332"/>
            <a:ext cx="6721412" cy="4403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3"/>
          <p:cNvSpPr txBox="1"/>
          <p:nvPr/>
        </p:nvSpPr>
        <p:spPr>
          <a:xfrm>
            <a:off x="2101252" y="853394"/>
            <a:ext cx="13692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ko-KR" altLang="en-US" sz="4800" i="1" dirty="0" smtClean="0"/>
              <a:t>두근두근</a:t>
            </a:r>
            <a:r>
              <a:rPr lang="en-US" altLang="ko-KR" sz="4800" i="1" dirty="0" smtClean="0"/>
              <a:t> </a:t>
            </a:r>
            <a:endParaRPr lang="ko-KR" altLang="en-US" sz="4800" i="1" dirty="0"/>
          </a:p>
        </p:txBody>
      </p:sp>
      <p:sp>
        <p:nvSpPr>
          <p:cNvPr id="6" name="TextBox 4"/>
          <p:cNvSpPr txBox="1"/>
          <p:nvPr/>
        </p:nvSpPr>
        <p:spPr>
          <a:xfrm>
            <a:off x="2101252" y="1665496"/>
            <a:ext cx="22701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ko-KR" altLang="en-US" sz="4800" i="1" dirty="0" err="1" smtClean="0"/>
              <a:t>파이썬</a:t>
            </a:r>
            <a:r>
              <a:rPr lang="ko-KR" altLang="en-US" sz="4800" i="1" dirty="0" smtClean="0"/>
              <a:t> 수업</a:t>
            </a:r>
            <a:endParaRPr lang="ko-KR" altLang="en-US" sz="4800" i="1" dirty="0"/>
          </a:p>
        </p:txBody>
      </p:sp>
    </p:spTree>
    <p:extLst>
      <p:ext uri="{BB962C8B-B14F-4D97-AF65-F5344CB8AC3E}">
        <p14:creationId xmlns:p14="http://schemas.microsoft.com/office/powerpoint/2010/main" val="368068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함수를 이용하여 추가하기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5826" y="1532627"/>
            <a:ext cx="8229600" cy="285821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altLang="ko-KR" i="1" dirty="0" err="1">
                <a:latin typeface="Arial" panose="020B0604020202020204" pitchFamily="34" charset="0"/>
                <a:cs typeface="Arial" panose="020B0604020202020204" pitchFamily="34" charset="0"/>
              </a:rPr>
              <a:t>heroes.append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ko-KR" alt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스파이더맨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&gt;&gt;&gt; print(heroes)</a:t>
            </a:r>
          </a:p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['</a:t>
            </a:r>
            <a:r>
              <a:rPr lang="ko-KR" alt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아이언맨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ko-KR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닥터 </a:t>
            </a:r>
            <a:r>
              <a:rPr lang="ko-KR" alt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스트레인지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ko-KR" alt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헐크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ko-KR" alt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스칼렛</a:t>
            </a:r>
            <a:r>
              <a:rPr lang="ko-KR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 위치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ko-KR" alt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스파이더맨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']</a:t>
            </a:r>
          </a:p>
          <a:p>
            <a:endParaRPr lang="en-US" altLang="ko-KR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i="1" dirty="0" smtClean="0"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altLang="ko-KR" i="1" dirty="0" err="1">
                <a:latin typeface="Arial" panose="020B0604020202020204" pitchFamily="34" charset="0"/>
                <a:cs typeface="Arial" panose="020B0604020202020204" pitchFamily="34" charset="0"/>
              </a:rPr>
              <a:t>heroes.insert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(1, "</a:t>
            </a:r>
            <a:r>
              <a:rPr lang="ko-KR" alt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배트맨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&gt;&gt;&gt; print(heroes)</a:t>
            </a:r>
          </a:p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['</a:t>
            </a:r>
            <a:r>
              <a:rPr lang="ko-KR" alt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아이언맨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ko-KR" alt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배트맨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ko-KR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닥터 </a:t>
            </a:r>
            <a:r>
              <a:rPr lang="ko-KR" alt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스트레인지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ko-KR" alt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헐크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ko-KR" alt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스칼렛</a:t>
            </a:r>
            <a:r>
              <a:rPr lang="ko-KR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 위치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ko-KR" alt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스파이더맨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']</a:t>
            </a:r>
          </a:p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&gt;&gt;&gt;</a:t>
            </a:r>
          </a:p>
        </p:txBody>
      </p:sp>
      <p:sp>
        <p:nvSpPr>
          <p:cNvPr id="5" name="타원 4"/>
          <p:cNvSpPr/>
          <p:nvPr/>
        </p:nvSpPr>
        <p:spPr>
          <a:xfrm>
            <a:off x="5710687" y="2147977"/>
            <a:ext cx="1682151" cy="3968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472242" y="3525327"/>
            <a:ext cx="1682151" cy="3968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197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항목 삭제하기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5826" y="1532627"/>
            <a:ext cx="8229600" cy="121057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heroes = [ "</a:t>
            </a:r>
            <a:r>
              <a:rPr lang="ko-KR" alt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아이언맨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", "</a:t>
            </a:r>
            <a:r>
              <a:rPr lang="ko-KR" alt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토르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", "</a:t>
            </a:r>
            <a:r>
              <a:rPr lang="ko-KR" alt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헐크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", "</a:t>
            </a:r>
            <a:r>
              <a:rPr lang="ko-KR" alt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스칼렛</a:t>
            </a:r>
            <a:r>
              <a:rPr lang="ko-KR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 위치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" ]</a:t>
            </a:r>
          </a:p>
          <a:p>
            <a:r>
              <a:rPr lang="en-US" altLang="ko-KR" i="1" dirty="0" err="1">
                <a:latin typeface="Arial" panose="020B0604020202020204" pitchFamily="34" charset="0"/>
                <a:cs typeface="Arial" panose="020B0604020202020204" pitchFamily="34" charset="0"/>
              </a:rPr>
              <a:t>heroes.remove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ko-KR" alt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스칼렛</a:t>
            </a:r>
            <a:r>
              <a:rPr lang="ko-KR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 위치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print(heroes)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5826" y="2932981"/>
            <a:ext cx="8229600" cy="672861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i="1" dirty="0"/>
              <a:t>['</a:t>
            </a:r>
            <a:r>
              <a:rPr lang="ko-KR" altLang="en-US" i="1" dirty="0" err="1"/>
              <a:t>아이언맨</a:t>
            </a:r>
            <a:r>
              <a:rPr lang="en-US" altLang="ko-KR" i="1" dirty="0"/>
              <a:t>', '</a:t>
            </a:r>
            <a:r>
              <a:rPr lang="ko-KR" altLang="en-US" i="1" dirty="0" err="1"/>
              <a:t>토르</a:t>
            </a:r>
            <a:r>
              <a:rPr lang="en-US" altLang="ko-KR" i="1" dirty="0"/>
              <a:t>', '</a:t>
            </a:r>
            <a:r>
              <a:rPr lang="ko-KR" altLang="en-US" i="1" dirty="0" err="1"/>
              <a:t>헐크</a:t>
            </a:r>
            <a:r>
              <a:rPr lang="en-US" altLang="ko-KR" i="1" dirty="0"/>
              <a:t>']</a:t>
            </a:r>
            <a:endParaRPr lang="ko-KR" altLang="en-US" i="1" dirty="0"/>
          </a:p>
        </p:txBody>
      </p:sp>
      <p:sp>
        <p:nvSpPr>
          <p:cNvPr id="6" name="타원 5"/>
          <p:cNvSpPr/>
          <p:nvPr/>
        </p:nvSpPr>
        <p:spPr>
          <a:xfrm>
            <a:off x="4321834" y="1532627"/>
            <a:ext cx="1613140" cy="4083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>
            <a:off x="5391509" y="966148"/>
            <a:ext cx="1457865" cy="586607"/>
          </a:xfrm>
          <a:custGeom>
            <a:avLst/>
            <a:gdLst>
              <a:gd name="connsiteX0" fmla="*/ 0 w 1457865"/>
              <a:gd name="connsiteY0" fmla="*/ 586607 h 586607"/>
              <a:gd name="connsiteX1" fmla="*/ 51759 w 1457865"/>
              <a:gd name="connsiteY1" fmla="*/ 577980 h 586607"/>
              <a:gd name="connsiteX2" fmla="*/ 86265 w 1457865"/>
              <a:gd name="connsiteY2" fmla="*/ 560727 h 586607"/>
              <a:gd name="connsiteX3" fmla="*/ 163902 w 1457865"/>
              <a:gd name="connsiteY3" fmla="*/ 534848 h 586607"/>
              <a:gd name="connsiteX4" fmla="*/ 276046 w 1457865"/>
              <a:gd name="connsiteY4" fmla="*/ 483090 h 586607"/>
              <a:gd name="connsiteX5" fmla="*/ 301925 w 1457865"/>
              <a:gd name="connsiteY5" fmla="*/ 457210 h 586607"/>
              <a:gd name="connsiteX6" fmla="*/ 370936 w 1457865"/>
              <a:gd name="connsiteY6" fmla="*/ 396826 h 586607"/>
              <a:gd name="connsiteX7" fmla="*/ 336431 w 1457865"/>
              <a:gd name="connsiteY7" fmla="*/ 276056 h 586607"/>
              <a:gd name="connsiteX8" fmla="*/ 319178 w 1457865"/>
              <a:gd name="connsiteY8" fmla="*/ 250177 h 586607"/>
              <a:gd name="connsiteX9" fmla="*/ 267419 w 1457865"/>
              <a:gd name="connsiteY9" fmla="*/ 215671 h 586607"/>
              <a:gd name="connsiteX10" fmla="*/ 276046 w 1457865"/>
              <a:gd name="connsiteY10" fmla="*/ 258803 h 586607"/>
              <a:gd name="connsiteX11" fmla="*/ 310551 w 1457865"/>
              <a:gd name="connsiteY11" fmla="*/ 284682 h 586607"/>
              <a:gd name="connsiteX12" fmla="*/ 396816 w 1457865"/>
              <a:gd name="connsiteY12" fmla="*/ 310561 h 586607"/>
              <a:gd name="connsiteX13" fmla="*/ 526212 w 1457865"/>
              <a:gd name="connsiteY13" fmla="*/ 301935 h 586607"/>
              <a:gd name="connsiteX14" fmla="*/ 552091 w 1457865"/>
              <a:gd name="connsiteY14" fmla="*/ 284682 h 586607"/>
              <a:gd name="connsiteX15" fmla="*/ 569344 w 1457865"/>
              <a:gd name="connsiteY15" fmla="*/ 258803 h 586607"/>
              <a:gd name="connsiteX16" fmla="*/ 595223 w 1457865"/>
              <a:gd name="connsiteY16" fmla="*/ 198418 h 586607"/>
              <a:gd name="connsiteX17" fmla="*/ 534838 w 1457865"/>
              <a:gd name="connsiteY17" fmla="*/ 155286 h 586607"/>
              <a:gd name="connsiteX18" fmla="*/ 543465 w 1457865"/>
              <a:gd name="connsiteY18" fmla="*/ 189792 h 586607"/>
              <a:gd name="connsiteX19" fmla="*/ 621102 w 1457865"/>
              <a:gd name="connsiteY19" fmla="*/ 232924 h 586607"/>
              <a:gd name="connsiteX20" fmla="*/ 664234 w 1457865"/>
              <a:gd name="connsiteY20" fmla="*/ 241550 h 586607"/>
              <a:gd name="connsiteX21" fmla="*/ 1086929 w 1457865"/>
              <a:gd name="connsiteY21" fmla="*/ 215671 h 586607"/>
              <a:gd name="connsiteX22" fmla="*/ 1138687 w 1457865"/>
              <a:gd name="connsiteY22" fmla="*/ 198418 h 586607"/>
              <a:gd name="connsiteX23" fmla="*/ 1207699 w 1457865"/>
              <a:gd name="connsiteY23" fmla="*/ 163912 h 586607"/>
              <a:gd name="connsiteX24" fmla="*/ 1242204 w 1457865"/>
              <a:gd name="connsiteY24" fmla="*/ 146660 h 586607"/>
              <a:gd name="connsiteX25" fmla="*/ 1268083 w 1457865"/>
              <a:gd name="connsiteY25" fmla="*/ 138033 h 586607"/>
              <a:gd name="connsiteX26" fmla="*/ 1293963 w 1457865"/>
              <a:gd name="connsiteY26" fmla="*/ 120780 h 586607"/>
              <a:gd name="connsiteX27" fmla="*/ 1371600 w 1457865"/>
              <a:gd name="connsiteY27" fmla="*/ 60395 h 586607"/>
              <a:gd name="connsiteX28" fmla="*/ 1397480 w 1457865"/>
              <a:gd name="connsiteY28" fmla="*/ 34516 h 586607"/>
              <a:gd name="connsiteX29" fmla="*/ 1457865 w 1457865"/>
              <a:gd name="connsiteY29" fmla="*/ 10 h 586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457865" h="586607">
                <a:moveTo>
                  <a:pt x="0" y="586607"/>
                </a:moveTo>
                <a:cubicBezTo>
                  <a:pt x="17253" y="583731"/>
                  <a:pt x="35006" y="583006"/>
                  <a:pt x="51759" y="577980"/>
                </a:cubicBezTo>
                <a:cubicBezTo>
                  <a:pt x="64076" y="574285"/>
                  <a:pt x="74224" y="565242"/>
                  <a:pt x="86265" y="560727"/>
                </a:cubicBezTo>
                <a:cubicBezTo>
                  <a:pt x="177867" y="526376"/>
                  <a:pt x="54808" y="585199"/>
                  <a:pt x="163902" y="534848"/>
                </a:cubicBezTo>
                <a:cubicBezTo>
                  <a:pt x="298552" y="472703"/>
                  <a:pt x="177854" y="522367"/>
                  <a:pt x="276046" y="483090"/>
                </a:cubicBezTo>
                <a:cubicBezTo>
                  <a:pt x="284672" y="474463"/>
                  <a:pt x="292744" y="465244"/>
                  <a:pt x="301925" y="457210"/>
                </a:cubicBezTo>
                <a:cubicBezTo>
                  <a:pt x="386188" y="383480"/>
                  <a:pt x="311097" y="456665"/>
                  <a:pt x="370936" y="396826"/>
                </a:cubicBezTo>
                <a:cubicBezTo>
                  <a:pt x="358638" y="261537"/>
                  <a:pt x="385755" y="335244"/>
                  <a:pt x="336431" y="276056"/>
                </a:cubicBezTo>
                <a:cubicBezTo>
                  <a:pt x="329794" y="268091"/>
                  <a:pt x="326980" y="257004"/>
                  <a:pt x="319178" y="250177"/>
                </a:cubicBezTo>
                <a:cubicBezTo>
                  <a:pt x="303573" y="236523"/>
                  <a:pt x="267419" y="215671"/>
                  <a:pt x="267419" y="215671"/>
                </a:cubicBezTo>
                <a:cubicBezTo>
                  <a:pt x="270295" y="230048"/>
                  <a:pt x="268275" y="246370"/>
                  <a:pt x="276046" y="258803"/>
                </a:cubicBezTo>
                <a:cubicBezTo>
                  <a:pt x="283666" y="270995"/>
                  <a:pt x="297983" y="277700"/>
                  <a:pt x="310551" y="284682"/>
                </a:cubicBezTo>
                <a:cubicBezTo>
                  <a:pt x="342472" y="302416"/>
                  <a:pt x="362005" y="303599"/>
                  <a:pt x="396816" y="310561"/>
                </a:cubicBezTo>
                <a:cubicBezTo>
                  <a:pt x="439948" y="307686"/>
                  <a:pt x="483572" y="309042"/>
                  <a:pt x="526212" y="301935"/>
                </a:cubicBezTo>
                <a:cubicBezTo>
                  <a:pt x="536439" y="300231"/>
                  <a:pt x="544760" y="292013"/>
                  <a:pt x="552091" y="284682"/>
                </a:cubicBezTo>
                <a:cubicBezTo>
                  <a:pt x="559422" y="277351"/>
                  <a:pt x="564200" y="267805"/>
                  <a:pt x="569344" y="258803"/>
                </a:cubicBezTo>
                <a:cubicBezTo>
                  <a:pt x="586400" y="228956"/>
                  <a:pt x="585545" y="227452"/>
                  <a:pt x="595223" y="198418"/>
                </a:cubicBezTo>
                <a:cubicBezTo>
                  <a:pt x="591937" y="178701"/>
                  <a:pt x="595634" y="94490"/>
                  <a:pt x="534838" y="155286"/>
                </a:cubicBezTo>
                <a:cubicBezTo>
                  <a:pt x="526455" y="163669"/>
                  <a:pt x="537583" y="179498"/>
                  <a:pt x="543465" y="189792"/>
                </a:cubicBezTo>
                <a:cubicBezTo>
                  <a:pt x="559804" y="218386"/>
                  <a:pt x="591161" y="226936"/>
                  <a:pt x="621102" y="232924"/>
                </a:cubicBezTo>
                <a:lnTo>
                  <a:pt x="664234" y="241550"/>
                </a:lnTo>
                <a:cubicBezTo>
                  <a:pt x="1199305" y="229390"/>
                  <a:pt x="909162" y="280315"/>
                  <a:pt x="1086929" y="215671"/>
                </a:cubicBezTo>
                <a:cubicBezTo>
                  <a:pt x="1104020" y="209456"/>
                  <a:pt x="1121972" y="205582"/>
                  <a:pt x="1138687" y="198418"/>
                </a:cubicBezTo>
                <a:cubicBezTo>
                  <a:pt x="1162327" y="188287"/>
                  <a:pt x="1184695" y="175414"/>
                  <a:pt x="1207699" y="163912"/>
                </a:cubicBezTo>
                <a:cubicBezTo>
                  <a:pt x="1219201" y="158161"/>
                  <a:pt x="1230005" y="150727"/>
                  <a:pt x="1242204" y="146660"/>
                </a:cubicBezTo>
                <a:cubicBezTo>
                  <a:pt x="1250830" y="143784"/>
                  <a:pt x="1259950" y="142100"/>
                  <a:pt x="1268083" y="138033"/>
                </a:cubicBezTo>
                <a:cubicBezTo>
                  <a:pt x="1277356" y="133396"/>
                  <a:pt x="1285669" y="127001"/>
                  <a:pt x="1293963" y="120780"/>
                </a:cubicBezTo>
                <a:cubicBezTo>
                  <a:pt x="1320191" y="101109"/>
                  <a:pt x="1348417" y="83577"/>
                  <a:pt x="1371600" y="60395"/>
                </a:cubicBezTo>
                <a:cubicBezTo>
                  <a:pt x="1380227" y="51769"/>
                  <a:pt x="1387850" y="42006"/>
                  <a:pt x="1397480" y="34516"/>
                </a:cubicBezTo>
                <a:cubicBezTo>
                  <a:pt x="1443896" y="-1585"/>
                  <a:pt x="1429575" y="10"/>
                  <a:pt x="1457865" y="1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535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항목이 리스트 안에 있는지 체크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5826" y="1532627"/>
            <a:ext cx="8229600" cy="121057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if "</a:t>
            </a:r>
            <a:r>
              <a:rPr lang="ko-KR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슈퍼맨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" in heroes:</a:t>
            </a:r>
          </a:p>
          <a:p>
            <a:r>
              <a:rPr lang="en-US" altLang="ko-KR" i="1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heroes.remove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ko-KR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슈퍼맨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2378462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del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del</a:t>
            </a:r>
            <a:r>
              <a:rPr lang="ko-KR" altLang="en-US" dirty="0"/>
              <a:t>는 인덱스를 사용하여 항목을 삭제한다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534838" y="2060275"/>
            <a:ext cx="8229600" cy="121057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heroes = [ "</a:t>
            </a:r>
            <a:r>
              <a:rPr lang="ko-KR" alt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아이언맨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", "</a:t>
            </a:r>
            <a:r>
              <a:rPr lang="ko-KR" alt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토르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", "</a:t>
            </a:r>
            <a:r>
              <a:rPr lang="ko-KR" alt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헐크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", "</a:t>
            </a:r>
            <a:r>
              <a:rPr lang="ko-KR" alt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스칼렛</a:t>
            </a:r>
            <a:r>
              <a:rPr lang="ko-KR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 위치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" ]</a:t>
            </a:r>
          </a:p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del heroes[0]</a:t>
            </a:r>
          </a:p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print(heroes)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4838" y="3460629"/>
            <a:ext cx="8229600" cy="672861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/>
              <a:t>['</a:t>
            </a:r>
            <a:r>
              <a:rPr lang="ko-KR" altLang="en-US" dirty="0" err="1"/>
              <a:t>토르</a:t>
            </a:r>
            <a:r>
              <a:rPr lang="en-US" altLang="ko-KR" dirty="0"/>
              <a:t>', '</a:t>
            </a:r>
            <a:r>
              <a:rPr lang="ko-KR" altLang="en-US" dirty="0" err="1"/>
              <a:t>헐크</a:t>
            </a:r>
            <a:r>
              <a:rPr lang="en-US" altLang="ko-KR" dirty="0"/>
              <a:t>', '</a:t>
            </a:r>
            <a:r>
              <a:rPr lang="ko-KR" altLang="en-US" dirty="0" err="1"/>
              <a:t>스칼렛</a:t>
            </a:r>
            <a:r>
              <a:rPr lang="ko-KR" altLang="en-US" dirty="0"/>
              <a:t> 위치</a:t>
            </a:r>
            <a:r>
              <a:rPr lang="en-US" altLang="ko-KR" dirty="0"/>
              <a:t>'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9859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pop()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pop()</a:t>
            </a:r>
            <a:r>
              <a:rPr lang="ko-KR" altLang="en-US" dirty="0"/>
              <a:t>은 리스트에서 마지막 항목을 </a:t>
            </a:r>
            <a:r>
              <a:rPr lang="ko-KR" altLang="en-US" dirty="0" smtClean="0"/>
              <a:t>삭제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534838" y="2060275"/>
            <a:ext cx="8229600" cy="121057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heroes = [ "</a:t>
            </a:r>
            <a:r>
              <a:rPr lang="ko-KR" alt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아이언맨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", "</a:t>
            </a:r>
            <a:r>
              <a:rPr lang="ko-KR" alt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토르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", "</a:t>
            </a:r>
            <a:r>
              <a:rPr lang="ko-KR" alt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헐크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", "</a:t>
            </a:r>
            <a:r>
              <a:rPr lang="ko-KR" alt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스칼렛</a:t>
            </a:r>
            <a:r>
              <a:rPr lang="ko-KR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 위치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" ]</a:t>
            </a:r>
          </a:p>
          <a:p>
            <a:r>
              <a:rPr lang="en-US" altLang="ko-KR" i="1" dirty="0" err="1">
                <a:latin typeface="Arial" panose="020B0604020202020204" pitchFamily="34" charset="0"/>
                <a:cs typeface="Arial" panose="020B0604020202020204" pitchFamily="34" charset="0"/>
              </a:rPr>
              <a:t>last_hero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i="1" dirty="0" err="1">
                <a:latin typeface="Arial" panose="020B0604020202020204" pitchFamily="34" charset="0"/>
                <a:cs typeface="Arial" panose="020B0604020202020204" pitchFamily="34" charset="0"/>
              </a:rPr>
              <a:t>heroes.pop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US" altLang="ko-KR" i="1" dirty="0" err="1">
                <a:latin typeface="Arial" panose="020B0604020202020204" pitchFamily="34" charset="0"/>
                <a:cs typeface="Arial" panose="020B0604020202020204" pitchFamily="34" charset="0"/>
              </a:rPr>
              <a:t>last_hero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4838" y="3460629"/>
            <a:ext cx="8229600" cy="672861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dirty="0" err="1"/>
              <a:t>스칼렛</a:t>
            </a:r>
            <a:r>
              <a:rPr lang="ko-KR" altLang="en-US" dirty="0"/>
              <a:t> 위치</a:t>
            </a:r>
          </a:p>
        </p:txBody>
      </p:sp>
    </p:spTree>
    <p:extLst>
      <p:ext uri="{BB962C8B-B14F-4D97-AF65-F5344CB8AC3E}">
        <p14:creationId xmlns:p14="http://schemas.microsoft.com/office/powerpoint/2010/main" val="1752452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탐색하기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index()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4838" y="2340932"/>
            <a:ext cx="8229600" cy="78251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heroes = [ "</a:t>
            </a:r>
            <a:r>
              <a:rPr lang="ko-KR" alt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아이언맨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", "</a:t>
            </a:r>
            <a:r>
              <a:rPr lang="ko-KR" alt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토르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", "</a:t>
            </a:r>
            <a:r>
              <a:rPr lang="ko-KR" alt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헐크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", "</a:t>
            </a:r>
            <a:r>
              <a:rPr lang="ko-KR" alt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스칼렛</a:t>
            </a:r>
            <a:r>
              <a:rPr lang="ko-KR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 위치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" ]</a:t>
            </a:r>
          </a:p>
          <a:p>
            <a:r>
              <a:rPr lang="en-US" altLang="ko-KR" i="1" dirty="0" smtClean="0"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US" altLang="ko-KR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heroes</a:t>
            </a:r>
            <a:r>
              <a:rPr lang="en-US" altLang="ko-KR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.index</a:t>
            </a:r>
            <a:r>
              <a:rPr lang="en-US" altLang="ko-KR" i="1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US" altLang="ko-KR" i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4838" y="3315773"/>
            <a:ext cx="8229600" cy="672861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3458424" y="1855960"/>
            <a:ext cx="1191214" cy="11912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658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 방문하기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1586" y="2105542"/>
            <a:ext cx="8229600" cy="115370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heroes = [ "</a:t>
            </a:r>
            <a:r>
              <a:rPr lang="ko-KR" alt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아이언맨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", "</a:t>
            </a:r>
            <a:r>
              <a:rPr lang="ko-KR" alt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토르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", "</a:t>
            </a:r>
            <a:r>
              <a:rPr lang="ko-KR" alt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헐크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", "</a:t>
            </a:r>
            <a:r>
              <a:rPr lang="ko-KR" alt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스칼렛</a:t>
            </a:r>
            <a:r>
              <a:rPr lang="ko-KR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 위치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" ]</a:t>
            </a:r>
          </a:p>
          <a:p>
            <a:r>
              <a:rPr lang="en-US" altLang="ko-KR" i="1" dirty="0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ko-KR" alt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i="1" dirty="0" smtClean="0">
                <a:latin typeface="Arial" panose="020B0604020202020204" pitchFamily="34" charset="0"/>
                <a:cs typeface="Arial" panose="020B0604020202020204" pitchFamily="34" charset="0"/>
              </a:rPr>
              <a:t>hero</a:t>
            </a:r>
            <a:r>
              <a:rPr lang="ko-KR" alt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i="1" dirty="0" smtClean="0">
                <a:latin typeface="Arial" panose="020B0604020202020204" pitchFamily="34" charset="0"/>
                <a:cs typeface="Arial" panose="020B0604020202020204" pitchFamily="34" charset="0"/>
              </a:rPr>
              <a:t>in heroes:</a:t>
            </a:r>
          </a:p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i="1" dirty="0" smtClean="0">
                <a:latin typeface="Arial" panose="020B0604020202020204" pitchFamily="34" charset="0"/>
                <a:cs typeface="Arial" panose="020B0604020202020204" pitchFamily="34" charset="0"/>
              </a:rPr>
              <a:t>print(hero)</a:t>
            </a:r>
            <a:endParaRPr lang="en-US" altLang="ko-KR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1586" y="3524002"/>
            <a:ext cx="8229600" cy="1247174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아이언맨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토르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헐크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스칼렛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위치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898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 정렬하기</a:t>
            </a:r>
            <a:endParaRPr lang="ko-KR" altLang="en-US" dirty="0"/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839" y="3984863"/>
            <a:ext cx="4559764" cy="222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5562" y="1608940"/>
            <a:ext cx="8229600" cy="115370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heroes = [ "</a:t>
            </a:r>
            <a:r>
              <a:rPr lang="ko-KR" alt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아이언맨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", "</a:t>
            </a:r>
            <a:r>
              <a:rPr lang="ko-KR" alt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토르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", "</a:t>
            </a:r>
            <a:r>
              <a:rPr lang="ko-KR" alt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헐크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", "</a:t>
            </a:r>
            <a:r>
              <a:rPr lang="ko-KR" alt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스칼렛</a:t>
            </a:r>
            <a:r>
              <a:rPr lang="ko-KR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 위치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" ]</a:t>
            </a:r>
          </a:p>
          <a:p>
            <a:r>
              <a:rPr lang="en-US" altLang="ko-KR" i="1" dirty="0" err="1">
                <a:latin typeface="Arial" panose="020B0604020202020204" pitchFamily="34" charset="0"/>
                <a:cs typeface="Arial" panose="020B0604020202020204" pitchFamily="34" charset="0"/>
              </a:rPr>
              <a:t>heroes.sort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print(heroes</a:t>
            </a:r>
            <a:r>
              <a:rPr lang="en-US" altLang="ko-KR" i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5562" y="3027400"/>
            <a:ext cx="8229600" cy="485345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['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스칼렛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위치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아이언맨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토르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헐크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']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987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b="0" dirty="0"/>
              <a:t>오늘의 속담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리스트에 여러 개의 속담을 </a:t>
            </a:r>
            <a:r>
              <a:rPr lang="ko-KR" altLang="en-US" sz="2000" dirty="0" smtClean="0"/>
              <a:t>저장한 후에 </a:t>
            </a:r>
            <a:r>
              <a:rPr lang="ko-KR" altLang="en-US" sz="2000" dirty="0"/>
              <a:t>속담 중에서 하나를 </a:t>
            </a:r>
            <a:r>
              <a:rPr lang="ko-KR" altLang="en-US" sz="2000" dirty="0" err="1" smtClean="0"/>
              <a:t>랜덤하게</a:t>
            </a:r>
            <a:r>
              <a:rPr lang="ko-KR" altLang="en-US" sz="2000" dirty="0" smtClean="0"/>
              <a:t> 골라서 </a:t>
            </a:r>
            <a:r>
              <a:rPr lang="ko-KR" altLang="en-US" sz="2000" dirty="0"/>
              <a:t>오늘의 속담으로 제공한다</a:t>
            </a:r>
            <a:endParaRPr lang="en-US" altLang="ko-KR" sz="2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6938" y="216885"/>
            <a:ext cx="1107799" cy="9894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4838" y="2528975"/>
            <a:ext cx="8229600" cy="1447802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############################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오늘의 속담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############################</a:t>
            </a:r>
          </a:p>
          <a:p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고생 없이 얻을 수 있는 진실로 귀중한 것은 하나도 없다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355" y="4164941"/>
            <a:ext cx="4560603" cy="2244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140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4838" y="1708727"/>
            <a:ext cx="8229600" cy="454542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import random</a:t>
            </a:r>
          </a:p>
          <a:p>
            <a:endParaRPr lang="en-US" altLang="ko-KR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i="1" dirty="0" smtClean="0">
                <a:latin typeface="Arial" panose="020B0604020202020204" pitchFamily="34" charset="0"/>
                <a:cs typeface="Arial" panose="020B0604020202020204" pitchFamily="34" charset="0"/>
              </a:rPr>
              <a:t>quotes 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= []</a:t>
            </a:r>
          </a:p>
          <a:p>
            <a:r>
              <a:rPr lang="en-US" altLang="ko-KR" i="1" dirty="0" err="1">
                <a:latin typeface="Arial" panose="020B0604020202020204" pitchFamily="34" charset="0"/>
                <a:cs typeface="Arial" panose="020B0604020202020204" pitchFamily="34" charset="0"/>
              </a:rPr>
              <a:t>quotes.append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ko-KR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꿈을 지녀라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그러면 어려운 현실을 이길 수 있다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.")</a:t>
            </a:r>
          </a:p>
          <a:p>
            <a:r>
              <a:rPr lang="en-US" altLang="ko-KR" i="1" dirty="0" err="1">
                <a:latin typeface="Arial" panose="020B0604020202020204" pitchFamily="34" charset="0"/>
                <a:cs typeface="Arial" panose="020B0604020202020204" pitchFamily="34" charset="0"/>
              </a:rPr>
              <a:t>quotes.append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ko-KR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분노는 바보들의 가슴속에서만 살아간다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..")</a:t>
            </a:r>
          </a:p>
          <a:p>
            <a:r>
              <a:rPr lang="en-US" altLang="ko-KR" i="1" dirty="0" err="1">
                <a:latin typeface="Arial" panose="020B0604020202020204" pitchFamily="34" charset="0"/>
                <a:cs typeface="Arial" panose="020B0604020202020204" pitchFamily="34" charset="0"/>
              </a:rPr>
              <a:t>quotes.append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ko-KR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고생 없이 얻을 수 있는 진실로 귀중한 것은 하나도 없다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.")</a:t>
            </a:r>
          </a:p>
          <a:p>
            <a:r>
              <a:rPr lang="en-US" altLang="ko-KR" i="1" dirty="0" err="1">
                <a:latin typeface="Arial" panose="020B0604020202020204" pitchFamily="34" charset="0"/>
                <a:cs typeface="Arial" panose="020B0604020202020204" pitchFamily="34" charset="0"/>
              </a:rPr>
              <a:t>quotes.append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ko-KR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사람은 사랑할 때 누구나 시인이 된다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.")</a:t>
            </a:r>
          </a:p>
          <a:p>
            <a:r>
              <a:rPr lang="en-US" altLang="ko-KR" i="1" dirty="0" err="1">
                <a:latin typeface="Arial" panose="020B0604020202020204" pitchFamily="34" charset="0"/>
                <a:cs typeface="Arial" panose="020B0604020202020204" pitchFamily="34" charset="0"/>
              </a:rPr>
              <a:t>quotes.append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ko-KR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시작이 반이다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.")</a:t>
            </a:r>
          </a:p>
          <a:p>
            <a:endParaRPr lang="en-US" altLang="ko-KR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dailyQuote</a:t>
            </a:r>
            <a:r>
              <a:rPr lang="en-US" altLang="ko-KR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ko-KR" i="1" dirty="0" err="1">
                <a:latin typeface="Arial" panose="020B0604020202020204" pitchFamily="34" charset="0"/>
                <a:cs typeface="Arial" panose="020B0604020202020204" pitchFamily="34" charset="0"/>
              </a:rPr>
              <a:t>random.choice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(quotes)</a:t>
            </a:r>
          </a:p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print("############################")</a:t>
            </a:r>
          </a:p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print("# </a:t>
            </a:r>
            <a:r>
              <a:rPr lang="ko-KR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오늘의 속담 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#")</a:t>
            </a:r>
          </a:p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print("############################")</a:t>
            </a:r>
          </a:p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print("")</a:t>
            </a:r>
          </a:p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US" altLang="ko-KR" i="1" dirty="0" err="1">
                <a:latin typeface="Arial" panose="020B0604020202020204" pitchFamily="34" charset="0"/>
                <a:cs typeface="Arial" panose="020B0604020202020204" pitchFamily="34" charset="0"/>
              </a:rPr>
              <a:t>dailyQuote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9950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이번 장에서 만들 프로그램</a:t>
            </a:r>
            <a:endParaRPr lang="ko-KR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07764" y="1509077"/>
            <a:ext cx="7566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(1)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영한 사전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만들기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2462" y="3871660"/>
            <a:ext cx="7437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(2)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오륜기를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그려보자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오륜기에 대한 정보를 리스트에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저장한다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910" y="2108709"/>
            <a:ext cx="708660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584" y="4511886"/>
            <a:ext cx="4363348" cy="19520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97136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b="0" dirty="0"/>
              <a:t>오륜기 </a:t>
            </a:r>
            <a:r>
              <a:rPr lang="ko-KR" altLang="en-US" b="0" dirty="0" smtClean="0"/>
              <a:t>그리</a:t>
            </a:r>
            <a:r>
              <a:rPr lang="ko-KR" altLang="en-US" dirty="0"/>
              <a:t>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반복 구조를 사용하여 화면에 오륜기를 </a:t>
            </a:r>
            <a:r>
              <a:rPr lang="ko-KR" altLang="en-US" sz="2000" dirty="0" smtClean="0"/>
              <a:t>그려 보자</a:t>
            </a:r>
            <a:r>
              <a:rPr lang="en-US" altLang="ko-KR" sz="2000" dirty="0" smtClean="0"/>
              <a:t>. </a:t>
            </a:r>
            <a:r>
              <a:rPr lang="ko-KR" altLang="en-US" sz="2000" dirty="0"/>
              <a:t>오륜기의 색상과 위치를 리스트에 </a:t>
            </a:r>
            <a:r>
              <a:rPr lang="ko-KR" altLang="en-US" sz="2000" dirty="0" smtClean="0"/>
              <a:t>저장한다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5993" y="90136"/>
            <a:ext cx="1107799" cy="989490"/>
          </a:xfrm>
          <a:prstGeom prst="rect">
            <a:avLst/>
          </a:prstGeom>
        </p:spPr>
      </p:pic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221" y="2536436"/>
            <a:ext cx="4202997" cy="1880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75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4838" y="1773382"/>
            <a:ext cx="8229600" cy="448076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import turtle</a:t>
            </a:r>
          </a:p>
          <a:p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draw_olympic_symbol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():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	positions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= [[0, 0, "blue"], [-120, 0, "purple"], [60,60, "red"],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		[-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60, 60, "yellow"], [-180, 60, "green"]]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	for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x, y, c in positions: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t.penup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t.goto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(x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y)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t.pendown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t.color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(c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c)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t.begin_fill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t.circle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(30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t.end_fill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 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turtle.Turtle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draw_olympic_symbol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0128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b="0" dirty="0" err="1"/>
              <a:t>애스터로이드</a:t>
            </a:r>
            <a:r>
              <a:rPr lang="ko-KR" altLang="en-US" b="0" dirty="0"/>
              <a:t> 게임 업그레이드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8</a:t>
            </a:r>
            <a:r>
              <a:rPr lang="ko-KR" altLang="en-US" sz="2000" dirty="0"/>
              <a:t>장에서 작성하였던 </a:t>
            </a:r>
            <a:r>
              <a:rPr lang="ko-KR" altLang="en-US" sz="2000" dirty="0" err="1"/>
              <a:t>애스터로이드</a:t>
            </a:r>
            <a:r>
              <a:rPr lang="ko-KR" altLang="en-US" sz="2000" dirty="0"/>
              <a:t> 게임 기억나는지 모르겠다</a:t>
            </a:r>
            <a:r>
              <a:rPr lang="en-US" altLang="ko-KR" sz="2000" dirty="0"/>
              <a:t>. 8</a:t>
            </a:r>
            <a:r>
              <a:rPr lang="ko-KR" altLang="en-US" sz="2000" dirty="0"/>
              <a:t>장에서는 소행성이 </a:t>
            </a:r>
            <a:r>
              <a:rPr lang="en-US" altLang="ko-KR" sz="2000" dirty="0"/>
              <a:t>2</a:t>
            </a:r>
            <a:r>
              <a:rPr lang="ko-KR" altLang="en-US" sz="2000" dirty="0"/>
              <a:t>개만 </a:t>
            </a:r>
            <a:r>
              <a:rPr lang="ko-KR" altLang="en-US" sz="2000" dirty="0" smtClean="0"/>
              <a:t>생성되었다</a:t>
            </a:r>
            <a:r>
              <a:rPr lang="en-US" altLang="ko-KR" sz="2000" dirty="0"/>
              <a:t>. </a:t>
            </a:r>
            <a:r>
              <a:rPr lang="ko-KR" altLang="en-US" sz="2000" dirty="0"/>
              <a:t>만약 소행성이 </a:t>
            </a:r>
            <a:r>
              <a:rPr lang="en-US" altLang="ko-KR" sz="2000" dirty="0"/>
              <a:t>10</a:t>
            </a:r>
            <a:r>
              <a:rPr lang="ko-KR" altLang="en-US" sz="2000" dirty="0"/>
              <a:t>개 정도 있어야 한다면 리스트에 저장하여야 </a:t>
            </a:r>
            <a:r>
              <a:rPr lang="ko-KR" altLang="en-US" sz="2000" dirty="0" smtClean="0"/>
              <a:t>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3153" y="81083"/>
            <a:ext cx="1107799" cy="989490"/>
          </a:xfrm>
          <a:prstGeom prst="rect">
            <a:avLst/>
          </a:prstGeom>
        </p:spPr>
      </p:pic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371" y="2934118"/>
            <a:ext cx="3505110" cy="29142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543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4838" y="664234"/>
            <a:ext cx="8229600" cy="581420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import turtle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import random 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import math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player 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turtle.Turtle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player.color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("blue")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player.shape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("turtle")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player.penup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player.speed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(0)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screen 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player.getscreen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asteroids = []				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공백 리스트를 생성한다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in range(10):			# 10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개의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터틀을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생성한다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a1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turtle.Turtle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a1.color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("red")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a1.shape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("circle")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a1.penup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a1.speed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(0)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a1.goto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random.randint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(-300, 300),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random.randint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(-300, 300))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asteroids.append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a1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		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생성된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터틀을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리스트에 추가한다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6145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4838" y="1597891"/>
            <a:ext cx="8229600" cy="488054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turnleft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():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player.left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(30)	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왼쪽으로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도 회전한다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turnright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():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player.right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(30)	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오른쪽으로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도 회전한다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screen.onkeypress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turnleft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"Left")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screen.onkeypress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turnright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"Right")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screen.listen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play():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player.forward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(2)			# 2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픽셀 전진</a:t>
            </a:r>
          </a:p>
          <a:p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for a in asteroids:		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리스트에 저장된 모든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터틀에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대하여</a:t>
            </a:r>
          </a:p>
          <a:p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a.right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random.randint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(-180, 180))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a.forward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screen.ontimer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(play, 10)	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10ms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가 지나면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play()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를 다시 호출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screen.ontimer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(play, 10)</a:t>
            </a:r>
          </a:p>
        </p:txBody>
      </p:sp>
    </p:spTree>
    <p:extLst>
      <p:ext uri="{BB962C8B-B14F-4D97-AF65-F5344CB8AC3E}">
        <p14:creationId xmlns:p14="http://schemas.microsoft.com/office/powerpoint/2010/main" val="224171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딕셔너리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딕셔너리</a:t>
            </a:r>
            <a:r>
              <a:rPr lang="en-US" altLang="ko-KR" dirty="0"/>
              <a:t>(dictionary)</a:t>
            </a:r>
            <a:r>
              <a:rPr lang="ko-KR" altLang="en-US" dirty="0"/>
              <a:t>도 리스트와 같이 값을 저장하는 방법이다</a:t>
            </a:r>
            <a:r>
              <a:rPr lang="en-US" altLang="ko-KR" dirty="0"/>
              <a:t>. </a:t>
            </a:r>
            <a:r>
              <a:rPr lang="ko-KR" altLang="en-US" dirty="0"/>
              <a:t>하지만 </a:t>
            </a:r>
            <a:r>
              <a:rPr lang="ko-KR" altLang="en-US" dirty="0" err="1"/>
              <a:t>딕셔너리에는</a:t>
            </a:r>
            <a:r>
              <a:rPr lang="ko-KR" altLang="en-US" dirty="0"/>
              <a:t>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(</a:t>
            </a:r>
            <a:r>
              <a:rPr lang="en-US" altLang="ko-KR" dirty="0"/>
              <a:t>value)</a:t>
            </a:r>
            <a:r>
              <a:rPr lang="ko-KR" altLang="en-US" dirty="0"/>
              <a:t>과 관련된 키</a:t>
            </a:r>
            <a:r>
              <a:rPr lang="en-US" altLang="ko-KR" dirty="0"/>
              <a:t>(key)</a:t>
            </a:r>
            <a:r>
              <a:rPr lang="ko-KR" altLang="en-US" dirty="0"/>
              <a:t>가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23" y="2847677"/>
            <a:ext cx="7440372" cy="21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96660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딕셔너리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4838" y="2053087"/>
            <a:ext cx="8229600" cy="208759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phone_book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= { }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phone_book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["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홍길동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"] = "010-1234-5678"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phone_book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{'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홍길동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': '010-1234-5678'}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4838" y="4370717"/>
            <a:ext cx="8229600" cy="208759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phone_book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= {"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홍길동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": "010-1234-5678"}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phone_book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["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강감찬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"] = "010-1234-5679"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phone_book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["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이순신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"] = "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010-1234-5680“</a:t>
            </a:r>
          </a:p>
          <a:p>
            <a:pPr latinLnBrk="1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&gt;&gt;&gt; print(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phone_book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{'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이순신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': '010-1234-5680', '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홍길동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': '010-1234-5678', '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강감찬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': '010-1234-5679'}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98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딕셔너리에서</a:t>
            </a:r>
            <a:r>
              <a:rPr lang="ko-KR" altLang="en-US" dirty="0" smtClean="0"/>
              <a:t> 탐색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키를 가지고 값을 찾는다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4453" y="2579299"/>
            <a:ext cx="8229600" cy="104379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&gt;&gt;&gt; print(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phone_book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["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강감찬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"])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010-1234-5679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3528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딕셔너리의</a:t>
            </a:r>
            <a:r>
              <a:rPr lang="ko-KR" altLang="en-US" dirty="0" smtClean="0"/>
              <a:t> 모든 </a:t>
            </a:r>
            <a:r>
              <a:rPr lang="ko-KR" altLang="en-US" dirty="0" smtClean="0"/>
              <a:t>키 출력하기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3464" y="1656273"/>
            <a:ext cx="8229600" cy="104379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dirty="0"/>
              <a:t>&gt;&gt;&gt; </a:t>
            </a:r>
            <a:r>
              <a:rPr lang="en-US" altLang="ko-KR" dirty="0" err="1"/>
              <a:t>phone_book.keys</a:t>
            </a:r>
            <a:r>
              <a:rPr lang="en-US" altLang="ko-KR" dirty="0"/>
              <a:t>()</a:t>
            </a:r>
          </a:p>
          <a:p>
            <a:pPr latinLnBrk="1"/>
            <a:r>
              <a:rPr lang="en-US" altLang="ko-KR" dirty="0" err="1"/>
              <a:t>dict_keys</a:t>
            </a:r>
            <a:r>
              <a:rPr lang="en-US" altLang="ko-KR" dirty="0"/>
              <a:t>(['</a:t>
            </a:r>
            <a:r>
              <a:rPr lang="ko-KR" altLang="en-US" dirty="0" err="1"/>
              <a:t>이순신</a:t>
            </a:r>
            <a:r>
              <a:rPr lang="en-US" altLang="ko-KR" dirty="0"/>
              <a:t>', '</a:t>
            </a:r>
            <a:r>
              <a:rPr lang="ko-KR" altLang="en-US" dirty="0"/>
              <a:t>홍길동</a:t>
            </a:r>
            <a:r>
              <a:rPr lang="en-US" altLang="ko-KR" dirty="0"/>
              <a:t>', '</a:t>
            </a:r>
            <a:r>
              <a:rPr lang="ko-KR" altLang="en-US" dirty="0"/>
              <a:t>강감찬</a:t>
            </a:r>
            <a:r>
              <a:rPr lang="en-US" altLang="ko-KR" dirty="0"/>
              <a:t>'])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3464" y="3076756"/>
            <a:ext cx="8229600" cy="104379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dirty="0"/>
              <a:t>&gt;&gt;&gt; </a:t>
            </a:r>
            <a:r>
              <a:rPr lang="en-US" altLang="ko-KR" dirty="0" err="1"/>
              <a:t>phone_book.values</a:t>
            </a:r>
            <a:r>
              <a:rPr lang="en-US" altLang="ko-KR" dirty="0"/>
              <a:t>()</a:t>
            </a:r>
          </a:p>
          <a:p>
            <a:pPr latinLnBrk="1"/>
            <a:r>
              <a:rPr lang="en-US" altLang="ko-KR" dirty="0" err="1"/>
              <a:t>dict_values</a:t>
            </a:r>
            <a:r>
              <a:rPr lang="en-US" altLang="ko-KR" dirty="0"/>
              <a:t>(['010-1234-5680', '010-1234-5678', '010-1234-5679']) </a:t>
            </a:r>
          </a:p>
        </p:txBody>
      </p:sp>
    </p:spTree>
    <p:extLst>
      <p:ext uri="{BB962C8B-B14F-4D97-AF65-F5344CB8AC3E}">
        <p14:creationId xmlns:p14="http://schemas.microsoft.com/office/powerpoint/2010/main" val="38991567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한 </a:t>
            </a:r>
            <a:r>
              <a:rPr lang="ko-KR" altLang="en-US" dirty="0"/>
              <a:t>학생에 대한 정보를 </a:t>
            </a:r>
            <a:r>
              <a:rPr lang="ko-KR" altLang="en-US" dirty="0" err="1"/>
              <a:t>딕셔너리로</a:t>
            </a:r>
            <a:r>
              <a:rPr lang="ko-KR" altLang="en-US" dirty="0"/>
              <a:t> </a:t>
            </a:r>
            <a:r>
              <a:rPr lang="ko-KR" altLang="en-US" dirty="0" smtClean="0"/>
              <a:t>저장하기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3079" y="2346386"/>
            <a:ext cx="8229600" cy="104379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dict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= {'Name': '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홍길동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', 'Age': 7, 'Class': '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초급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'}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print (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dict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['Name'])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print (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dict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['Age'])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4838" y="3909202"/>
            <a:ext cx="8229600" cy="869832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홍길동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542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어떤 경우에는 여러 개의 데이터를 </a:t>
            </a:r>
            <a:r>
              <a:rPr lang="ko-KR" altLang="en-US" dirty="0" smtClean="0"/>
              <a:t>하나로 </a:t>
            </a:r>
            <a:r>
              <a:rPr lang="ko-KR" altLang="en-US" dirty="0"/>
              <a:t>묶어서 저장하는 것이 필요하다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573188"/>
            <a:ext cx="807720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09613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딕셔너리</a:t>
            </a:r>
            <a:r>
              <a:rPr lang="ko-KR" altLang="en-US" dirty="0" smtClean="0"/>
              <a:t> 항목 방문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3079" y="1742537"/>
            <a:ext cx="8229600" cy="202720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&gt;&gt;&gt; for key in sorted(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phone_book.keys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()):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print(key,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phone_book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[key])</a:t>
            </a:r>
          </a:p>
          <a:p>
            <a:pPr latinLnBrk="1"/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강감찬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010-1234-5679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이순신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010-1234-5680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홍길동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010-1234-5678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0805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en-US" altLang="ko-KR" dirty="0" smtClean="0"/>
              <a:t>Lab: </a:t>
            </a:r>
            <a:r>
              <a:rPr lang="ko-KR" altLang="en-US" dirty="0">
                <a:effectLst/>
              </a:rPr>
              <a:t>편의점 재고 관리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sz="2000" dirty="0"/>
              <a:t>편의점에서 재고 관리를 수행하는 프로그램을 </a:t>
            </a:r>
            <a:r>
              <a:rPr lang="ko-KR" altLang="en-US" sz="2000" dirty="0" err="1"/>
              <a:t>작성해보자</a:t>
            </a:r>
            <a:r>
              <a:rPr lang="en-US" altLang="ko-KR" sz="2000" dirty="0"/>
              <a:t>. </a:t>
            </a:r>
            <a:r>
              <a:rPr lang="ko-KR" altLang="en-US" sz="2000" dirty="0"/>
              <a:t>편의점에서 판매하는 물건의 재고를 </a:t>
            </a:r>
            <a:r>
              <a:rPr lang="ko-KR" altLang="en-US" sz="2000" dirty="0" err="1"/>
              <a:t>딕셔너리에</a:t>
            </a:r>
            <a:r>
              <a:rPr lang="ko-KR" altLang="en-US" sz="2000" dirty="0"/>
              <a:t> 저장한다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6650" y="153510"/>
            <a:ext cx="1107799" cy="9894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4838" y="2528975"/>
            <a:ext cx="8229600" cy="826700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dirty="0"/>
              <a:t>물건의 이름을 입력하시오</a:t>
            </a:r>
            <a:r>
              <a:rPr lang="en-US" altLang="ko-KR" dirty="0"/>
              <a:t>: </a:t>
            </a:r>
            <a:r>
              <a:rPr lang="ko-KR" altLang="en-US" dirty="0"/>
              <a:t>콜라</a:t>
            </a:r>
          </a:p>
          <a:p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077" y="3620578"/>
            <a:ext cx="390525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136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4838" y="1973654"/>
            <a:ext cx="8229600" cy="136476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items = { "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커피음료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": 7, 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펜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": 3, 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종이컵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": 2, 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우유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": 1, 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콜라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": 4, 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책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": 5 }</a:t>
            </a:r>
          </a:p>
          <a:p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item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= input("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물건의 이름을 입력하시오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");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print (items[item])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73" y="3799217"/>
            <a:ext cx="831586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243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en-US" altLang="ko-KR" dirty="0" smtClean="0"/>
              <a:t>Lab: </a:t>
            </a:r>
            <a:r>
              <a:rPr lang="ko-KR" altLang="en-US" b="0" dirty="0" err="1"/>
              <a:t>영한사전</a:t>
            </a:r>
            <a:endParaRPr lang="ko-KR" altLang="en-US" dirty="0">
              <a:effectLst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 smtClean="0"/>
              <a:t>영한사전을</a:t>
            </a:r>
            <a:r>
              <a:rPr lang="ko-KR" altLang="en-US" sz="2000" dirty="0" smtClean="0"/>
              <a:t> </a:t>
            </a:r>
            <a:r>
              <a:rPr lang="ko-KR" altLang="en-US" sz="2000" dirty="0" err="1"/>
              <a:t>구현해보자</a:t>
            </a:r>
            <a:r>
              <a:rPr lang="en-US" altLang="ko-KR" sz="2000" dirty="0"/>
              <a:t>. </a:t>
            </a:r>
            <a:r>
              <a:rPr lang="ko-KR" altLang="en-US" sz="2000" dirty="0" smtClean="0"/>
              <a:t>영어 </a:t>
            </a:r>
            <a:r>
              <a:rPr lang="ko-KR" altLang="en-US" sz="2000" dirty="0"/>
              <a:t>단어를 키로 하고 설명을 값으로 하여 </a:t>
            </a:r>
            <a:r>
              <a:rPr lang="ko-KR" altLang="en-US" sz="2000" dirty="0" smtClean="0"/>
              <a:t>저장하면 될 </a:t>
            </a:r>
            <a:r>
              <a:rPr lang="ko-KR" altLang="en-US" sz="2000" dirty="0"/>
              <a:t>것이다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1383" y="153510"/>
            <a:ext cx="1107799" cy="9894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4838" y="2528975"/>
            <a:ext cx="8229600" cy="1447802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dirty="0"/>
              <a:t>단어를 입력하시오</a:t>
            </a:r>
            <a:r>
              <a:rPr lang="en-US" altLang="ko-KR" dirty="0"/>
              <a:t>: one</a:t>
            </a:r>
          </a:p>
          <a:p>
            <a:r>
              <a:rPr lang="ko-KR" altLang="en-US" dirty="0"/>
              <a:t>하나</a:t>
            </a:r>
          </a:p>
          <a:p>
            <a:r>
              <a:rPr lang="ko-KR" altLang="en-US" dirty="0"/>
              <a:t>단어를 입력하시오</a:t>
            </a:r>
            <a:r>
              <a:rPr lang="en-US" altLang="ko-KR" dirty="0"/>
              <a:t>: two</a:t>
            </a:r>
          </a:p>
          <a:p>
            <a:r>
              <a:rPr lang="ko-KR" altLang="en-US" dirty="0"/>
              <a:t>둘</a:t>
            </a:r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533" y="4145623"/>
            <a:ext cx="2875661" cy="1996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151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5827" y="1647646"/>
            <a:ext cx="8229600" cy="2467154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english_dict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dict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english_dict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['one'] = '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하나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english_dict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['two'] = '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둘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english_dict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['three'] = '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셋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</a:p>
          <a:p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word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= input("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단어를 입력하시오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");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print (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english_dict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[word])</a:t>
            </a:r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27" y="4717302"/>
            <a:ext cx="82296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620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이번 장에서 배운 것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8218" y="1761612"/>
            <a:ext cx="8437830" cy="4291343"/>
          </a:xfrm>
          <a:prstGeom prst="rect">
            <a:avLst/>
          </a:prstGeom>
          <a:solidFill>
            <a:srgbClr val="008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904" y="5356445"/>
            <a:ext cx="1542003" cy="1397440"/>
          </a:xfrm>
          <a:prstGeom prst="rect">
            <a:avLst/>
          </a:prstGeom>
        </p:spPr>
      </p:pic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795478" y="1911127"/>
            <a:ext cx="7011427" cy="4037163"/>
          </a:xfrm>
        </p:spPr>
        <p:txBody>
          <a:bodyPr>
            <a:normAutofit/>
          </a:bodyPr>
          <a:lstStyle/>
          <a:p>
            <a:r>
              <a:rPr lang="ko-KR" altLang="en-US" sz="2000" i="1" dirty="0">
                <a:solidFill>
                  <a:srgbClr val="FFFF00"/>
                </a:solidFill>
              </a:rPr>
              <a:t>함수가 무엇인지를 학습하였다</a:t>
            </a:r>
            <a:r>
              <a:rPr lang="en-US" altLang="ko-KR" sz="2000" i="1" dirty="0">
                <a:solidFill>
                  <a:srgbClr val="FFFF00"/>
                </a:solidFill>
              </a:rPr>
              <a:t>.</a:t>
            </a:r>
          </a:p>
          <a:p>
            <a:r>
              <a:rPr lang="ko-KR" altLang="en-US" sz="2000" i="1" dirty="0">
                <a:solidFill>
                  <a:srgbClr val="FFFF00"/>
                </a:solidFill>
              </a:rPr>
              <a:t>인수와 </a:t>
            </a:r>
            <a:r>
              <a:rPr lang="ko-KR" altLang="en-US" sz="2000" i="1" dirty="0" err="1">
                <a:solidFill>
                  <a:srgbClr val="FFFF00"/>
                </a:solidFill>
              </a:rPr>
              <a:t>매개변수가</a:t>
            </a:r>
            <a:r>
              <a:rPr lang="ko-KR" altLang="en-US" sz="2000" i="1" dirty="0">
                <a:solidFill>
                  <a:srgbClr val="FFFF00"/>
                </a:solidFill>
              </a:rPr>
              <a:t> 무엇인지를 학습하였다</a:t>
            </a:r>
            <a:r>
              <a:rPr lang="en-US" altLang="ko-KR" sz="2000" i="1" dirty="0">
                <a:solidFill>
                  <a:srgbClr val="FFFF00"/>
                </a:solidFill>
              </a:rPr>
              <a:t>.</a:t>
            </a:r>
          </a:p>
          <a:p>
            <a:r>
              <a:rPr lang="ko-KR" altLang="en-US" sz="2000" i="1" dirty="0">
                <a:solidFill>
                  <a:srgbClr val="FFFF00"/>
                </a:solidFill>
              </a:rPr>
              <a:t>어떻게 함수로 인수를 전달할 수 있는지를 학습하였다</a:t>
            </a:r>
            <a:r>
              <a:rPr lang="en-US" altLang="ko-KR" sz="2000" i="1" dirty="0">
                <a:solidFill>
                  <a:srgbClr val="FFFF00"/>
                </a:solidFill>
              </a:rPr>
              <a:t>.</a:t>
            </a:r>
          </a:p>
          <a:p>
            <a:r>
              <a:rPr lang="ko-KR" altLang="en-US" sz="2000" i="1" dirty="0">
                <a:solidFill>
                  <a:srgbClr val="FFFF00"/>
                </a:solidFill>
              </a:rPr>
              <a:t>여러 개의 인수를 함수로 전달하는 방법을 학습하였다</a:t>
            </a:r>
            <a:r>
              <a:rPr lang="en-US" altLang="ko-KR" sz="2000" i="1" dirty="0">
                <a:solidFill>
                  <a:srgbClr val="FFFF00"/>
                </a:solidFill>
              </a:rPr>
              <a:t>.</a:t>
            </a:r>
          </a:p>
          <a:p>
            <a:r>
              <a:rPr lang="ko-KR" altLang="en-US" sz="2000" i="1" dirty="0">
                <a:solidFill>
                  <a:srgbClr val="FFFF00"/>
                </a:solidFill>
              </a:rPr>
              <a:t>함수가 값을 반환하는 방법을 학습하였다</a:t>
            </a:r>
            <a:r>
              <a:rPr lang="en-US" altLang="ko-KR" sz="2000" i="1" dirty="0">
                <a:solidFill>
                  <a:srgbClr val="FFFF00"/>
                </a:solidFill>
              </a:rPr>
              <a:t>.</a:t>
            </a:r>
          </a:p>
          <a:p>
            <a:r>
              <a:rPr lang="ko-KR" altLang="en-US" sz="2000" i="1" dirty="0" err="1">
                <a:solidFill>
                  <a:srgbClr val="FFFF00"/>
                </a:solidFill>
              </a:rPr>
              <a:t>지역변수와</a:t>
            </a:r>
            <a:r>
              <a:rPr lang="ko-KR" altLang="en-US" sz="2000" i="1" dirty="0">
                <a:solidFill>
                  <a:srgbClr val="FFFF00"/>
                </a:solidFill>
              </a:rPr>
              <a:t> </a:t>
            </a:r>
            <a:r>
              <a:rPr lang="ko-KR" altLang="en-US" sz="2000" i="1" dirty="0" err="1">
                <a:solidFill>
                  <a:srgbClr val="FFFF00"/>
                </a:solidFill>
              </a:rPr>
              <a:t>전역변수의</a:t>
            </a:r>
            <a:r>
              <a:rPr lang="ko-KR" altLang="en-US" sz="2000" i="1" dirty="0">
                <a:solidFill>
                  <a:srgbClr val="FFFF00"/>
                </a:solidFill>
              </a:rPr>
              <a:t> 차이점에 대하여 학습하였다</a:t>
            </a:r>
            <a:r>
              <a:rPr lang="en-US" altLang="ko-KR" sz="2000" i="1" dirty="0">
                <a:solidFill>
                  <a:srgbClr val="FFFF00"/>
                </a:solidFill>
              </a:rPr>
              <a:t>.</a:t>
            </a:r>
          </a:p>
          <a:p>
            <a:r>
              <a:rPr lang="en-US" altLang="ko-KR" sz="2000" i="1" dirty="0">
                <a:solidFill>
                  <a:srgbClr val="FFFF00"/>
                </a:solidFill>
              </a:rPr>
              <a:t>global </a:t>
            </a:r>
            <a:r>
              <a:rPr lang="ko-KR" altLang="en-US" sz="2000" i="1" dirty="0">
                <a:solidFill>
                  <a:srgbClr val="FFFF00"/>
                </a:solidFill>
              </a:rPr>
              <a:t>키워드를 사용하여서 함수 안에서 </a:t>
            </a:r>
            <a:r>
              <a:rPr lang="ko-KR" altLang="en-US" sz="2000" i="1" dirty="0" err="1">
                <a:solidFill>
                  <a:srgbClr val="FFFF00"/>
                </a:solidFill>
              </a:rPr>
              <a:t>전역변수를</a:t>
            </a:r>
            <a:r>
              <a:rPr lang="ko-KR" altLang="en-US" sz="2000" i="1" dirty="0">
                <a:solidFill>
                  <a:srgbClr val="FFFF00"/>
                </a:solidFill>
              </a:rPr>
              <a:t> 사용하는 방법을 학습하였다</a:t>
            </a:r>
            <a:r>
              <a:rPr lang="en-US" altLang="ko-KR" sz="2000" i="1" dirty="0">
                <a:solidFill>
                  <a:srgbClr val="FFFF00"/>
                </a:solidFill>
              </a:rPr>
              <a:t>.</a:t>
            </a:r>
            <a:endParaRPr lang="ko-KR" altLang="en-US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75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r>
              <a:rPr lang="en-US" altLang="ko-KR" sz="3600"/>
              <a:t>Q &amp; A</a:t>
            </a:r>
          </a:p>
        </p:txBody>
      </p:sp>
      <p:pic>
        <p:nvPicPr>
          <p:cNvPr id="457732" name="Picture 4" descr="MCj0416502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536" y="2467423"/>
            <a:ext cx="1706562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그림 73" descr="Male Teacher Cartoon Free Stock Photo - Public Domain Picture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215" y="1974162"/>
            <a:ext cx="3668245" cy="261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73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공백 리스트에서 추가하기</a:t>
            </a:r>
            <a:endParaRPr lang="ko-KR" altLang="en-US" dirty="0"/>
          </a:p>
        </p:txBody>
      </p:sp>
      <p:pic>
        <p:nvPicPr>
          <p:cNvPr id="3481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95669" y="4482880"/>
            <a:ext cx="430530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0936" y="1845028"/>
            <a:ext cx="8229600" cy="223808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&gt;&gt;&gt; heroes = [ ]</a:t>
            </a:r>
          </a:p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altLang="ko-KR" i="1" dirty="0" err="1">
                <a:latin typeface="Arial" panose="020B0604020202020204" pitchFamily="34" charset="0"/>
                <a:cs typeface="Arial" panose="020B0604020202020204" pitchFamily="34" charset="0"/>
              </a:rPr>
              <a:t>heroes.append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ko-KR" alt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아이언맨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['</a:t>
            </a:r>
            <a:r>
              <a:rPr lang="ko-KR" alt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아이언맨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']</a:t>
            </a:r>
          </a:p>
          <a:p>
            <a:r>
              <a:rPr lang="en-US" altLang="ko-KR" i="1" dirty="0" smtClean="0"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altLang="ko-KR" i="1" dirty="0" err="1">
                <a:latin typeface="Arial" panose="020B0604020202020204" pitchFamily="34" charset="0"/>
                <a:cs typeface="Arial" panose="020B0604020202020204" pitchFamily="34" charset="0"/>
              </a:rPr>
              <a:t>heroes.append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ko-KR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닥터 </a:t>
            </a:r>
            <a:r>
              <a:rPr lang="ko-KR" alt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스트레인지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&gt;&gt;&gt; print(heroes)</a:t>
            </a:r>
          </a:p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['</a:t>
            </a:r>
            <a:r>
              <a:rPr lang="ko-KR" alt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아이언맨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ko-KR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닥터 </a:t>
            </a:r>
            <a:r>
              <a:rPr lang="ko-KR" alt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스트레인지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']</a:t>
            </a:r>
          </a:p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&gt;&gt;&gt;</a:t>
            </a:r>
          </a:p>
          <a:p>
            <a:endParaRPr lang="en-US" altLang="ko-KR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329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점의 의미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파이썬에서</a:t>
            </a:r>
            <a:r>
              <a:rPr lang="ko-KR" altLang="en-US" dirty="0"/>
              <a:t> 모든 것은 객체</a:t>
            </a:r>
            <a:r>
              <a:rPr lang="en-US" altLang="ko-KR" dirty="0"/>
              <a:t>(object)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 smtClean="0"/>
              <a:t>객체는 관련되는 </a:t>
            </a:r>
            <a:r>
              <a:rPr lang="ko-KR" altLang="en-US" dirty="0"/>
              <a:t>변수와 함수를 묶은 것이다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파이썬에서</a:t>
            </a:r>
            <a:r>
              <a:rPr lang="ko-KR" altLang="en-US" dirty="0"/>
              <a:t> 리스트도 객체이다</a:t>
            </a:r>
            <a:r>
              <a:rPr lang="en-US" altLang="ko-KR" dirty="0"/>
              <a:t>. </a:t>
            </a:r>
            <a:r>
              <a:rPr lang="ko-KR" altLang="en-US" dirty="0"/>
              <a:t>객체 안에 있는 무엇인가를 사용할 때는 객체의 이름을 </a:t>
            </a:r>
            <a:r>
              <a:rPr lang="ko-KR" altLang="en-US" dirty="0" smtClean="0"/>
              <a:t>쓰고 점</a:t>
            </a:r>
            <a:r>
              <a:rPr lang="en-US" altLang="ko-KR" dirty="0"/>
              <a:t>(.)</a:t>
            </a:r>
            <a:r>
              <a:rPr lang="ko-KR" altLang="en-US" dirty="0"/>
              <a:t>을 붙인 후에 함수의 이름을 적는다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4838" y="3897700"/>
            <a:ext cx="8229600" cy="57078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heroes.append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아이언맨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1095555" y="3821502"/>
            <a:ext cx="517585" cy="5865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961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 항목 접근하기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5826" y="1568568"/>
            <a:ext cx="8229600" cy="57078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&gt;&gt;&gt; letters = ['A', 'B', 'C', 'D', 'E', 'F']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351" y="2332008"/>
            <a:ext cx="45720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65826" y="4360651"/>
            <a:ext cx="8229600" cy="183311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&gt;&gt;&gt; print(letters[0])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print(letters[1])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&gt;&gt;&gt; print(letters[2])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270016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슬라이싱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슬라이싱</a:t>
            </a:r>
            <a:r>
              <a:rPr lang="en-US" altLang="ko-KR" dirty="0"/>
              <a:t>(slicing)</a:t>
            </a:r>
            <a:r>
              <a:rPr lang="ko-KR" altLang="en-US" dirty="0"/>
              <a:t>은 리스트에서 한 번에 여러 개의 항목을 추출하는 </a:t>
            </a:r>
            <a:r>
              <a:rPr lang="ko-KR" altLang="en-US" dirty="0" smtClean="0"/>
              <a:t>기법이다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5826" y="2527537"/>
            <a:ext cx="8229600" cy="108693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&gt;&gt;&gt; letters = ['A', 'B', 'C', 'D', 'E', 'F']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&gt;&gt;&gt; print(letters[0:3])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['A', 'B', 'C']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639" y="3769745"/>
            <a:ext cx="3254226" cy="2404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4563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인텍스</a:t>
            </a:r>
            <a:r>
              <a:rPr lang="ko-KR" altLang="en-US" dirty="0" smtClean="0"/>
              <a:t> 생략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5826" y="1673519"/>
            <a:ext cx="8229600" cy="85401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&gt;&gt;&gt; print(letters[:3])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['A', 'B', 'C']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5826" y="2843843"/>
            <a:ext cx="8229600" cy="81375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&gt;&gt;&gt; print(letters[3:])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['D', 'E', 'F']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5826" y="4117677"/>
            <a:ext cx="8229600" cy="81375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&gt;&gt;&gt; print(letters[:])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['A', 'B', 'C', 'D', 'E', 'F']</a:t>
            </a:r>
          </a:p>
        </p:txBody>
      </p:sp>
      <p:sp>
        <p:nvSpPr>
          <p:cNvPr id="7" name="설명선 2(테두리 및 강조선) 6"/>
          <p:cNvSpPr/>
          <p:nvPr/>
        </p:nvSpPr>
        <p:spPr>
          <a:xfrm>
            <a:off x="5106839" y="4796287"/>
            <a:ext cx="2941606" cy="491705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8670"/>
              <a:gd name="adj6" fmla="val -82969"/>
            </a:avLst>
          </a:prstGeom>
          <a:solidFill>
            <a:srgbClr val="CCFFCC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리스트를 복사할 때 사용한다</a:t>
            </a:r>
            <a:r>
              <a:rPr lang="en-US" altLang="ko-KR" sz="16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600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4630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 항목 변경하기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5826" y="1532628"/>
            <a:ext cx="8229600" cy="18403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&gt;&gt;&gt; heroes = [ "</a:t>
            </a:r>
            <a:r>
              <a:rPr lang="ko-KR" alt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아이언맨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", "</a:t>
            </a:r>
            <a:r>
              <a:rPr lang="ko-KR" alt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토르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", "</a:t>
            </a:r>
            <a:r>
              <a:rPr lang="ko-KR" alt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헐크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", "</a:t>
            </a:r>
            <a:r>
              <a:rPr lang="ko-KR" alt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스칼렛</a:t>
            </a:r>
            <a:r>
              <a:rPr lang="ko-KR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 위치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" ]</a:t>
            </a:r>
          </a:p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&gt;&gt;&gt; heroes[1] = "</a:t>
            </a:r>
            <a:r>
              <a:rPr lang="ko-KR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닥터 </a:t>
            </a:r>
            <a:r>
              <a:rPr lang="ko-KR" alt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스트레인지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&gt;&gt;&gt; print(heroes)</a:t>
            </a:r>
          </a:p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['</a:t>
            </a:r>
            <a:r>
              <a:rPr lang="ko-KR" alt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아이언맨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ko-KR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닥터 </a:t>
            </a:r>
            <a:r>
              <a:rPr lang="ko-KR" alt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스트레인지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ko-KR" alt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헐크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ko-KR" alt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스칼렛</a:t>
            </a:r>
            <a:r>
              <a:rPr lang="ko-KR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 위치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']</a:t>
            </a:r>
          </a:p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&gt;&gt;&gt;</a:t>
            </a:r>
          </a:p>
        </p:txBody>
      </p:sp>
      <p:sp>
        <p:nvSpPr>
          <p:cNvPr id="5" name="설명선 2(테두리 및 강조선) 4"/>
          <p:cNvSpPr/>
          <p:nvPr/>
        </p:nvSpPr>
        <p:spPr>
          <a:xfrm>
            <a:off x="5654616" y="3927895"/>
            <a:ext cx="2941606" cy="491705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74635"/>
              <a:gd name="adj6" fmla="val -52470"/>
            </a:avLst>
          </a:prstGeom>
          <a:solidFill>
            <a:srgbClr val="CCFFCC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인덱스를 이용한다</a:t>
            </a:r>
            <a:r>
              <a:rPr lang="en-US" altLang="ko-KR" dirty="0" smtClean="0">
                <a:solidFill>
                  <a:schemeClr val="tx1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. </a:t>
            </a:r>
            <a:endParaRPr lang="ko-KR" altLang="en-US" dirty="0">
              <a:solidFill>
                <a:schemeClr val="tx1"/>
              </a:solidFill>
              <a:latin typeface="MD개성체" panose="02020603020101020101" pitchFamily="18" charset="-127"/>
              <a:ea typeface="MD개성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86787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제8장 프로젝트 I(강의)</Template>
  <TotalTime>1944</TotalTime>
  <Words>1133</Words>
  <Application>Microsoft Office PowerPoint</Application>
  <PresentationFormat>화면 슬라이드 쇼(4:3)</PresentationFormat>
  <Paragraphs>246</Paragraphs>
  <Slides>36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7" baseType="lpstr">
      <vt:lpstr>가을</vt:lpstr>
      <vt:lpstr>9장 리스트와 딕셔너리</vt:lpstr>
      <vt:lpstr>이번 장에서 만들 프로그램</vt:lpstr>
      <vt:lpstr>리스트</vt:lpstr>
      <vt:lpstr>공백 리스트에서 추가하기</vt:lpstr>
      <vt:lpstr>점의 의미</vt:lpstr>
      <vt:lpstr>리스트 항목 접근하기</vt:lpstr>
      <vt:lpstr>슬라이싱</vt:lpstr>
      <vt:lpstr>인텍스 생략</vt:lpstr>
      <vt:lpstr>리스트 항목 변경하기</vt:lpstr>
      <vt:lpstr>함수를 이용하여 추가하기</vt:lpstr>
      <vt:lpstr>항목 삭제하기</vt:lpstr>
      <vt:lpstr>항목이 리스트 안에 있는지 체크</vt:lpstr>
      <vt:lpstr>del</vt:lpstr>
      <vt:lpstr>pop()</vt:lpstr>
      <vt:lpstr>리스트 탐색하기</vt:lpstr>
      <vt:lpstr>리스트 방문하기</vt:lpstr>
      <vt:lpstr>리스트 정렬하기</vt:lpstr>
      <vt:lpstr>Lab: 오늘의 속담</vt:lpstr>
      <vt:lpstr>Solution </vt:lpstr>
      <vt:lpstr>Lab: 오륜기 그리기</vt:lpstr>
      <vt:lpstr>Solution </vt:lpstr>
      <vt:lpstr>Lab: 애스터로이드 게임 업그레이드</vt:lpstr>
      <vt:lpstr>Solution </vt:lpstr>
      <vt:lpstr>Solution </vt:lpstr>
      <vt:lpstr>딕셔너리</vt:lpstr>
      <vt:lpstr>딕셔너리</vt:lpstr>
      <vt:lpstr>딕셔너리에서 탐색</vt:lpstr>
      <vt:lpstr>딕셔너리의 모든 키 출력하기</vt:lpstr>
      <vt:lpstr>예제</vt:lpstr>
      <vt:lpstr>딕셔너리 항목 방문</vt:lpstr>
      <vt:lpstr>Lab: 편의점 재고 관리</vt:lpstr>
      <vt:lpstr>Solution </vt:lpstr>
      <vt:lpstr>Lab: 영한사전</vt:lpstr>
      <vt:lpstr>Solution </vt:lpstr>
      <vt:lpstr>이번 장에서 배운 것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sec</cp:lastModifiedBy>
  <cp:revision>418</cp:revision>
  <dcterms:created xsi:type="dcterms:W3CDTF">2007-06-29T06:43:39Z</dcterms:created>
  <dcterms:modified xsi:type="dcterms:W3CDTF">2017-01-13T01:00:24Z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