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57" r:id="rId4"/>
    <p:sldId id="258" r:id="rId5"/>
    <p:sldId id="259" r:id="rId6"/>
    <p:sldId id="263" r:id="rId7"/>
    <p:sldId id="260" r:id="rId8"/>
    <p:sldId id="277" r:id="rId9"/>
    <p:sldId id="278" r:id="rId10"/>
    <p:sldId id="261" r:id="rId11"/>
    <p:sldId id="279" r:id="rId12"/>
    <p:sldId id="266" r:id="rId13"/>
    <p:sldId id="280" r:id="rId14"/>
    <p:sldId id="281" r:id="rId15"/>
    <p:sldId id="274" r:id="rId16"/>
    <p:sldId id="271" r:id="rId17"/>
    <p:sldId id="275" r:id="rId18"/>
    <p:sldId id="270" r:id="rId19"/>
    <p:sldId id="272"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Ning (GE Healthcare-212697818)" initials="LN(H" lastIdx="0" clrIdx="0">
    <p:extLst>
      <p:ext uri="{19B8F6BF-5375-455C-9EA6-DF929625EA0E}">
        <p15:presenceInfo xmlns:p15="http://schemas.microsoft.com/office/powerpoint/2012/main" userId="S-1-5-21-3672398596-3227583511-885490141-22389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E42FE-F793-45F0-88E3-962847F50AA7}" type="datetimeFigureOut">
              <a:rPr lang="zh-CN" altLang="en-US" smtClean="0"/>
              <a:t>2019/9/26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FEB44-BF60-47C0-A65A-421D7D8C05FC}" type="slidenum">
              <a:rPr lang="zh-CN" altLang="en-US" smtClean="0"/>
              <a:t>‹#›</a:t>
            </a:fld>
            <a:endParaRPr lang="zh-CN" altLang="en-US"/>
          </a:p>
        </p:txBody>
      </p:sp>
    </p:spTree>
    <p:extLst>
      <p:ext uri="{BB962C8B-B14F-4D97-AF65-F5344CB8AC3E}">
        <p14:creationId xmlns:p14="http://schemas.microsoft.com/office/powerpoint/2010/main" val="21284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focus of this presentation is to demonstrate the building of Shiny Apps rather than a detailed discussion of Shiny components and how to deploy Apps on the Web </a:t>
            </a:r>
            <a:endParaRPr lang="zh-CN" altLang="en-US" dirty="0"/>
          </a:p>
        </p:txBody>
      </p:sp>
      <p:sp>
        <p:nvSpPr>
          <p:cNvPr id="4" name="Slide Number Placeholder 3"/>
          <p:cNvSpPr>
            <a:spLocks noGrp="1"/>
          </p:cNvSpPr>
          <p:nvPr>
            <p:ph type="sldNum" sz="quarter" idx="5"/>
          </p:nvPr>
        </p:nvSpPr>
        <p:spPr/>
        <p:txBody>
          <a:bodyPr/>
          <a:lstStyle/>
          <a:p>
            <a:fld id="{FC1FEB44-BF60-47C0-A65A-421D7D8C05FC}" type="slidenum">
              <a:rPr lang="zh-CN" altLang="en-US" smtClean="0"/>
              <a:t>1</a:t>
            </a:fld>
            <a:endParaRPr lang="zh-CN" altLang="en-US"/>
          </a:p>
        </p:txBody>
      </p:sp>
    </p:spTree>
    <p:extLst>
      <p:ext uri="{BB962C8B-B14F-4D97-AF65-F5344CB8AC3E}">
        <p14:creationId xmlns:p14="http://schemas.microsoft.com/office/powerpoint/2010/main" val="49618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C1FEB44-BF60-47C0-A65A-421D7D8C05FC}" type="slidenum">
              <a:rPr lang="zh-CN" altLang="en-US" smtClean="0"/>
              <a:t>7</a:t>
            </a:fld>
            <a:endParaRPr lang="zh-CN" altLang="en-US"/>
          </a:p>
        </p:txBody>
      </p:sp>
    </p:spTree>
    <p:extLst>
      <p:ext uri="{BB962C8B-B14F-4D97-AF65-F5344CB8AC3E}">
        <p14:creationId xmlns:p14="http://schemas.microsoft.com/office/powerpoint/2010/main" val="80536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Ui – nested R functions that assemble an HTML user interface for your app; </a:t>
            </a:r>
            <a:r>
              <a:rPr lang="en-US" altLang="zh-CN" dirty="0" err="1"/>
              <a:t>fluidPage</a:t>
            </a:r>
            <a:r>
              <a:rPr lang="en-US" altLang="zh-CN" dirty="0"/>
              <a:t> - </a:t>
            </a:r>
            <a:r>
              <a:rPr lang="en-US" altLang="zh-CN" dirty="0">
                <a:solidFill>
                  <a:srgbClr val="C00000"/>
                </a:solidFill>
                <a:latin typeface="HelveticaNeue"/>
              </a:rPr>
              <a:t>Create a page with fluid layout</a:t>
            </a:r>
            <a:endParaRPr lang="zh-CN" altLang="en-US" dirty="0">
              <a:solidFill>
                <a:srgbClr val="C00000"/>
              </a:solidFill>
            </a:endParaRPr>
          </a:p>
          <a:p>
            <a:endParaRPr lang="en-US" altLang="zh-CN" dirty="0"/>
          </a:p>
          <a:p>
            <a:r>
              <a:rPr lang="en-US" altLang="zh-CN" dirty="0"/>
              <a:t>Server – a function with instructions on how to build and rebuild the R objects displayed in the </a:t>
            </a:r>
            <a:r>
              <a:rPr lang="en-US" altLang="zh-CN" dirty="0" err="1"/>
              <a:t>ui</a:t>
            </a:r>
            <a:endParaRPr lang="en-US" altLang="zh-CN" dirty="0"/>
          </a:p>
          <a:p>
            <a:r>
              <a:rPr lang="en-US" altLang="zh-CN" dirty="0" err="1"/>
              <a:t>shinyApp</a:t>
            </a:r>
            <a:r>
              <a:rPr lang="en-US" altLang="zh-CN" dirty="0"/>
              <a:t>-combines </a:t>
            </a:r>
            <a:r>
              <a:rPr lang="en-US" altLang="zh-CN" dirty="0" err="1"/>
              <a:t>ui</a:t>
            </a:r>
            <a:r>
              <a:rPr lang="en-US" altLang="zh-CN" dirty="0"/>
              <a:t> and server into a functioning app</a:t>
            </a:r>
            <a:endParaRPr lang="zh-CN" altLang="en-US" dirty="0"/>
          </a:p>
        </p:txBody>
      </p:sp>
      <p:sp>
        <p:nvSpPr>
          <p:cNvPr id="4" name="Slide Number Placeholder 3"/>
          <p:cNvSpPr>
            <a:spLocks noGrp="1"/>
          </p:cNvSpPr>
          <p:nvPr>
            <p:ph type="sldNum" sz="quarter" idx="5"/>
          </p:nvPr>
        </p:nvSpPr>
        <p:spPr/>
        <p:txBody>
          <a:bodyPr/>
          <a:lstStyle/>
          <a:p>
            <a:fld id="{FC1FEB44-BF60-47C0-A65A-421D7D8C05FC}" type="slidenum">
              <a:rPr lang="zh-CN" altLang="en-US" smtClean="0"/>
              <a:t>12</a:t>
            </a:fld>
            <a:endParaRPr lang="zh-CN" altLang="en-US"/>
          </a:p>
        </p:txBody>
      </p:sp>
    </p:spTree>
    <p:extLst>
      <p:ext uri="{BB962C8B-B14F-4D97-AF65-F5344CB8AC3E}">
        <p14:creationId xmlns:p14="http://schemas.microsoft.com/office/powerpoint/2010/main" val="374065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F52F-DEB0-42AC-9FD5-6468FE1228F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B03DD9F-90CE-4889-9B06-5AD28CD9C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4D4AB28-BE0C-4A95-A3BD-086C1ED6C228}"/>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5" name="Footer Placeholder 4">
            <a:extLst>
              <a:ext uri="{FF2B5EF4-FFF2-40B4-BE49-F238E27FC236}">
                <a16:creationId xmlns:a16="http://schemas.microsoft.com/office/drawing/2014/main" id="{3A7EE113-F1E3-47A2-9203-DD8675849E0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1A0F202-BAEF-4563-9416-C01E48043563}"/>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126430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5DEC-4E8F-4AE1-AF8D-BA1E5F08DFF1}"/>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853205-2DED-43D5-8F83-8F83A8D4DD7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EF5FA0C-5CE2-4E79-ABA6-35693B5CEBAE}"/>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5" name="Footer Placeholder 4">
            <a:extLst>
              <a:ext uri="{FF2B5EF4-FFF2-40B4-BE49-F238E27FC236}">
                <a16:creationId xmlns:a16="http://schemas.microsoft.com/office/drawing/2014/main" id="{EAAABCD1-7DD9-4CFA-BD94-0D1DAF13A4F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3B41CD5-BF6B-4AC6-8FA3-98A9CE570A56}"/>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279638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AA2CB5-4317-45BD-9CBC-AFD18C483F7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4EC36F1-7D70-4FD6-902E-339195806AE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A3BBDBB-FFEB-405B-8886-71F9772209F1}"/>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5" name="Footer Placeholder 4">
            <a:extLst>
              <a:ext uri="{FF2B5EF4-FFF2-40B4-BE49-F238E27FC236}">
                <a16:creationId xmlns:a16="http://schemas.microsoft.com/office/drawing/2014/main" id="{3CB7BE10-7FB1-4D30-AB85-2872A1E81B3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CBA1EBF-BE2A-44C6-81C3-EBD0B130F905}"/>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203049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C5CB-4072-47E0-90DB-F62BDE48E6C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6ED2DD3-D0C2-42CF-805C-B0596CB5D9FB}"/>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F368967-C530-4F2F-87E9-2AE58E9C8E4F}"/>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5" name="Footer Placeholder 4">
            <a:extLst>
              <a:ext uri="{FF2B5EF4-FFF2-40B4-BE49-F238E27FC236}">
                <a16:creationId xmlns:a16="http://schemas.microsoft.com/office/drawing/2014/main" id="{DAB4F33E-8ED8-4762-942B-EFA852B37D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D5998A-ACC8-440F-B4BD-BBCAB83AAFFB}"/>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327795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17A7-3590-4AA0-9890-E1E14E76F04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4961349-EC09-453A-A079-EED5FD674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9FD6691-D197-496B-8A4C-3EA5D94A178A}"/>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5" name="Footer Placeholder 4">
            <a:extLst>
              <a:ext uri="{FF2B5EF4-FFF2-40B4-BE49-F238E27FC236}">
                <a16:creationId xmlns:a16="http://schemas.microsoft.com/office/drawing/2014/main" id="{CF09C5C7-1B2E-4383-84FD-AA221117F3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426B630-320A-4463-882F-7D1444B5F933}"/>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174228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45D3-45DA-4445-A3BD-455B786DD89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99A5B34-658D-4B55-8C09-2F28CA44EE4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52FBF522-71EA-41C6-84E4-44C67235E64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E4D88A5-1B67-4D2B-8B4B-A78CB7C1E963}"/>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6" name="Footer Placeholder 5">
            <a:extLst>
              <a:ext uri="{FF2B5EF4-FFF2-40B4-BE49-F238E27FC236}">
                <a16:creationId xmlns:a16="http://schemas.microsoft.com/office/drawing/2014/main" id="{247B8180-8C5A-45E7-8E03-F64CB7D659C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C847B8-A4E1-4886-A94E-88FAB6D0CB72}"/>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1969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ECBD-B17E-47A7-8286-DCA1141CCA5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FF4B4F2-5986-409D-825D-C74E5293D1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856469D-6C7B-468B-80D7-0886ACC8D20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D9C1569-FE4C-4299-A23B-A48C6B0EE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6CF7189-9F38-4431-BCA2-01736F9D637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1720CC7-DBEE-4949-A0A8-FACE5072FDC6}"/>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8" name="Footer Placeholder 7">
            <a:extLst>
              <a:ext uri="{FF2B5EF4-FFF2-40B4-BE49-F238E27FC236}">
                <a16:creationId xmlns:a16="http://schemas.microsoft.com/office/drawing/2014/main" id="{669CD6F8-32B2-4A65-98F6-8AB0750C16F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E1A812B-6233-48F2-8585-5F807AC6B0DC}"/>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127165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28DB-C515-4D57-8B46-2CB92DEE7DE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3C40910-E4FD-4A25-8670-DD087D129CCB}"/>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4" name="Footer Placeholder 3">
            <a:extLst>
              <a:ext uri="{FF2B5EF4-FFF2-40B4-BE49-F238E27FC236}">
                <a16:creationId xmlns:a16="http://schemas.microsoft.com/office/drawing/2014/main" id="{B4E056CF-0369-4B12-A045-28B0ECD632C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43946C6-4559-4246-A15B-F768049BC076}"/>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239647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C84B5-FF12-42DA-A85F-241AE251AE13}"/>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3" name="Footer Placeholder 2">
            <a:extLst>
              <a:ext uri="{FF2B5EF4-FFF2-40B4-BE49-F238E27FC236}">
                <a16:creationId xmlns:a16="http://schemas.microsoft.com/office/drawing/2014/main" id="{C28449E8-1996-4C8B-8180-4CC838D096D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92DC624-6F42-45C6-ADD5-7A9AD720D24A}"/>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188937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14D8-B907-4DD6-91C6-7A3898009A2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AE2813C-0133-45B6-8926-DED6FE623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0581FDC-1443-4C24-83B2-621B1597E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A4B48E5-FCF9-4648-B403-0D20879F860B}"/>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6" name="Footer Placeholder 5">
            <a:extLst>
              <a:ext uri="{FF2B5EF4-FFF2-40B4-BE49-F238E27FC236}">
                <a16:creationId xmlns:a16="http://schemas.microsoft.com/office/drawing/2014/main" id="{EE043C57-E506-4B1C-B884-EA4C90F59F3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D21C86F-5ADE-4F8A-8519-11A80C763434}"/>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28965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4D5C-A822-491B-B91B-6E253DEA940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FE93B18-B1BB-4DBE-9E68-4B9DA39673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7FC4FA4-5FC4-4871-BDDA-6CEB4446A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CB2D9A2-D914-4E3C-97FF-3E7170EC0273}"/>
              </a:ext>
            </a:extLst>
          </p:cNvPr>
          <p:cNvSpPr>
            <a:spLocks noGrp="1"/>
          </p:cNvSpPr>
          <p:nvPr>
            <p:ph type="dt" sz="half" idx="10"/>
          </p:nvPr>
        </p:nvSpPr>
        <p:spPr/>
        <p:txBody>
          <a:bodyPr/>
          <a:lstStyle/>
          <a:p>
            <a:fld id="{816A90A8-7CFB-4498-A767-64C141EC78EB}" type="datetimeFigureOut">
              <a:rPr lang="zh-CN" altLang="en-US" smtClean="0"/>
              <a:t>2019/9/26</a:t>
            </a:fld>
            <a:endParaRPr lang="zh-CN" altLang="en-US"/>
          </a:p>
        </p:txBody>
      </p:sp>
      <p:sp>
        <p:nvSpPr>
          <p:cNvPr id="6" name="Footer Placeholder 5">
            <a:extLst>
              <a:ext uri="{FF2B5EF4-FFF2-40B4-BE49-F238E27FC236}">
                <a16:creationId xmlns:a16="http://schemas.microsoft.com/office/drawing/2014/main" id="{063AACF3-6CAE-43F1-AB15-F5CAF1DA98F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0B9AD45-2AB0-44D2-AF72-2A66356BE70A}"/>
              </a:ext>
            </a:extLst>
          </p:cNvPr>
          <p:cNvSpPr>
            <a:spLocks noGrp="1"/>
          </p:cNvSpPr>
          <p:nvPr>
            <p:ph type="sldNum" sz="quarter" idx="12"/>
          </p:nvPr>
        </p:nvSpPr>
        <p:spPr/>
        <p:txBody>
          <a:body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160408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085FF-BF76-4E7D-9273-D23B7C3D5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77CDBDF-F81D-4663-B16F-85991AC4D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CD1C337-817E-4E1B-81F2-3FFCB324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A90A8-7CFB-4498-A767-64C141EC78EB}" type="datetimeFigureOut">
              <a:rPr lang="zh-CN" altLang="en-US" smtClean="0"/>
              <a:t>2019/9/26</a:t>
            </a:fld>
            <a:endParaRPr lang="zh-CN" altLang="en-US"/>
          </a:p>
        </p:txBody>
      </p:sp>
      <p:sp>
        <p:nvSpPr>
          <p:cNvPr id="5" name="Footer Placeholder 4">
            <a:extLst>
              <a:ext uri="{FF2B5EF4-FFF2-40B4-BE49-F238E27FC236}">
                <a16:creationId xmlns:a16="http://schemas.microsoft.com/office/drawing/2014/main" id="{77BC408A-1B8F-46FB-A005-113EF91AF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B3A4A1F-42C9-4EAE-B6A5-B81CED7EE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C0B96-D941-44F9-9870-3A37268FC59F}" type="slidenum">
              <a:rPr lang="zh-CN" altLang="en-US" smtClean="0"/>
              <a:t>‹#›</a:t>
            </a:fld>
            <a:endParaRPr lang="zh-CN" altLang="en-US"/>
          </a:p>
        </p:txBody>
      </p:sp>
    </p:spTree>
    <p:extLst>
      <p:ext uri="{BB962C8B-B14F-4D97-AF65-F5344CB8AC3E}">
        <p14:creationId xmlns:p14="http://schemas.microsoft.com/office/powerpoint/2010/main" val="187394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angrinboqe.shinyapps.io/sample_siz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hinyapps.io/admin/#/signup"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an.r-project.org/web/packages/shiny/shiny.pdf" TargetMode="External"/><Relationship Id="rId2" Type="http://schemas.openxmlformats.org/officeDocument/2006/relationships/hyperlink" Target="https://docs.rstudio.com/shinyapps.io/index.html" TargetMode="External"/><Relationship Id="rId1" Type="http://schemas.openxmlformats.org/officeDocument/2006/relationships/slideLayout" Target="../slideLayouts/slideLayout2.xml"/><Relationship Id="rId6" Type="http://schemas.openxmlformats.org/officeDocument/2006/relationships/hyperlink" Target="https://rinpharma.github.io/website2018/program/the-team.html" TargetMode="External"/><Relationship Id="rId5" Type="http://schemas.openxmlformats.org/officeDocument/2006/relationships/hyperlink" Target="http://www.copafs.org/UserFiles/file/2018FCSM/H-2Wong.pdf" TargetMode="External"/><Relationship Id="rId4" Type="http://schemas.openxmlformats.org/officeDocument/2006/relationships/hyperlink" Target="https://beta.rstudioconnect.com/content/2759/#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kangrinboqe.shinyapps.io/sample_siz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tist.shinyapps.io/bioeq_en/" TargetMode="External"/><Relationship Id="rId2" Type="http://schemas.openxmlformats.org/officeDocument/2006/relationships/hyperlink" Target="http://shiny.webpopix.org/dashboard/pkmode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diabetescheck.shinyapps.io/openfda-dashboar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311E-110C-4CB7-AEB2-711A96F46253}"/>
              </a:ext>
            </a:extLst>
          </p:cNvPr>
          <p:cNvSpPr>
            <a:spLocks noGrp="1"/>
          </p:cNvSpPr>
          <p:nvPr>
            <p:ph type="ctrTitle"/>
          </p:nvPr>
        </p:nvSpPr>
        <p:spPr>
          <a:xfrm>
            <a:off x="1444101" y="1761555"/>
            <a:ext cx="9144000" cy="2387600"/>
          </a:xfrm>
        </p:spPr>
        <p:txBody>
          <a:bodyPr>
            <a:normAutofit fontScale="90000"/>
          </a:bodyPr>
          <a:lstStyle/>
          <a:p>
            <a:r>
              <a:rPr lang="en-US" altLang="zh-CN" dirty="0" err="1">
                <a:latin typeface="Calibri" panose="020F0502020204030204" pitchFamily="34" charset="0"/>
                <a:cs typeface="Calibri" panose="020F0502020204030204" pitchFamily="34" charset="0"/>
              </a:rPr>
              <a:t>RShiny</a:t>
            </a:r>
            <a:r>
              <a:rPr lang="en-US" altLang="zh-CN" dirty="0">
                <a:latin typeface="Calibri" panose="020F0502020204030204" pitchFamily="34" charset="0"/>
                <a:cs typeface="Calibri" panose="020F0502020204030204" pitchFamily="34" charset="0"/>
              </a:rPr>
              <a:t> programming and its application on sample size in medical device</a:t>
            </a:r>
            <a:endParaRPr lang="zh-CN" altLang="en-US"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F123506E-3BDD-4EED-A377-6D1BFB49AC14}"/>
              </a:ext>
            </a:extLst>
          </p:cNvPr>
          <p:cNvSpPr>
            <a:spLocks noGrp="1"/>
          </p:cNvSpPr>
          <p:nvPr>
            <p:ph type="subTitle" idx="1"/>
          </p:nvPr>
        </p:nvSpPr>
        <p:spPr>
          <a:xfrm>
            <a:off x="1646853" y="3984136"/>
            <a:ext cx="9144000" cy="1655762"/>
          </a:xfrm>
        </p:spPr>
        <p:txBody>
          <a:bodyPr>
            <a:normAutofit/>
          </a:bodyPr>
          <a:lstStyle/>
          <a:p>
            <a:endParaRPr lang="en-US" altLang="zh-CN" dirty="0">
              <a:latin typeface="Calibri" panose="020F0502020204030204" pitchFamily="34" charset="0"/>
              <a:cs typeface="Calibri" panose="020F0502020204030204" pitchFamily="34" charset="0"/>
            </a:endParaRPr>
          </a:p>
          <a:p>
            <a:r>
              <a:rPr lang="en-US" altLang="zh-CN">
                <a:latin typeface="Calibri" panose="020F0502020204030204" pitchFamily="34" charset="0"/>
                <a:cs typeface="Calibri" panose="020F0502020204030204" pitchFamily="34" charset="0"/>
              </a:rPr>
              <a:t>Ning </a:t>
            </a:r>
            <a:r>
              <a:rPr lang="en-US" altLang="zh-CN" dirty="0">
                <a:latin typeface="Calibri" panose="020F0502020204030204" pitchFamily="34" charset="0"/>
                <a:cs typeface="Calibri" panose="020F0502020204030204" pitchFamily="34" charset="0"/>
              </a:rPr>
              <a:t>Li</a:t>
            </a:r>
          </a:p>
          <a:p>
            <a:r>
              <a:rPr lang="en-US" altLang="zh-CN" dirty="0">
                <a:latin typeface="Calibri" panose="020F0502020204030204" pitchFamily="34" charset="0"/>
                <a:cs typeface="Calibri" panose="020F0502020204030204" pitchFamily="34" charset="0"/>
              </a:rPr>
              <a:t>26 Sep 2019</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889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A204-1169-4B9A-8036-5A186E24C3C4}"/>
              </a:ext>
            </a:extLst>
          </p:cNvPr>
          <p:cNvSpPr>
            <a:spLocks noGrp="1"/>
          </p:cNvSpPr>
          <p:nvPr>
            <p:ph type="title"/>
          </p:nvPr>
        </p:nvSpPr>
        <p:spPr>
          <a:xfrm>
            <a:off x="838200" y="365125"/>
            <a:ext cx="10458157" cy="1325563"/>
          </a:xfrm>
        </p:spPr>
        <p:txBody>
          <a:bodyPr/>
          <a:lstStyle/>
          <a:p>
            <a:r>
              <a:rPr lang="en-US" altLang="zh-CN" b="1" dirty="0">
                <a:latin typeface="Calibri" panose="020F0502020204030204" pitchFamily="34" charset="0"/>
                <a:cs typeface="Calibri" panose="020F0502020204030204" pitchFamily="34" charset="0"/>
              </a:rPr>
              <a:t>My first R shiny App –Sample size calculator</a:t>
            </a:r>
            <a:endParaRPr lang="zh-CN" altLang="en-US" b="1"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C98CF6EF-F23B-41DF-A62D-E4C376AABB74}"/>
              </a:ext>
            </a:extLst>
          </p:cNvPr>
          <p:cNvSpPr/>
          <p:nvPr/>
        </p:nvSpPr>
        <p:spPr>
          <a:xfrm>
            <a:off x="942540" y="1829579"/>
            <a:ext cx="4785284" cy="369332"/>
          </a:xfrm>
          <a:prstGeom prst="rect">
            <a:avLst/>
          </a:prstGeom>
        </p:spPr>
        <p:txBody>
          <a:bodyPr wrap="none">
            <a:spAutoFit/>
          </a:bodyPr>
          <a:lstStyle/>
          <a:p>
            <a:r>
              <a:rPr lang="en-US" altLang="zh-CN" dirty="0">
                <a:hlinkClick r:id="rId2"/>
              </a:rPr>
              <a:t>https://kangrinboqe.shinyapps.io/sample_size/</a:t>
            </a:r>
            <a:endParaRPr lang="zh-CN" altLang="en-US" dirty="0"/>
          </a:p>
        </p:txBody>
      </p:sp>
      <p:pic>
        <p:nvPicPr>
          <p:cNvPr id="9" name="Picture 8">
            <a:extLst>
              <a:ext uri="{FF2B5EF4-FFF2-40B4-BE49-F238E27FC236}">
                <a16:creationId xmlns:a16="http://schemas.microsoft.com/office/drawing/2014/main" id="{98FCF845-EECC-4942-BB0B-0BAB8E302513}"/>
              </a:ext>
            </a:extLst>
          </p:cNvPr>
          <p:cNvPicPr>
            <a:picLocks noChangeAspect="1"/>
          </p:cNvPicPr>
          <p:nvPr/>
        </p:nvPicPr>
        <p:blipFill>
          <a:blip r:embed="rId3"/>
          <a:stretch>
            <a:fillRect/>
          </a:stretch>
        </p:blipFill>
        <p:spPr>
          <a:xfrm>
            <a:off x="1040057" y="2551821"/>
            <a:ext cx="8895785" cy="3769079"/>
          </a:xfrm>
          <a:prstGeom prst="rect">
            <a:avLst/>
          </a:prstGeom>
        </p:spPr>
      </p:pic>
    </p:spTree>
    <p:extLst>
      <p:ext uri="{BB962C8B-B14F-4D97-AF65-F5344CB8AC3E}">
        <p14:creationId xmlns:p14="http://schemas.microsoft.com/office/powerpoint/2010/main" val="5107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0B41-5067-4FCA-82B7-C4A8457FF656}"/>
              </a:ext>
            </a:extLst>
          </p:cNvPr>
          <p:cNvSpPr>
            <a:spLocks noGrp="1"/>
          </p:cNvSpPr>
          <p:nvPr>
            <p:ph type="title"/>
          </p:nvPr>
        </p:nvSpPr>
        <p:spPr/>
        <p:txBody>
          <a:bodyPr>
            <a:normAutofit/>
          </a:bodyPr>
          <a:lstStyle/>
          <a:p>
            <a:pPr algn="ctr"/>
            <a:r>
              <a:rPr lang="en-US" altLang="zh-CN" b="1" dirty="0">
                <a:latin typeface="Calibri" panose="020F0502020204030204" pitchFamily="34" charset="0"/>
                <a:cs typeface="Calibri" panose="020F0502020204030204" pitchFamily="34" charset="0"/>
              </a:rPr>
              <a:t>Two steps to develop a R shiny web app</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1ED66C8-4A95-4D60-A2B0-B47DA000FD0A}"/>
              </a:ext>
            </a:extLst>
          </p:cNvPr>
          <p:cNvSpPr>
            <a:spLocks noGrp="1"/>
          </p:cNvSpPr>
          <p:nvPr>
            <p:ph idx="1"/>
          </p:nvPr>
        </p:nvSpPr>
        <p:spPr>
          <a:xfrm>
            <a:off x="838200" y="2411551"/>
            <a:ext cx="9992557" cy="3696286"/>
          </a:xfrm>
        </p:spPr>
        <p:txBody>
          <a:bodyPr/>
          <a:lstStyle/>
          <a:p>
            <a:r>
              <a:rPr lang="en-US" altLang="zh-CN" dirty="0">
                <a:latin typeface="Calibri" panose="020F0502020204030204" pitchFamily="34" charset="0"/>
                <a:cs typeface="Calibri" panose="020F0502020204030204" pitchFamily="34" charset="0"/>
              </a:rPr>
              <a:t>Write R shiny programming code </a:t>
            </a:r>
          </a:p>
          <a:p>
            <a:pPr marL="0" indent="0">
              <a:buNone/>
            </a:pPr>
            <a:r>
              <a:rPr lang="en-US" altLang="zh-CN" dirty="0">
                <a:latin typeface="Calibri" panose="020F0502020204030204" pitchFamily="34" charset="0"/>
                <a:cs typeface="Calibri" panose="020F0502020204030204" pitchFamily="34" charset="0"/>
              </a:rPr>
              <a:t>   R Studio – New File – Shiny Web App – Shiny Programming code</a:t>
            </a:r>
          </a:p>
          <a:p>
            <a:endParaRPr lang="en-US" altLang="zh-CN" dirty="0"/>
          </a:p>
          <a:p>
            <a:r>
              <a:rPr lang="en-US" altLang="zh-CN" dirty="0">
                <a:latin typeface="Calibri" panose="020F0502020204030204" pitchFamily="34" charset="0"/>
                <a:cs typeface="Calibri" panose="020F0502020204030204" pitchFamily="34" charset="0"/>
              </a:rPr>
              <a:t>Publish Shiny app on the web with Shinyapps.io</a:t>
            </a:r>
          </a:p>
          <a:p>
            <a:pPr marL="0" indent="0">
              <a:buNone/>
            </a:pPr>
            <a:r>
              <a:rPr lang="en-US" altLang="zh-CN" dirty="0">
                <a:latin typeface="Calibri" panose="020F0502020204030204" pitchFamily="34" charset="0"/>
                <a:cs typeface="Calibri" panose="020F0502020204030204" pitchFamily="34" charset="0"/>
              </a:rPr>
              <a:t>   Shinyapp.io Account – Publish shiny</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060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E59A-3B36-408B-9CE4-D0E2E6D4818B}"/>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Shiny App Programming Template</a:t>
            </a:r>
            <a:endParaRPr lang="zh-CN" alt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0E4BE05A-6E52-43A9-B26B-C33DDF9DA920}"/>
              </a:ext>
            </a:extLst>
          </p:cNvPr>
          <p:cNvPicPr>
            <a:picLocks noChangeAspect="1"/>
          </p:cNvPicPr>
          <p:nvPr/>
        </p:nvPicPr>
        <p:blipFill>
          <a:blip r:embed="rId3"/>
          <a:stretch>
            <a:fillRect/>
          </a:stretch>
        </p:blipFill>
        <p:spPr>
          <a:xfrm>
            <a:off x="1157964" y="2400299"/>
            <a:ext cx="5716450" cy="2057401"/>
          </a:xfrm>
          <a:prstGeom prst="rect">
            <a:avLst/>
          </a:prstGeom>
        </p:spPr>
      </p:pic>
      <p:sp>
        <p:nvSpPr>
          <p:cNvPr id="3" name="Rectangle 2">
            <a:extLst>
              <a:ext uri="{FF2B5EF4-FFF2-40B4-BE49-F238E27FC236}">
                <a16:creationId xmlns:a16="http://schemas.microsoft.com/office/drawing/2014/main" id="{F1706658-D0CB-4E22-AEEA-54D098050581}"/>
              </a:ext>
            </a:extLst>
          </p:cNvPr>
          <p:cNvSpPr/>
          <p:nvPr/>
        </p:nvSpPr>
        <p:spPr>
          <a:xfrm>
            <a:off x="1097937" y="2855742"/>
            <a:ext cx="4219651" cy="4642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F0C11FD-F991-4D6D-8D2F-83506316304A}"/>
              </a:ext>
            </a:extLst>
          </p:cNvPr>
          <p:cNvSpPr/>
          <p:nvPr/>
        </p:nvSpPr>
        <p:spPr>
          <a:xfrm>
            <a:off x="1097937" y="3429000"/>
            <a:ext cx="5119983" cy="58029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5E293235-1FD6-47AA-BA1D-D314676B23AC}"/>
              </a:ext>
            </a:extLst>
          </p:cNvPr>
          <p:cNvSpPr/>
          <p:nvPr/>
        </p:nvSpPr>
        <p:spPr>
          <a:xfrm>
            <a:off x="6487080" y="3590751"/>
            <a:ext cx="1813317" cy="369332"/>
          </a:xfrm>
          <a:prstGeom prst="rect">
            <a:avLst/>
          </a:prstGeom>
        </p:spPr>
        <p:txBody>
          <a:bodyPr wrap="none">
            <a:spAutoFit/>
          </a:bodyPr>
          <a:lstStyle/>
          <a:p>
            <a:r>
              <a:rPr lang="en-US" altLang="zh-CN" dirty="0">
                <a:solidFill>
                  <a:srgbClr val="FFC000"/>
                </a:solidFill>
                <a:latin typeface="HelveticaNeue"/>
              </a:rPr>
              <a:t>Server Function</a:t>
            </a:r>
            <a:endParaRPr lang="zh-CN" altLang="en-US" dirty="0">
              <a:solidFill>
                <a:srgbClr val="FFC000"/>
              </a:solidFill>
            </a:endParaRPr>
          </a:p>
        </p:txBody>
      </p:sp>
      <p:sp>
        <p:nvSpPr>
          <p:cNvPr id="7" name="Rectangle 6">
            <a:extLst>
              <a:ext uri="{FF2B5EF4-FFF2-40B4-BE49-F238E27FC236}">
                <a16:creationId xmlns:a16="http://schemas.microsoft.com/office/drawing/2014/main" id="{DDB302B2-9F3B-4B83-917E-AAA99478C6F6}"/>
              </a:ext>
            </a:extLst>
          </p:cNvPr>
          <p:cNvSpPr/>
          <p:nvPr/>
        </p:nvSpPr>
        <p:spPr>
          <a:xfrm>
            <a:off x="1097937" y="4100732"/>
            <a:ext cx="4430666" cy="5574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53A6F055-B31E-4388-9EDE-D7AB4B75C615}"/>
              </a:ext>
            </a:extLst>
          </p:cNvPr>
          <p:cNvSpPr/>
          <p:nvPr/>
        </p:nvSpPr>
        <p:spPr>
          <a:xfrm>
            <a:off x="6487080" y="4288833"/>
            <a:ext cx="2159566" cy="369332"/>
          </a:xfrm>
          <a:prstGeom prst="rect">
            <a:avLst/>
          </a:prstGeom>
        </p:spPr>
        <p:txBody>
          <a:bodyPr wrap="none">
            <a:spAutoFit/>
          </a:bodyPr>
          <a:lstStyle/>
          <a:p>
            <a:r>
              <a:rPr lang="en-US" altLang="zh-CN" dirty="0">
                <a:solidFill>
                  <a:srgbClr val="00B0F0"/>
                </a:solidFill>
                <a:latin typeface="HelveticaNeue"/>
              </a:rPr>
              <a:t>Run the application</a:t>
            </a:r>
            <a:endParaRPr lang="zh-CN" altLang="en-US" dirty="0">
              <a:solidFill>
                <a:srgbClr val="00B0F0"/>
              </a:solidFill>
            </a:endParaRPr>
          </a:p>
        </p:txBody>
      </p:sp>
      <p:sp>
        <p:nvSpPr>
          <p:cNvPr id="10" name="Rectangle 9">
            <a:extLst>
              <a:ext uri="{FF2B5EF4-FFF2-40B4-BE49-F238E27FC236}">
                <a16:creationId xmlns:a16="http://schemas.microsoft.com/office/drawing/2014/main" id="{634C99A7-26C5-4769-9EF8-B8F4B3793070}"/>
              </a:ext>
            </a:extLst>
          </p:cNvPr>
          <p:cNvSpPr/>
          <p:nvPr/>
        </p:nvSpPr>
        <p:spPr>
          <a:xfrm>
            <a:off x="6487080" y="2855742"/>
            <a:ext cx="1633781" cy="369332"/>
          </a:xfrm>
          <a:prstGeom prst="rect">
            <a:avLst/>
          </a:prstGeom>
        </p:spPr>
        <p:txBody>
          <a:bodyPr wrap="none">
            <a:spAutoFit/>
          </a:bodyPr>
          <a:lstStyle/>
          <a:p>
            <a:r>
              <a:rPr lang="en-US" altLang="zh-CN" dirty="0">
                <a:solidFill>
                  <a:srgbClr val="C00000"/>
                </a:solidFill>
                <a:latin typeface="HelveticaNeue"/>
              </a:rPr>
              <a:t>User Interface</a:t>
            </a:r>
            <a:endParaRPr lang="zh-CN" altLang="en-US" dirty="0">
              <a:solidFill>
                <a:srgbClr val="C00000"/>
              </a:solidFill>
            </a:endParaRPr>
          </a:p>
        </p:txBody>
      </p:sp>
    </p:spTree>
    <p:extLst>
      <p:ext uri="{BB962C8B-B14F-4D97-AF65-F5344CB8AC3E}">
        <p14:creationId xmlns:p14="http://schemas.microsoft.com/office/powerpoint/2010/main" val="171978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0655-0181-4057-880E-E222271A5653}"/>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User Interface</a:t>
            </a:r>
            <a:endParaRPr lang="zh-CN" altLang="en-US"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2C3E935-7B25-4851-AFF2-86A47A6B2571}"/>
              </a:ext>
            </a:extLst>
          </p:cNvPr>
          <p:cNvPicPr>
            <a:picLocks noChangeAspect="1"/>
          </p:cNvPicPr>
          <p:nvPr/>
        </p:nvPicPr>
        <p:blipFill>
          <a:blip r:embed="rId2"/>
          <a:stretch>
            <a:fillRect/>
          </a:stretch>
        </p:blipFill>
        <p:spPr>
          <a:xfrm>
            <a:off x="400300" y="1529326"/>
            <a:ext cx="8646046" cy="4522804"/>
          </a:xfrm>
          <a:prstGeom prst="rect">
            <a:avLst/>
          </a:prstGeom>
        </p:spPr>
      </p:pic>
      <p:pic>
        <p:nvPicPr>
          <p:cNvPr id="5" name="Picture 4">
            <a:extLst>
              <a:ext uri="{FF2B5EF4-FFF2-40B4-BE49-F238E27FC236}">
                <a16:creationId xmlns:a16="http://schemas.microsoft.com/office/drawing/2014/main" id="{C4AD5DF5-8BE9-4C4A-8117-845A425836A8}"/>
              </a:ext>
            </a:extLst>
          </p:cNvPr>
          <p:cNvPicPr>
            <a:picLocks noChangeAspect="1"/>
          </p:cNvPicPr>
          <p:nvPr/>
        </p:nvPicPr>
        <p:blipFill>
          <a:blip r:embed="rId3"/>
          <a:stretch>
            <a:fillRect/>
          </a:stretch>
        </p:blipFill>
        <p:spPr>
          <a:xfrm>
            <a:off x="8361191" y="1261232"/>
            <a:ext cx="3688693" cy="1336027"/>
          </a:xfrm>
          <a:prstGeom prst="rect">
            <a:avLst/>
          </a:prstGeom>
        </p:spPr>
      </p:pic>
      <p:pic>
        <p:nvPicPr>
          <p:cNvPr id="6" name="Picture 5">
            <a:extLst>
              <a:ext uri="{FF2B5EF4-FFF2-40B4-BE49-F238E27FC236}">
                <a16:creationId xmlns:a16="http://schemas.microsoft.com/office/drawing/2014/main" id="{E8356687-91DA-4A96-8D3F-62645D80411D}"/>
              </a:ext>
            </a:extLst>
          </p:cNvPr>
          <p:cNvPicPr>
            <a:picLocks noChangeAspect="1"/>
          </p:cNvPicPr>
          <p:nvPr/>
        </p:nvPicPr>
        <p:blipFill>
          <a:blip r:embed="rId4"/>
          <a:stretch>
            <a:fillRect/>
          </a:stretch>
        </p:blipFill>
        <p:spPr>
          <a:xfrm>
            <a:off x="8524965" y="3481649"/>
            <a:ext cx="3688693" cy="3218796"/>
          </a:xfrm>
          <a:prstGeom prst="rect">
            <a:avLst/>
          </a:prstGeom>
        </p:spPr>
      </p:pic>
      <p:sp>
        <p:nvSpPr>
          <p:cNvPr id="7" name="Rectangle 6">
            <a:extLst>
              <a:ext uri="{FF2B5EF4-FFF2-40B4-BE49-F238E27FC236}">
                <a16:creationId xmlns:a16="http://schemas.microsoft.com/office/drawing/2014/main" id="{D78A9FD2-3510-44FF-B871-A8D1BAA3080B}"/>
              </a:ext>
            </a:extLst>
          </p:cNvPr>
          <p:cNvSpPr/>
          <p:nvPr/>
        </p:nvSpPr>
        <p:spPr>
          <a:xfrm>
            <a:off x="494522" y="1690688"/>
            <a:ext cx="6578806" cy="10991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B5CB5058-0A3E-4355-9921-D98486A5226A}"/>
              </a:ext>
            </a:extLst>
          </p:cNvPr>
          <p:cNvSpPr/>
          <p:nvPr/>
        </p:nvSpPr>
        <p:spPr>
          <a:xfrm>
            <a:off x="838200" y="2789853"/>
            <a:ext cx="7686765" cy="265215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82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52E5-7F5F-40BB-AB14-603A432872C9}"/>
              </a:ext>
            </a:extLst>
          </p:cNvPr>
          <p:cNvSpPr>
            <a:spLocks noGrp="1"/>
          </p:cNvSpPr>
          <p:nvPr>
            <p:ph type="title"/>
          </p:nvPr>
        </p:nvSpPr>
        <p:spPr>
          <a:xfrm>
            <a:off x="838200" y="365125"/>
            <a:ext cx="10515600" cy="1325563"/>
          </a:xfrm>
        </p:spPr>
        <p:txBody>
          <a:bodyPr/>
          <a:lstStyle/>
          <a:p>
            <a:pPr algn="ctr"/>
            <a:r>
              <a:rPr lang="en-US" altLang="zh-CN" b="1" dirty="0">
                <a:latin typeface="Calibri" panose="020F0502020204030204" pitchFamily="34" charset="0"/>
                <a:cs typeface="Calibri" panose="020F0502020204030204" pitchFamily="34" charset="0"/>
              </a:rPr>
              <a:t>Server Function</a:t>
            </a:r>
            <a:endParaRPr lang="zh-CN" altLang="en-US"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C8B2406-BDA2-4F74-947F-DECBDBA78922}"/>
              </a:ext>
            </a:extLst>
          </p:cNvPr>
          <p:cNvPicPr>
            <a:picLocks noChangeAspect="1"/>
          </p:cNvPicPr>
          <p:nvPr/>
        </p:nvPicPr>
        <p:blipFill>
          <a:blip r:embed="rId2"/>
          <a:stretch>
            <a:fillRect/>
          </a:stretch>
        </p:blipFill>
        <p:spPr>
          <a:xfrm>
            <a:off x="1020932" y="1818869"/>
            <a:ext cx="10544228" cy="2477923"/>
          </a:xfrm>
          <a:prstGeom prst="rect">
            <a:avLst/>
          </a:prstGeom>
        </p:spPr>
      </p:pic>
      <p:pic>
        <p:nvPicPr>
          <p:cNvPr id="6" name="Picture 5">
            <a:extLst>
              <a:ext uri="{FF2B5EF4-FFF2-40B4-BE49-F238E27FC236}">
                <a16:creationId xmlns:a16="http://schemas.microsoft.com/office/drawing/2014/main" id="{67802AD2-0CFB-40A1-8D35-81CF9C24B16D}"/>
              </a:ext>
            </a:extLst>
          </p:cNvPr>
          <p:cNvPicPr>
            <a:picLocks noChangeAspect="1"/>
          </p:cNvPicPr>
          <p:nvPr/>
        </p:nvPicPr>
        <p:blipFill>
          <a:blip r:embed="rId3"/>
          <a:stretch>
            <a:fillRect/>
          </a:stretch>
        </p:blipFill>
        <p:spPr>
          <a:xfrm>
            <a:off x="7065073" y="4412750"/>
            <a:ext cx="4105995" cy="2293781"/>
          </a:xfrm>
          <a:prstGeom prst="rect">
            <a:avLst/>
          </a:prstGeom>
        </p:spPr>
      </p:pic>
      <p:pic>
        <p:nvPicPr>
          <p:cNvPr id="8" name="Picture 7">
            <a:extLst>
              <a:ext uri="{FF2B5EF4-FFF2-40B4-BE49-F238E27FC236}">
                <a16:creationId xmlns:a16="http://schemas.microsoft.com/office/drawing/2014/main" id="{170E59CB-5761-4DDF-A6F3-29BC6D5C1713}"/>
              </a:ext>
            </a:extLst>
          </p:cNvPr>
          <p:cNvPicPr>
            <a:picLocks noChangeAspect="1"/>
          </p:cNvPicPr>
          <p:nvPr/>
        </p:nvPicPr>
        <p:blipFill>
          <a:blip r:embed="rId4"/>
          <a:stretch>
            <a:fillRect/>
          </a:stretch>
        </p:blipFill>
        <p:spPr>
          <a:xfrm>
            <a:off x="1020932" y="4763609"/>
            <a:ext cx="4724400" cy="1219200"/>
          </a:xfrm>
          <a:prstGeom prst="rect">
            <a:avLst/>
          </a:prstGeom>
        </p:spPr>
      </p:pic>
      <p:sp>
        <p:nvSpPr>
          <p:cNvPr id="9" name="Rectangle 8">
            <a:extLst>
              <a:ext uri="{FF2B5EF4-FFF2-40B4-BE49-F238E27FC236}">
                <a16:creationId xmlns:a16="http://schemas.microsoft.com/office/drawing/2014/main" id="{45095D45-86C8-4A1B-8085-39DA503EA8FB}"/>
              </a:ext>
            </a:extLst>
          </p:cNvPr>
          <p:cNvSpPr/>
          <p:nvPr/>
        </p:nvSpPr>
        <p:spPr>
          <a:xfrm>
            <a:off x="1171852" y="2246050"/>
            <a:ext cx="10608816" cy="96766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645BEC8D-3755-4C33-8175-202B9791B72A}"/>
              </a:ext>
            </a:extLst>
          </p:cNvPr>
          <p:cNvSpPr/>
          <p:nvPr/>
        </p:nvSpPr>
        <p:spPr>
          <a:xfrm>
            <a:off x="1171852" y="3329125"/>
            <a:ext cx="3116063" cy="1864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577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CF9E-62CB-4A51-BE22-325A2BEAE2DB}"/>
              </a:ext>
            </a:extLst>
          </p:cNvPr>
          <p:cNvSpPr>
            <a:spLocks noGrp="1"/>
          </p:cNvSpPr>
          <p:nvPr>
            <p:ph type="title"/>
          </p:nvPr>
        </p:nvSpPr>
        <p:spPr>
          <a:xfrm>
            <a:off x="838200" y="365126"/>
            <a:ext cx="10515600" cy="1787232"/>
          </a:xfrm>
        </p:spPr>
        <p:txBody>
          <a:bodyPr/>
          <a:lstStyle/>
          <a:p>
            <a:pPr algn="ctr"/>
            <a:r>
              <a:rPr lang="en-US" altLang="zh-CN" b="1" dirty="0">
                <a:latin typeface="Calibri" panose="020F0502020204030204" pitchFamily="34" charset="0"/>
                <a:cs typeface="Calibri" panose="020F0502020204030204" pitchFamily="34" charset="0"/>
              </a:rPr>
              <a:t>Share your Shiny Application online</a:t>
            </a:r>
            <a:endParaRPr lang="zh-CN" altLang="en-US"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571F3E1-A64B-4A16-ADD0-46E8B2D350E9}"/>
              </a:ext>
            </a:extLst>
          </p:cNvPr>
          <p:cNvPicPr>
            <a:picLocks noChangeAspect="1"/>
          </p:cNvPicPr>
          <p:nvPr/>
        </p:nvPicPr>
        <p:blipFill>
          <a:blip r:embed="rId2"/>
          <a:stretch>
            <a:fillRect/>
          </a:stretch>
        </p:blipFill>
        <p:spPr>
          <a:xfrm>
            <a:off x="3301175" y="2120706"/>
            <a:ext cx="5589650" cy="3567079"/>
          </a:xfrm>
          <a:prstGeom prst="rect">
            <a:avLst/>
          </a:prstGeom>
        </p:spPr>
      </p:pic>
    </p:spTree>
    <p:extLst>
      <p:ext uri="{BB962C8B-B14F-4D97-AF65-F5344CB8AC3E}">
        <p14:creationId xmlns:p14="http://schemas.microsoft.com/office/powerpoint/2010/main" val="279601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4078-22A8-4E64-8946-888E832CAEE1}"/>
              </a:ext>
            </a:extLst>
          </p:cNvPr>
          <p:cNvSpPr>
            <a:spLocks noGrp="1"/>
          </p:cNvSpPr>
          <p:nvPr>
            <p:ph type="title"/>
          </p:nvPr>
        </p:nvSpPr>
        <p:spPr>
          <a:xfrm>
            <a:off x="838200" y="365125"/>
            <a:ext cx="10515600" cy="1325563"/>
          </a:xfrm>
        </p:spPr>
        <p:txBody>
          <a:bodyPr/>
          <a:lstStyle/>
          <a:p>
            <a:pPr algn="ctr"/>
            <a:r>
              <a:rPr lang="en-US" altLang="zh-CN" b="1" dirty="0">
                <a:latin typeface="Calibri" panose="020F0502020204030204" pitchFamily="34" charset="0"/>
                <a:cs typeface="Calibri" panose="020F0502020204030204" pitchFamily="34" charset="0"/>
              </a:rPr>
              <a:t>Create a shinyapps.io account</a:t>
            </a:r>
            <a:endParaRPr lang="zh-CN" altLang="en-US" b="1" dirty="0">
              <a:latin typeface="Calibri" panose="020F0502020204030204" pitchFamily="34" charset="0"/>
              <a:cs typeface="Calibri" panose="020F050202020403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A56FEAC0-B6A8-44DB-915E-A798F5D5ADBC}"/>
              </a:ext>
            </a:extLst>
          </p:cNvPr>
          <p:cNvPicPr>
            <a:picLocks noChangeAspect="1"/>
          </p:cNvPicPr>
          <p:nvPr/>
        </p:nvPicPr>
        <p:blipFill>
          <a:blip r:embed="rId2"/>
          <a:stretch>
            <a:fillRect/>
          </a:stretch>
        </p:blipFill>
        <p:spPr>
          <a:xfrm>
            <a:off x="3547376" y="2445290"/>
            <a:ext cx="4927505" cy="4131630"/>
          </a:xfrm>
          <a:prstGeom prst="rect">
            <a:avLst/>
          </a:prstGeom>
        </p:spPr>
      </p:pic>
      <p:sp>
        <p:nvSpPr>
          <p:cNvPr id="3" name="Rectangle 2">
            <a:extLst>
              <a:ext uri="{FF2B5EF4-FFF2-40B4-BE49-F238E27FC236}">
                <a16:creationId xmlns:a16="http://schemas.microsoft.com/office/drawing/2014/main" id="{6B6BF496-CED3-4953-BC8C-0D8611178F79}"/>
              </a:ext>
            </a:extLst>
          </p:cNvPr>
          <p:cNvSpPr/>
          <p:nvPr/>
        </p:nvSpPr>
        <p:spPr>
          <a:xfrm>
            <a:off x="3670980" y="1701866"/>
            <a:ext cx="4349268" cy="369332"/>
          </a:xfrm>
          <a:prstGeom prst="rect">
            <a:avLst/>
          </a:prstGeom>
        </p:spPr>
        <p:txBody>
          <a:bodyPr wrap="none">
            <a:spAutoFit/>
          </a:bodyPr>
          <a:lstStyle/>
          <a:p>
            <a:r>
              <a:rPr lang="en-US" altLang="zh-CN" dirty="0">
                <a:hlinkClick r:id="rId3"/>
              </a:rPr>
              <a:t>https://www.shinyapps.io/admin/#/signup</a:t>
            </a:r>
            <a:endParaRPr lang="zh-CN" altLang="en-US" dirty="0"/>
          </a:p>
        </p:txBody>
      </p:sp>
    </p:spTree>
    <p:extLst>
      <p:ext uri="{BB962C8B-B14F-4D97-AF65-F5344CB8AC3E}">
        <p14:creationId xmlns:p14="http://schemas.microsoft.com/office/powerpoint/2010/main" val="252531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07B7-70C7-45C1-9C2D-F9E48729E02F}"/>
              </a:ext>
            </a:extLst>
          </p:cNvPr>
          <p:cNvSpPr>
            <a:spLocks noGrp="1"/>
          </p:cNvSpPr>
          <p:nvPr>
            <p:ph type="title"/>
          </p:nvPr>
        </p:nvSpPr>
        <p:spPr>
          <a:xfrm>
            <a:off x="687279" y="418391"/>
            <a:ext cx="11022367" cy="1325563"/>
          </a:xfrm>
        </p:spPr>
        <p:txBody>
          <a:bodyPr/>
          <a:lstStyle/>
          <a:p>
            <a:r>
              <a:rPr lang="en-US" altLang="zh-CN" b="1" dirty="0">
                <a:latin typeface="Calibri" panose="020F0502020204030204" pitchFamily="34" charset="0"/>
                <a:cs typeface="Calibri" panose="020F0502020204030204" pitchFamily="34" charset="0"/>
              </a:rPr>
              <a:t>Connect R Studio IDE to shinyapps.io account</a:t>
            </a:r>
            <a:endParaRPr lang="zh-CN" altLang="en-US" b="1" dirty="0">
              <a:latin typeface="Calibri" panose="020F0502020204030204" pitchFamily="34" charset="0"/>
              <a:cs typeface="Calibri" panose="020F0502020204030204" pitchFamily="34" charset="0"/>
            </a:endParaRPr>
          </a:p>
        </p:txBody>
      </p:sp>
      <p:pic>
        <p:nvPicPr>
          <p:cNvPr id="1026" name="Picture 2" descr="https://docs.rstudio.com/shinyapps.io/images/tokens.png">
            <a:extLst>
              <a:ext uri="{FF2B5EF4-FFF2-40B4-BE49-F238E27FC236}">
                <a16:creationId xmlns:a16="http://schemas.microsoft.com/office/drawing/2014/main" id="{01E62F59-6931-42BB-BF3B-CE023CBAF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4" y="2001693"/>
            <a:ext cx="6162544" cy="4375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D39380F-42DF-40CA-BDC4-1099195405D1}"/>
              </a:ext>
            </a:extLst>
          </p:cNvPr>
          <p:cNvPicPr>
            <a:picLocks noChangeAspect="1"/>
          </p:cNvPicPr>
          <p:nvPr/>
        </p:nvPicPr>
        <p:blipFill>
          <a:blip r:embed="rId3"/>
          <a:stretch>
            <a:fillRect/>
          </a:stretch>
        </p:blipFill>
        <p:spPr>
          <a:xfrm>
            <a:off x="6880063" y="4932832"/>
            <a:ext cx="4492690" cy="633730"/>
          </a:xfrm>
          <a:prstGeom prst="rect">
            <a:avLst/>
          </a:prstGeom>
        </p:spPr>
      </p:pic>
      <p:pic>
        <p:nvPicPr>
          <p:cNvPr id="3" name="Picture 2">
            <a:extLst>
              <a:ext uri="{FF2B5EF4-FFF2-40B4-BE49-F238E27FC236}">
                <a16:creationId xmlns:a16="http://schemas.microsoft.com/office/drawing/2014/main" id="{46625795-25D7-42C6-93D9-29832F9C4FB8}"/>
              </a:ext>
            </a:extLst>
          </p:cNvPr>
          <p:cNvPicPr>
            <a:picLocks noChangeAspect="1"/>
          </p:cNvPicPr>
          <p:nvPr/>
        </p:nvPicPr>
        <p:blipFill>
          <a:blip r:embed="rId4"/>
          <a:stretch>
            <a:fillRect/>
          </a:stretch>
        </p:blipFill>
        <p:spPr>
          <a:xfrm>
            <a:off x="6880063" y="2547882"/>
            <a:ext cx="4734703" cy="1236994"/>
          </a:xfrm>
          <a:prstGeom prst="rect">
            <a:avLst/>
          </a:prstGeom>
        </p:spPr>
      </p:pic>
    </p:spTree>
    <p:extLst>
      <p:ext uri="{BB962C8B-B14F-4D97-AF65-F5344CB8AC3E}">
        <p14:creationId xmlns:p14="http://schemas.microsoft.com/office/powerpoint/2010/main" val="128545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556A-7B47-4638-99DA-F3C5470DC04F}"/>
              </a:ext>
            </a:extLst>
          </p:cNvPr>
          <p:cNvSpPr>
            <a:spLocks noGrp="1"/>
          </p:cNvSpPr>
          <p:nvPr>
            <p:ph type="title"/>
          </p:nvPr>
        </p:nvSpPr>
        <p:spPr>
          <a:xfrm>
            <a:off x="838200" y="149291"/>
            <a:ext cx="10515600" cy="914399"/>
          </a:xfrm>
        </p:spPr>
        <p:txBody>
          <a:bodyPr/>
          <a:lstStyle/>
          <a:p>
            <a:r>
              <a:rPr lang="en-US" altLang="zh-CN" b="1" dirty="0">
                <a:latin typeface="Calibri" panose="020F0502020204030204" pitchFamily="34" charset="0"/>
                <a:cs typeface="Calibri" panose="020F0502020204030204" pitchFamily="34" charset="0"/>
              </a:rPr>
              <a:t>Publish the R shiny application to the server</a:t>
            </a:r>
            <a:endParaRPr lang="zh-CN" altLang="en-US" b="1"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F203CC5C-60BF-4235-829D-D008A74B7F85}"/>
              </a:ext>
            </a:extLst>
          </p:cNvPr>
          <p:cNvPicPr>
            <a:picLocks noChangeAspect="1"/>
          </p:cNvPicPr>
          <p:nvPr/>
        </p:nvPicPr>
        <p:blipFill>
          <a:blip r:embed="rId2"/>
          <a:stretch>
            <a:fillRect/>
          </a:stretch>
        </p:blipFill>
        <p:spPr>
          <a:xfrm>
            <a:off x="7468261" y="1087135"/>
            <a:ext cx="3885539" cy="2769089"/>
          </a:xfrm>
          <a:prstGeom prst="rect">
            <a:avLst/>
          </a:prstGeom>
        </p:spPr>
      </p:pic>
      <p:pic>
        <p:nvPicPr>
          <p:cNvPr id="12" name="Picture 11">
            <a:extLst>
              <a:ext uri="{FF2B5EF4-FFF2-40B4-BE49-F238E27FC236}">
                <a16:creationId xmlns:a16="http://schemas.microsoft.com/office/drawing/2014/main" id="{708CB51B-407B-4045-9DC7-4B1597B4E4E8}"/>
              </a:ext>
            </a:extLst>
          </p:cNvPr>
          <p:cNvPicPr>
            <a:picLocks noChangeAspect="1"/>
          </p:cNvPicPr>
          <p:nvPr/>
        </p:nvPicPr>
        <p:blipFill>
          <a:blip r:embed="rId3"/>
          <a:stretch>
            <a:fillRect/>
          </a:stretch>
        </p:blipFill>
        <p:spPr>
          <a:xfrm>
            <a:off x="7550578" y="3879669"/>
            <a:ext cx="3850422" cy="2769089"/>
          </a:xfrm>
          <a:prstGeom prst="rect">
            <a:avLst/>
          </a:prstGeom>
        </p:spPr>
      </p:pic>
      <p:pic>
        <p:nvPicPr>
          <p:cNvPr id="3" name="Picture 2">
            <a:extLst>
              <a:ext uri="{FF2B5EF4-FFF2-40B4-BE49-F238E27FC236}">
                <a16:creationId xmlns:a16="http://schemas.microsoft.com/office/drawing/2014/main" id="{FDD2E8A0-B6B1-4C6D-9013-3A238ACE495E}"/>
              </a:ext>
            </a:extLst>
          </p:cNvPr>
          <p:cNvPicPr>
            <a:picLocks noChangeAspect="1"/>
          </p:cNvPicPr>
          <p:nvPr/>
        </p:nvPicPr>
        <p:blipFill>
          <a:blip r:embed="rId4"/>
          <a:stretch>
            <a:fillRect/>
          </a:stretch>
        </p:blipFill>
        <p:spPr>
          <a:xfrm>
            <a:off x="431833" y="1158960"/>
            <a:ext cx="5667389" cy="2697263"/>
          </a:xfrm>
          <a:prstGeom prst="rect">
            <a:avLst/>
          </a:prstGeom>
        </p:spPr>
      </p:pic>
      <p:pic>
        <p:nvPicPr>
          <p:cNvPr id="4" name="Picture 3">
            <a:extLst>
              <a:ext uri="{FF2B5EF4-FFF2-40B4-BE49-F238E27FC236}">
                <a16:creationId xmlns:a16="http://schemas.microsoft.com/office/drawing/2014/main" id="{51975CCF-4ACB-40AF-BC57-5111A6917D89}"/>
              </a:ext>
            </a:extLst>
          </p:cNvPr>
          <p:cNvPicPr>
            <a:picLocks noChangeAspect="1"/>
          </p:cNvPicPr>
          <p:nvPr/>
        </p:nvPicPr>
        <p:blipFill>
          <a:blip r:embed="rId5"/>
          <a:stretch>
            <a:fillRect/>
          </a:stretch>
        </p:blipFill>
        <p:spPr>
          <a:xfrm>
            <a:off x="431833" y="4102891"/>
            <a:ext cx="6832390" cy="2322643"/>
          </a:xfrm>
          <a:prstGeom prst="rect">
            <a:avLst/>
          </a:prstGeom>
        </p:spPr>
      </p:pic>
    </p:spTree>
    <p:extLst>
      <p:ext uri="{BB962C8B-B14F-4D97-AF65-F5344CB8AC3E}">
        <p14:creationId xmlns:p14="http://schemas.microsoft.com/office/powerpoint/2010/main" val="119792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2210DA-47FE-4DFE-8AA2-126155C55126}"/>
              </a:ext>
            </a:extLst>
          </p:cNvPr>
          <p:cNvPicPr>
            <a:picLocks noChangeAspect="1"/>
          </p:cNvPicPr>
          <p:nvPr/>
        </p:nvPicPr>
        <p:blipFill>
          <a:blip r:embed="rId2"/>
          <a:stretch>
            <a:fillRect/>
          </a:stretch>
        </p:blipFill>
        <p:spPr>
          <a:xfrm>
            <a:off x="1251454" y="3429000"/>
            <a:ext cx="9689092" cy="3216019"/>
          </a:xfrm>
          <a:prstGeom prst="rect">
            <a:avLst/>
          </a:prstGeom>
        </p:spPr>
      </p:pic>
      <p:pic>
        <p:nvPicPr>
          <p:cNvPr id="6" name="Picture 5">
            <a:extLst>
              <a:ext uri="{FF2B5EF4-FFF2-40B4-BE49-F238E27FC236}">
                <a16:creationId xmlns:a16="http://schemas.microsoft.com/office/drawing/2014/main" id="{FC510418-3709-46C6-9A13-56A79C907CD9}"/>
              </a:ext>
            </a:extLst>
          </p:cNvPr>
          <p:cNvPicPr>
            <a:picLocks noChangeAspect="1"/>
          </p:cNvPicPr>
          <p:nvPr/>
        </p:nvPicPr>
        <p:blipFill>
          <a:blip r:embed="rId3"/>
          <a:stretch>
            <a:fillRect/>
          </a:stretch>
        </p:blipFill>
        <p:spPr>
          <a:xfrm>
            <a:off x="3221501" y="1449792"/>
            <a:ext cx="6077952" cy="1793609"/>
          </a:xfrm>
          <a:prstGeom prst="rect">
            <a:avLst/>
          </a:prstGeom>
        </p:spPr>
      </p:pic>
      <p:sp>
        <p:nvSpPr>
          <p:cNvPr id="7" name="Title 1">
            <a:extLst>
              <a:ext uri="{FF2B5EF4-FFF2-40B4-BE49-F238E27FC236}">
                <a16:creationId xmlns:a16="http://schemas.microsoft.com/office/drawing/2014/main" id="{405AE359-705F-423B-B9D9-E885A18C424C}"/>
              </a:ext>
            </a:extLst>
          </p:cNvPr>
          <p:cNvSpPr>
            <a:spLocks noGrp="1"/>
          </p:cNvSpPr>
          <p:nvPr>
            <p:ph type="title"/>
          </p:nvPr>
        </p:nvSpPr>
        <p:spPr>
          <a:xfrm>
            <a:off x="838200" y="365125"/>
            <a:ext cx="10515600" cy="1325563"/>
          </a:xfrm>
        </p:spPr>
        <p:txBody>
          <a:bodyPr/>
          <a:lstStyle/>
          <a:p>
            <a:pPr algn="ctr"/>
            <a:r>
              <a:rPr lang="en-US" altLang="zh-CN" b="1" dirty="0">
                <a:latin typeface="Calibri" panose="020F0502020204030204" pitchFamily="34" charset="0"/>
                <a:cs typeface="Calibri" panose="020F0502020204030204" pitchFamily="34" charset="0"/>
              </a:rPr>
              <a:t>Shiny is free?</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88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DF6C-4E61-421D-92F3-389A02E1704F}"/>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Agenda</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E63E716-95BA-4E1E-B08F-2900EE68279A}"/>
              </a:ext>
            </a:extLst>
          </p:cNvPr>
          <p:cNvSpPr>
            <a:spLocks noGrp="1"/>
          </p:cNvSpPr>
          <p:nvPr>
            <p:ph idx="1"/>
          </p:nvPr>
        </p:nvSpPr>
        <p:spPr>
          <a:xfrm>
            <a:off x="838200" y="2405575"/>
            <a:ext cx="10106465" cy="3771388"/>
          </a:xfrm>
        </p:spPr>
        <p:txBody>
          <a:bodyPr/>
          <a:lstStyle/>
          <a:p>
            <a:r>
              <a:rPr lang="en-US" altLang="zh-CN" dirty="0">
                <a:latin typeface="Calibri" panose="020F0502020204030204" pitchFamily="34" charset="0"/>
                <a:cs typeface="Calibri" panose="020F0502020204030204" pitchFamily="34" charset="0"/>
              </a:rPr>
              <a:t>A hypothetical example</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R Shiny applications in pharmaceutical industry</a:t>
            </a:r>
            <a:endParaRPr lang="zh-CN" altLang="en-US"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R Shiny for sample size estimation of medical device</a:t>
            </a:r>
          </a:p>
          <a:p>
            <a:pPr marL="0" indent="0">
              <a:buNone/>
            </a:pP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4847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C395-A7DA-4681-A3D6-3FCFC5A46FC8}"/>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Reference</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DB171E6-1BA9-45DE-BB5A-2C5531220019}"/>
              </a:ext>
            </a:extLst>
          </p:cNvPr>
          <p:cNvSpPr>
            <a:spLocks noGrp="1"/>
          </p:cNvSpPr>
          <p:nvPr>
            <p:ph idx="1"/>
          </p:nvPr>
        </p:nvSpPr>
        <p:spPr>
          <a:xfrm>
            <a:off x="838200" y="1479396"/>
            <a:ext cx="10515600" cy="4351338"/>
          </a:xfrm>
        </p:spPr>
        <p:txBody>
          <a:bodyPr>
            <a:normAutofit fontScale="85000" lnSpcReduction="20000"/>
          </a:bodyPr>
          <a:lstStyle/>
          <a:p>
            <a:pPr marL="0" indent="0">
              <a:buNone/>
            </a:pPr>
            <a:endParaRPr lang="en-US" altLang="zh-CN" dirty="0">
              <a:hlinkClick r:id="rId2"/>
            </a:endParaRPr>
          </a:p>
          <a:p>
            <a:pPr marL="0" indent="0">
              <a:buNone/>
            </a:pPr>
            <a:r>
              <a:rPr lang="en-US" altLang="zh-CN" dirty="0">
                <a:latin typeface="Calibri" panose="020F0502020204030204" pitchFamily="34" charset="0"/>
                <a:cs typeface="Calibri" panose="020F0502020204030204" pitchFamily="34" charset="0"/>
              </a:rPr>
              <a:t>Shinyapps.io user guide:</a:t>
            </a:r>
          </a:p>
          <a:p>
            <a:pPr marL="0" indent="0">
              <a:buNone/>
            </a:pPr>
            <a:r>
              <a:rPr lang="en-US" altLang="zh-CN" dirty="0">
                <a:latin typeface="Calibri" panose="020F0502020204030204" pitchFamily="34" charset="0"/>
                <a:cs typeface="Calibri" panose="020F0502020204030204" pitchFamily="34" charset="0"/>
                <a:hlinkClick r:id="rId2"/>
              </a:rPr>
              <a:t>https://docs.rstudio.com/shinyapps.io/index.html</a:t>
            </a: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pPr marL="0" indent="0">
              <a:buNone/>
            </a:pPr>
            <a:r>
              <a:rPr lang="en-US" altLang="zh-CN" dirty="0">
                <a:latin typeface="Calibri" panose="020F0502020204030204" pitchFamily="34" charset="0"/>
                <a:cs typeface="Calibri" panose="020F0502020204030204" pitchFamily="34" charset="0"/>
              </a:rPr>
              <a:t>Shiny Tech Document:</a:t>
            </a:r>
          </a:p>
          <a:p>
            <a:pPr marL="0" indent="0">
              <a:buNone/>
            </a:pPr>
            <a:r>
              <a:rPr lang="en-US" altLang="zh-CN" dirty="0">
                <a:latin typeface="Calibri" panose="020F0502020204030204" pitchFamily="34" charset="0"/>
                <a:cs typeface="Calibri" panose="020F0502020204030204" pitchFamily="34" charset="0"/>
                <a:hlinkClick r:id="rId3"/>
              </a:rPr>
              <a:t>https://cran.r-project.org/web/packages/shiny/shiny.pdf</a:t>
            </a: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pPr marL="0" indent="0">
              <a:buNone/>
            </a:pPr>
            <a:r>
              <a:rPr lang="en-US" altLang="zh-CN" dirty="0">
                <a:latin typeface="Calibri" panose="020F0502020204030204" pitchFamily="34" charset="0"/>
                <a:cs typeface="Calibri" panose="020F0502020204030204" pitchFamily="34" charset="0"/>
              </a:rPr>
              <a:t>Other references:</a:t>
            </a:r>
          </a:p>
          <a:p>
            <a:r>
              <a:rPr lang="en-US" altLang="zh-CN" dirty="0">
                <a:latin typeface="Calibri" panose="020F0502020204030204" pitchFamily="34" charset="0"/>
                <a:cs typeface="Calibri" panose="020F0502020204030204" pitchFamily="34" charset="0"/>
                <a:hlinkClick r:id="rId4"/>
              </a:rPr>
              <a:t>https://beta.rstudioconnect.com/content/2759/#1</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hlinkClick r:id="rId5"/>
              </a:rPr>
              <a:t>http://www.copafs.org/UserFiles/file/2018FCSM/H-2Wong.pdf</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hlinkClick r:id="rId6"/>
              </a:rPr>
              <a:t>https://rinpharma.github.io/website2018/program/the-team.html</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210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AAF580-3C98-4B56-85F2-9F0913A60F57}"/>
              </a:ext>
            </a:extLst>
          </p:cNvPr>
          <p:cNvPicPr>
            <a:picLocks noChangeAspect="1"/>
          </p:cNvPicPr>
          <p:nvPr/>
        </p:nvPicPr>
        <p:blipFill>
          <a:blip r:embed="rId2"/>
          <a:stretch>
            <a:fillRect/>
          </a:stretch>
        </p:blipFill>
        <p:spPr>
          <a:xfrm>
            <a:off x="6822829" y="2598350"/>
            <a:ext cx="5322144" cy="3436089"/>
          </a:xfrm>
          <a:prstGeom prst="rect">
            <a:avLst/>
          </a:prstGeom>
        </p:spPr>
      </p:pic>
      <p:sp>
        <p:nvSpPr>
          <p:cNvPr id="2" name="Title 1">
            <a:extLst>
              <a:ext uri="{FF2B5EF4-FFF2-40B4-BE49-F238E27FC236}">
                <a16:creationId xmlns:a16="http://schemas.microsoft.com/office/drawing/2014/main" id="{D9F30347-88A3-45E7-8341-C604BE5C4265}"/>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A hypothetical example</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360D350-CBB9-4086-B266-A940B9FD9BC6}"/>
              </a:ext>
            </a:extLst>
          </p:cNvPr>
          <p:cNvSpPr>
            <a:spLocks noGrp="1"/>
          </p:cNvSpPr>
          <p:nvPr>
            <p:ph idx="1"/>
          </p:nvPr>
        </p:nvSpPr>
        <p:spPr>
          <a:xfrm>
            <a:off x="838199" y="1825625"/>
            <a:ext cx="10626969" cy="523680"/>
          </a:xfrm>
        </p:spPr>
        <p:txBody>
          <a:bodyPr>
            <a:normAutofit fontScale="92500"/>
          </a:bodyPr>
          <a:lstStyle/>
          <a:p>
            <a:pPr marL="0" indent="0">
              <a:buNone/>
            </a:pPr>
            <a:r>
              <a:rPr lang="en-US" altLang="zh-CN" sz="2000" b="1" dirty="0">
                <a:latin typeface="Calibri" panose="020F0502020204030204" pitchFamily="34" charset="0"/>
                <a:cs typeface="Calibri" panose="020F0502020204030204" pitchFamily="34" charset="0"/>
              </a:rPr>
              <a:t>Research Manager (RM): </a:t>
            </a:r>
            <a:r>
              <a:rPr lang="en-US" altLang="zh-CN" sz="2000" dirty="0">
                <a:latin typeface="Calibri" panose="020F0502020204030204" pitchFamily="34" charset="0"/>
                <a:cs typeface="Calibri" panose="020F0502020204030204" pitchFamily="34" charset="0"/>
              </a:rPr>
              <a:t>How many subjects are at least required for a MR trial based on NMPA guidance?</a:t>
            </a:r>
          </a:p>
          <a:p>
            <a:pPr marL="0" indent="0">
              <a:buNone/>
            </a:pPr>
            <a:endParaRPr lang="en-US" altLang="zh-CN" sz="2000" dirty="0">
              <a:latin typeface="Calibri" panose="020F0502020204030204" pitchFamily="34" charset="0"/>
              <a:cs typeface="Calibri" panose="020F0502020204030204" pitchFamily="34" charset="0"/>
            </a:endParaRPr>
          </a:p>
          <a:p>
            <a:endParaRPr lang="zh-CN" altLang="en-US" sz="20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6F394566-1797-4ABE-B1C0-7F205053B929}"/>
              </a:ext>
            </a:extLst>
          </p:cNvPr>
          <p:cNvSpPr/>
          <p:nvPr/>
        </p:nvSpPr>
        <p:spPr>
          <a:xfrm>
            <a:off x="838199" y="2399836"/>
            <a:ext cx="3458126" cy="369332"/>
          </a:xfrm>
          <a:prstGeom prst="rect">
            <a:avLst/>
          </a:prstGeom>
        </p:spPr>
        <p:txBody>
          <a:bodyPr wrap="none">
            <a:spAutoFit/>
          </a:bodyPr>
          <a:lstStyle/>
          <a:p>
            <a:r>
              <a:rPr lang="en-US" altLang="zh-CN" b="1" dirty="0">
                <a:latin typeface="Calibri" panose="020F0502020204030204" pitchFamily="34" charset="0"/>
                <a:cs typeface="Calibri" panose="020F0502020204030204" pitchFamily="34" charset="0"/>
              </a:rPr>
              <a:t>Biostatistician (BIOS): </a:t>
            </a:r>
            <a:r>
              <a:rPr lang="en-US" altLang="zh-CN" dirty="0">
                <a:latin typeface="Calibri" panose="020F0502020204030204" pitchFamily="34" charset="0"/>
                <a:cs typeface="Calibri" panose="020F0502020204030204" pitchFamily="34" charset="0"/>
              </a:rPr>
              <a:t>54 subjects. </a:t>
            </a:r>
          </a:p>
        </p:txBody>
      </p:sp>
      <p:sp>
        <p:nvSpPr>
          <p:cNvPr id="5" name="Rectangle 4">
            <a:extLst>
              <a:ext uri="{FF2B5EF4-FFF2-40B4-BE49-F238E27FC236}">
                <a16:creationId xmlns:a16="http://schemas.microsoft.com/office/drawing/2014/main" id="{833D5F62-0307-460D-BA57-BE06A31491FA}"/>
              </a:ext>
            </a:extLst>
          </p:cNvPr>
          <p:cNvSpPr/>
          <p:nvPr/>
        </p:nvSpPr>
        <p:spPr>
          <a:xfrm>
            <a:off x="838199" y="3084759"/>
            <a:ext cx="4859215" cy="923330"/>
          </a:xfrm>
          <a:prstGeom prst="rect">
            <a:avLst/>
          </a:prstGeom>
        </p:spPr>
        <p:txBody>
          <a:bodyPr wrap="square">
            <a:spAutoFit/>
          </a:bodyPr>
          <a:lstStyle/>
          <a:p>
            <a:r>
              <a:rPr lang="en-US" altLang="zh-CN" b="1" dirty="0">
                <a:latin typeface="Calibri" panose="020F0502020204030204" pitchFamily="34" charset="0"/>
                <a:cs typeface="Calibri" panose="020F0502020204030204" pitchFamily="34" charset="0"/>
              </a:rPr>
              <a:t>RM</a:t>
            </a:r>
            <a:r>
              <a:rPr lang="en-US" altLang="zh-CN" dirty="0">
                <a:latin typeface="Calibri" panose="020F0502020204030204" pitchFamily="34" charset="0"/>
                <a:cs typeface="Calibri" panose="020F0502020204030204" pitchFamily="34" charset="0"/>
              </a:rPr>
              <a:t> : But our budget is limited, can we reduce the sample size? </a:t>
            </a:r>
          </a:p>
          <a:p>
            <a:endParaRPr lang="en-US" altLang="zh-CN"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F1B5C12-5AEE-4C94-8D6A-25A1FD1418F6}"/>
              </a:ext>
            </a:extLst>
          </p:cNvPr>
          <p:cNvSpPr/>
          <p:nvPr/>
        </p:nvSpPr>
        <p:spPr>
          <a:xfrm>
            <a:off x="838199" y="4047031"/>
            <a:ext cx="5984631" cy="923330"/>
          </a:xfrm>
          <a:prstGeom prst="rect">
            <a:avLst/>
          </a:prstGeom>
        </p:spPr>
        <p:txBody>
          <a:bodyPr wrap="square">
            <a:spAutoFit/>
          </a:bodyPr>
          <a:lstStyle/>
          <a:p>
            <a:r>
              <a:rPr lang="en-US" altLang="zh-CN" b="1" dirty="0">
                <a:latin typeface="Calibri" panose="020F0502020204030204" pitchFamily="34" charset="0"/>
                <a:cs typeface="Calibri" panose="020F0502020204030204" pitchFamily="34" charset="0"/>
              </a:rPr>
              <a:t>BIOS</a:t>
            </a:r>
            <a:r>
              <a:rPr lang="en-US" altLang="zh-CN" dirty="0">
                <a:latin typeface="Calibri" panose="020F0502020204030204" pitchFamily="34" charset="0"/>
                <a:cs typeface="Calibri" panose="020F0502020204030204" pitchFamily="34" charset="0"/>
              </a:rPr>
              <a:t>: If the expected proportion of acceptable image sets is above 90%, sample size is smaller than 54. Can you provide me the expected proportion?</a:t>
            </a:r>
          </a:p>
        </p:txBody>
      </p:sp>
      <p:sp>
        <p:nvSpPr>
          <p:cNvPr id="7" name="Rectangle 6">
            <a:extLst>
              <a:ext uri="{FF2B5EF4-FFF2-40B4-BE49-F238E27FC236}">
                <a16:creationId xmlns:a16="http://schemas.microsoft.com/office/drawing/2014/main" id="{1DFE0698-A8B4-4C4A-8701-A6B27C4D59C6}"/>
              </a:ext>
            </a:extLst>
          </p:cNvPr>
          <p:cNvSpPr/>
          <p:nvPr/>
        </p:nvSpPr>
        <p:spPr>
          <a:xfrm>
            <a:off x="838200" y="5052488"/>
            <a:ext cx="5984630" cy="923330"/>
          </a:xfrm>
          <a:prstGeom prst="rect">
            <a:avLst/>
          </a:prstGeom>
        </p:spPr>
        <p:txBody>
          <a:bodyPr wrap="square">
            <a:spAutoFit/>
          </a:bodyPr>
          <a:lstStyle/>
          <a:p>
            <a:r>
              <a:rPr lang="en-US" altLang="zh-CN" b="1" dirty="0">
                <a:latin typeface="Calibri" panose="020F0502020204030204" pitchFamily="34" charset="0"/>
                <a:cs typeface="Calibri" panose="020F0502020204030204" pitchFamily="34" charset="0"/>
              </a:rPr>
              <a:t>RM</a:t>
            </a:r>
            <a:r>
              <a:rPr lang="en-US" altLang="zh-CN" dirty="0">
                <a:latin typeface="Calibri" panose="020F0502020204030204" pitchFamily="34" charset="0"/>
                <a:cs typeface="Calibri" panose="020F0502020204030204" pitchFamily="34" charset="0"/>
              </a:rPr>
              <a:t>: I only know our expected proportion is ranging from 91% to 96%. Can you help me calculate the corresponding sample size?</a:t>
            </a:r>
          </a:p>
        </p:txBody>
      </p:sp>
      <p:sp>
        <p:nvSpPr>
          <p:cNvPr id="8" name="Rectangle 7">
            <a:extLst>
              <a:ext uri="{FF2B5EF4-FFF2-40B4-BE49-F238E27FC236}">
                <a16:creationId xmlns:a16="http://schemas.microsoft.com/office/drawing/2014/main" id="{92A09138-EFE5-472D-8189-B733C369DCC7}"/>
              </a:ext>
            </a:extLst>
          </p:cNvPr>
          <p:cNvSpPr/>
          <p:nvPr/>
        </p:nvSpPr>
        <p:spPr>
          <a:xfrm>
            <a:off x="838199" y="6021756"/>
            <a:ext cx="5984630" cy="646331"/>
          </a:xfrm>
          <a:prstGeom prst="rect">
            <a:avLst/>
          </a:prstGeom>
        </p:spPr>
        <p:txBody>
          <a:bodyPr wrap="square">
            <a:spAutoFit/>
          </a:bodyPr>
          <a:lstStyle/>
          <a:p>
            <a:r>
              <a:rPr lang="en-US" altLang="zh-CN" b="1" dirty="0">
                <a:latin typeface="Calibri" panose="020F0502020204030204" pitchFamily="34" charset="0"/>
                <a:cs typeface="Calibri" panose="020F0502020204030204" pitchFamily="34" charset="0"/>
              </a:rPr>
              <a:t>BIOS</a:t>
            </a:r>
            <a:r>
              <a:rPr lang="en-US" altLang="zh-CN" dirty="0">
                <a:latin typeface="Calibri" panose="020F0502020204030204" pitchFamily="34" charset="0"/>
                <a:cs typeface="Calibri" panose="020F0502020204030204" pitchFamily="34" charset="0"/>
              </a:rPr>
              <a:t>: Ok. The bigger expected proportion is, the smaller the sample size is. I will send you the sample sizes by email. </a:t>
            </a:r>
          </a:p>
        </p:txBody>
      </p:sp>
    </p:spTree>
    <p:extLst>
      <p:ext uri="{BB962C8B-B14F-4D97-AF65-F5344CB8AC3E}">
        <p14:creationId xmlns:p14="http://schemas.microsoft.com/office/powerpoint/2010/main" val="10349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3383-658F-47E0-903A-D8311F03187B}"/>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One hour later</a:t>
            </a:r>
            <a:endParaRPr lang="zh-CN" altLang="en-US" b="1"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676F6727-F25E-435F-BBD3-CCC30647F3DD}"/>
              </a:ext>
            </a:extLst>
          </p:cNvPr>
          <p:cNvGraphicFramePr>
            <a:graphicFrameLocks noGrp="1"/>
          </p:cNvGraphicFramePr>
          <p:nvPr>
            <p:ph idx="1"/>
            <p:extLst>
              <p:ext uri="{D42A27DB-BD31-4B8C-83A1-F6EECF244321}">
                <p14:modId xmlns:p14="http://schemas.microsoft.com/office/powerpoint/2010/main" val="3697805827"/>
              </p:ext>
            </p:extLst>
          </p:nvPr>
        </p:nvGraphicFramePr>
        <p:xfrm>
          <a:off x="838200" y="2597983"/>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358281959"/>
                    </a:ext>
                  </a:extLst>
                </a:gridCol>
                <a:gridCol w="5257800">
                  <a:extLst>
                    <a:ext uri="{9D8B030D-6E8A-4147-A177-3AD203B41FA5}">
                      <a16:colId xmlns:a16="http://schemas.microsoft.com/office/drawing/2014/main" val="2703997294"/>
                    </a:ext>
                  </a:extLst>
                </a:gridCol>
              </a:tblGrid>
              <a:tr h="370840">
                <a:tc>
                  <a:txBody>
                    <a:bodyPr/>
                    <a:lstStyle/>
                    <a:p>
                      <a:r>
                        <a:rPr lang="en-US" altLang="zh-CN" dirty="0"/>
                        <a:t>Expected proportion</a:t>
                      </a:r>
                      <a:endParaRPr lang="zh-CN" altLang="en-US" dirty="0"/>
                    </a:p>
                  </a:txBody>
                  <a:tcPr/>
                </a:tc>
                <a:tc>
                  <a:txBody>
                    <a:bodyPr/>
                    <a:lstStyle/>
                    <a:p>
                      <a:r>
                        <a:rPr lang="en-US" altLang="zh-CN" dirty="0"/>
                        <a:t>Sample size</a:t>
                      </a:r>
                      <a:endParaRPr lang="zh-CN" altLang="en-US" dirty="0"/>
                    </a:p>
                  </a:txBody>
                  <a:tcPr/>
                </a:tc>
                <a:extLst>
                  <a:ext uri="{0D108BD9-81ED-4DB2-BD59-A6C34878D82A}">
                    <a16:rowId xmlns:a16="http://schemas.microsoft.com/office/drawing/2014/main" val="3052637010"/>
                  </a:ext>
                </a:extLst>
              </a:tr>
              <a:tr h="370840">
                <a:tc>
                  <a:txBody>
                    <a:bodyPr/>
                    <a:lstStyle/>
                    <a:p>
                      <a:r>
                        <a:rPr lang="en-US" altLang="zh-CN" dirty="0"/>
                        <a:t>0.91</a:t>
                      </a:r>
                      <a:endParaRPr lang="zh-CN" altLang="en-US" dirty="0"/>
                    </a:p>
                  </a:txBody>
                  <a:tcPr/>
                </a:tc>
                <a:tc>
                  <a:txBody>
                    <a:bodyPr/>
                    <a:lstStyle/>
                    <a:p>
                      <a:r>
                        <a:rPr lang="en-US" altLang="zh-CN" dirty="0"/>
                        <a:t>47</a:t>
                      </a:r>
                      <a:endParaRPr lang="zh-CN" altLang="en-US" dirty="0"/>
                    </a:p>
                  </a:txBody>
                  <a:tcPr/>
                </a:tc>
                <a:extLst>
                  <a:ext uri="{0D108BD9-81ED-4DB2-BD59-A6C34878D82A}">
                    <a16:rowId xmlns:a16="http://schemas.microsoft.com/office/drawing/2014/main" val="745802683"/>
                  </a:ext>
                </a:extLst>
              </a:tr>
              <a:tr h="370840">
                <a:tc>
                  <a:txBody>
                    <a:bodyPr/>
                    <a:lstStyle/>
                    <a:p>
                      <a:r>
                        <a:rPr lang="en-US" altLang="zh-CN" dirty="0"/>
                        <a:t>0.92</a:t>
                      </a:r>
                      <a:endParaRPr lang="zh-CN" altLang="en-US" dirty="0"/>
                    </a:p>
                  </a:txBody>
                  <a:tcPr/>
                </a:tc>
                <a:tc>
                  <a:txBody>
                    <a:bodyPr/>
                    <a:lstStyle/>
                    <a:p>
                      <a:r>
                        <a:rPr lang="en-US" altLang="zh-CN" dirty="0"/>
                        <a:t>41</a:t>
                      </a:r>
                      <a:endParaRPr lang="zh-CN" altLang="en-US" dirty="0"/>
                    </a:p>
                  </a:txBody>
                  <a:tcPr/>
                </a:tc>
                <a:extLst>
                  <a:ext uri="{0D108BD9-81ED-4DB2-BD59-A6C34878D82A}">
                    <a16:rowId xmlns:a16="http://schemas.microsoft.com/office/drawing/2014/main" val="1444909372"/>
                  </a:ext>
                </a:extLst>
              </a:tr>
              <a:tr h="370840">
                <a:tc>
                  <a:txBody>
                    <a:bodyPr/>
                    <a:lstStyle/>
                    <a:p>
                      <a:r>
                        <a:rPr lang="en-US" altLang="zh-CN" dirty="0"/>
                        <a:t>0.93</a:t>
                      </a:r>
                      <a:endParaRPr lang="zh-CN" altLang="en-US" dirty="0"/>
                    </a:p>
                  </a:txBody>
                  <a:tcPr/>
                </a:tc>
                <a:tc>
                  <a:txBody>
                    <a:bodyPr/>
                    <a:lstStyle/>
                    <a:p>
                      <a:r>
                        <a:rPr lang="en-US" altLang="zh-CN" dirty="0"/>
                        <a:t>35</a:t>
                      </a:r>
                      <a:endParaRPr lang="zh-CN" altLang="en-US" dirty="0"/>
                    </a:p>
                  </a:txBody>
                  <a:tcPr/>
                </a:tc>
                <a:extLst>
                  <a:ext uri="{0D108BD9-81ED-4DB2-BD59-A6C34878D82A}">
                    <a16:rowId xmlns:a16="http://schemas.microsoft.com/office/drawing/2014/main" val="2835157124"/>
                  </a:ext>
                </a:extLst>
              </a:tr>
              <a:tr h="370840">
                <a:tc>
                  <a:txBody>
                    <a:bodyPr/>
                    <a:lstStyle/>
                    <a:p>
                      <a:r>
                        <a:rPr lang="en-US" altLang="zh-CN" dirty="0"/>
                        <a:t>0.94</a:t>
                      </a:r>
                      <a:endParaRPr lang="zh-CN" altLang="en-US" dirty="0"/>
                    </a:p>
                  </a:txBody>
                  <a:tcPr/>
                </a:tc>
                <a:tc>
                  <a:txBody>
                    <a:bodyPr/>
                    <a:lstStyle/>
                    <a:p>
                      <a:r>
                        <a:rPr lang="en-US" altLang="zh-CN" dirty="0"/>
                        <a:t>31</a:t>
                      </a:r>
                      <a:endParaRPr lang="zh-CN" altLang="en-US" dirty="0"/>
                    </a:p>
                  </a:txBody>
                  <a:tcPr/>
                </a:tc>
                <a:extLst>
                  <a:ext uri="{0D108BD9-81ED-4DB2-BD59-A6C34878D82A}">
                    <a16:rowId xmlns:a16="http://schemas.microsoft.com/office/drawing/2014/main" val="2316423151"/>
                  </a:ext>
                </a:extLst>
              </a:tr>
              <a:tr h="370840">
                <a:tc>
                  <a:txBody>
                    <a:bodyPr/>
                    <a:lstStyle/>
                    <a:p>
                      <a:r>
                        <a:rPr lang="en-US" altLang="zh-CN" dirty="0"/>
                        <a:t>0.95</a:t>
                      </a:r>
                      <a:endParaRPr lang="zh-CN" altLang="en-US" dirty="0"/>
                    </a:p>
                  </a:txBody>
                  <a:tcPr/>
                </a:tc>
                <a:tc>
                  <a:txBody>
                    <a:bodyPr/>
                    <a:lstStyle/>
                    <a:p>
                      <a:r>
                        <a:rPr lang="en-US" altLang="zh-CN" dirty="0"/>
                        <a:t>27</a:t>
                      </a:r>
                      <a:endParaRPr lang="zh-CN" altLang="en-US" dirty="0"/>
                    </a:p>
                  </a:txBody>
                  <a:tcPr/>
                </a:tc>
                <a:extLst>
                  <a:ext uri="{0D108BD9-81ED-4DB2-BD59-A6C34878D82A}">
                    <a16:rowId xmlns:a16="http://schemas.microsoft.com/office/drawing/2014/main" val="1367389692"/>
                  </a:ext>
                </a:extLst>
              </a:tr>
              <a:tr h="370840">
                <a:tc>
                  <a:txBody>
                    <a:bodyPr/>
                    <a:lstStyle/>
                    <a:p>
                      <a:r>
                        <a:rPr lang="en-US" altLang="zh-CN" dirty="0"/>
                        <a:t>0.96</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val="1997267575"/>
                  </a:ext>
                </a:extLst>
              </a:tr>
            </a:tbl>
          </a:graphicData>
        </a:graphic>
      </p:graphicFrame>
      <p:sp>
        <p:nvSpPr>
          <p:cNvPr id="5" name="Rectangle 4">
            <a:extLst>
              <a:ext uri="{FF2B5EF4-FFF2-40B4-BE49-F238E27FC236}">
                <a16:creationId xmlns:a16="http://schemas.microsoft.com/office/drawing/2014/main" id="{DF861F12-0AEE-4C5D-81E8-2A32CB4BEB26}"/>
              </a:ext>
            </a:extLst>
          </p:cNvPr>
          <p:cNvSpPr/>
          <p:nvPr/>
        </p:nvSpPr>
        <p:spPr>
          <a:xfrm>
            <a:off x="758421" y="1775003"/>
            <a:ext cx="6148406" cy="369332"/>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Biostatistician sends the below result to research manager</a:t>
            </a:r>
            <a:r>
              <a:rPr lang="en-US" altLang="zh-CN" dirty="0"/>
              <a:t> </a:t>
            </a:r>
            <a:endParaRPr lang="zh-CN" altLang="en-US" dirty="0"/>
          </a:p>
        </p:txBody>
      </p:sp>
      <p:sp>
        <p:nvSpPr>
          <p:cNvPr id="6" name="Rectangle 5">
            <a:extLst>
              <a:ext uri="{FF2B5EF4-FFF2-40B4-BE49-F238E27FC236}">
                <a16:creationId xmlns:a16="http://schemas.microsoft.com/office/drawing/2014/main" id="{CAD0CFF3-9E43-4EF9-AC45-F5ED4D41E74B}"/>
              </a:ext>
            </a:extLst>
          </p:cNvPr>
          <p:cNvSpPr/>
          <p:nvPr/>
        </p:nvSpPr>
        <p:spPr>
          <a:xfrm>
            <a:off x="838199" y="5731826"/>
            <a:ext cx="10515599" cy="923330"/>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For this simple calculation, Biostatistician can calculate the sample sizes quickly. For the complicated cases, such as, the expected proportion ranging from 0.01 to 0.99, Biostatistician need to produce a very long table to demonstrate the sample sizes. Is there any more efficient method? </a:t>
            </a:r>
            <a:endParaRPr lang="zh-CN" altLang="en-US" dirty="0"/>
          </a:p>
        </p:txBody>
      </p:sp>
    </p:spTree>
    <p:extLst>
      <p:ext uri="{BB962C8B-B14F-4D97-AF65-F5344CB8AC3E}">
        <p14:creationId xmlns:p14="http://schemas.microsoft.com/office/powerpoint/2010/main" val="250527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F4DE02E-BE53-426C-A831-24789394F64F}"/>
              </a:ext>
            </a:extLst>
          </p:cNvPr>
          <p:cNvSpPr>
            <a:spLocks noGrp="1"/>
          </p:cNvSpPr>
          <p:nvPr>
            <p:ph type="title"/>
          </p:nvPr>
        </p:nvSpPr>
        <p:spPr>
          <a:xfrm>
            <a:off x="490661" y="2361025"/>
            <a:ext cx="9722484" cy="492009"/>
          </a:xfrm>
        </p:spPr>
        <p:txBody>
          <a:bodyPr>
            <a:noAutofit/>
          </a:bodyPr>
          <a:lstStyle/>
          <a:p>
            <a:r>
              <a:rPr lang="en-US" altLang="zh-CN" sz="3600" b="1" dirty="0">
                <a:solidFill>
                  <a:schemeClr val="bg1"/>
                </a:solidFill>
                <a:latin typeface="Calibri" panose="020F0502020204030204" pitchFamily="34" charset="0"/>
                <a:cs typeface="Calibri" panose="020F0502020204030204" pitchFamily="34" charset="0"/>
              </a:rPr>
              <a:t>Sample size is like a fish, what is fishing tool to fish sample size</a:t>
            </a:r>
            <a:endParaRPr lang="zh-CN" altLang="en-US" sz="3600" b="1" dirty="0">
              <a:solidFill>
                <a:schemeClr val="bg1"/>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7CB26A4-9A66-40F9-9470-745034375356}"/>
              </a:ext>
            </a:extLst>
          </p:cNvPr>
          <p:cNvSpPr/>
          <p:nvPr/>
        </p:nvSpPr>
        <p:spPr>
          <a:xfrm>
            <a:off x="490661" y="4004967"/>
            <a:ext cx="10706905" cy="584775"/>
          </a:xfrm>
          <a:prstGeom prst="rect">
            <a:avLst/>
          </a:prstGeom>
        </p:spPr>
        <p:txBody>
          <a:bodyPr wrap="none">
            <a:spAutoFit/>
          </a:bodyPr>
          <a:lstStyle/>
          <a:p>
            <a:r>
              <a:rPr lang="en-US" altLang="zh-CN" sz="3200" b="1" dirty="0">
                <a:solidFill>
                  <a:schemeClr val="bg1"/>
                </a:solidFill>
                <a:latin typeface="Calibri" panose="020F0502020204030204" pitchFamily="34" charset="0"/>
                <a:cs typeface="Calibri" panose="020F0502020204030204" pitchFamily="34" charset="0"/>
              </a:rPr>
              <a:t>R shiny is a interactive fishing tool to calculate the sample size</a:t>
            </a:r>
          </a:p>
        </p:txBody>
      </p:sp>
    </p:spTree>
    <p:extLst>
      <p:ext uri="{BB962C8B-B14F-4D97-AF65-F5344CB8AC3E}">
        <p14:creationId xmlns:p14="http://schemas.microsoft.com/office/powerpoint/2010/main" val="412110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3181-03CA-49FE-B924-B0C7B80136FD}"/>
              </a:ext>
            </a:extLst>
          </p:cNvPr>
          <p:cNvSpPr>
            <a:spLocks noGrp="1"/>
          </p:cNvSpPr>
          <p:nvPr>
            <p:ph type="title"/>
          </p:nvPr>
        </p:nvSpPr>
        <p:spPr>
          <a:xfrm>
            <a:off x="773727" y="365125"/>
            <a:ext cx="10515600" cy="1325563"/>
          </a:xfrm>
        </p:spPr>
        <p:txBody>
          <a:bodyPr/>
          <a:lstStyle/>
          <a:p>
            <a:pPr algn="ctr"/>
            <a:r>
              <a:rPr lang="en-US" altLang="zh-CN" b="1" dirty="0">
                <a:latin typeface="Calibri" panose="020F0502020204030204" pitchFamily="34" charset="0"/>
                <a:cs typeface="Calibri" panose="020F0502020204030204" pitchFamily="34" charset="0"/>
              </a:rPr>
              <a:t>A </a:t>
            </a:r>
            <a:r>
              <a:rPr lang="en-US" altLang="zh-CN" b="1" dirty="0" err="1">
                <a:latin typeface="Calibri" panose="020F0502020204030204" pitchFamily="34" charset="0"/>
                <a:cs typeface="Calibri" panose="020F0502020204030204" pitchFamily="34" charset="0"/>
              </a:rPr>
              <a:t>rshiny</a:t>
            </a:r>
            <a:r>
              <a:rPr lang="en-US" altLang="zh-CN" b="1" dirty="0">
                <a:latin typeface="Calibri" panose="020F0502020204030204" pitchFamily="34" charset="0"/>
                <a:cs typeface="Calibri" panose="020F0502020204030204" pitchFamily="34" charset="0"/>
              </a:rPr>
              <a:t> app website for sample size</a:t>
            </a:r>
            <a:endParaRPr lang="zh-CN" alt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DFA44D8-4368-4A97-8D8F-815E01FFC80D}"/>
              </a:ext>
            </a:extLst>
          </p:cNvPr>
          <p:cNvPicPr>
            <a:picLocks noChangeAspect="1"/>
          </p:cNvPicPr>
          <p:nvPr/>
        </p:nvPicPr>
        <p:blipFill>
          <a:blip r:embed="rId2"/>
          <a:stretch>
            <a:fillRect/>
          </a:stretch>
        </p:blipFill>
        <p:spPr>
          <a:xfrm>
            <a:off x="773727" y="1690688"/>
            <a:ext cx="11251122" cy="4767018"/>
          </a:xfrm>
          <a:prstGeom prst="rect">
            <a:avLst/>
          </a:prstGeom>
        </p:spPr>
      </p:pic>
      <p:sp>
        <p:nvSpPr>
          <p:cNvPr id="4" name="Rectangle 3">
            <a:extLst>
              <a:ext uri="{FF2B5EF4-FFF2-40B4-BE49-F238E27FC236}">
                <a16:creationId xmlns:a16="http://schemas.microsoft.com/office/drawing/2014/main" id="{5FB1D171-7579-4149-8433-78C5FE4CB294}"/>
              </a:ext>
            </a:extLst>
          </p:cNvPr>
          <p:cNvSpPr/>
          <p:nvPr/>
        </p:nvSpPr>
        <p:spPr>
          <a:xfrm>
            <a:off x="6399288" y="2096865"/>
            <a:ext cx="4785284" cy="369332"/>
          </a:xfrm>
          <a:prstGeom prst="rect">
            <a:avLst/>
          </a:prstGeom>
        </p:spPr>
        <p:txBody>
          <a:bodyPr wrap="none">
            <a:spAutoFit/>
          </a:bodyPr>
          <a:lstStyle/>
          <a:p>
            <a:r>
              <a:rPr lang="en-US" altLang="zh-CN" dirty="0">
                <a:hlinkClick r:id="rId3"/>
              </a:rPr>
              <a:t>https://kangrinboqe.shinyapps.io/sample_size/</a:t>
            </a:r>
            <a:endParaRPr lang="zh-CN" altLang="en-US" dirty="0"/>
          </a:p>
        </p:txBody>
      </p:sp>
    </p:spTree>
    <p:extLst>
      <p:ext uri="{BB962C8B-B14F-4D97-AF65-F5344CB8AC3E}">
        <p14:creationId xmlns:p14="http://schemas.microsoft.com/office/powerpoint/2010/main" val="206021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CD98-8726-4577-8466-740B3003F15B}"/>
              </a:ext>
            </a:extLst>
          </p:cNvPr>
          <p:cNvSpPr>
            <a:spLocks noGrp="1"/>
          </p:cNvSpPr>
          <p:nvPr>
            <p:ph type="title"/>
          </p:nvPr>
        </p:nvSpPr>
        <p:spPr/>
        <p:txBody>
          <a:bodyPr/>
          <a:lstStyle/>
          <a:p>
            <a:pPr algn="ctr"/>
            <a:r>
              <a:rPr lang="en-US" altLang="zh-CN" b="1" dirty="0">
                <a:latin typeface="Calibri" panose="020F0502020204030204" pitchFamily="34" charset="0"/>
                <a:cs typeface="Calibri" panose="020F0502020204030204" pitchFamily="34" charset="0"/>
              </a:rPr>
              <a:t>R shiny</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966A23-8D14-40B4-AF38-13B96E4C6800}"/>
              </a:ext>
            </a:extLst>
          </p:cNvPr>
          <p:cNvSpPr>
            <a:spLocks noGrp="1"/>
          </p:cNvSpPr>
          <p:nvPr>
            <p:ph idx="1"/>
          </p:nvPr>
        </p:nvSpPr>
        <p:spPr>
          <a:xfrm>
            <a:off x="950741" y="1572407"/>
            <a:ext cx="10515600" cy="4920468"/>
          </a:xfrm>
        </p:spPr>
        <p:txBody>
          <a:bodyPr>
            <a:normAutofit fontScale="85000" lnSpcReduction="10000"/>
          </a:bodyPr>
          <a:lstStyle/>
          <a:p>
            <a:pPr marL="0" indent="0">
              <a:buNone/>
            </a:pPr>
            <a:r>
              <a:rPr lang="en-US" altLang="zh-CN" b="1" dirty="0">
                <a:latin typeface="Calibri" panose="020F0502020204030204" pitchFamily="34" charset="0"/>
                <a:cs typeface="Calibri" panose="020F0502020204030204" pitchFamily="34" charset="0"/>
              </a:rPr>
              <a:t>What is R shiny?</a:t>
            </a:r>
          </a:p>
          <a:p>
            <a:r>
              <a:rPr lang="en-US" altLang="zh-CN" dirty="0">
                <a:latin typeface="Calibri" panose="020F0502020204030204" pitchFamily="34" charset="0"/>
                <a:cs typeface="Calibri" panose="020F0502020204030204" pitchFamily="34" charset="0"/>
              </a:rPr>
              <a:t>Shiny is an open source R package that provides an elegant and powerful web framework for building web applications using R. Shiny helps you turn your analyses into interactive web applications without requiring HTML, CSS, or JavaScript knowledge.</a:t>
            </a:r>
            <a:br>
              <a:rPr lang="en-US" altLang="zh-CN" dirty="0">
                <a:latin typeface="Calibri" panose="020F0502020204030204" pitchFamily="34" charset="0"/>
                <a:cs typeface="Calibri" panose="020F0502020204030204" pitchFamily="34" charset="0"/>
              </a:rPr>
            </a:br>
            <a:endParaRPr lang="en-US" altLang="zh-CN" dirty="0">
              <a:latin typeface="Calibri" panose="020F0502020204030204" pitchFamily="34" charset="0"/>
              <a:cs typeface="Calibri" panose="020F0502020204030204" pitchFamily="34" charset="0"/>
            </a:endParaRPr>
          </a:p>
          <a:p>
            <a:pPr marL="0" indent="0">
              <a:buNone/>
            </a:pPr>
            <a:r>
              <a:rPr lang="en-US" altLang="zh-CN" b="1" dirty="0">
                <a:latin typeface="Calibri" panose="020F0502020204030204" pitchFamily="34" charset="0"/>
                <a:cs typeface="Calibri" panose="020F0502020204030204" pitchFamily="34" charset="0"/>
              </a:rPr>
              <a:t>Benefits for statistician &amp; programmer:</a:t>
            </a:r>
          </a:p>
          <a:p>
            <a:r>
              <a:rPr lang="en-US" altLang="zh-CN" dirty="0">
                <a:latin typeface="Calibri" panose="020F0502020204030204" pitchFamily="34" charset="0"/>
                <a:cs typeface="Calibri" panose="020F0502020204030204" pitchFamily="34" charset="0"/>
              </a:rPr>
              <a:t>Automate route tasks with great efficiency</a:t>
            </a:r>
          </a:p>
          <a:p>
            <a:r>
              <a:rPr lang="en-US" altLang="zh-CN" dirty="0">
                <a:latin typeface="Calibri" panose="020F0502020204030204" pitchFamily="34" charset="0"/>
                <a:cs typeface="Calibri" panose="020F0502020204030204" pitchFamily="34" charset="0"/>
              </a:rPr>
              <a:t>Interactive data visualization in web and accessible from anywhere</a:t>
            </a:r>
          </a:p>
          <a:p>
            <a:r>
              <a:rPr lang="en-US" altLang="zh-CN" dirty="0">
                <a:latin typeface="Calibri" panose="020F0502020204030204" pitchFamily="34" charset="0"/>
                <a:cs typeface="Calibri" panose="020F0502020204030204" pitchFamily="34" charset="0"/>
              </a:rPr>
              <a:t>Similar to SAS macros but more dynamic, interactive, powerful</a:t>
            </a:r>
          </a:p>
          <a:p>
            <a:endParaRPr lang="en-US" altLang="zh-CN" dirty="0">
              <a:latin typeface="Calibri" panose="020F0502020204030204" pitchFamily="34" charset="0"/>
              <a:cs typeface="Calibri" panose="020F0502020204030204" pitchFamily="34" charset="0"/>
            </a:endParaRPr>
          </a:p>
          <a:p>
            <a:pPr marL="0" indent="0">
              <a:buNone/>
            </a:pPr>
            <a:r>
              <a:rPr lang="en-US" altLang="zh-CN" b="1" dirty="0">
                <a:latin typeface="Calibri" panose="020F0502020204030204" pitchFamily="34" charset="0"/>
                <a:cs typeface="Calibri" panose="020F0502020204030204" pitchFamily="34" charset="0"/>
              </a:rPr>
              <a:t>Benefits for non-programmer</a:t>
            </a:r>
          </a:p>
          <a:p>
            <a:r>
              <a:rPr lang="en-US" altLang="zh-CN" dirty="0">
                <a:latin typeface="Calibri" panose="020F0502020204030204" pitchFamily="34" charset="0"/>
                <a:cs typeface="Calibri" panose="020F0502020204030204" pitchFamily="34" charset="0"/>
              </a:rPr>
              <a:t>Accessible to non-programmers, easy to use without requiring R knowledge</a:t>
            </a:r>
          </a:p>
          <a:p>
            <a:pPr marL="0" indent="0">
              <a:buNone/>
            </a:pPr>
            <a:endParaRPr lang="en-US" altLang="zh-CN" b="1" dirty="0">
              <a:latin typeface="Calibri" panose="020F0502020204030204" pitchFamily="34" charset="0"/>
              <a:cs typeface="Calibri" panose="020F0502020204030204" pitchFamily="34" charset="0"/>
            </a:endParaRPr>
          </a:p>
          <a:p>
            <a:pPr marL="0" indent="0">
              <a:buNone/>
            </a:pPr>
            <a:endParaRPr lang="en-US" altLang="zh-CN" b="1" dirty="0">
              <a:latin typeface="Calibri" panose="020F0502020204030204" pitchFamily="34" charset="0"/>
              <a:cs typeface="Calibri" panose="020F0502020204030204" pitchFamily="34" charset="0"/>
            </a:endParaRPr>
          </a:p>
          <a:p>
            <a:pPr marL="0" indent="0">
              <a:buNone/>
            </a:pP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082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3A03-A5E2-44A5-8CC8-A5ED41D1C555}"/>
              </a:ext>
            </a:extLst>
          </p:cNvPr>
          <p:cNvSpPr>
            <a:spLocks noGrp="1"/>
          </p:cNvSpPr>
          <p:nvPr>
            <p:ph type="title"/>
          </p:nvPr>
        </p:nvSpPr>
        <p:spPr>
          <a:xfrm>
            <a:off x="838200" y="365125"/>
            <a:ext cx="10515600" cy="1325563"/>
          </a:xfrm>
        </p:spPr>
        <p:txBody>
          <a:bodyPr>
            <a:normAutofit/>
          </a:bodyPr>
          <a:lstStyle/>
          <a:p>
            <a:pPr algn="ctr"/>
            <a:r>
              <a:rPr lang="en-US" altLang="zh-CN" b="1" dirty="0">
                <a:latin typeface="Calibri" panose="020F0502020204030204" pitchFamily="34" charset="0"/>
                <a:cs typeface="Calibri" panose="020F0502020204030204" pitchFamily="34" charset="0"/>
              </a:rPr>
              <a:t>Pharma examples</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97C78D2-90E6-4F4A-915B-1C98D3C2B616}"/>
              </a:ext>
            </a:extLst>
          </p:cNvPr>
          <p:cNvSpPr>
            <a:spLocks noGrp="1"/>
          </p:cNvSpPr>
          <p:nvPr>
            <p:ph idx="1"/>
          </p:nvPr>
        </p:nvSpPr>
        <p:spPr>
          <a:xfrm>
            <a:off x="534572" y="1825625"/>
            <a:ext cx="4845296" cy="4667250"/>
          </a:xfrm>
        </p:spPr>
        <p:txBody>
          <a:bodyPr>
            <a:normAutofit/>
          </a:bodyPr>
          <a:lstStyle/>
          <a:p>
            <a:pPr fontAlgn="base"/>
            <a:r>
              <a:rPr lang="en-US" altLang="zh-CN" sz="2200" u="sng"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Build your PK model by Marc </a:t>
            </a:r>
            <a:r>
              <a:rPr lang="en-US" altLang="zh-CN" sz="2200" u="sng" dirty="0" err="1">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Lavielle</a:t>
            </a:r>
            <a:r>
              <a:rPr lang="en-US" altLang="zh-CN" sz="2200" u="sng"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using the </a:t>
            </a:r>
            <a:r>
              <a:rPr lang="en-US" altLang="zh-CN" sz="2200" u="sng" dirty="0" err="1">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mlxR</a:t>
            </a:r>
            <a:r>
              <a:rPr lang="en-US" altLang="zh-CN" sz="2200" u="sng"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package (</a:t>
            </a:r>
            <a:r>
              <a:rPr lang="en-US" altLang="zh-CN" sz="2400" dirty="0">
                <a:hlinkClick r:id="rId2"/>
              </a:rPr>
              <a:t>http://shiny.webpopix.org/dashboard/pkmodel/</a:t>
            </a:r>
            <a:r>
              <a:rPr lang="en-US" altLang="zh-CN" sz="2400" dirty="0"/>
              <a:t>)</a:t>
            </a:r>
            <a:endParaRPr lang="en-US" altLang="zh-CN" sz="2200" u="sng" dirty="0">
              <a:solidFill>
                <a:srgbClr val="0070C0"/>
              </a:solidFill>
              <a:latin typeface="Calibri" panose="020F0502020204030204" pitchFamily="34" charset="0"/>
              <a:cs typeface="Calibri" panose="020F0502020204030204" pitchFamily="34" charset="0"/>
            </a:endParaRPr>
          </a:p>
          <a:p>
            <a:pPr marL="0" indent="0" fontAlgn="base">
              <a:buNone/>
            </a:pPr>
            <a:endParaRPr lang="en-US" altLang="zh-CN" sz="2200" dirty="0">
              <a:solidFill>
                <a:srgbClr val="0070C0"/>
              </a:solidFill>
              <a:latin typeface="Calibri" panose="020F0502020204030204" pitchFamily="34" charset="0"/>
              <a:cs typeface="Calibri" panose="020F0502020204030204" pitchFamily="34" charset="0"/>
            </a:endParaRPr>
          </a:p>
          <a:p>
            <a:pPr fontAlgn="base"/>
            <a:r>
              <a:rPr lang="en-US" altLang="zh-CN" sz="22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Bioequivalence v0.3 by Andrey </a:t>
            </a:r>
            <a:r>
              <a:rPr lang="en-US" altLang="zh-CN" sz="2200" dirty="0" err="1">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Ogurtsov</a:t>
            </a:r>
            <a:r>
              <a:rPr lang="en-US" altLang="zh-CN" sz="2200" dirty="0">
                <a:solidFill>
                  <a:srgbClr val="0070C0"/>
                </a:solidFill>
                <a:latin typeface="Calibri" panose="020F0502020204030204" pitchFamily="34" charset="0"/>
                <a:cs typeface="Calibri" panose="020F0502020204030204" pitchFamily="34" charset="0"/>
              </a:rPr>
              <a:t> (</a:t>
            </a:r>
            <a:r>
              <a:rPr lang="en-US" altLang="zh-CN" sz="22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https://statist.shinyapps.io/bioeq_en/</a:t>
            </a:r>
            <a:r>
              <a:rPr lang="en-US" altLang="zh-CN" sz="2200" dirty="0">
                <a:solidFill>
                  <a:srgbClr val="0070C0"/>
                </a:solidFill>
                <a:latin typeface="Calibri" panose="020F0502020204030204" pitchFamily="34" charset="0"/>
                <a:cs typeface="Calibri" panose="020F0502020204030204" pitchFamily="34" charset="0"/>
              </a:rPr>
              <a:t>)</a:t>
            </a:r>
          </a:p>
          <a:p>
            <a:pPr fontAlgn="base"/>
            <a:endParaRPr lang="en-US" altLang="zh-CN" sz="2200" dirty="0">
              <a:solidFill>
                <a:srgbClr val="0070C0"/>
              </a:solidFill>
              <a:latin typeface="Calibri" panose="020F0502020204030204" pitchFamily="34" charset="0"/>
              <a:cs typeface="Calibri" panose="020F0502020204030204" pitchFamily="34" charset="0"/>
            </a:endParaRPr>
          </a:p>
          <a:p>
            <a:pPr fontAlgn="base"/>
            <a:r>
              <a:rPr lang="en-US" altLang="zh-CN" sz="2200" dirty="0">
                <a:solidFill>
                  <a:srgbClr val="0070C0"/>
                </a:solidFill>
                <a:latin typeface="Calibri" panose="020F0502020204030204" pitchFamily="34" charset="0"/>
                <a:cs typeface="Calibri" panose="020F0502020204030204" pitchFamily="34" charset="0"/>
              </a:rPr>
              <a:t>FDA AE Dashboard (</a:t>
            </a:r>
            <a:r>
              <a:rPr lang="en-US" altLang="zh-CN" sz="2200" dirty="0">
                <a:solidFill>
                  <a:srgbClr val="0070C0"/>
                </a:solidFill>
                <a:hlinkClick r:id="rId4">
                  <a:extLst>
                    <a:ext uri="{A12FA001-AC4F-418D-AE19-62706E023703}">
                      <ahyp:hlinkClr xmlns:ahyp="http://schemas.microsoft.com/office/drawing/2018/hyperlinkcolor" val="tx"/>
                    </a:ext>
                  </a:extLst>
                </a:hlinkClick>
              </a:rPr>
              <a:t>https://diabetescheck.shinyapps.io/openfda-dashboard/</a:t>
            </a:r>
            <a:r>
              <a:rPr lang="en-US" altLang="zh-CN" sz="2200" dirty="0">
                <a:solidFill>
                  <a:srgbClr val="0070C0"/>
                </a:solidFill>
              </a:rPr>
              <a:t>)</a:t>
            </a:r>
            <a:endParaRPr lang="en-US" altLang="zh-CN" sz="2200" dirty="0">
              <a:solidFill>
                <a:srgbClr val="0070C0"/>
              </a:solidFill>
              <a:latin typeface="Calibri" panose="020F0502020204030204" pitchFamily="34" charset="0"/>
              <a:cs typeface="Calibri" panose="020F0502020204030204" pitchFamily="34" charset="0"/>
            </a:endParaRPr>
          </a:p>
          <a:p>
            <a:endParaRPr lang="zh-CN" altLang="en-US" sz="1900" dirty="0"/>
          </a:p>
        </p:txBody>
      </p:sp>
      <p:pic>
        <p:nvPicPr>
          <p:cNvPr id="5" name="Picture 4">
            <a:extLst>
              <a:ext uri="{FF2B5EF4-FFF2-40B4-BE49-F238E27FC236}">
                <a16:creationId xmlns:a16="http://schemas.microsoft.com/office/drawing/2014/main" id="{5429FA49-8505-4BEC-898E-230785C0B1AC}"/>
              </a:ext>
            </a:extLst>
          </p:cNvPr>
          <p:cNvPicPr>
            <a:picLocks noChangeAspect="1"/>
          </p:cNvPicPr>
          <p:nvPr/>
        </p:nvPicPr>
        <p:blipFill>
          <a:blip r:embed="rId5"/>
          <a:stretch>
            <a:fillRect/>
          </a:stretch>
        </p:blipFill>
        <p:spPr>
          <a:xfrm>
            <a:off x="5445092" y="1900453"/>
            <a:ext cx="6495471" cy="3057093"/>
          </a:xfrm>
          <a:prstGeom prst="rect">
            <a:avLst/>
          </a:prstGeom>
        </p:spPr>
      </p:pic>
    </p:spTree>
    <p:extLst>
      <p:ext uri="{BB962C8B-B14F-4D97-AF65-F5344CB8AC3E}">
        <p14:creationId xmlns:p14="http://schemas.microsoft.com/office/powerpoint/2010/main" val="55364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2D49-25E3-4802-B35C-CF0067F4EA5D}"/>
              </a:ext>
            </a:extLst>
          </p:cNvPr>
          <p:cNvSpPr>
            <a:spLocks noGrp="1"/>
          </p:cNvSpPr>
          <p:nvPr>
            <p:ph type="title"/>
          </p:nvPr>
        </p:nvSpPr>
        <p:spPr>
          <a:xfrm>
            <a:off x="838200" y="365125"/>
            <a:ext cx="10515600" cy="1325563"/>
          </a:xfrm>
        </p:spPr>
        <p:txBody>
          <a:bodyPr/>
          <a:lstStyle/>
          <a:p>
            <a:pPr algn="ctr"/>
            <a:r>
              <a:rPr lang="en-US" altLang="zh-CN" b="1" dirty="0">
                <a:latin typeface="Calibri" panose="020F0502020204030204" pitchFamily="34" charset="0"/>
                <a:cs typeface="Calibri" panose="020F0502020204030204" pitchFamily="34" charset="0"/>
              </a:rPr>
              <a:t>Medical Device example</a:t>
            </a:r>
            <a:endParaRPr lang="zh-CN"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EEEA315-3E65-4E4C-85AA-F3F47033839B}"/>
              </a:ext>
            </a:extLst>
          </p:cNvPr>
          <p:cNvSpPr>
            <a:spLocks noGrp="1"/>
          </p:cNvSpPr>
          <p:nvPr>
            <p:ph idx="1"/>
          </p:nvPr>
        </p:nvSpPr>
        <p:spPr>
          <a:xfrm>
            <a:off x="838200" y="1690688"/>
            <a:ext cx="10515600" cy="4351338"/>
          </a:xfrm>
        </p:spPr>
        <p:txBody>
          <a:bodyPr>
            <a:normAutofit/>
          </a:bodyPr>
          <a:lstStyle/>
          <a:p>
            <a:r>
              <a:rPr lang="en-US" altLang="zh-CN" sz="2000" dirty="0" err="1">
                <a:latin typeface="Calibri" panose="020F0502020204030204" pitchFamily="34" charset="0"/>
                <a:cs typeface="Calibri" panose="020F0502020204030204" pitchFamily="34" charset="0"/>
              </a:rPr>
              <a:t>bioWARP</a:t>
            </a:r>
            <a:r>
              <a:rPr lang="en-US" altLang="zh-CN" sz="2000" dirty="0">
                <a:latin typeface="Calibri" panose="020F0502020204030204" pitchFamily="34" charset="0"/>
                <a:cs typeface="Calibri" panose="020F0502020204030204" pitchFamily="34" charset="0"/>
              </a:rPr>
              <a:t> (biostatistical Web-Applications and R Procedures) is a Shiny application enabling employees at Roche Diagnostics to create validated reports for regulatory authorities submissions. </a:t>
            </a:r>
            <a:r>
              <a:rPr lang="en-US" altLang="zh-CN" sz="2000" dirty="0" err="1">
                <a:latin typeface="Calibri" panose="020F0502020204030204" pitchFamily="34" charset="0"/>
                <a:cs typeface="Calibri" panose="020F0502020204030204" pitchFamily="34" charset="0"/>
              </a:rPr>
              <a:t>bioWARP</a:t>
            </a:r>
            <a:r>
              <a:rPr lang="en-US" altLang="zh-CN" sz="2000" dirty="0">
                <a:latin typeface="Calibri" panose="020F0502020204030204" pitchFamily="34" charset="0"/>
                <a:cs typeface="Calibri" panose="020F0502020204030204" pitchFamily="34" charset="0"/>
              </a:rPr>
              <a:t> enables people using advanced statistical methods, who cannot program R. </a:t>
            </a:r>
          </a:p>
          <a:p>
            <a:endParaRPr lang="en-US"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It builds a connection to the validated R-packages developed at Roche with an easy to use and elegant user interface. Its modular environment can host an unlimited number of such interfaces. </a:t>
            </a:r>
          </a:p>
          <a:p>
            <a:endParaRPr lang="en-US" altLang="zh-CN" sz="2000" dirty="0">
              <a:latin typeface="Calibri" panose="020F0502020204030204" pitchFamily="34" charset="0"/>
              <a:cs typeface="Calibri" panose="020F0502020204030204" pitchFamily="34" charset="0"/>
            </a:endParaRPr>
          </a:p>
          <a:p>
            <a:r>
              <a:rPr lang="en-US" altLang="zh-CN" sz="2000" dirty="0" err="1">
                <a:latin typeface="Calibri" panose="020F0502020204030204" pitchFamily="34" charset="0"/>
                <a:cs typeface="Calibri" panose="020F0502020204030204" pitchFamily="34" charset="0"/>
              </a:rPr>
              <a:t>bioWARP’s</a:t>
            </a:r>
            <a:r>
              <a:rPr lang="en-US" altLang="zh-CN" sz="2000" dirty="0">
                <a:latin typeface="Calibri" panose="020F0502020204030204" pitchFamily="34" charset="0"/>
                <a:cs typeface="Calibri" panose="020F0502020204030204" pitchFamily="34" charset="0"/>
              </a:rPr>
              <a:t> most important feature is the ability to move all statistical evaluations right into PDF reports. These are validated and can directly be used for submission to regulatory authorities.</a:t>
            </a:r>
          </a:p>
        </p:txBody>
      </p:sp>
      <p:pic>
        <p:nvPicPr>
          <p:cNvPr id="4" name="Picture 3">
            <a:extLst>
              <a:ext uri="{FF2B5EF4-FFF2-40B4-BE49-F238E27FC236}">
                <a16:creationId xmlns:a16="http://schemas.microsoft.com/office/drawing/2014/main" id="{A8E2BA00-ADBA-4024-99D6-A6D1D2DE2A50}"/>
              </a:ext>
            </a:extLst>
          </p:cNvPr>
          <p:cNvPicPr>
            <a:picLocks noChangeAspect="1"/>
          </p:cNvPicPr>
          <p:nvPr/>
        </p:nvPicPr>
        <p:blipFill>
          <a:blip r:embed="rId2"/>
          <a:stretch>
            <a:fillRect/>
          </a:stretch>
        </p:blipFill>
        <p:spPr>
          <a:xfrm>
            <a:off x="7636926" y="5732619"/>
            <a:ext cx="4430787" cy="958708"/>
          </a:xfrm>
          <a:prstGeom prst="rect">
            <a:avLst/>
          </a:prstGeom>
        </p:spPr>
      </p:pic>
    </p:spTree>
    <p:extLst>
      <p:ext uri="{BB962C8B-B14F-4D97-AF65-F5344CB8AC3E}">
        <p14:creationId xmlns:p14="http://schemas.microsoft.com/office/powerpoint/2010/main" val="125268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798</Words>
  <Application>Microsoft Office PowerPoint</Application>
  <PresentationFormat>Widescreen</PresentationFormat>
  <Paragraphs>101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HelveticaNeue</vt:lpstr>
      <vt:lpstr>等线</vt:lpstr>
      <vt:lpstr>等线 Light</vt:lpstr>
      <vt:lpstr>Arial</vt:lpstr>
      <vt:lpstr>Calibri</vt:lpstr>
      <vt:lpstr>Office Theme</vt:lpstr>
      <vt:lpstr>RShiny programming and its application on sample size in medical device</vt:lpstr>
      <vt:lpstr>Agenda</vt:lpstr>
      <vt:lpstr>A hypothetical example</vt:lpstr>
      <vt:lpstr>One hour later</vt:lpstr>
      <vt:lpstr>Sample size is like a fish, what is fishing tool to fish sample size</vt:lpstr>
      <vt:lpstr>A rshiny app website for sample size</vt:lpstr>
      <vt:lpstr>R shiny</vt:lpstr>
      <vt:lpstr>Pharma examples</vt:lpstr>
      <vt:lpstr>Medical Device example</vt:lpstr>
      <vt:lpstr>My first R shiny App –Sample size calculator</vt:lpstr>
      <vt:lpstr>Two steps to develop a R shiny web app</vt:lpstr>
      <vt:lpstr>Shiny App Programming Template</vt:lpstr>
      <vt:lpstr>User Interface</vt:lpstr>
      <vt:lpstr>Server Function</vt:lpstr>
      <vt:lpstr>Share your Shiny Application online</vt:lpstr>
      <vt:lpstr>Create a shinyapps.io account</vt:lpstr>
      <vt:lpstr>Connect R Studio IDE to shinyapps.io account</vt:lpstr>
      <vt:lpstr>Publish the R shiny application to the server</vt:lpstr>
      <vt:lpstr>Shiny is free?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RShiny programming and its application on sample size in medical device</dc:title>
  <dc:creator>Li, Ning (GE Healthcare-212697818)</dc:creator>
  <cp:lastModifiedBy>Li, Ning (GE Healthcare-212697818)</cp:lastModifiedBy>
  <cp:revision>29</cp:revision>
  <dcterms:created xsi:type="dcterms:W3CDTF">2019-09-24T08:40:13Z</dcterms:created>
  <dcterms:modified xsi:type="dcterms:W3CDTF">2019-09-26T02:18:05Z</dcterms:modified>
</cp:coreProperties>
</file>