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handoutMasterIdLst>
    <p:handoutMasterId r:id="rId13"/>
  </p:handoutMasterIdLst>
  <p:sldIdLst>
    <p:sldId id="257" r:id="rId2"/>
    <p:sldId id="373" r:id="rId3"/>
    <p:sldId id="366" r:id="rId4"/>
    <p:sldId id="371" r:id="rId5"/>
    <p:sldId id="367" r:id="rId6"/>
    <p:sldId id="369" r:id="rId7"/>
    <p:sldId id="365" r:id="rId8"/>
    <p:sldId id="374" r:id="rId9"/>
    <p:sldId id="372" r:id="rId10"/>
    <p:sldId id="3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showGuides="1">
      <p:cViewPr varScale="1">
        <p:scale>
          <a:sx n="68" d="100"/>
          <a:sy n="68" d="100"/>
        </p:scale>
        <p:origin x="84" y="156"/>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2019-11-21</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dirty="0"/>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2019-11-21</a:t>
            </a:fld>
            <a:endParaRPr lang="en-CA"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dirty="0"/>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November 21,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November 21, 2019</a:t>
            </a:fld>
            <a:endParaRPr lang="en-CA" dirty="0"/>
          </a:p>
        </p:txBody>
      </p:sp>
      <p:sp>
        <p:nvSpPr>
          <p:cNvPr id="8" name="Footer Placeholder 7"/>
          <p:cNvSpPr>
            <a:spLocks noGrp="1"/>
          </p:cNvSpPr>
          <p:nvPr>
            <p:ph type="ftr" sz="quarter" idx="11"/>
          </p:nvPr>
        </p:nvSpPr>
        <p:spPr/>
        <p:txBody>
          <a:bodyPr/>
          <a:lstStyle/>
          <a:p>
            <a:r>
              <a:rPr lang="en-CA" dirty="0"/>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November 21, 2019</a:t>
            </a:fld>
            <a:endParaRPr lang="en-CA" dirty="0"/>
          </a:p>
        </p:txBody>
      </p:sp>
      <p:sp>
        <p:nvSpPr>
          <p:cNvPr id="8" name="Footer Placeholder 7"/>
          <p:cNvSpPr>
            <a:spLocks noGrp="1"/>
          </p:cNvSpPr>
          <p:nvPr>
            <p:ph type="ftr" sz="quarter" idx="11"/>
          </p:nvPr>
        </p:nvSpPr>
        <p:spPr/>
        <p:txBody>
          <a:bodyPr/>
          <a:lstStyle/>
          <a:p>
            <a:r>
              <a:rPr lang="en-CA" dirty="0"/>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November 21, 2019</a:t>
            </a:fld>
            <a:endParaRPr lang="en-CA" dirty="0"/>
          </a:p>
        </p:txBody>
      </p:sp>
      <p:sp>
        <p:nvSpPr>
          <p:cNvPr id="8" name="Footer Placeholder 7"/>
          <p:cNvSpPr>
            <a:spLocks noGrp="1"/>
          </p:cNvSpPr>
          <p:nvPr>
            <p:ph type="ftr" sz="quarter" idx="11"/>
          </p:nvPr>
        </p:nvSpPr>
        <p:spPr/>
        <p:txBody>
          <a:bodyPr/>
          <a:lstStyle/>
          <a:p>
            <a:r>
              <a:rPr lang="en-CA" dirty="0"/>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438912" y="1853076"/>
            <a:ext cx="11302438" cy="4342937"/>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November 21, 2019</a:t>
            </a:fld>
            <a:endParaRPr lang="en-CA" dirty="0"/>
          </a:p>
        </p:txBody>
      </p:sp>
      <p:sp>
        <p:nvSpPr>
          <p:cNvPr id="8" name="Footer Placeholder 7"/>
          <p:cNvSpPr>
            <a:spLocks noGrp="1"/>
          </p:cNvSpPr>
          <p:nvPr>
            <p:ph type="ftr" sz="quarter" idx="11"/>
          </p:nvPr>
        </p:nvSpPr>
        <p:spPr/>
        <p:txBody>
          <a:bodyPr/>
          <a:lstStyle/>
          <a:p>
            <a:r>
              <a:rPr lang="en-CA" dirty="0"/>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438912" y="1853076"/>
            <a:ext cx="11302438" cy="4342937"/>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November 21, 2019</a:t>
            </a:fld>
            <a:endParaRPr lang="en-CA" dirty="0"/>
          </a:p>
        </p:txBody>
      </p:sp>
      <p:sp>
        <p:nvSpPr>
          <p:cNvPr id="8" name="Footer Placeholder 7"/>
          <p:cNvSpPr>
            <a:spLocks noGrp="1"/>
          </p:cNvSpPr>
          <p:nvPr>
            <p:ph type="ftr" sz="quarter" idx="11"/>
          </p:nvPr>
        </p:nvSpPr>
        <p:spPr/>
        <p:txBody>
          <a:bodyPr/>
          <a:lstStyle/>
          <a:p>
            <a:r>
              <a:rPr lang="en-CA" dirty="0"/>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sp>
        <p:nvSpPr>
          <p:cNvPr id="13" name="Table Placeholder 12"/>
          <p:cNvSpPr>
            <a:spLocks noGrp="1"/>
          </p:cNvSpPr>
          <p:nvPr>
            <p:ph type="tbl" sz="quarter" idx="13"/>
          </p:nvPr>
        </p:nvSpPr>
        <p:spPr>
          <a:xfrm>
            <a:off x="438912" y="1853076"/>
            <a:ext cx="11302438" cy="4342937"/>
          </a:xfrm>
        </p:spPr>
        <p:txBody>
          <a:bodyPr/>
          <a:lstStyle/>
          <a:p>
            <a:r>
              <a:rPr lang="en-US" dirty="0"/>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November 21, 2019</a:t>
            </a:fld>
            <a:endParaRPr lang="en-CA" dirty="0"/>
          </a:p>
        </p:txBody>
      </p:sp>
      <p:sp>
        <p:nvSpPr>
          <p:cNvPr id="8" name="Footer Placeholder 7"/>
          <p:cNvSpPr>
            <a:spLocks noGrp="1"/>
          </p:cNvSpPr>
          <p:nvPr>
            <p:ph type="ftr" sz="quarter" idx="12"/>
          </p:nvPr>
        </p:nvSpPr>
        <p:spPr>
          <a:xfrm>
            <a:off x="1627632" y="6472976"/>
            <a:ext cx="2688336" cy="182880"/>
          </a:xfrm>
        </p:spPr>
        <p:txBody>
          <a:bodyPr/>
          <a:lstStyle/>
          <a:p>
            <a:r>
              <a:rPr lang="en-CA" dirty="0"/>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dirty="0"/>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November 21, 2019</a:t>
            </a:fld>
            <a:endParaRPr lang="en-CA" dirty="0"/>
          </a:p>
        </p:txBody>
      </p:sp>
      <p:sp>
        <p:nvSpPr>
          <p:cNvPr id="6" name="Footer Placeholder 5"/>
          <p:cNvSpPr>
            <a:spLocks noGrp="1"/>
          </p:cNvSpPr>
          <p:nvPr>
            <p:ph type="ftr" sz="quarter" idx="11"/>
          </p:nvPr>
        </p:nvSpPr>
        <p:spPr/>
        <p:txBody>
          <a:bodyPr/>
          <a:lstStyle/>
          <a:p>
            <a:r>
              <a:rPr lang="en-CA"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November 21, 2019</a:t>
            </a:fld>
            <a:endParaRPr lang="en-CA" dirty="0"/>
          </a:p>
        </p:txBody>
      </p:sp>
      <p:sp>
        <p:nvSpPr>
          <p:cNvPr id="4" name="Footer Placeholder 3"/>
          <p:cNvSpPr>
            <a:spLocks noGrp="1"/>
          </p:cNvSpPr>
          <p:nvPr>
            <p:ph type="ftr" sz="quarter" idx="11"/>
          </p:nvPr>
        </p:nvSpPr>
        <p:spPr/>
        <p:txBody>
          <a:bodyPr/>
          <a:lstStyle/>
          <a:p>
            <a:r>
              <a:rPr lang="en-CA"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November 21, 2019</a:t>
            </a:fld>
            <a:endParaRPr lang="en-CA" dirty="0"/>
          </a:p>
        </p:txBody>
      </p:sp>
      <p:sp>
        <p:nvSpPr>
          <p:cNvPr id="3" name="Footer Placeholder 2"/>
          <p:cNvSpPr>
            <a:spLocks noGrp="1"/>
          </p:cNvSpPr>
          <p:nvPr>
            <p:ph type="ftr" sz="quarter" idx="11"/>
          </p:nvPr>
        </p:nvSpPr>
        <p:spPr/>
        <p:txBody>
          <a:bodyPr/>
          <a:lstStyle/>
          <a:p>
            <a:r>
              <a:rPr lang="en-CA" dirty="0"/>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dirty="0"/>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November 21,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November 21, 2019</a:t>
            </a:fld>
            <a:endParaRPr lang="en-CA"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dirty="0"/>
              <a:t>Presentation Title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dirty="0"/>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5" name="Footer Placeholder 4"/>
          <p:cNvSpPr>
            <a:spLocks noGrp="1"/>
          </p:cNvSpPr>
          <p:nvPr>
            <p:ph type="ftr" sz="quarter" idx="11"/>
          </p:nvPr>
        </p:nvSpPr>
        <p:spPr/>
        <p:txBody>
          <a:bodyPr/>
          <a:lstStyle/>
          <a:p>
            <a:r>
              <a:rPr lang="en-CA" dirty="0"/>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5" name="Footer Placeholder 4"/>
          <p:cNvSpPr>
            <a:spLocks noGrp="1"/>
          </p:cNvSpPr>
          <p:nvPr>
            <p:ph type="ftr" sz="quarter" idx="11"/>
          </p:nvPr>
        </p:nvSpPr>
        <p:spPr/>
        <p:txBody>
          <a:bodyPr/>
          <a:lstStyle/>
          <a:p>
            <a:r>
              <a:rPr lang="en-CA" dirty="0"/>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dirty="0"/>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November 21, 2019</a:t>
            </a:fld>
            <a:endParaRPr lang="en-CA" dirty="0"/>
          </a:p>
        </p:txBody>
      </p:sp>
      <p:sp>
        <p:nvSpPr>
          <p:cNvPr id="8" name="Footer Placeholder 7"/>
          <p:cNvSpPr>
            <a:spLocks noGrp="1"/>
          </p:cNvSpPr>
          <p:nvPr>
            <p:ph type="ftr" sz="quarter" idx="11"/>
          </p:nvPr>
        </p:nvSpPr>
        <p:spPr/>
        <p:txBody>
          <a:bodyPr/>
          <a:lstStyle/>
          <a:p>
            <a:r>
              <a:rPr lang="en-CA" dirty="0"/>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dirty="0"/>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November 21, 2019</a:t>
            </a:fld>
            <a:endParaRPr lang="en-CA" dirty="0"/>
          </a:p>
        </p:txBody>
      </p:sp>
      <p:sp>
        <p:nvSpPr>
          <p:cNvPr id="6" name="Footer Placeholder 5"/>
          <p:cNvSpPr>
            <a:spLocks noGrp="1"/>
          </p:cNvSpPr>
          <p:nvPr>
            <p:ph type="ftr" sz="quarter" idx="11"/>
          </p:nvPr>
        </p:nvSpPr>
        <p:spPr/>
        <p:txBody>
          <a:bodyPr/>
          <a:lstStyle/>
          <a:p>
            <a:r>
              <a:rPr lang="en-CA"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dirty="0"/>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November 21, 2019</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dirty="0"/>
              <a:t>Presentation Title</a:t>
            </a:r>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1628712" y="1315217"/>
            <a:ext cx="10446201" cy="1554480"/>
          </a:xfrm>
        </p:spPr>
        <p:txBody>
          <a:bodyPr/>
          <a:lstStyle/>
          <a:p>
            <a:r>
              <a:rPr lang="en-US" sz="4400" b="1" dirty="0"/>
              <a:t>Tipping-point sensitivity analysis </a:t>
            </a:r>
            <a:br>
              <a:rPr lang="en-US" sz="4400" b="1" dirty="0"/>
            </a:br>
            <a:r>
              <a:rPr lang="en-US" sz="4400" b="1" dirty="0"/>
              <a:t>for missing data</a:t>
            </a:r>
            <a:br>
              <a:rPr lang="en-US" sz="4400" b="1" dirty="0"/>
            </a:br>
            <a:br>
              <a:rPr lang="en-US" sz="4400" b="1" dirty="0"/>
            </a:br>
            <a:br>
              <a:rPr lang="en-US" sz="4400" b="1" dirty="0"/>
            </a:br>
            <a:br>
              <a:rPr lang="en-US" sz="4400" b="1" dirty="0"/>
            </a:br>
            <a:endParaRPr lang="en-US" sz="4400" b="1" dirty="0"/>
          </a:p>
        </p:txBody>
      </p:sp>
      <p:sp>
        <p:nvSpPr>
          <p:cNvPr id="3" name="Date Placeholder 2"/>
          <p:cNvSpPr>
            <a:spLocks noGrp="1"/>
          </p:cNvSpPr>
          <p:nvPr>
            <p:ph type="dt" sz="half" idx="10"/>
          </p:nvPr>
        </p:nvSpPr>
        <p:spPr>
          <a:xfrm>
            <a:off x="1628712" y="3430588"/>
            <a:ext cx="4467288" cy="254013"/>
          </a:xfrm>
        </p:spPr>
        <p:txBody>
          <a:bodyPr/>
          <a:lstStyle/>
          <a:p>
            <a:r>
              <a:rPr lang="en-US" sz="2000" dirty="0"/>
              <a:t>Ning Li</a:t>
            </a:r>
          </a:p>
          <a:p>
            <a:r>
              <a:rPr lang="en-US" dirty="0"/>
              <a:t>Nov 20, 2019</a:t>
            </a:r>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00BFC3-C345-4B27-82FF-D1AAA6C3787E}"/>
              </a:ext>
            </a:extLst>
          </p:cNvPr>
          <p:cNvSpPr>
            <a:spLocks noGrp="1"/>
          </p:cNvSpPr>
          <p:nvPr>
            <p:ph type="dt" sz="half" idx="10"/>
          </p:nvPr>
        </p:nvSpPr>
        <p:spPr>
          <a:xfrm>
            <a:off x="9537192" y="6472936"/>
            <a:ext cx="1876388" cy="182880"/>
          </a:xfrm>
        </p:spPr>
        <p:txBody>
          <a:bodyPr/>
          <a:lstStyle/>
          <a:p>
            <a:fld id="{66CA7FD2-EEE1-4653-A3ED-EC06E26685F5}" type="datetime4">
              <a:rPr lang="en-US" smtClean="0"/>
              <a:t>November 21, 2019</a:t>
            </a:fld>
            <a:endParaRPr lang="en-CA" dirty="0"/>
          </a:p>
        </p:txBody>
      </p:sp>
      <p:sp>
        <p:nvSpPr>
          <p:cNvPr id="4" name="Footer Placeholder 3">
            <a:extLst>
              <a:ext uri="{FF2B5EF4-FFF2-40B4-BE49-F238E27FC236}">
                <a16:creationId xmlns:a16="http://schemas.microsoft.com/office/drawing/2014/main" id="{31F404B2-9ABE-4C92-B714-310F24D9AEBE}"/>
              </a:ext>
            </a:extLst>
          </p:cNvPr>
          <p:cNvSpPr>
            <a:spLocks noGrp="1"/>
          </p:cNvSpPr>
          <p:nvPr>
            <p:ph type="ftr" sz="quarter" idx="11"/>
          </p:nvPr>
        </p:nvSpPr>
        <p:spPr>
          <a:xfrm>
            <a:off x="1627632" y="6472976"/>
            <a:ext cx="2688336" cy="182880"/>
          </a:xfrm>
        </p:spPr>
        <p:txBody>
          <a:bodyPr/>
          <a:lstStyle/>
          <a:p>
            <a:r>
              <a:rPr lang="en-CA"/>
              <a:t>Presentation Title</a:t>
            </a:r>
            <a:endParaRPr lang="en-CA" dirty="0"/>
          </a:p>
        </p:txBody>
      </p:sp>
      <p:sp>
        <p:nvSpPr>
          <p:cNvPr id="5" name="Slide Number Placeholder 4">
            <a:extLst>
              <a:ext uri="{FF2B5EF4-FFF2-40B4-BE49-F238E27FC236}">
                <a16:creationId xmlns:a16="http://schemas.microsoft.com/office/drawing/2014/main" id="{B96528BB-84D3-4656-909A-79F34024E4F8}"/>
              </a:ext>
            </a:extLst>
          </p:cNvPr>
          <p:cNvSpPr>
            <a:spLocks noGrp="1"/>
          </p:cNvSpPr>
          <p:nvPr>
            <p:ph type="sldNum" sz="quarter" idx="12"/>
          </p:nvPr>
        </p:nvSpPr>
        <p:spPr>
          <a:xfrm>
            <a:off x="11413998" y="6475080"/>
            <a:ext cx="329636" cy="182880"/>
          </a:xfrm>
        </p:spPr>
        <p:txBody>
          <a:bodyPr/>
          <a:lstStyle/>
          <a:p>
            <a:fld id="{00E6A5BD-C011-4A45-AA3A-201790FB7F2B}" type="slidenum">
              <a:rPr lang="en-CA" smtClean="0"/>
              <a:t>10</a:t>
            </a:fld>
            <a:endParaRPr lang="en-CA" dirty="0"/>
          </a:p>
        </p:txBody>
      </p:sp>
      <p:pic>
        <p:nvPicPr>
          <p:cNvPr id="8" name="Picture 7">
            <a:extLst>
              <a:ext uri="{FF2B5EF4-FFF2-40B4-BE49-F238E27FC236}">
                <a16:creationId xmlns:a16="http://schemas.microsoft.com/office/drawing/2014/main" id="{B5FDA506-E10D-4E00-81AB-1715315813EB}"/>
              </a:ext>
            </a:extLst>
          </p:cNvPr>
          <p:cNvPicPr>
            <a:picLocks noChangeAspect="1"/>
          </p:cNvPicPr>
          <p:nvPr/>
        </p:nvPicPr>
        <p:blipFill>
          <a:blip r:embed="rId2"/>
          <a:stretch>
            <a:fillRect/>
          </a:stretch>
        </p:blipFill>
        <p:spPr>
          <a:xfrm>
            <a:off x="1741583" y="0"/>
            <a:ext cx="8708834" cy="6858000"/>
          </a:xfrm>
          <a:prstGeom prst="rect">
            <a:avLst/>
          </a:prstGeom>
        </p:spPr>
      </p:pic>
    </p:spTree>
    <p:extLst>
      <p:ext uri="{BB962C8B-B14F-4D97-AF65-F5344CB8AC3E}">
        <p14:creationId xmlns:p14="http://schemas.microsoft.com/office/powerpoint/2010/main" val="232366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6C83-020E-4AD2-B54E-095B4550EB30}"/>
              </a:ext>
            </a:extLst>
          </p:cNvPr>
          <p:cNvSpPr>
            <a:spLocks noGrp="1"/>
          </p:cNvSpPr>
          <p:nvPr>
            <p:ph type="title"/>
          </p:nvPr>
        </p:nvSpPr>
        <p:spPr>
          <a:xfrm>
            <a:off x="1633792" y="369142"/>
            <a:ext cx="8997696" cy="914400"/>
          </a:xfrm>
        </p:spPr>
        <p:txBody>
          <a:bodyPr/>
          <a:lstStyle/>
          <a:p>
            <a:r>
              <a:rPr lang="en-US" altLang="zh-CN" b="1" dirty="0"/>
              <a:t>Statistical innovations pioneered by CDRH</a:t>
            </a:r>
            <a:endParaRPr lang="zh-CN" altLang="en-US" b="1" dirty="0"/>
          </a:p>
        </p:txBody>
      </p:sp>
      <p:sp>
        <p:nvSpPr>
          <p:cNvPr id="3" name="Date Placeholder 2">
            <a:extLst>
              <a:ext uri="{FF2B5EF4-FFF2-40B4-BE49-F238E27FC236}">
                <a16:creationId xmlns:a16="http://schemas.microsoft.com/office/drawing/2014/main" id="{6B548C01-F280-487D-B9DD-A6E0E8C48801}"/>
              </a:ext>
            </a:extLst>
          </p:cNvPr>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5" name="Slide Number Placeholder 4">
            <a:extLst>
              <a:ext uri="{FF2B5EF4-FFF2-40B4-BE49-F238E27FC236}">
                <a16:creationId xmlns:a16="http://schemas.microsoft.com/office/drawing/2014/main" id="{6CA9555B-FD46-4BD2-B112-40C226886BC3}"/>
              </a:ext>
            </a:extLst>
          </p:cNvPr>
          <p:cNvSpPr>
            <a:spLocks noGrp="1"/>
          </p:cNvSpPr>
          <p:nvPr>
            <p:ph type="sldNum" sz="quarter" idx="12"/>
          </p:nvPr>
        </p:nvSpPr>
        <p:spPr/>
        <p:txBody>
          <a:bodyPr/>
          <a:lstStyle/>
          <a:p>
            <a:fld id="{00E6A5BD-C011-4A45-AA3A-201790FB7F2B}" type="slidenum">
              <a:rPr lang="en-CA" smtClean="0"/>
              <a:t>2</a:t>
            </a:fld>
            <a:endParaRPr lang="en-CA" dirty="0"/>
          </a:p>
        </p:txBody>
      </p:sp>
      <p:graphicFrame>
        <p:nvGraphicFramePr>
          <p:cNvPr id="9" name="Table 8">
            <a:extLst>
              <a:ext uri="{FF2B5EF4-FFF2-40B4-BE49-F238E27FC236}">
                <a16:creationId xmlns:a16="http://schemas.microsoft.com/office/drawing/2014/main" id="{56B78FEC-F74D-419C-9B2D-7045210E5374}"/>
              </a:ext>
            </a:extLst>
          </p:cNvPr>
          <p:cNvGraphicFramePr>
            <a:graphicFrameLocks noGrp="1"/>
          </p:cNvGraphicFramePr>
          <p:nvPr>
            <p:extLst>
              <p:ext uri="{D42A27DB-BD31-4B8C-83A1-F6EECF244321}">
                <p14:modId xmlns:p14="http://schemas.microsoft.com/office/powerpoint/2010/main" val="1840773258"/>
              </p:ext>
            </p:extLst>
          </p:nvPr>
        </p:nvGraphicFramePr>
        <p:xfrm>
          <a:off x="1846469" y="1729698"/>
          <a:ext cx="9222555" cy="3637400"/>
        </p:xfrm>
        <a:graphic>
          <a:graphicData uri="http://schemas.openxmlformats.org/drawingml/2006/table">
            <a:tbl>
              <a:tblPr firstRow="1" bandRow="1">
                <a:tableStyleId>{B7752061-5463-48E6-A297-43E0E91C0267}</a:tableStyleId>
              </a:tblPr>
              <a:tblGrid>
                <a:gridCol w="9222555">
                  <a:extLst>
                    <a:ext uri="{9D8B030D-6E8A-4147-A177-3AD203B41FA5}">
                      <a16:colId xmlns:a16="http://schemas.microsoft.com/office/drawing/2014/main" val="3839401240"/>
                    </a:ext>
                  </a:extLst>
                </a:gridCol>
              </a:tblGrid>
              <a:tr h="454675">
                <a:tc>
                  <a:txBody>
                    <a:bodyPr/>
                    <a:lstStyle/>
                    <a:p>
                      <a:pPr algn="ctr"/>
                      <a:r>
                        <a:rPr lang="en-US" altLang="zh-CN" sz="2000" b="1" dirty="0"/>
                        <a:t>Statistical innovations pioneered by CDRH</a:t>
                      </a:r>
                      <a:endParaRPr lang="zh-CN" altLang="en-US" sz="2000" b="1" dirty="0"/>
                    </a:p>
                  </a:txBody>
                  <a:tcPr/>
                </a:tc>
                <a:extLst>
                  <a:ext uri="{0D108BD9-81ED-4DB2-BD59-A6C34878D82A}">
                    <a16:rowId xmlns:a16="http://schemas.microsoft.com/office/drawing/2014/main" val="2345946119"/>
                  </a:ext>
                </a:extLst>
              </a:tr>
              <a:tr h="454675">
                <a:tc>
                  <a:txBody>
                    <a:bodyPr/>
                    <a:lstStyle/>
                    <a:p>
                      <a:pPr algn="ctr"/>
                      <a:r>
                        <a:rPr lang="en-US" altLang="zh-CN" sz="2000" b="1" dirty="0"/>
                        <a:t>Bayesian method</a:t>
                      </a:r>
                      <a:endParaRPr lang="zh-CN" altLang="en-US" sz="2000" b="1" dirty="0"/>
                    </a:p>
                  </a:txBody>
                  <a:tcPr/>
                </a:tc>
                <a:extLst>
                  <a:ext uri="{0D108BD9-81ED-4DB2-BD59-A6C34878D82A}">
                    <a16:rowId xmlns:a16="http://schemas.microsoft.com/office/drawing/2014/main" val="4293468548"/>
                  </a:ext>
                </a:extLst>
              </a:tr>
              <a:tr h="454675">
                <a:tc>
                  <a:txBody>
                    <a:bodyPr/>
                    <a:lstStyle/>
                    <a:p>
                      <a:pPr algn="ctr"/>
                      <a:r>
                        <a:rPr lang="en-US" altLang="zh-CN" sz="2000" b="1" dirty="0"/>
                        <a:t>Adaptive Designs</a:t>
                      </a:r>
                      <a:endParaRPr lang="zh-CN" altLang="en-US" sz="2000" b="1" dirty="0"/>
                    </a:p>
                  </a:txBody>
                  <a:tcPr/>
                </a:tc>
                <a:extLst>
                  <a:ext uri="{0D108BD9-81ED-4DB2-BD59-A6C34878D82A}">
                    <a16:rowId xmlns:a16="http://schemas.microsoft.com/office/drawing/2014/main" val="1224537723"/>
                  </a:ext>
                </a:extLst>
              </a:tr>
              <a:tr h="454675">
                <a:tc>
                  <a:txBody>
                    <a:bodyPr/>
                    <a:lstStyle/>
                    <a:p>
                      <a:pPr algn="ctr"/>
                      <a:r>
                        <a:rPr lang="en-US" altLang="zh-CN" sz="2000" b="1" dirty="0"/>
                        <a:t>Propensity Score </a:t>
                      </a:r>
                      <a:endParaRPr lang="zh-CN" altLang="en-US" sz="2000" b="1" dirty="0"/>
                    </a:p>
                  </a:txBody>
                  <a:tcPr/>
                </a:tc>
                <a:extLst>
                  <a:ext uri="{0D108BD9-81ED-4DB2-BD59-A6C34878D82A}">
                    <a16:rowId xmlns:a16="http://schemas.microsoft.com/office/drawing/2014/main" val="540528122"/>
                  </a:ext>
                </a:extLst>
              </a:tr>
              <a:tr h="454675">
                <a:tc>
                  <a:txBody>
                    <a:bodyPr/>
                    <a:lstStyle/>
                    <a:p>
                      <a:pPr algn="ctr"/>
                      <a:r>
                        <a:rPr lang="en-US" altLang="zh-CN" sz="2000" b="1" dirty="0"/>
                        <a:t>Tipping-point analysis</a:t>
                      </a:r>
                      <a:endParaRPr lang="zh-CN" altLang="en-US" sz="2000" b="1" dirty="0"/>
                    </a:p>
                  </a:txBody>
                  <a:tcPr/>
                </a:tc>
                <a:extLst>
                  <a:ext uri="{0D108BD9-81ED-4DB2-BD59-A6C34878D82A}">
                    <a16:rowId xmlns:a16="http://schemas.microsoft.com/office/drawing/2014/main" val="3502565475"/>
                  </a:ext>
                </a:extLst>
              </a:tr>
              <a:tr h="454675">
                <a:tc>
                  <a:txBody>
                    <a:bodyPr/>
                    <a:lstStyle/>
                    <a:p>
                      <a:pPr algn="ctr"/>
                      <a:r>
                        <a:rPr lang="en-US" altLang="zh-CN" sz="2000" b="1" dirty="0"/>
                        <a:t>Diagnostic test evaluation, biomarkers and bridging study</a:t>
                      </a:r>
                      <a:endParaRPr lang="zh-CN" altLang="en-US" sz="2000" b="1" dirty="0"/>
                    </a:p>
                  </a:txBody>
                  <a:tcPr/>
                </a:tc>
                <a:extLst>
                  <a:ext uri="{0D108BD9-81ED-4DB2-BD59-A6C34878D82A}">
                    <a16:rowId xmlns:a16="http://schemas.microsoft.com/office/drawing/2014/main" val="3891658947"/>
                  </a:ext>
                </a:extLst>
              </a:tr>
              <a:tr h="454675">
                <a:tc>
                  <a:txBody>
                    <a:bodyPr/>
                    <a:lstStyle/>
                    <a:p>
                      <a:pPr algn="ctr"/>
                      <a:r>
                        <a:rPr lang="en-US" altLang="zh-CN" sz="2000" b="1" dirty="0"/>
                        <a:t>Biomarkers, companion diagnostics and bridging study</a:t>
                      </a:r>
                      <a:endParaRPr lang="zh-CN" altLang="en-US" sz="2000" b="1" dirty="0"/>
                    </a:p>
                  </a:txBody>
                  <a:tcPr/>
                </a:tc>
                <a:extLst>
                  <a:ext uri="{0D108BD9-81ED-4DB2-BD59-A6C34878D82A}">
                    <a16:rowId xmlns:a16="http://schemas.microsoft.com/office/drawing/2014/main" val="2992101410"/>
                  </a:ext>
                </a:extLst>
              </a:tr>
              <a:tr h="454675">
                <a:tc>
                  <a:txBody>
                    <a:bodyPr/>
                    <a:lstStyle/>
                    <a:p>
                      <a:pPr algn="ctr"/>
                      <a:r>
                        <a:rPr lang="en-US" altLang="zh-CN" sz="2000" b="1" dirty="0"/>
                        <a:t>Benefit-risk, quantitative decision analysis and patient preference</a:t>
                      </a:r>
                      <a:endParaRPr lang="zh-CN" altLang="en-US" sz="2000" b="1" dirty="0"/>
                    </a:p>
                  </a:txBody>
                  <a:tcPr/>
                </a:tc>
                <a:extLst>
                  <a:ext uri="{0D108BD9-81ED-4DB2-BD59-A6C34878D82A}">
                    <a16:rowId xmlns:a16="http://schemas.microsoft.com/office/drawing/2014/main" val="3729191282"/>
                  </a:ext>
                </a:extLst>
              </a:tr>
            </a:tbl>
          </a:graphicData>
        </a:graphic>
      </p:graphicFrame>
      <p:sp>
        <p:nvSpPr>
          <p:cNvPr id="10" name="Rectangle 9">
            <a:extLst>
              <a:ext uri="{FF2B5EF4-FFF2-40B4-BE49-F238E27FC236}">
                <a16:creationId xmlns:a16="http://schemas.microsoft.com/office/drawing/2014/main" id="{473CE127-341A-4C54-B7ED-686AF93FED42}"/>
              </a:ext>
            </a:extLst>
          </p:cNvPr>
          <p:cNvSpPr/>
          <p:nvPr/>
        </p:nvSpPr>
        <p:spPr>
          <a:xfrm>
            <a:off x="1537253" y="6065168"/>
            <a:ext cx="10338903" cy="276999"/>
          </a:xfrm>
          <a:prstGeom prst="rect">
            <a:avLst/>
          </a:prstGeom>
        </p:spPr>
        <p:txBody>
          <a:bodyPr wrap="square">
            <a:spAutoFit/>
          </a:bodyPr>
          <a:lstStyle/>
          <a:p>
            <a:r>
              <a:rPr lang="en-US" altLang="zh-CN" sz="1200" dirty="0"/>
              <a:t>Campbell G, Yue L(2015). Statistical Innovations in the Medical Device World Sparked by the FDA. Journal of Biopharmaceutical Statistics.</a:t>
            </a:r>
          </a:p>
        </p:txBody>
      </p:sp>
      <p:sp>
        <p:nvSpPr>
          <p:cNvPr id="11" name="Rectangle: Rounded Corners 10">
            <a:extLst>
              <a:ext uri="{FF2B5EF4-FFF2-40B4-BE49-F238E27FC236}">
                <a16:creationId xmlns:a16="http://schemas.microsoft.com/office/drawing/2014/main" id="{88202128-AF12-4347-95E5-64E50F3FAF57}"/>
              </a:ext>
            </a:extLst>
          </p:cNvPr>
          <p:cNvSpPr/>
          <p:nvPr/>
        </p:nvSpPr>
        <p:spPr>
          <a:xfrm>
            <a:off x="4359965" y="3644348"/>
            <a:ext cx="3962400" cy="27829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ooter Placeholder 3">
            <a:extLst>
              <a:ext uri="{FF2B5EF4-FFF2-40B4-BE49-F238E27FC236}">
                <a16:creationId xmlns:a16="http://schemas.microsoft.com/office/drawing/2014/main" id="{1598F97F-4685-433D-AC65-6999B9C6E747}"/>
              </a:ext>
            </a:extLst>
          </p:cNvPr>
          <p:cNvSpPr>
            <a:spLocks noGrp="1"/>
          </p:cNvSpPr>
          <p:nvPr>
            <p:ph type="ftr" sz="quarter" idx="11"/>
          </p:nvPr>
        </p:nvSpPr>
        <p:spPr>
          <a:xfrm>
            <a:off x="1627632" y="6472976"/>
            <a:ext cx="2688336" cy="182880"/>
          </a:xfrm>
        </p:spPr>
        <p:txBody>
          <a:bodyPr/>
          <a:lstStyle/>
          <a:p>
            <a:r>
              <a:rPr lang="en-CA" dirty="0"/>
              <a:t>Tipping-point sensitivity analysis</a:t>
            </a:r>
          </a:p>
        </p:txBody>
      </p:sp>
    </p:spTree>
    <p:extLst>
      <p:ext uri="{BB962C8B-B14F-4D97-AF65-F5344CB8AC3E}">
        <p14:creationId xmlns:p14="http://schemas.microsoft.com/office/powerpoint/2010/main" val="233382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6C83-020E-4AD2-B54E-095B4550EB30}"/>
              </a:ext>
            </a:extLst>
          </p:cNvPr>
          <p:cNvSpPr>
            <a:spLocks noGrp="1"/>
          </p:cNvSpPr>
          <p:nvPr>
            <p:ph type="title"/>
          </p:nvPr>
        </p:nvSpPr>
        <p:spPr>
          <a:xfrm>
            <a:off x="1633792" y="369142"/>
            <a:ext cx="8997696" cy="914400"/>
          </a:xfrm>
        </p:spPr>
        <p:txBody>
          <a:bodyPr/>
          <a:lstStyle/>
          <a:p>
            <a:r>
              <a:rPr lang="en-US" altLang="zh-CN" b="1" dirty="0"/>
              <a:t>A</a:t>
            </a:r>
            <a:r>
              <a:rPr lang="zh-CN" altLang="en-US" b="1" dirty="0"/>
              <a:t> </a:t>
            </a:r>
            <a:r>
              <a:rPr lang="en-US" altLang="zh-CN" b="1" dirty="0"/>
              <a:t>hypothetical missing</a:t>
            </a:r>
            <a:r>
              <a:rPr lang="zh-CN" altLang="en-US" b="1" dirty="0"/>
              <a:t> </a:t>
            </a:r>
            <a:r>
              <a:rPr lang="en-US" altLang="zh-CN" b="1" dirty="0"/>
              <a:t>data</a:t>
            </a:r>
            <a:r>
              <a:rPr lang="zh-CN" altLang="en-US" b="1" dirty="0"/>
              <a:t> </a:t>
            </a:r>
            <a:r>
              <a:rPr lang="en-US" altLang="zh-CN" b="1" dirty="0"/>
              <a:t>example</a:t>
            </a:r>
            <a:endParaRPr lang="zh-CN" altLang="en-US" b="1" dirty="0"/>
          </a:p>
        </p:txBody>
      </p:sp>
      <p:sp>
        <p:nvSpPr>
          <p:cNvPr id="3" name="Date Placeholder 2">
            <a:extLst>
              <a:ext uri="{FF2B5EF4-FFF2-40B4-BE49-F238E27FC236}">
                <a16:creationId xmlns:a16="http://schemas.microsoft.com/office/drawing/2014/main" id="{6B548C01-F280-487D-B9DD-A6E0E8C48801}"/>
              </a:ext>
            </a:extLst>
          </p:cNvPr>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5" name="Slide Number Placeholder 4">
            <a:extLst>
              <a:ext uri="{FF2B5EF4-FFF2-40B4-BE49-F238E27FC236}">
                <a16:creationId xmlns:a16="http://schemas.microsoft.com/office/drawing/2014/main" id="{6CA9555B-FD46-4BD2-B112-40C226886BC3}"/>
              </a:ext>
            </a:extLst>
          </p:cNvPr>
          <p:cNvSpPr>
            <a:spLocks noGrp="1"/>
          </p:cNvSpPr>
          <p:nvPr>
            <p:ph type="sldNum" sz="quarter" idx="12"/>
          </p:nvPr>
        </p:nvSpPr>
        <p:spPr/>
        <p:txBody>
          <a:bodyPr/>
          <a:lstStyle/>
          <a:p>
            <a:fld id="{00E6A5BD-C011-4A45-AA3A-201790FB7F2B}" type="slidenum">
              <a:rPr lang="en-CA" smtClean="0"/>
              <a:t>3</a:t>
            </a:fld>
            <a:endParaRPr lang="en-CA" dirty="0"/>
          </a:p>
        </p:txBody>
      </p:sp>
      <p:graphicFrame>
        <p:nvGraphicFramePr>
          <p:cNvPr id="8" name="Table 7">
            <a:extLst>
              <a:ext uri="{FF2B5EF4-FFF2-40B4-BE49-F238E27FC236}">
                <a16:creationId xmlns:a16="http://schemas.microsoft.com/office/drawing/2014/main" id="{ACE83A27-5781-49FD-9160-58D6506330DE}"/>
              </a:ext>
            </a:extLst>
          </p:cNvPr>
          <p:cNvGraphicFramePr>
            <a:graphicFrameLocks noGrp="1"/>
          </p:cNvGraphicFramePr>
          <p:nvPr>
            <p:extLst>
              <p:ext uri="{D42A27DB-BD31-4B8C-83A1-F6EECF244321}">
                <p14:modId xmlns:p14="http://schemas.microsoft.com/office/powerpoint/2010/main" val="2859833840"/>
              </p:ext>
            </p:extLst>
          </p:nvPr>
        </p:nvGraphicFramePr>
        <p:xfrm>
          <a:off x="3666073" y="1835108"/>
          <a:ext cx="4076882" cy="1513205"/>
        </p:xfrm>
        <a:graphic>
          <a:graphicData uri="http://schemas.openxmlformats.org/drawingml/2006/table">
            <a:tbl>
              <a:tblPr firstRow="1" bandRow="1">
                <a:tableStyleId>{B7752061-5463-48E6-A297-43E0E91C0267}</a:tableStyleId>
              </a:tblPr>
              <a:tblGrid>
                <a:gridCol w="1361480">
                  <a:extLst>
                    <a:ext uri="{9D8B030D-6E8A-4147-A177-3AD203B41FA5}">
                      <a16:colId xmlns:a16="http://schemas.microsoft.com/office/drawing/2014/main" val="3023546146"/>
                    </a:ext>
                  </a:extLst>
                </a:gridCol>
                <a:gridCol w="1267187">
                  <a:extLst>
                    <a:ext uri="{9D8B030D-6E8A-4147-A177-3AD203B41FA5}">
                      <a16:colId xmlns:a16="http://schemas.microsoft.com/office/drawing/2014/main" val="2819267688"/>
                    </a:ext>
                  </a:extLst>
                </a:gridCol>
                <a:gridCol w="1448215">
                  <a:extLst>
                    <a:ext uri="{9D8B030D-6E8A-4147-A177-3AD203B41FA5}">
                      <a16:colId xmlns:a16="http://schemas.microsoft.com/office/drawing/2014/main" val="357055046"/>
                    </a:ext>
                  </a:extLst>
                </a:gridCol>
              </a:tblGrid>
              <a:tr h="267186">
                <a:tc>
                  <a:txBody>
                    <a:bodyPr/>
                    <a:lstStyle/>
                    <a:p>
                      <a:endParaRPr lang="zh-CN" altLang="en-US" dirty="0"/>
                    </a:p>
                  </a:txBody>
                  <a:tcPr/>
                </a:tc>
                <a:tc>
                  <a:txBody>
                    <a:bodyPr/>
                    <a:lstStyle/>
                    <a:p>
                      <a:r>
                        <a:rPr lang="en-US" altLang="zh-CN" dirty="0"/>
                        <a:t>Test</a:t>
                      </a:r>
                      <a:endParaRPr lang="zh-CN" altLang="en-US" dirty="0"/>
                    </a:p>
                  </a:txBody>
                  <a:tcPr/>
                </a:tc>
                <a:tc>
                  <a:txBody>
                    <a:bodyPr/>
                    <a:lstStyle/>
                    <a:p>
                      <a:r>
                        <a:rPr lang="en-US" altLang="zh-CN" dirty="0"/>
                        <a:t>Control</a:t>
                      </a:r>
                      <a:endParaRPr lang="zh-CN" altLang="en-US" dirty="0"/>
                    </a:p>
                  </a:txBody>
                  <a:tcPr/>
                </a:tc>
                <a:extLst>
                  <a:ext uri="{0D108BD9-81ED-4DB2-BD59-A6C34878D82A}">
                    <a16:rowId xmlns:a16="http://schemas.microsoft.com/office/drawing/2014/main" val="2016045135"/>
                  </a:ext>
                </a:extLst>
              </a:tr>
              <a:tr h="267186">
                <a:tc>
                  <a:txBody>
                    <a:bodyPr/>
                    <a:lstStyle/>
                    <a:p>
                      <a:r>
                        <a:rPr lang="en-US" altLang="zh-CN" dirty="0"/>
                        <a:t>N</a:t>
                      </a:r>
                      <a:endParaRPr lang="zh-CN" altLang="en-US" dirty="0"/>
                    </a:p>
                  </a:txBody>
                  <a:tcPr/>
                </a:tc>
                <a:tc>
                  <a:txBody>
                    <a:bodyPr/>
                    <a:lstStyle/>
                    <a:p>
                      <a:r>
                        <a:rPr lang="en-US" altLang="zh-CN" dirty="0"/>
                        <a:t>50</a:t>
                      </a:r>
                      <a:endParaRPr lang="zh-CN" altLang="en-US" dirty="0"/>
                    </a:p>
                  </a:txBody>
                  <a:tcPr/>
                </a:tc>
                <a:tc>
                  <a:txBody>
                    <a:bodyPr/>
                    <a:lstStyle/>
                    <a:p>
                      <a:r>
                        <a:rPr lang="en-US" altLang="zh-CN" dirty="0"/>
                        <a:t>50</a:t>
                      </a:r>
                      <a:endParaRPr lang="zh-CN" altLang="en-US" dirty="0"/>
                    </a:p>
                  </a:txBody>
                  <a:tcPr/>
                </a:tc>
                <a:extLst>
                  <a:ext uri="{0D108BD9-81ED-4DB2-BD59-A6C34878D82A}">
                    <a16:rowId xmlns:a16="http://schemas.microsoft.com/office/drawing/2014/main" val="2592009364"/>
                  </a:ext>
                </a:extLst>
              </a:tr>
              <a:tr h="267186">
                <a:tc>
                  <a:txBody>
                    <a:bodyPr/>
                    <a:lstStyle/>
                    <a:p>
                      <a:r>
                        <a:rPr lang="en-US" altLang="zh-CN" dirty="0"/>
                        <a:t>Missing</a:t>
                      </a:r>
                      <a:endParaRPr lang="zh-CN" altLang="en-US" dirty="0"/>
                    </a:p>
                  </a:txBody>
                  <a:tcPr/>
                </a:tc>
                <a:tc>
                  <a:txBody>
                    <a:bodyPr/>
                    <a:lstStyle/>
                    <a:p>
                      <a:r>
                        <a:rPr lang="en-US" altLang="zh-CN" dirty="0"/>
                        <a:t>10</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2040365572"/>
                  </a:ext>
                </a:extLst>
              </a:tr>
              <a:tr h="267186">
                <a:tc>
                  <a:txBody>
                    <a:bodyPr/>
                    <a:lstStyle/>
                    <a:p>
                      <a:r>
                        <a:rPr lang="en-US" altLang="zh-CN" dirty="0"/>
                        <a:t>Non-Missing</a:t>
                      </a:r>
                      <a:endParaRPr lang="zh-CN" altLang="en-US" dirty="0"/>
                    </a:p>
                  </a:txBody>
                  <a:tcPr/>
                </a:tc>
                <a:tc>
                  <a:txBody>
                    <a:bodyPr/>
                    <a:lstStyle/>
                    <a:p>
                      <a:r>
                        <a:rPr lang="en-US" altLang="zh-CN" dirty="0"/>
                        <a:t>40</a:t>
                      </a:r>
                      <a:endParaRPr lang="zh-CN" altLang="en-US" dirty="0"/>
                    </a:p>
                  </a:txBody>
                  <a:tcPr/>
                </a:tc>
                <a:tc>
                  <a:txBody>
                    <a:bodyPr/>
                    <a:lstStyle/>
                    <a:p>
                      <a:r>
                        <a:rPr lang="en-US" altLang="zh-CN" dirty="0"/>
                        <a:t>40</a:t>
                      </a:r>
                      <a:endParaRPr lang="zh-CN" altLang="en-US" dirty="0"/>
                    </a:p>
                  </a:txBody>
                  <a:tcPr/>
                </a:tc>
                <a:extLst>
                  <a:ext uri="{0D108BD9-81ED-4DB2-BD59-A6C34878D82A}">
                    <a16:rowId xmlns:a16="http://schemas.microsoft.com/office/drawing/2014/main" val="3243896481"/>
                  </a:ext>
                </a:extLst>
              </a:tr>
              <a:tr h="267186">
                <a:tc>
                  <a:txBody>
                    <a:bodyPr/>
                    <a:lstStyle/>
                    <a:p>
                      <a:r>
                        <a:rPr lang="en-US" altLang="zh-CN" dirty="0"/>
                        <a:t>Success/Failure</a:t>
                      </a:r>
                      <a:endParaRPr lang="zh-CN" altLang="en-US" dirty="0"/>
                    </a:p>
                  </a:txBody>
                  <a:tcPr/>
                </a:tc>
                <a:tc>
                  <a:txBody>
                    <a:bodyPr/>
                    <a:lstStyle/>
                    <a:p>
                      <a:r>
                        <a:rPr lang="en-US" altLang="zh-CN" dirty="0"/>
                        <a:t>36 / 4</a:t>
                      </a:r>
                      <a:endParaRPr lang="zh-CN" altLang="en-US" dirty="0"/>
                    </a:p>
                  </a:txBody>
                  <a:tcPr/>
                </a:tc>
                <a:tc>
                  <a:txBody>
                    <a:bodyPr/>
                    <a:lstStyle/>
                    <a:p>
                      <a:r>
                        <a:rPr lang="en-US" altLang="zh-CN" dirty="0"/>
                        <a:t>20 / 20</a:t>
                      </a:r>
                      <a:endParaRPr lang="zh-CN" altLang="en-US" dirty="0"/>
                    </a:p>
                  </a:txBody>
                  <a:tcPr/>
                </a:tc>
                <a:extLst>
                  <a:ext uri="{0D108BD9-81ED-4DB2-BD59-A6C34878D82A}">
                    <a16:rowId xmlns:a16="http://schemas.microsoft.com/office/drawing/2014/main" val="2932921375"/>
                  </a:ext>
                </a:extLst>
              </a:tr>
            </a:tbl>
          </a:graphicData>
        </a:graphic>
      </p:graphicFrame>
      <p:graphicFrame>
        <p:nvGraphicFramePr>
          <p:cNvPr id="6" name="Table 5">
            <a:extLst>
              <a:ext uri="{FF2B5EF4-FFF2-40B4-BE49-F238E27FC236}">
                <a16:creationId xmlns:a16="http://schemas.microsoft.com/office/drawing/2014/main" id="{B979B090-B38C-4103-852E-260D20A13939}"/>
              </a:ext>
            </a:extLst>
          </p:cNvPr>
          <p:cNvGraphicFramePr>
            <a:graphicFrameLocks noGrp="1"/>
          </p:cNvGraphicFramePr>
          <p:nvPr>
            <p:extLst>
              <p:ext uri="{D42A27DB-BD31-4B8C-83A1-F6EECF244321}">
                <p14:modId xmlns:p14="http://schemas.microsoft.com/office/powerpoint/2010/main" val="2332876656"/>
              </p:ext>
            </p:extLst>
          </p:nvPr>
        </p:nvGraphicFramePr>
        <p:xfrm>
          <a:off x="2782958" y="3760004"/>
          <a:ext cx="5759134" cy="1572768"/>
        </p:xfrm>
        <a:graphic>
          <a:graphicData uri="http://schemas.openxmlformats.org/drawingml/2006/table">
            <a:tbl>
              <a:tblPr firstRow="1" bandRow="1">
                <a:tableStyleId>{B7752061-5463-48E6-A297-43E0E91C0267}</a:tableStyleId>
              </a:tblPr>
              <a:tblGrid>
                <a:gridCol w="1420268">
                  <a:extLst>
                    <a:ext uri="{9D8B030D-6E8A-4147-A177-3AD203B41FA5}">
                      <a16:colId xmlns:a16="http://schemas.microsoft.com/office/drawing/2014/main" val="497340251"/>
                    </a:ext>
                  </a:extLst>
                </a:gridCol>
                <a:gridCol w="1225067">
                  <a:extLst>
                    <a:ext uri="{9D8B030D-6E8A-4147-A177-3AD203B41FA5}">
                      <a16:colId xmlns:a16="http://schemas.microsoft.com/office/drawing/2014/main" val="2628387720"/>
                    </a:ext>
                  </a:extLst>
                </a:gridCol>
                <a:gridCol w="1055526">
                  <a:extLst>
                    <a:ext uri="{9D8B030D-6E8A-4147-A177-3AD203B41FA5}">
                      <a16:colId xmlns:a16="http://schemas.microsoft.com/office/drawing/2014/main" val="3122804360"/>
                    </a:ext>
                  </a:extLst>
                </a:gridCol>
                <a:gridCol w="1326003">
                  <a:extLst>
                    <a:ext uri="{9D8B030D-6E8A-4147-A177-3AD203B41FA5}">
                      <a16:colId xmlns:a16="http://schemas.microsoft.com/office/drawing/2014/main" val="2318945910"/>
                    </a:ext>
                  </a:extLst>
                </a:gridCol>
                <a:gridCol w="732270">
                  <a:extLst>
                    <a:ext uri="{9D8B030D-6E8A-4147-A177-3AD203B41FA5}">
                      <a16:colId xmlns:a16="http://schemas.microsoft.com/office/drawing/2014/main" val="1102214811"/>
                    </a:ext>
                  </a:extLst>
                </a:gridCol>
              </a:tblGrid>
              <a:tr h="370840">
                <a:tc>
                  <a:txBody>
                    <a:bodyPr/>
                    <a:lstStyle/>
                    <a:p>
                      <a:r>
                        <a:rPr lang="en-US" altLang="zh-CN" sz="1000" dirty="0"/>
                        <a:t>Missing data handling</a:t>
                      </a:r>
                      <a:endParaRPr lang="zh-CN" altLang="en-US" sz="1000" dirty="0"/>
                    </a:p>
                  </a:txBody>
                  <a:tcPr/>
                </a:tc>
                <a:tc>
                  <a:txBody>
                    <a:bodyPr/>
                    <a:lstStyle/>
                    <a:p>
                      <a:r>
                        <a:rPr lang="en-US" altLang="zh-CN" sz="1000" dirty="0"/>
                        <a:t>Test</a:t>
                      </a:r>
                      <a:endParaRPr lang="zh-CN" altLang="en-US" sz="1000" dirty="0"/>
                    </a:p>
                  </a:txBody>
                  <a:tcPr/>
                </a:tc>
                <a:tc>
                  <a:txBody>
                    <a:bodyPr/>
                    <a:lstStyle/>
                    <a:p>
                      <a:r>
                        <a:rPr lang="en-US" altLang="zh-CN" sz="1000" dirty="0"/>
                        <a:t>Control</a:t>
                      </a:r>
                      <a:endParaRPr lang="zh-CN" altLang="en-US" sz="1000" dirty="0"/>
                    </a:p>
                  </a:txBody>
                  <a:tcPr/>
                </a:tc>
                <a:tc>
                  <a:txBody>
                    <a:bodyPr/>
                    <a:lstStyle/>
                    <a:p>
                      <a:r>
                        <a:rPr lang="en-US" altLang="zh-CN" sz="1000" dirty="0"/>
                        <a:t>Difference [95% CI]</a:t>
                      </a:r>
                      <a:endParaRPr lang="zh-CN" altLang="en-US" sz="1000" dirty="0"/>
                    </a:p>
                  </a:txBody>
                  <a:tcPr/>
                </a:tc>
                <a:tc>
                  <a:txBody>
                    <a:bodyPr/>
                    <a:lstStyle/>
                    <a:p>
                      <a:r>
                        <a:rPr lang="en-US" altLang="zh-CN" sz="1000" dirty="0"/>
                        <a:t>p</a:t>
                      </a:r>
                      <a:endParaRPr lang="zh-CN" altLang="en-US" sz="1000" dirty="0"/>
                    </a:p>
                  </a:txBody>
                  <a:tcPr/>
                </a:tc>
                <a:extLst>
                  <a:ext uri="{0D108BD9-81ED-4DB2-BD59-A6C34878D82A}">
                    <a16:rowId xmlns:a16="http://schemas.microsoft.com/office/drawing/2014/main" val="2673718022"/>
                  </a:ext>
                </a:extLst>
              </a:tr>
              <a:tr h="370840">
                <a:tc>
                  <a:txBody>
                    <a:bodyPr/>
                    <a:lstStyle/>
                    <a:p>
                      <a:r>
                        <a:rPr lang="en-US" altLang="zh-CN" sz="1000" dirty="0"/>
                        <a:t>Complete case</a:t>
                      </a:r>
                      <a:endParaRPr lang="zh-CN" altLang="en-US" sz="1000" dirty="0"/>
                    </a:p>
                  </a:txBody>
                  <a:tcPr/>
                </a:tc>
                <a:tc>
                  <a:txBody>
                    <a:bodyPr/>
                    <a:lstStyle/>
                    <a:p>
                      <a:r>
                        <a:rPr lang="en-US" altLang="zh-CN" sz="1000" dirty="0"/>
                        <a:t>36 / 40 (0.9)</a:t>
                      </a:r>
                      <a:endParaRPr lang="zh-CN" altLang="en-US" sz="1000" dirty="0"/>
                    </a:p>
                  </a:txBody>
                  <a:tcPr/>
                </a:tc>
                <a:tc>
                  <a:txBody>
                    <a:bodyPr/>
                    <a:lstStyle/>
                    <a:p>
                      <a:r>
                        <a:rPr lang="en-US" altLang="zh-CN" sz="1000" dirty="0"/>
                        <a:t>20 / 40 (0.5)</a:t>
                      </a:r>
                      <a:endParaRPr lang="zh-CN" altLang="en-US" sz="1000" dirty="0"/>
                    </a:p>
                  </a:txBody>
                  <a:tcPr/>
                </a:tc>
                <a:tc>
                  <a:txBody>
                    <a:bodyPr/>
                    <a:lstStyle/>
                    <a:p>
                      <a:pPr algn="ctr"/>
                      <a:r>
                        <a:rPr lang="en-US" altLang="zh-CN" sz="1000" dirty="0"/>
                        <a:t>0.4</a:t>
                      </a:r>
                    </a:p>
                    <a:p>
                      <a:pPr algn="ctr"/>
                      <a:r>
                        <a:rPr lang="en-US" altLang="zh-CN" sz="1000" dirty="0"/>
                        <a:t> [0.19, 0.61]</a:t>
                      </a:r>
                      <a:endParaRPr lang="zh-CN" altLang="en-US" sz="1000" dirty="0"/>
                    </a:p>
                  </a:txBody>
                  <a:tcPr/>
                </a:tc>
                <a:tc>
                  <a:txBody>
                    <a:bodyPr/>
                    <a:lstStyle/>
                    <a:p>
                      <a:r>
                        <a:rPr lang="en-US" altLang="zh-CN" sz="1000" dirty="0"/>
                        <a:t>&lt;0.0001</a:t>
                      </a:r>
                      <a:endParaRPr lang="zh-CN" altLang="en-US" sz="1000" dirty="0"/>
                    </a:p>
                  </a:txBody>
                  <a:tcPr/>
                </a:tc>
                <a:extLst>
                  <a:ext uri="{0D108BD9-81ED-4DB2-BD59-A6C34878D82A}">
                    <a16:rowId xmlns:a16="http://schemas.microsoft.com/office/drawing/2014/main" val="1889581336"/>
                  </a:ext>
                </a:extLst>
              </a:tr>
              <a:tr h="196596">
                <a:tc>
                  <a:txBody>
                    <a:bodyPr/>
                    <a:lstStyle/>
                    <a:p>
                      <a:r>
                        <a:rPr lang="en-US" altLang="zh-CN" sz="1000" dirty="0"/>
                        <a:t>MCAR imputation</a:t>
                      </a:r>
                      <a:endParaRPr lang="zh-CN" altLang="en-US" sz="1000" dirty="0"/>
                    </a:p>
                  </a:txBody>
                  <a:tcPr/>
                </a:tc>
                <a:tc>
                  <a:txBody>
                    <a:bodyPr/>
                    <a:lstStyle/>
                    <a:p>
                      <a:r>
                        <a:rPr lang="en-US" altLang="zh-CN" sz="1000" dirty="0"/>
                        <a:t>45 / 50 (0.9)</a:t>
                      </a:r>
                      <a:endParaRPr lang="zh-CN" altLang="en-US" sz="1000" dirty="0"/>
                    </a:p>
                  </a:txBody>
                  <a:tcPr/>
                </a:tc>
                <a:tc>
                  <a:txBody>
                    <a:bodyPr/>
                    <a:lstStyle/>
                    <a:p>
                      <a:r>
                        <a:rPr lang="en-US" altLang="zh-CN" sz="1000" dirty="0"/>
                        <a:t>25 / 50 (0.5)</a:t>
                      </a:r>
                      <a:endParaRPr lang="zh-CN" altLang="en-US" sz="1000" dirty="0"/>
                    </a:p>
                  </a:txBody>
                  <a:tcPr/>
                </a:tc>
                <a:tc>
                  <a:txBody>
                    <a:bodyPr/>
                    <a:lstStyle/>
                    <a:p>
                      <a:pPr algn="ctr"/>
                      <a:r>
                        <a:rPr lang="en-US" altLang="zh-CN" sz="1000" dirty="0"/>
                        <a:t>0.4 </a:t>
                      </a:r>
                    </a:p>
                    <a:p>
                      <a:pPr algn="ctr"/>
                      <a:r>
                        <a:rPr lang="en-US" altLang="zh-CN" sz="1000" dirty="0"/>
                        <a:t>[0.22, 0.58]</a:t>
                      </a:r>
                      <a:endParaRPr lang="zh-CN" altLang="en-US" sz="1000" dirty="0"/>
                    </a:p>
                  </a:txBody>
                  <a:tcPr/>
                </a:tc>
                <a:tc>
                  <a:txBody>
                    <a:bodyPr/>
                    <a:lstStyle/>
                    <a:p>
                      <a:r>
                        <a:rPr lang="en-US" altLang="zh-CN" sz="1000" dirty="0"/>
                        <a:t>&lt;0.0001</a:t>
                      </a:r>
                      <a:endParaRPr lang="zh-CN" altLang="en-US" sz="1000" dirty="0"/>
                    </a:p>
                  </a:txBody>
                  <a:tcPr/>
                </a:tc>
                <a:extLst>
                  <a:ext uri="{0D108BD9-81ED-4DB2-BD59-A6C34878D82A}">
                    <a16:rowId xmlns:a16="http://schemas.microsoft.com/office/drawing/2014/main" val="1128208609"/>
                  </a:ext>
                </a:extLst>
              </a:tr>
              <a:tr h="196596">
                <a:tc>
                  <a:txBody>
                    <a:bodyPr/>
                    <a:lstStyle/>
                    <a:p>
                      <a:r>
                        <a:rPr lang="en-US" altLang="zh-CN" sz="1000" dirty="0"/>
                        <a:t>Worst case imputation</a:t>
                      </a:r>
                      <a:endParaRPr lang="zh-CN" altLang="en-US" sz="1000" dirty="0"/>
                    </a:p>
                  </a:txBody>
                  <a:tcPr/>
                </a:tc>
                <a:tc>
                  <a:txBody>
                    <a:bodyPr/>
                    <a:lstStyle/>
                    <a:p>
                      <a:r>
                        <a:rPr lang="en-US" altLang="zh-CN" sz="1000" dirty="0"/>
                        <a:t>36 / 50 (0.72)</a:t>
                      </a:r>
                      <a:endParaRPr lang="zh-CN" altLang="en-US" sz="1000" dirty="0"/>
                    </a:p>
                  </a:txBody>
                  <a:tcPr/>
                </a:tc>
                <a:tc>
                  <a:txBody>
                    <a:bodyPr/>
                    <a:lstStyle/>
                    <a:p>
                      <a:r>
                        <a:rPr lang="en-US" altLang="zh-CN" sz="1000" dirty="0"/>
                        <a:t>30 / 50 (0.6)</a:t>
                      </a:r>
                      <a:endParaRPr lang="zh-CN" altLang="en-US" sz="1000" dirty="0"/>
                    </a:p>
                  </a:txBody>
                  <a:tcPr/>
                </a:tc>
                <a:tc>
                  <a:txBody>
                    <a:bodyPr/>
                    <a:lstStyle/>
                    <a:p>
                      <a:pPr algn="ctr"/>
                      <a:r>
                        <a:rPr lang="en-US" altLang="zh-CN" sz="1000" dirty="0"/>
                        <a:t>0.12</a:t>
                      </a:r>
                    </a:p>
                    <a:p>
                      <a:pPr algn="ctr"/>
                      <a:r>
                        <a:rPr lang="en-US" altLang="zh-CN" sz="1000" dirty="0"/>
                        <a:t>[-0.08, 0.32]</a:t>
                      </a:r>
                      <a:endParaRPr lang="zh-CN" altLang="en-US" sz="1000" dirty="0"/>
                    </a:p>
                  </a:txBody>
                  <a:tcPr/>
                </a:tc>
                <a:tc>
                  <a:txBody>
                    <a:bodyPr/>
                    <a:lstStyle/>
                    <a:p>
                      <a:r>
                        <a:rPr lang="en-US" altLang="zh-CN" sz="1000" dirty="0"/>
                        <a:t>0.29</a:t>
                      </a:r>
                      <a:endParaRPr lang="zh-CN" altLang="en-US" sz="1000" dirty="0"/>
                    </a:p>
                  </a:txBody>
                  <a:tcPr/>
                </a:tc>
                <a:extLst>
                  <a:ext uri="{0D108BD9-81ED-4DB2-BD59-A6C34878D82A}">
                    <a16:rowId xmlns:a16="http://schemas.microsoft.com/office/drawing/2014/main" val="3829251977"/>
                  </a:ext>
                </a:extLst>
              </a:tr>
            </a:tbl>
          </a:graphicData>
        </a:graphic>
      </p:graphicFrame>
      <p:sp>
        <p:nvSpPr>
          <p:cNvPr id="22" name="Oval 21">
            <a:extLst>
              <a:ext uri="{FF2B5EF4-FFF2-40B4-BE49-F238E27FC236}">
                <a16:creationId xmlns:a16="http://schemas.microsoft.com/office/drawing/2014/main" id="{AFA1B360-2E9D-491D-812A-1D7480B964CF}"/>
              </a:ext>
            </a:extLst>
          </p:cNvPr>
          <p:cNvSpPr/>
          <p:nvPr/>
        </p:nvSpPr>
        <p:spPr>
          <a:xfrm>
            <a:off x="7885651" y="4991450"/>
            <a:ext cx="469784" cy="183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ooter Placeholder 3">
            <a:extLst>
              <a:ext uri="{FF2B5EF4-FFF2-40B4-BE49-F238E27FC236}">
                <a16:creationId xmlns:a16="http://schemas.microsoft.com/office/drawing/2014/main" id="{35A5448B-EE61-4ED1-B11B-CC7E5BC04A6F}"/>
              </a:ext>
            </a:extLst>
          </p:cNvPr>
          <p:cNvSpPr txBox="1">
            <a:spLocks/>
          </p:cNvSpPr>
          <p:nvPr/>
        </p:nvSpPr>
        <p:spPr>
          <a:xfrm>
            <a:off x="1633792" y="6493060"/>
            <a:ext cx="2688336" cy="182880"/>
          </a:xfrm>
          <a:prstGeom prst="rect">
            <a:avLst/>
          </a:prstGeom>
        </p:spPr>
        <p:txBody>
          <a:bodyPr vert="horz" lIns="0" tIns="0" rIns="0" bIns="0" rtlCol="0" anchor="t" anchorCtr="0">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Tipping-point sensitivity analysis</a:t>
            </a:r>
          </a:p>
        </p:txBody>
      </p:sp>
      <p:sp>
        <p:nvSpPr>
          <p:cNvPr id="10" name="Oval 9">
            <a:extLst>
              <a:ext uri="{FF2B5EF4-FFF2-40B4-BE49-F238E27FC236}">
                <a16:creationId xmlns:a16="http://schemas.microsoft.com/office/drawing/2014/main" id="{A7D00301-06A0-4E63-BB5C-3D62CDFC9710}"/>
              </a:ext>
            </a:extLst>
          </p:cNvPr>
          <p:cNvSpPr/>
          <p:nvPr/>
        </p:nvSpPr>
        <p:spPr>
          <a:xfrm>
            <a:off x="7910818" y="4602585"/>
            <a:ext cx="469784" cy="18302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912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EF8B-4B2A-4771-8F20-30D1DBFD0842}"/>
              </a:ext>
            </a:extLst>
          </p:cNvPr>
          <p:cNvSpPr>
            <a:spLocks noGrp="1"/>
          </p:cNvSpPr>
          <p:nvPr>
            <p:ph type="title"/>
          </p:nvPr>
        </p:nvSpPr>
        <p:spPr>
          <a:xfrm>
            <a:off x="1597152" y="412403"/>
            <a:ext cx="8997696" cy="914400"/>
          </a:xfrm>
        </p:spPr>
        <p:txBody>
          <a:bodyPr/>
          <a:lstStyle/>
          <a:p>
            <a:r>
              <a:rPr lang="en-US" altLang="zh-CN" b="1" dirty="0"/>
              <a:t>Investigation of missing data</a:t>
            </a:r>
            <a:endParaRPr lang="zh-CN" altLang="en-US" b="1" dirty="0"/>
          </a:p>
        </p:txBody>
      </p:sp>
      <p:sp>
        <p:nvSpPr>
          <p:cNvPr id="3" name="Date Placeholder 2">
            <a:extLst>
              <a:ext uri="{FF2B5EF4-FFF2-40B4-BE49-F238E27FC236}">
                <a16:creationId xmlns:a16="http://schemas.microsoft.com/office/drawing/2014/main" id="{EC5009E7-70D6-41FA-9AB2-CAFD68D3798C}"/>
              </a:ext>
            </a:extLst>
          </p:cNvPr>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4" name="Footer Placeholder 3">
            <a:extLst>
              <a:ext uri="{FF2B5EF4-FFF2-40B4-BE49-F238E27FC236}">
                <a16:creationId xmlns:a16="http://schemas.microsoft.com/office/drawing/2014/main" id="{CD9BC1D4-FF65-46A1-BE4B-183EF80ABF59}"/>
              </a:ext>
            </a:extLst>
          </p:cNvPr>
          <p:cNvSpPr>
            <a:spLocks noGrp="1"/>
          </p:cNvSpPr>
          <p:nvPr>
            <p:ph type="ftr" sz="quarter" idx="11"/>
          </p:nvPr>
        </p:nvSpPr>
        <p:spPr/>
        <p:txBody>
          <a:bodyPr/>
          <a:lstStyle/>
          <a:p>
            <a:r>
              <a:rPr lang="en-CA" dirty="0"/>
              <a:t>Tipping-point sensitivity analysis</a:t>
            </a:r>
          </a:p>
        </p:txBody>
      </p:sp>
      <p:sp>
        <p:nvSpPr>
          <p:cNvPr id="5" name="Slide Number Placeholder 4">
            <a:extLst>
              <a:ext uri="{FF2B5EF4-FFF2-40B4-BE49-F238E27FC236}">
                <a16:creationId xmlns:a16="http://schemas.microsoft.com/office/drawing/2014/main" id="{A29EC1A1-DFDA-42F7-88F4-9EC03309DD41}"/>
              </a:ext>
            </a:extLst>
          </p:cNvPr>
          <p:cNvSpPr>
            <a:spLocks noGrp="1"/>
          </p:cNvSpPr>
          <p:nvPr>
            <p:ph type="sldNum" sz="quarter" idx="12"/>
          </p:nvPr>
        </p:nvSpPr>
        <p:spPr/>
        <p:txBody>
          <a:bodyPr/>
          <a:lstStyle/>
          <a:p>
            <a:fld id="{00E6A5BD-C011-4A45-AA3A-201790FB7F2B}" type="slidenum">
              <a:rPr lang="en-CA" smtClean="0"/>
              <a:t>4</a:t>
            </a:fld>
            <a:endParaRPr lang="en-CA" dirty="0"/>
          </a:p>
        </p:txBody>
      </p:sp>
      <p:sp>
        <p:nvSpPr>
          <p:cNvPr id="7" name="Content Placeholder 6">
            <a:extLst>
              <a:ext uri="{FF2B5EF4-FFF2-40B4-BE49-F238E27FC236}">
                <a16:creationId xmlns:a16="http://schemas.microsoft.com/office/drawing/2014/main" id="{B38E12B4-FCEE-4471-9C41-EEB25694E061}"/>
              </a:ext>
            </a:extLst>
          </p:cNvPr>
          <p:cNvSpPr>
            <a:spLocks noGrp="1"/>
          </p:cNvSpPr>
          <p:nvPr>
            <p:ph sz="quarter" idx="14"/>
          </p:nvPr>
        </p:nvSpPr>
        <p:spPr>
          <a:xfrm>
            <a:off x="7600149" y="2427270"/>
            <a:ext cx="4143485" cy="2221573"/>
          </a:xfrm>
        </p:spPr>
        <p:txBody>
          <a:bodyPr/>
          <a:lstStyle/>
          <a:p>
            <a:pPr marL="477774" lvl="1" indent="-285750">
              <a:buFont typeface="Arial" panose="020B0604020202020204" pitchFamily="34" charset="0"/>
              <a:buChar char="•"/>
            </a:pPr>
            <a:r>
              <a:rPr lang="en-US" altLang="zh-CN" sz="1600" dirty="0"/>
              <a:t>Display all the possible combinations of missing data patterns for the treatment and control group</a:t>
            </a:r>
          </a:p>
          <a:p>
            <a:pPr lvl="1"/>
            <a:endParaRPr lang="en-US" altLang="zh-CN" sz="1600" dirty="0"/>
          </a:p>
          <a:p>
            <a:pPr marL="477774" lvl="1" indent="-285750">
              <a:buFont typeface="Arial" panose="020B0604020202020204" pitchFamily="34" charset="0"/>
              <a:buChar char="•"/>
            </a:pPr>
            <a:r>
              <a:rPr lang="en-US" altLang="zh-CN" sz="1600" dirty="0"/>
              <a:t>Worst case scenario: Extreme upper left</a:t>
            </a:r>
          </a:p>
          <a:p>
            <a:pPr marL="477774" lvl="1" indent="-285750">
              <a:buFont typeface="Arial" panose="020B0604020202020204" pitchFamily="34" charset="0"/>
              <a:buChar char="•"/>
            </a:pPr>
            <a:endParaRPr lang="en-US" altLang="zh-CN" sz="1600" dirty="0"/>
          </a:p>
          <a:p>
            <a:pPr marL="477774" lvl="1" indent="-285750">
              <a:buFont typeface="Arial" panose="020B0604020202020204" pitchFamily="34" charset="0"/>
              <a:buChar char="•"/>
            </a:pPr>
            <a:r>
              <a:rPr lang="en-US" altLang="zh-CN" sz="1600" dirty="0"/>
              <a:t>Best case scenario: Extreme lower right</a:t>
            </a:r>
          </a:p>
          <a:p>
            <a:pPr marL="477774" lvl="1" indent="-285750">
              <a:buFont typeface="Arial" panose="020B0604020202020204" pitchFamily="34" charset="0"/>
              <a:buChar char="•"/>
            </a:pPr>
            <a:endParaRPr lang="en-US" altLang="zh-CN" sz="1600" dirty="0"/>
          </a:p>
          <a:p>
            <a:pPr marL="477774" lvl="1" indent="-285750">
              <a:buFont typeface="Arial" panose="020B0604020202020204" pitchFamily="34" charset="0"/>
              <a:buChar char="•"/>
            </a:pPr>
            <a:r>
              <a:rPr lang="en-US" altLang="zh-CN" sz="1600" dirty="0"/>
              <a:t>MCAR imputation: Intersection of two dotted lines</a:t>
            </a:r>
          </a:p>
          <a:p>
            <a:pPr marL="477774" lvl="1" indent="-285750">
              <a:buFont typeface="Arial" panose="020B0604020202020204" pitchFamily="34" charset="0"/>
              <a:buChar char="•"/>
            </a:pPr>
            <a:endParaRPr lang="en-US" altLang="zh-CN" sz="1600" dirty="0"/>
          </a:p>
          <a:p>
            <a:pPr marL="477774" lvl="1" indent="-285750">
              <a:buFont typeface="Arial" panose="020B0604020202020204" pitchFamily="34" charset="0"/>
              <a:buChar char="•"/>
            </a:pPr>
            <a:r>
              <a:rPr lang="en-US" altLang="zh-CN" sz="1600" dirty="0"/>
              <a:t>Tipping point: Green region with p value &gt;0.05</a:t>
            </a:r>
          </a:p>
          <a:p>
            <a:pPr marL="477774" lvl="1" indent="-285750">
              <a:buFont typeface="Arial" panose="020B0604020202020204" pitchFamily="34" charset="0"/>
              <a:buChar char="•"/>
            </a:pPr>
            <a:endParaRPr lang="en-US" altLang="zh-CN" sz="1600" dirty="0"/>
          </a:p>
          <a:p>
            <a:pPr marL="477774" lvl="1" indent="-285750">
              <a:buFont typeface="Arial" panose="020B0604020202020204" pitchFamily="34" charset="0"/>
              <a:buChar char="•"/>
            </a:pPr>
            <a:r>
              <a:rPr lang="en-US" altLang="zh-CN" sz="1600" dirty="0"/>
              <a:t>Tipping point boundary: Staircase region</a:t>
            </a:r>
          </a:p>
          <a:p>
            <a:pPr marL="477774" lvl="1" indent="-285750">
              <a:buFont typeface="Arial" panose="020B0604020202020204" pitchFamily="34" charset="0"/>
              <a:buChar char="•"/>
            </a:pPr>
            <a:endParaRPr lang="en-US" altLang="zh-CN" dirty="0"/>
          </a:p>
          <a:p>
            <a:endParaRPr lang="zh-CN" altLang="en-US" dirty="0"/>
          </a:p>
        </p:txBody>
      </p:sp>
      <p:pic>
        <p:nvPicPr>
          <p:cNvPr id="11" name="Picture 10" descr="A screenshot of a cell phone&#10;&#10;Description automatically generated">
            <a:extLst>
              <a:ext uri="{FF2B5EF4-FFF2-40B4-BE49-F238E27FC236}">
                <a16:creationId xmlns:a16="http://schemas.microsoft.com/office/drawing/2014/main" id="{210AA8DB-2D30-4C69-800B-5A49BD14D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17" y="2149091"/>
            <a:ext cx="6633301" cy="3741862"/>
          </a:xfrm>
          <a:prstGeom prst="rect">
            <a:avLst/>
          </a:prstGeom>
        </p:spPr>
      </p:pic>
    </p:spTree>
    <p:extLst>
      <p:ext uri="{BB962C8B-B14F-4D97-AF65-F5344CB8AC3E}">
        <p14:creationId xmlns:p14="http://schemas.microsoft.com/office/powerpoint/2010/main" val="42419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6C83-020E-4AD2-B54E-095B4550EB30}"/>
              </a:ext>
            </a:extLst>
          </p:cNvPr>
          <p:cNvSpPr>
            <a:spLocks noGrp="1"/>
          </p:cNvSpPr>
          <p:nvPr>
            <p:ph type="title"/>
          </p:nvPr>
        </p:nvSpPr>
        <p:spPr>
          <a:xfrm>
            <a:off x="1633792" y="369142"/>
            <a:ext cx="8997696" cy="914400"/>
          </a:xfrm>
        </p:spPr>
        <p:txBody>
          <a:bodyPr/>
          <a:lstStyle/>
          <a:p>
            <a:r>
              <a:rPr lang="en-US" altLang="zh-CN" b="1" dirty="0"/>
              <a:t>Tipping Point Analysis</a:t>
            </a:r>
            <a:endParaRPr lang="zh-CN" altLang="en-US" b="1" dirty="0"/>
          </a:p>
        </p:txBody>
      </p:sp>
      <p:sp>
        <p:nvSpPr>
          <p:cNvPr id="3" name="Date Placeholder 2">
            <a:extLst>
              <a:ext uri="{FF2B5EF4-FFF2-40B4-BE49-F238E27FC236}">
                <a16:creationId xmlns:a16="http://schemas.microsoft.com/office/drawing/2014/main" id="{6B548C01-F280-487D-B9DD-A6E0E8C48801}"/>
              </a:ext>
            </a:extLst>
          </p:cNvPr>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5" name="Slide Number Placeholder 4">
            <a:extLst>
              <a:ext uri="{FF2B5EF4-FFF2-40B4-BE49-F238E27FC236}">
                <a16:creationId xmlns:a16="http://schemas.microsoft.com/office/drawing/2014/main" id="{6CA9555B-FD46-4BD2-B112-40C226886BC3}"/>
              </a:ext>
            </a:extLst>
          </p:cNvPr>
          <p:cNvSpPr>
            <a:spLocks noGrp="1"/>
          </p:cNvSpPr>
          <p:nvPr>
            <p:ph type="sldNum" sz="quarter" idx="12"/>
          </p:nvPr>
        </p:nvSpPr>
        <p:spPr/>
        <p:txBody>
          <a:bodyPr/>
          <a:lstStyle/>
          <a:p>
            <a:fld id="{00E6A5BD-C011-4A45-AA3A-201790FB7F2B}" type="slidenum">
              <a:rPr lang="en-CA" smtClean="0"/>
              <a:t>5</a:t>
            </a:fld>
            <a:endParaRPr lang="en-CA" dirty="0"/>
          </a:p>
        </p:txBody>
      </p:sp>
      <p:sp>
        <p:nvSpPr>
          <p:cNvPr id="7" name="Content Placeholder 6">
            <a:extLst>
              <a:ext uri="{FF2B5EF4-FFF2-40B4-BE49-F238E27FC236}">
                <a16:creationId xmlns:a16="http://schemas.microsoft.com/office/drawing/2014/main" id="{CA2B9075-8147-48E7-A675-3A4E7B9DDC24}"/>
              </a:ext>
            </a:extLst>
          </p:cNvPr>
          <p:cNvSpPr>
            <a:spLocks noGrp="1"/>
          </p:cNvSpPr>
          <p:nvPr>
            <p:ph sz="quarter" idx="14"/>
          </p:nvPr>
        </p:nvSpPr>
        <p:spPr>
          <a:xfrm>
            <a:off x="1627187" y="1847088"/>
            <a:ext cx="10299769" cy="4343400"/>
          </a:xfrm>
        </p:spPr>
        <p:txBody>
          <a:bodyPr/>
          <a:lstStyle/>
          <a:p>
            <a:r>
              <a:rPr lang="en-US" altLang="zh-CN" sz="2000" dirty="0"/>
              <a:t>Tipping point is defined as the difference of means (for continuous outcome) or difference of the number of events (for dichotomous outcome) between the treatment groups in the missing cohort at which the study conclusion is changed.</a:t>
            </a:r>
          </a:p>
          <a:p>
            <a:endParaRPr lang="en-US" altLang="zh-CN" sz="2000" dirty="0"/>
          </a:p>
          <a:p>
            <a:r>
              <a:rPr lang="en-US" altLang="zh-CN" sz="2000" dirty="0"/>
              <a:t>The tipping-point boundary is the staircase region that marks where the study conclusion changes.</a:t>
            </a:r>
          </a:p>
          <a:p>
            <a:endParaRPr lang="en-US" altLang="zh-CN" sz="2000" dirty="0"/>
          </a:p>
          <a:p>
            <a:r>
              <a:rPr lang="en-US" altLang="zh-CN" sz="2000" dirty="0"/>
              <a:t>A tipping point analysis replaces the missing value with some values so that the resulting p value of treatment comparison is equal to (or larger but close to) a prespecified significance level (e.g., 0.05)</a:t>
            </a:r>
          </a:p>
          <a:p>
            <a:endParaRPr lang="en-US" altLang="zh-CN" sz="2000" dirty="0"/>
          </a:p>
          <a:p>
            <a:pPr marL="0" indent="0">
              <a:buNone/>
            </a:pPr>
            <a:endParaRPr lang="en-US" altLang="zh-CN" sz="1600" dirty="0"/>
          </a:p>
          <a:p>
            <a:endParaRPr lang="en-US" altLang="zh-CN" dirty="0"/>
          </a:p>
          <a:p>
            <a:pPr lvl="1"/>
            <a:endParaRPr lang="en-US" altLang="zh-CN" dirty="0"/>
          </a:p>
          <a:p>
            <a:pPr lvl="1"/>
            <a:endParaRPr lang="en-US" altLang="zh-CN" dirty="0"/>
          </a:p>
          <a:p>
            <a:endParaRPr lang="zh-CN" altLang="en-US" dirty="0"/>
          </a:p>
        </p:txBody>
      </p:sp>
      <p:sp>
        <p:nvSpPr>
          <p:cNvPr id="8" name="Footer Placeholder 3">
            <a:extLst>
              <a:ext uri="{FF2B5EF4-FFF2-40B4-BE49-F238E27FC236}">
                <a16:creationId xmlns:a16="http://schemas.microsoft.com/office/drawing/2014/main" id="{AC83F315-5B43-4BF7-93FE-C7DF78E074FC}"/>
              </a:ext>
            </a:extLst>
          </p:cNvPr>
          <p:cNvSpPr>
            <a:spLocks noGrp="1"/>
          </p:cNvSpPr>
          <p:nvPr>
            <p:ph type="ftr" sz="quarter" idx="11"/>
          </p:nvPr>
        </p:nvSpPr>
        <p:spPr>
          <a:xfrm>
            <a:off x="1627632" y="6472976"/>
            <a:ext cx="2688336" cy="182880"/>
          </a:xfrm>
        </p:spPr>
        <p:txBody>
          <a:bodyPr/>
          <a:lstStyle/>
          <a:p>
            <a:r>
              <a:rPr lang="en-CA" dirty="0"/>
              <a:t>Tipping-point sensitivity analysis</a:t>
            </a:r>
          </a:p>
        </p:txBody>
      </p:sp>
    </p:spTree>
    <p:extLst>
      <p:ext uri="{BB962C8B-B14F-4D97-AF65-F5344CB8AC3E}">
        <p14:creationId xmlns:p14="http://schemas.microsoft.com/office/powerpoint/2010/main" val="65100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6959-5C48-4673-809D-12CCEDFD9612}"/>
              </a:ext>
            </a:extLst>
          </p:cNvPr>
          <p:cNvSpPr>
            <a:spLocks noGrp="1"/>
          </p:cNvSpPr>
          <p:nvPr>
            <p:ph type="title"/>
          </p:nvPr>
        </p:nvSpPr>
        <p:spPr/>
        <p:txBody>
          <a:bodyPr/>
          <a:lstStyle/>
          <a:p>
            <a:r>
              <a:rPr lang="en-US" altLang="zh-CN" b="1" dirty="0"/>
              <a:t>Tipping point algorithm: binary outcome</a:t>
            </a:r>
            <a:endParaRPr lang="zh-CN" altLang="en-US" b="1" dirty="0"/>
          </a:p>
        </p:txBody>
      </p:sp>
      <p:sp>
        <p:nvSpPr>
          <p:cNvPr id="3" name="Date Placeholder 2">
            <a:extLst>
              <a:ext uri="{FF2B5EF4-FFF2-40B4-BE49-F238E27FC236}">
                <a16:creationId xmlns:a16="http://schemas.microsoft.com/office/drawing/2014/main" id="{4D5EC0B9-7C39-4892-95F0-E78E4D0D33A9}"/>
              </a:ext>
            </a:extLst>
          </p:cNvPr>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5" name="Slide Number Placeholder 4">
            <a:extLst>
              <a:ext uri="{FF2B5EF4-FFF2-40B4-BE49-F238E27FC236}">
                <a16:creationId xmlns:a16="http://schemas.microsoft.com/office/drawing/2014/main" id="{495A1C17-9582-4F05-ADB5-F876DE651E89}"/>
              </a:ext>
            </a:extLst>
          </p:cNvPr>
          <p:cNvSpPr>
            <a:spLocks noGrp="1"/>
          </p:cNvSpPr>
          <p:nvPr>
            <p:ph type="sldNum" sz="quarter" idx="12"/>
          </p:nvPr>
        </p:nvSpPr>
        <p:spPr/>
        <p:txBody>
          <a:bodyPr/>
          <a:lstStyle/>
          <a:p>
            <a:fld id="{00E6A5BD-C011-4A45-AA3A-201790FB7F2B}" type="slidenum">
              <a:rPr lang="en-CA" smtClean="0"/>
              <a:t>6</a:t>
            </a:fld>
            <a:endParaRPr lang="en-CA"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4632D163-3B94-4A86-BBE6-264CC75F8D8D}"/>
                  </a:ext>
                </a:extLst>
              </p:cNvPr>
              <p:cNvSpPr>
                <a:spLocks noGrp="1"/>
              </p:cNvSpPr>
              <p:nvPr>
                <p:ph sz="quarter" idx="14"/>
              </p:nvPr>
            </p:nvSpPr>
            <p:spPr>
              <a:xfrm>
                <a:off x="1685911" y="1787658"/>
                <a:ext cx="9004300" cy="4343400"/>
              </a:xfrm>
            </p:spPr>
            <p:txBody>
              <a:bodyPr/>
              <a:lstStyle/>
              <a:p>
                <a:pPr marL="0" indent="0">
                  <a:lnSpc>
                    <a:spcPct val="100000"/>
                  </a:lnSpc>
                  <a:spcBef>
                    <a:spcPts val="0"/>
                  </a:spcBef>
                  <a:buNone/>
                </a:pPr>
                <a:r>
                  <a:rPr lang="en-US" altLang="zh-CN" sz="1800" b="1" dirty="0">
                    <a:solidFill>
                      <a:schemeClr val="tx1"/>
                    </a:solidFill>
                  </a:rPr>
                  <a:t>Algorithm</a:t>
                </a:r>
              </a:p>
              <a:p>
                <a:pPr>
                  <a:lnSpc>
                    <a:spcPct val="100000"/>
                  </a:lnSpc>
                  <a:spcBef>
                    <a:spcPts val="0"/>
                  </a:spcBef>
                </a:pPr>
                <a:r>
                  <a:rPr lang="en-US" altLang="zh-CN" sz="1800" dirty="0">
                    <a:solidFill>
                      <a:schemeClr val="tx1"/>
                    </a:solidFill>
                  </a:rPr>
                  <a:t>   </a:t>
                </a:r>
                <a:r>
                  <a:rPr lang="en-US" altLang="zh-CN" sz="1800" dirty="0" err="1">
                    <a:solidFill>
                      <a:schemeClr val="tx1"/>
                    </a:solidFill>
                  </a:rPr>
                  <a:t>i</a:t>
                </a:r>
                <a:r>
                  <a:rPr lang="en-US" altLang="zh-CN" sz="1800" dirty="0">
                    <a:solidFill>
                      <a:schemeClr val="tx1"/>
                    </a:solidFill>
                  </a:rPr>
                  <a:t>=0;</a:t>
                </a:r>
              </a:p>
              <a:p>
                <a:pPr>
                  <a:lnSpc>
                    <a:spcPct val="100000"/>
                  </a:lnSpc>
                  <a:spcBef>
                    <a:spcPts val="0"/>
                  </a:spcBef>
                </a:pPr>
                <a:r>
                  <a:rPr lang="en-US" altLang="zh-CN" sz="1800" dirty="0">
                    <a:solidFill>
                      <a:schemeClr val="tx1"/>
                    </a:solidFill>
                  </a:rPr>
                  <a:t>   j=0;</a:t>
                </a:r>
              </a:p>
              <a:p>
                <a:pPr>
                  <a:lnSpc>
                    <a:spcPct val="100000"/>
                  </a:lnSpc>
                  <a:spcBef>
                    <a:spcPts val="0"/>
                  </a:spcBef>
                </a:pPr>
                <a14:m>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  </m:t>
                        </m:r>
                        <m:r>
                          <a:rPr lang="en-US" altLang="zh-CN" sz="1800" b="0" i="1" smtClean="0">
                            <a:solidFill>
                              <a:schemeClr val="tx1"/>
                            </a:solidFill>
                            <a:latin typeface="Cambria Math" panose="02040503050406030204" pitchFamily="18" charset="0"/>
                          </a:rPr>
                          <m:t> </m:t>
                        </m:r>
                        <m:r>
                          <a:rPr lang="en-US" altLang="zh-CN" sz="1800" i="1">
                            <a:solidFill>
                              <a:schemeClr val="tx1"/>
                            </a:solidFill>
                            <a:latin typeface="Cambria Math" panose="02040503050406030204" pitchFamily="18" charset="0"/>
                          </a:rPr>
                          <m:t>𝑃</m:t>
                        </m:r>
                      </m:e>
                      <m:sub>
                        <m:r>
                          <a:rPr lang="en-US" altLang="zh-CN" sz="1800" i="1">
                            <a:solidFill>
                              <a:schemeClr val="tx1"/>
                            </a:solidFill>
                            <a:latin typeface="Cambria Math" panose="02040503050406030204" pitchFamily="18" charset="0"/>
                          </a:rPr>
                          <m:t>𝑡</m:t>
                        </m:r>
                      </m:sub>
                    </m:sSub>
                    <m:r>
                      <a:rPr lang="en-US" altLang="zh-CN" sz="1800" i="1">
                        <a:solidFill>
                          <a:schemeClr val="tx1"/>
                        </a:solidFill>
                        <a:latin typeface="Cambria Math" panose="02040503050406030204" pitchFamily="18" charset="0"/>
                      </a:rPr>
                      <m:t> </m:t>
                    </m:r>
                  </m:oMath>
                </a14:m>
                <a:r>
                  <a:rPr lang="en-US" altLang="zh-CN" sz="1800" dirty="0">
                    <a:solidFill>
                      <a:schemeClr val="tx1"/>
                    </a:solidFill>
                  </a:rPr>
                  <a:t>=(</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𝑠</m:t>
                        </m:r>
                      </m:e>
                      <m:sub>
                        <m:r>
                          <a:rPr lang="en-US" altLang="zh-CN" sz="1800" i="1">
                            <a:solidFill>
                              <a:schemeClr val="tx1"/>
                            </a:solidFill>
                            <a:latin typeface="Cambria Math" panose="02040503050406030204" pitchFamily="18" charset="0"/>
                          </a:rPr>
                          <m:t>𝑡</m:t>
                        </m:r>
                      </m:sub>
                    </m:sSub>
                    <m:r>
                      <a:rPr lang="en-US" altLang="zh-CN" sz="1800" i="1">
                        <a:solidFill>
                          <a:schemeClr val="tx1"/>
                        </a:solidFill>
                        <a:latin typeface="Cambria Math" panose="02040503050406030204" pitchFamily="18" charset="0"/>
                      </a:rPr>
                      <m:t> </m:t>
                    </m:r>
                  </m:oMath>
                </a14:m>
                <a:r>
                  <a:rPr lang="en-US" altLang="zh-CN" sz="1800" dirty="0">
                    <a:solidFill>
                      <a:schemeClr val="tx1"/>
                    </a:solidFill>
                  </a:rPr>
                  <a:t>+i)/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𝑛</m:t>
                        </m:r>
                      </m:e>
                      <m:sub>
                        <m:r>
                          <a:rPr lang="en-US" altLang="zh-CN" sz="1800" i="1">
                            <a:solidFill>
                              <a:schemeClr val="tx1"/>
                            </a:solidFill>
                            <a:latin typeface="Cambria Math" panose="02040503050406030204" pitchFamily="18" charset="0"/>
                          </a:rPr>
                          <m:t>𝑡</m:t>
                        </m:r>
                      </m:sub>
                    </m:sSub>
                    <m:r>
                      <a:rPr lang="en-US" altLang="zh-CN" sz="1800" b="0" i="0" smtClean="0">
                        <a:solidFill>
                          <a:schemeClr val="tx1"/>
                        </a:solidFill>
                        <a:latin typeface="Cambria Math" panose="02040503050406030204" pitchFamily="18" charset="0"/>
                      </a:rPr>
                      <m:t>, </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       </m:t>
                        </m:r>
                        <m:r>
                          <a:rPr lang="en-US" altLang="zh-CN" sz="1800" i="1">
                            <a:solidFill>
                              <a:schemeClr val="tx1"/>
                            </a:solidFill>
                            <a:latin typeface="Cambria Math" panose="02040503050406030204" pitchFamily="18" charset="0"/>
                          </a:rPr>
                          <m:t>𝑃</m:t>
                        </m:r>
                      </m:e>
                      <m:sub>
                        <m:r>
                          <a:rPr lang="en-US" altLang="zh-CN" sz="1800" b="0" i="1" smtClean="0">
                            <a:solidFill>
                              <a:schemeClr val="tx1"/>
                            </a:solidFill>
                            <a:latin typeface="Cambria Math" panose="02040503050406030204" pitchFamily="18" charset="0"/>
                          </a:rPr>
                          <m:t>𝑐</m:t>
                        </m:r>
                      </m:sub>
                    </m:sSub>
                    <m:r>
                      <a:rPr lang="en-US" altLang="zh-CN" sz="1800" i="1">
                        <a:solidFill>
                          <a:schemeClr val="tx1"/>
                        </a:solidFill>
                        <a:latin typeface="Cambria Math" panose="02040503050406030204" pitchFamily="18" charset="0"/>
                      </a:rPr>
                      <m:t> </m:t>
                    </m:r>
                  </m:oMath>
                </a14:m>
                <a:r>
                  <a:rPr lang="en-US" altLang="zh-CN" sz="1800" dirty="0">
                    <a:solidFill>
                      <a:schemeClr val="tx1"/>
                    </a:solidFill>
                  </a:rPr>
                  <a:t>=(</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𝑠</m:t>
                        </m:r>
                      </m:e>
                      <m:sub>
                        <m:r>
                          <a:rPr lang="en-US" altLang="zh-CN" sz="1800" b="0" i="1" smtClean="0">
                            <a:solidFill>
                              <a:schemeClr val="tx1"/>
                            </a:solidFill>
                            <a:latin typeface="Cambria Math" panose="02040503050406030204" pitchFamily="18" charset="0"/>
                          </a:rPr>
                          <m:t>𝑐</m:t>
                        </m:r>
                      </m:sub>
                    </m:sSub>
                    <m:r>
                      <a:rPr lang="en-US" altLang="zh-CN" sz="1800" i="1">
                        <a:solidFill>
                          <a:schemeClr val="tx1"/>
                        </a:solidFill>
                        <a:latin typeface="Cambria Math" panose="02040503050406030204" pitchFamily="18" charset="0"/>
                      </a:rPr>
                      <m:t> </m:t>
                    </m:r>
                  </m:oMath>
                </a14:m>
                <a:r>
                  <a:rPr lang="en-US" altLang="zh-CN" sz="1800" dirty="0">
                    <a:solidFill>
                      <a:schemeClr val="tx1"/>
                    </a:solidFill>
                  </a:rPr>
                  <a:t>+i)/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𝑛</m:t>
                        </m:r>
                      </m:e>
                      <m:sub>
                        <m:r>
                          <a:rPr lang="en-US" altLang="zh-CN" sz="1800" b="0" i="1" smtClean="0">
                            <a:solidFill>
                              <a:schemeClr val="tx1"/>
                            </a:solidFill>
                            <a:latin typeface="Cambria Math" panose="02040503050406030204" pitchFamily="18" charset="0"/>
                          </a:rPr>
                          <m:t>𝑐</m:t>
                        </m:r>
                      </m:sub>
                    </m:sSub>
                  </m:oMath>
                </a14:m>
                <a:r>
                  <a:rPr lang="en-US" altLang="zh-CN" sz="1800" dirty="0">
                    <a:solidFill>
                      <a:schemeClr val="tx1"/>
                    </a:solidFill>
                  </a:rPr>
                  <a:t>;</a:t>
                </a:r>
              </a:p>
              <a:p>
                <a:pPr>
                  <a:lnSpc>
                    <a:spcPct val="100000"/>
                  </a:lnSpc>
                  <a:spcBef>
                    <a:spcPts val="0"/>
                  </a:spcBef>
                </a:pPr>
                <a:r>
                  <a:rPr lang="en-US" altLang="zh-CN" sz="1800" dirty="0">
                    <a:solidFill>
                      <a:schemeClr val="tx1"/>
                    </a:solidFill>
                  </a:rPr>
                  <a:t>   Calculate the p value of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  </m:t>
                        </m:r>
                        <m:r>
                          <a:rPr lang="en-US" altLang="zh-CN" sz="1800" i="1">
                            <a:solidFill>
                              <a:schemeClr val="tx1"/>
                            </a:solidFill>
                            <a:latin typeface="Cambria Math" panose="02040503050406030204" pitchFamily="18" charset="0"/>
                          </a:rPr>
                          <m:t>𝑃</m:t>
                        </m:r>
                      </m:e>
                      <m:sub>
                        <m:r>
                          <a:rPr lang="en-US" altLang="zh-CN" sz="1800" i="1">
                            <a:solidFill>
                              <a:schemeClr val="tx1"/>
                            </a:solidFill>
                            <a:latin typeface="Cambria Math" panose="02040503050406030204" pitchFamily="18" charset="0"/>
                          </a:rPr>
                          <m:t>𝑡</m:t>
                        </m:r>
                      </m:sub>
                    </m:sSub>
                  </m:oMath>
                </a14:m>
                <a:r>
                  <a:rPr lang="en-US" altLang="zh-CN" sz="1800" dirty="0">
                    <a:solidFill>
                      <a:schemeClr val="tx1"/>
                    </a:solidFill>
                  </a:rPr>
                  <a:t>-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 </m:t>
                        </m:r>
                        <m:r>
                          <a:rPr lang="en-US" altLang="zh-CN" sz="1800" i="1">
                            <a:solidFill>
                              <a:schemeClr val="tx1"/>
                            </a:solidFill>
                            <a:latin typeface="Cambria Math" panose="02040503050406030204" pitchFamily="18" charset="0"/>
                          </a:rPr>
                          <m:t>𝑃</m:t>
                        </m:r>
                      </m:e>
                      <m:sub>
                        <m:r>
                          <a:rPr lang="en-US" altLang="zh-CN" sz="1800" b="0" i="1" smtClean="0">
                            <a:solidFill>
                              <a:schemeClr val="tx1"/>
                            </a:solidFill>
                            <a:latin typeface="Cambria Math" panose="02040503050406030204" pitchFamily="18" charset="0"/>
                          </a:rPr>
                          <m:t>𝑐</m:t>
                        </m:r>
                      </m:sub>
                    </m:sSub>
                    <m:r>
                      <a:rPr lang="en-US" altLang="zh-CN" sz="1800" i="1">
                        <a:solidFill>
                          <a:schemeClr val="tx1"/>
                        </a:solidFill>
                        <a:latin typeface="Cambria Math" panose="02040503050406030204" pitchFamily="18" charset="0"/>
                      </a:rPr>
                      <m:t> </m:t>
                    </m:r>
                  </m:oMath>
                </a14:m>
                <a:r>
                  <a:rPr lang="en-US" altLang="zh-CN" sz="1800" dirty="0">
                    <a:solidFill>
                      <a:schemeClr val="tx1"/>
                    </a:solidFill>
                  </a:rPr>
                  <a:t>)</a:t>
                </a:r>
              </a:p>
              <a:p>
                <a:pPr>
                  <a:lnSpc>
                    <a:spcPct val="100000"/>
                  </a:lnSpc>
                  <a:spcBef>
                    <a:spcPts val="0"/>
                  </a:spcBef>
                </a:pPr>
                <a:r>
                  <a:rPr lang="en-US" altLang="zh-CN" sz="1800" dirty="0">
                    <a:solidFill>
                      <a:schemeClr val="tx1"/>
                    </a:solidFill>
                  </a:rPr>
                  <a:t>    j=j+1, where j&lt;=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𝑛</m:t>
                        </m:r>
                      </m:e>
                      <m:sub>
                        <m:r>
                          <a:rPr lang="en-US" altLang="zh-CN" sz="1800" b="0" i="1" smtClean="0">
                            <a:solidFill>
                              <a:schemeClr val="tx1"/>
                            </a:solidFill>
                            <a:latin typeface="Cambria Math" panose="02040503050406030204" pitchFamily="18" charset="0"/>
                          </a:rPr>
                          <m:t>𝑐</m:t>
                        </m:r>
                        <m:r>
                          <a:rPr lang="en-US" altLang="zh-CN" sz="1800" i="1">
                            <a:solidFill>
                              <a:schemeClr val="tx1"/>
                            </a:solidFill>
                            <a:latin typeface="Cambria Math" panose="02040503050406030204" pitchFamily="18" charset="0"/>
                          </a:rPr>
                          <m:t>𝑚</m:t>
                        </m:r>
                      </m:sub>
                    </m:sSub>
                  </m:oMath>
                </a14:m>
                <a:endParaRPr lang="en-US" altLang="zh-CN" sz="1800" dirty="0">
                  <a:solidFill>
                    <a:schemeClr val="tx1"/>
                  </a:solidFill>
                </a:endParaRPr>
              </a:p>
              <a:p>
                <a:pPr>
                  <a:lnSpc>
                    <a:spcPct val="100000"/>
                  </a:lnSpc>
                  <a:spcBef>
                    <a:spcPts val="0"/>
                  </a:spcBef>
                </a:pPr>
                <a:r>
                  <a:rPr lang="en-US" altLang="zh-CN" sz="1800" dirty="0">
                    <a:solidFill>
                      <a:schemeClr val="tx1"/>
                    </a:solidFill>
                  </a:rPr>
                  <a:t>    </a:t>
                </a:r>
                <a:r>
                  <a:rPr lang="en-US" altLang="zh-CN" sz="1800" dirty="0" err="1">
                    <a:solidFill>
                      <a:schemeClr val="tx1"/>
                    </a:solidFill>
                  </a:rPr>
                  <a:t>i</a:t>
                </a:r>
                <a:r>
                  <a:rPr lang="en-US" altLang="zh-CN" sz="1800" dirty="0">
                    <a:solidFill>
                      <a:schemeClr val="tx1"/>
                    </a:solidFill>
                  </a:rPr>
                  <a:t>=i+1, where </a:t>
                </a:r>
                <a:r>
                  <a:rPr lang="en-US" altLang="zh-CN" sz="1800" dirty="0" err="1">
                    <a:solidFill>
                      <a:schemeClr val="tx1"/>
                    </a:solidFill>
                  </a:rPr>
                  <a:t>i</a:t>
                </a:r>
                <a:r>
                  <a:rPr lang="en-US" altLang="zh-CN" sz="1800" dirty="0">
                    <a:solidFill>
                      <a:schemeClr val="tx1"/>
                    </a:solidFill>
                  </a:rPr>
                  <a:t>&lt;=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𝑛</m:t>
                        </m:r>
                      </m:e>
                      <m:sub>
                        <m:r>
                          <a:rPr lang="en-US" altLang="zh-CN" sz="1800" b="0" i="1" smtClean="0">
                            <a:solidFill>
                              <a:schemeClr val="tx1"/>
                            </a:solidFill>
                            <a:latin typeface="Cambria Math" panose="02040503050406030204" pitchFamily="18" charset="0"/>
                          </a:rPr>
                          <m:t>𝑡</m:t>
                        </m:r>
                        <m:r>
                          <a:rPr lang="en-US" altLang="zh-CN" sz="1800" i="1">
                            <a:solidFill>
                              <a:schemeClr val="tx1"/>
                            </a:solidFill>
                            <a:latin typeface="Cambria Math" panose="02040503050406030204" pitchFamily="18" charset="0"/>
                          </a:rPr>
                          <m:t>𝑚</m:t>
                        </m:r>
                      </m:sub>
                    </m:sSub>
                  </m:oMath>
                </a14:m>
                <a:endParaRPr lang="en-US" altLang="zh-CN" sz="1800" dirty="0">
                  <a:solidFill>
                    <a:schemeClr val="tx1"/>
                  </a:solidFill>
                </a:endParaRPr>
              </a:p>
              <a:p>
                <a:pPr marL="0" indent="0">
                  <a:lnSpc>
                    <a:spcPct val="100000"/>
                  </a:lnSpc>
                  <a:spcBef>
                    <a:spcPts val="0"/>
                  </a:spcBef>
                  <a:buNone/>
                </a:pPr>
                <a:endParaRPr lang="en-US" altLang="zh-CN" sz="1800" dirty="0">
                  <a:solidFill>
                    <a:schemeClr val="tx1"/>
                  </a:solidFill>
                </a:endParaRPr>
              </a:p>
              <a:p>
                <a:pPr marL="0" indent="0">
                  <a:lnSpc>
                    <a:spcPct val="100000"/>
                  </a:lnSpc>
                  <a:spcBef>
                    <a:spcPts val="0"/>
                  </a:spcBef>
                  <a:buNone/>
                </a:pPr>
                <a:r>
                  <a:rPr lang="en-US" altLang="zh-CN" sz="1800" b="1" dirty="0">
                    <a:solidFill>
                      <a:schemeClr val="tx1"/>
                    </a:solidFill>
                  </a:rPr>
                  <a:t>SAS Code</a:t>
                </a:r>
              </a:p>
              <a:p>
                <a:pPr marL="0" indent="0">
                  <a:lnSpc>
                    <a:spcPct val="100000"/>
                  </a:lnSpc>
                  <a:spcBef>
                    <a:spcPts val="0"/>
                  </a:spcBef>
                  <a:buNone/>
                </a:pPr>
                <a:r>
                  <a:rPr lang="en-US" altLang="zh-CN" sz="1200" dirty="0">
                    <a:solidFill>
                      <a:schemeClr val="tx1"/>
                    </a:solidFill>
                  </a:rPr>
                  <a:t>do </a:t>
                </a:r>
                <a:r>
                  <a:rPr lang="en-US" altLang="zh-CN" sz="1200" dirty="0" err="1">
                    <a:solidFill>
                      <a:schemeClr val="tx1"/>
                    </a:solidFill>
                  </a:rPr>
                  <a:t>i</a:t>
                </a:r>
                <a:r>
                  <a:rPr lang="en-US" altLang="zh-CN" sz="1200" dirty="0">
                    <a:solidFill>
                      <a:schemeClr val="tx1"/>
                    </a:solidFill>
                  </a:rPr>
                  <a:t>=0 to </a:t>
                </a:r>
                <a14:m>
                  <m:oMath xmlns:m="http://schemas.openxmlformats.org/officeDocument/2006/math">
                    <m:sSub>
                      <m:sSubPr>
                        <m:ctrlPr>
                          <a:rPr lang="en-US" altLang="zh-CN" sz="1200" i="1" smtClean="0">
                            <a:solidFill>
                              <a:schemeClr val="tx1"/>
                            </a:solidFill>
                            <a:latin typeface="Cambria Math" panose="02040503050406030204" pitchFamily="18" charset="0"/>
                          </a:rPr>
                        </m:ctrlPr>
                      </m:sSubPr>
                      <m:e>
                        <m:r>
                          <a:rPr lang="en-US" altLang="zh-CN" sz="1200" i="1" smtClean="0">
                            <a:solidFill>
                              <a:schemeClr val="tx1"/>
                            </a:solidFill>
                            <a:latin typeface="Cambria Math" panose="02040503050406030204" pitchFamily="18" charset="0"/>
                          </a:rPr>
                          <m:t>𝑛</m:t>
                        </m:r>
                      </m:e>
                      <m:sub>
                        <m:r>
                          <a:rPr lang="en-US" altLang="zh-CN" sz="1200" i="1" smtClean="0">
                            <a:solidFill>
                              <a:schemeClr val="tx1"/>
                            </a:solidFill>
                            <a:latin typeface="Cambria Math" panose="02040503050406030204" pitchFamily="18" charset="0"/>
                          </a:rPr>
                          <m:t>𝑡𝑚</m:t>
                        </m:r>
                      </m:sub>
                    </m:sSub>
                  </m:oMath>
                </a14:m>
                <a:r>
                  <a:rPr lang="en-US" altLang="zh-CN" sz="1200" dirty="0">
                    <a:solidFill>
                      <a:schemeClr val="tx1"/>
                    </a:solidFill>
                  </a:rPr>
                  <a:t>;</a:t>
                </a:r>
              </a:p>
              <a:p>
                <a:pPr marL="0" indent="0">
                  <a:lnSpc>
                    <a:spcPct val="100000"/>
                  </a:lnSpc>
                  <a:spcBef>
                    <a:spcPts val="0"/>
                  </a:spcBef>
                  <a:buNone/>
                </a:pPr>
                <a:r>
                  <a:rPr lang="en-US" altLang="zh-CN" sz="1200" dirty="0">
                    <a:solidFill>
                      <a:schemeClr val="tx1"/>
                    </a:solidFill>
                  </a:rPr>
                  <a:t>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       </m:t>
                        </m:r>
                        <m:r>
                          <a:rPr lang="en-US" altLang="zh-CN" sz="1200" b="0" i="1" smtClean="0">
                            <a:solidFill>
                              <a:schemeClr val="tx1"/>
                            </a:solidFill>
                            <a:latin typeface="Cambria Math" panose="02040503050406030204" pitchFamily="18" charset="0"/>
                          </a:rPr>
                          <m:t>𝑃</m:t>
                        </m:r>
                      </m:e>
                      <m:sub>
                        <m:r>
                          <a:rPr lang="en-US" altLang="zh-CN" sz="1200" i="1">
                            <a:solidFill>
                              <a:schemeClr val="tx1"/>
                            </a:solidFill>
                            <a:latin typeface="Cambria Math" panose="02040503050406030204" pitchFamily="18" charset="0"/>
                          </a:rPr>
                          <m:t>𝑡</m:t>
                        </m:r>
                      </m:sub>
                    </m:sSub>
                    <m:r>
                      <a:rPr lang="en-US" altLang="zh-CN" sz="1200" i="1">
                        <a:solidFill>
                          <a:schemeClr val="tx1"/>
                        </a:solidFill>
                        <a:latin typeface="Cambria Math" panose="02040503050406030204" pitchFamily="18" charset="0"/>
                      </a:rPr>
                      <m:t> </m:t>
                    </m:r>
                  </m:oMath>
                </a14:m>
                <a:r>
                  <a:rPr lang="en-US" altLang="zh-CN" sz="1200" dirty="0">
                    <a:solidFill>
                      <a:schemeClr val="tx1"/>
                    </a:solidFill>
                  </a:rPr>
                  <a:t>=(</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𝑠</m:t>
                        </m:r>
                      </m:e>
                      <m:sub>
                        <m:r>
                          <a:rPr lang="en-US" altLang="zh-CN" sz="1200" i="1">
                            <a:solidFill>
                              <a:schemeClr val="tx1"/>
                            </a:solidFill>
                            <a:latin typeface="Cambria Math" panose="02040503050406030204" pitchFamily="18" charset="0"/>
                          </a:rPr>
                          <m:t>𝑡</m:t>
                        </m:r>
                      </m:sub>
                    </m:sSub>
                    <m:r>
                      <a:rPr lang="en-US" altLang="zh-CN" sz="1200" i="1">
                        <a:solidFill>
                          <a:schemeClr val="tx1"/>
                        </a:solidFill>
                        <a:latin typeface="Cambria Math" panose="02040503050406030204" pitchFamily="18" charset="0"/>
                      </a:rPr>
                      <m:t> </m:t>
                    </m:r>
                  </m:oMath>
                </a14:m>
                <a:r>
                  <a:rPr lang="en-US" altLang="zh-CN" sz="1200" dirty="0">
                    <a:solidFill>
                      <a:schemeClr val="tx1"/>
                    </a:solidFill>
                  </a:rPr>
                  <a:t>+i)/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𝑛</m:t>
                        </m:r>
                      </m:e>
                      <m:sub>
                        <m:r>
                          <a:rPr lang="en-US" altLang="zh-CN" sz="1200" i="1">
                            <a:solidFill>
                              <a:schemeClr val="tx1"/>
                            </a:solidFill>
                            <a:latin typeface="Cambria Math" panose="02040503050406030204" pitchFamily="18" charset="0"/>
                          </a:rPr>
                          <m:t>𝑡</m:t>
                        </m:r>
                      </m:sub>
                    </m:sSub>
                  </m:oMath>
                </a14:m>
                <a:r>
                  <a:rPr lang="en-US" altLang="zh-CN" sz="1200" dirty="0">
                    <a:solidFill>
                      <a:schemeClr val="tx1"/>
                    </a:solidFill>
                  </a:rPr>
                  <a:t>;</a:t>
                </a:r>
              </a:p>
              <a:p>
                <a:pPr marL="0" indent="0">
                  <a:lnSpc>
                    <a:spcPct val="100000"/>
                  </a:lnSpc>
                  <a:spcBef>
                    <a:spcPts val="0"/>
                  </a:spcBef>
                  <a:buNone/>
                </a:pPr>
                <a:r>
                  <a:rPr lang="en-US" altLang="zh-CN" sz="1200" dirty="0">
                    <a:solidFill>
                      <a:schemeClr val="tx1"/>
                    </a:solidFill>
                  </a:rPr>
                  <a:t>              do j=0 to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𝑛</m:t>
                        </m:r>
                      </m:e>
                      <m:sub>
                        <m:r>
                          <a:rPr lang="en-US" altLang="zh-CN" sz="1200" b="0" i="1" smtClean="0">
                            <a:solidFill>
                              <a:schemeClr val="tx1"/>
                            </a:solidFill>
                            <a:latin typeface="Cambria Math" panose="02040503050406030204" pitchFamily="18" charset="0"/>
                          </a:rPr>
                          <m:t>𝑐</m:t>
                        </m:r>
                        <m:r>
                          <a:rPr lang="en-US" altLang="zh-CN" sz="1200" i="1">
                            <a:solidFill>
                              <a:schemeClr val="tx1"/>
                            </a:solidFill>
                            <a:latin typeface="Cambria Math" panose="02040503050406030204" pitchFamily="18" charset="0"/>
                          </a:rPr>
                          <m:t>𝑚</m:t>
                        </m:r>
                      </m:sub>
                    </m:sSub>
                  </m:oMath>
                </a14:m>
                <a:r>
                  <a:rPr lang="en-US" altLang="zh-CN" sz="1200" dirty="0">
                    <a:solidFill>
                      <a:schemeClr val="tx1"/>
                    </a:solidFill>
                  </a:rPr>
                  <a:t>;</a:t>
                </a:r>
              </a:p>
              <a:p>
                <a:pPr marL="0" indent="0">
                  <a:lnSpc>
                    <a:spcPct val="100000"/>
                  </a:lnSpc>
                  <a:spcBef>
                    <a:spcPts val="0"/>
                  </a:spcBef>
                  <a:buNone/>
                </a:pPr>
                <a:r>
                  <a:rPr lang="en-US" altLang="zh-CN" sz="1200" dirty="0">
                    <a:solidFill>
                      <a:schemeClr val="tx1"/>
                    </a:solidFill>
                  </a:rPr>
                  <a:t>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𝑃</m:t>
                        </m:r>
                      </m:e>
                      <m:sub>
                        <m:r>
                          <a:rPr lang="en-US" altLang="zh-CN" sz="1200" b="0" i="1" smtClean="0">
                            <a:solidFill>
                              <a:schemeClr val="tx1"/>
                            </a:solidFill>
                            <a:latin typeface="Cambria Math" panose="02040503050406030204" pitchFamily="18" charset="0"/>
                          </a:rPr>
                          <m:t>𝑐</m:t>
                        </m:r>
                      </m:sub>
                    </m:sSub>
                    <m:r>
                      <a:rPr lang="en-US" altLang="zh-CN" sz="1200" i="1">
                        <a:solidFill>
                          <a:schemeClr val="tx1"/>
                        </a:solidFill>
                        <a:latin typeface="Cambria Math" panose="02040503050406030204" pitchFamily="18" charset="0"/>
                      </a:rPr>
                      <m:t> </m:t>
                    </m:r>
                  </m:oMath>
                </a14:m>
                <a:r>
                  <a:rPr lang="en-US" altLang="zh-CN" sz="1200" dirty="0">
                    <a:solidFill>
                      <a:schemeClr val="tx1"/>
                    </a:solidFill>
                  </a:rPr>
                  <a:t>=(</a:t>
                </a:r>
                <a14:m>
                  <m:oMath xmlns:m="http://schemas.openxmlformats.org/officeDocument/2006/math">
                    <m:sSub>
                      <m:sSubPr>
                        <m:ctrlPr>
                          <a:rPr lang="en-US" altLang="zh-CN" sz="120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𝑠</m:t>
                        </m:r>
                      </m:e>
                      <m:sub>
                        <m:r>
                          <a:rPr lang="en-US" altLang="zh-CN" sz="1200" b="0" i="1" smtClean="0">
                            <a:solidFill>
                              <a:schemeClr val="tx1"/>
                            </a:solidFill>
                            <a:latin typeface="Cambria Math" panose="02040503050406030204" pitchFamily="18" charset="0"/>
                          </a:rPr>
                          <m:t>𝑐</m:t>
                        </m:r>
                      </m:sub>
                    </m:sSub>
                    <m:r>
                      <a:rPr lang="en-US" altLang="zh-CN" sz="1200" i="1">
                        <a:solidFill>
                          <a:schemeClr val="tx1"/>
                        </a:solidFill>
                        <a:latin typeface="Cambria Math" panose="02040503050406030204" pitchFamily="18" charset="0"/>
                      </a:rPr>
                      <m:t> </m:t>
                    </m:r>
                  </m:oMath>
                </a14:m>
                <a:r>
                  <a:rPr lang="en-US" altLang="zh-CN" sz="1200" dirty="0">
                    <a:solidFill>
                      <a:schemeClr val="tx1"/>
                    </a:solidFill>
                  </a:rPr>
                  <a:t>+j)/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𝑛</m:t>
                        </m:r>
                      </m:e>
                      <m:sub>
                        <m:r>
                          <a:rPr lang="en-US" altLang="zh-CN" sz="1200" b="0" i="1" smtClean="0">
                            <a:solidFill>
                              <a:schemeClr val="tx1"/>
                            </a:solidFill>
                            <a:latin typeface="Cambria Math" panose="02040503050406030204" pitchFamily="18" charset="0"/>
                          </a:rPr>
                          <m:t>𝑐</m:t>
                        </m:r>
                      </m:sub>
                    </m:sSub>
                  </m:oMath>
                </a14:m>
                <a:r>
                  <a:rPr lang="en-US" altLang="zh-CN" sz="1200" dirty="0">
                    <a:solidFill>
                      <a:schemeClr val="tx1"/>
                    </a:solidFill>
                  </a:rPr>
                  <a:t>;</a:t>
                </a:r>
              </a:p>
              <a:p>
                <a:pPr marL="0" indent="0">
                  <a:lnSpc>
                    <a:spcPct val="100000"/>
                  </a:lnSpc>
                  <a:spcBef>
                    <a:spcPts val="0"/>
                  </a:spcBef>
                  <a:buNone/>
                </a:pPr>
                <a:r>
                  <a:rPr lang="en-US" altLang="zh-CN" sz="1200" dirty="0">
                    <a:solidFill>
                      <a:schemeClr val="tx1"/>
                    </a:solidFill>
                  </a:rPr>
                  <a:t>                       if </a:t>
                </a:r>
                <a:r>
                  <a:rPr lang="en-US" altLang="zh-CN" sz="1200" dirty="0" err="1">
                    <a:solidFill>
                      <a:schemeClr val="tx1"/>
                    </a:solidFill>
                  </a:rPr>
                  <a:t>p_value</a:t>
                </a:r>
                <a:r>
                  <a:rPr lang="en-US" altLang="zh-CN" sz="1200" dirty="0">
                    <a:solidFill>
                      <a:schemeClr val="tx1"/>
                    </a:solidFill>
                  </a:rPr>
                  <a:t> of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𝑃</m:t>
                        </m:r>
                      </m:e>
                      <m:sub>
                        <m:r>
                          <a:rPr lang="en-US" altLang="zh-CN" sz="1200" i="1">
                            <a:solidFill>
                              <a:schemeClr val="tx1"/>
                            </a:solidFill>
                            <a:latin typeface="Cambria Math" panose="02040503050406030204" pitchFamily="18" charset="0"/>
                          </a:rPr>
                          <m:t>𝑡</m:t>
                        </m:r>
                      </m:sub>
                    </m:sSub>
                    <m:r>
                      <a:rPr lang="en-US" altLang="zh-CN" sz="1200" i="1">
                        <a:solidFill>
                          <a:schemeClr val="tx1"/>
                        </a:solidFill>
                        <a:latin typeface="Cambria Math" panose="02040503050406030204" pitchFamily="18" charset="0"/>
                      </a:rPr>
                      <m:t> </m:t>
                    </m:r>
                  </m:oMath>
                </a14:m>
                <a:r>
                  <a:rPr lang="en-US" altLang="zh-CN" sz="1200" dirty="0">
                    <a:solidFill>
                      <a:schemeClr val="tx1"/>
                    </a:solidFill>
                  </a:rPr>
                  <a:t>-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𝑃</m:t>
                        </m:r>
                      </m:e>
                      <m:sub>
                        <m:r>
                          <a:rPr lang="en-US" altLang="zh-CN" sz="1200" b="0" i="1" smtClean="0">
                            <a:solidFill>
                              <a:schemeClr val="tx1"/>
                            </a:solidFill>
                            <a:latin typeface="Cambria Math" panose="02040503050406030204" pitchFamily="18" charset="0"/>
                          </a:rPr>
                          <m:t>𝑐</m:t>
                        </m:r>
                      </m:sub>
                    </m:sSub>
                    <m:r>
                      <a:rPr lang="en-US" altLang="zh-CN" sz="1200" i="1">
                        <a:solidFill>
                          <a:schemeClr val="tx1"/>
                        </a:solidFill>
                        <a:latin typeface="Cambria Math" panose="02040503050406030204" pitchFamily="18" charset="0"/>
                      </a:rPr>
                      <m:t> </m:t>
                    </m:r>
                  </m:oMath>
                </a14:m>
                <a:r>
                  <a:rPr lang="en-US" altLang="zh-CN" sz="1200" dirty="0">
                    <a:solidFill>
                      <a:schemeClr val="tx1"/>
                    </a:solidFill>
                  </a:rPr>
                  <a:t>) &lt;=0.05 then tipping point index = 1;</a:t>
                </a:r>
              </a:p>
              <a:p>
                <a:pPr marL="0" indent="0">
                  <a:lnSpc>
                    <a:spcPct val="100000"/>
                  </a:lnSpc>
                  <a:spcBef>
                    <a:spcPts val="0"/>
                  </a:spcBef>
                  <a:buNone/>
                </a:pPr>
                <a:r>
                  <a:rPr lang="en-US" altLang="zh-CN" sz="1200" dirty="0">
                    <a:solidFill>
                      <a:schemeClr val="tx1"/>
                    </a:solidFill>
                  </a:rPr>
                  <a:t>                       else tipping point index = 0;</a:t>
                </a:r>
              </a:p>
              <a:p>
                <a:pPr marL="0" indent="0">
                  <a:lnSpc>
                    <a:spcPct val="100000"/>
                  </a:lnSpc>
                  <a:spcBef>
                    <a:spcPts val="0"/>
                  </a:spcBef>
                  <a:buNone/>
                </a:pPr>
                <a:r>
                  <a:rPr lang="en-US" altLang="zh-CN" sz="1200" dirty="0">
                    <a:solidFill>
                      <a:schemeClr val="tx1"/>
                    </a:solidFill>
                  </a:rPr>
                  <a:t>                end;</a:t>
                </a:r>
              </a:p>
              <a:p>
                <a:pPr marL="0" indent="0">
                  <a:lnSpc>
                    <a:spcPct val="100000"/>
                  </a:lnSpc>
                  <a:spcBef>
                    <a:spcPts val="0"/>
                  </a:spcBef>
                  <a:buNone/>
                </a:pPr>
                <a:r>
                  <a:rPr lang="en-US" altLang="zh-CN" sz="1200" dirty="0">
                    <a:solidFill>
                      <a:schemeClr val="tx1"/>
                    </a:solidFill>
                  </a:rPr>
                  <a:t>end;</a:t>
                </a:r>
                <a:endParaRPr lang="zh-CN" altLang="en-US" sz="1200" dirty="0">
                  <a:solidFill>
                    <a:schemeClr val="tx1"/>
                  </a:solidFill>
                </a:endParaRPr>
              </a:p>
              <a:p>
                <a:pPr marL="0" indent="0">
                  <a:buNone/>
                </a:pPr>
                <a:endParaRPr lang="en-US" altLang="zh-CN" sz="1000" dirty="0"/>
              </a:p>
              <a:p>
                <a:pPr marL="0" indent="0">
                  <a:buNone/>
                </a:pPr>
                <a:r>
                  <a:rPr lang="en-US" altLang="zh-CN" sz="1000" dirty="0"/>
                  <a:t>For more information on tipping point analysis for </a:t>
                </a:r>
                <a:r>
                  <a:rPr lang="en-US" altLang="zh-CN" sz="1000" b="1" dirty="0"/>
                  <a:t>continuous outcome</a:t>
                </a:r>
                <a:r>
                  <a:rPr lang="en-US" altLang="zh-CN" sz="1000" dirty="0"/>
                  <a:t>, please read the paper </a:t>
                </a:r>
                <a:r>
                  <a:rPr lang="zh-CN" altLang="en-US" sz="1000" dirty="0"/>
                  <a:t>“</a:t>
                </a:r>
                <a:r>
                  <a:rPr lang="en-US" altLang="zh-CN" sz="1000" dirty="0"/>
                  <a:t>Missing data handling methods in medical device clinical trials</a:t>
                </a:r>
                <a:r>
                  <a:rPr lang="zh-CN" altLang="en-US" sz="1000" dirty="0"/>
                  <a:t>”</a:t>
                </a:r>
              </a:p>
            </p:txBody>
          </p:sp>
        </mc:Choice>
        <mc:Fallback xmlns="">
          <p:sp>
            <p:nvSpPr>
              <p:cNvPr id="7" name="Content Placeholder 6">
                <a:extLst>
                  <a:ext uri="{FF2B5EF4-FFF2-40B4-BE49-F238E27FC236}">
                    <a16:creationId xmlns:a16="http://schemas.microsoft.com/office/drawing/2014/main" id="{4632D163-3B94-4A86-BBE6-264CC75F8D8D}"/>
                  </a:ext>
                </a:extLst>
              </p:cNvPr>
              <p:cNvSpPr>
                <a:spLocks noGrp="1" noRot="1" noChangeAspect="1" noMove="1" noResize="1" noEditPoints="1" noAdjustHandles="1" noChangeArrowheads="1" noChangeShapeType="1" noTextEdit="1"/>
              </p:cNvSpPr>
              <p:nvPr>
                <p:ph sz="quarter" idx="14"/>
              </p:nvPr>
            </p:nvSpPr>
            <p:spPr>
              <a:xfrm>
                <a:off x="1685911" y="1787658"/>
                <a:ext cx="9004300" cy="4343400"/>
              </a:xfrm>
              <a:blipFill>
                <a:blip r:embed="rId2"/>
                <a:stretch>
                  <a:fillRect l="-1625" t="-1823" b="-7293"/>
                </a:stretch>
              </a:blipFill>
            </p:spPr>
            <p:txBody>
              <a:bodyPr/>
              <a:lstStyle/>
              <a:p>
                <a:r>
                  <a:rPr lang="zh-CN" altLang="en-US">
                    <a:noFill/>
                  </a:rPr>
                  <a:t> </a:t>
                </a:r>
              </a:p>
            </p:txBody>
          </p:sp>
        </mc:Fallback>
      </mc:AlternateContent>
      <p:pic>
        <p:nvPicPr>
          <p:cNvPr id="8" name="Picture 7" descr="A screenshot of a cell phone&#10;&#10;Description automatically generated">
            <a:extLst>
              <a:ext uri="{FF2B5EF4-FFF2-40B4-BE49-F238E27FC236}">
                <a16:creationId xmlns:a16="http://schemas.microsoft.com/office/drawing/2014/main" id="{DC3E8ACC-DF39-4F1D-A939-74C3148F1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67663"/>
            <a:ext cx="5643280" cy="3183389"/>
          </a:xfrm>
          <a:prstGeom prst="rect">
            <a:avLst/>
          </a:prstGeom>
        </p:spPr>
      </p:pic>
      <p:sp>
        <p:nvSpPr>
          <p:cNvPr id="10" name="Footer Placeholder 3">
            <a:extLst>
              <a:ext uri="{FF2B5EF4-FFF2-40B4-BE49-F238E27FC236}">
                <a16:creationId xmlns:a16="http://schemas.microsoft.com/office/drawing/2014/main" id="{5E95BF85-A507-406B-BBBB-D68163AF5A4C}"/>
              </a:ext>
            </a:extLst>
          </p:cNvPr>
          <p:cNvSpPr>
            <a:spLocks noGrp="1"/>
          </p:cNvSpPr>
          <p:nvPr>
            <p:ph type="ftr" sz="quarter" idx="11"/>
          </p:nvPr>
        </p:nvSpPr>
        <p:spPr>
          <a:xfrm>
            <a:off x="1627632" y="6472976"/>
            <a:ext cx="2688336" cy="182880"/>
          </a:xfrm>
        </p:spPr>
        <p:txBody>
          <a:bodyPr/>
          <a:lstStyle/>
          <a:p>
            <a:r>
              <a:rPr lang="en-CA" dirty="0"/>
              <a:t>Tipping-point sensitivity analysis</a:t>
            </a:r>
          </a:p>
        </p:txBody>
      </p:sp>
    </p:spTree>
    <p:extLst>
      <p:ext uri="{BB962C8B-B14F-4D97-AF65-F5344CB8AC3E}">
        <p14:creationId xmlns:p14="http://schemas.microsoft.com/office/powerpoint/2010/main" val="266451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D7AE-5867-4D9D-9175-8FF4D9BE466F}"/>
              </a:ext>
            </a:extLst>
          </p:cNvPr>
          <p:cNvSpPr>
            <a:spLocks noGrp="1"/>
          </p:cNvSpPr>
          <p:nvPr>
            <p:ph type="title"/>
          </p:nvPr>
        </p:nvSpPr>
        <p:spPr/>
        <p:txBody>
          <a:bodyPr/>
          <a:lstStyle/>
          <a:p>
            <a:r>
              <a:rPr lang="en-US" altLang="zh-CN" b="1" dirty="0"/>
              <a:t>Advantages</a:t>
            </a:r>
            <a:endParaRPr lang="zh-CN" altLang="en-US" b="1" dirty="0"/>
          </a:p>
        </p:txBody>
      </p:sp>
      <p:sp>
        <p:nvSpPr>
          <p:cNvPr id="3" name="Date Placeholder 2">
            <a:extLst>
              <a:ext uri="{FF2B5EF4-FFF2-40B4-BE49-F238E27FC236}">
                <a16:creationId xmlns:a16="http://schemas.microsoft.com/office/drawing/2014/main" id="{39E3D367-5AA0-49DC-A88F-CC739DFA55BC}"/>
              </a:ext>
            </a:extLst>
          </p:cNvPr>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5" name="Slide Number Placeholder 4">
            <a:extLst>
              <a:ext uri="{FF2B5EF4-FFF2-40B4-BE49-F238E27FC236}">
                <a16:creationId xmlns:a16="http://schemas.microsoft.com/office/drawing/2014/main" id="{63A000A0-54AA-46B4-AB5A-FA553BBC5BD9}"/>
              </a:ext>
            </a:extLst>
          </p:cNvPr>
          <p:cNvSpPr>
            <a:spLocks noGrp="1"/>
          </p:cNvSpPr>
          <p:nvPr>
            <p:ph type="sldNum" sz="quarter" idx="12"/>
          </p:nvPr>
        </p:nvSpPr>
        <p:spPr/>
        <p:txBody>
          <a:bodyPr/>
          <a:lstStyle/>
          <a:p>
            <a:fld id="{00E6A5BD-C011-4A45-AA3A-201790FB7F2B}" type="slidenum">
              <a:rPr lang="en-CA" smtClean="0"/>
              <a:t>7</a:t>
            </a:fld>
            <a:endParaRPr lang="en-CA" dirty="0"/>
          </a:p>
        </p:txBody>
      </p:sp>
      <p:sp>
        <p:nvSpPr>
          <p:cNvPr id="7" name="Content Placeholder 6">
            <a:extLst>
              <a:ext uri="{FF2B5EF4-FFF2-40B4-BE49-F238E27FC236}">
                <a16:creationId xmlns:a16="http://schemas.microsoft.com/office/drawing/2014/main" id="{B5B3399F-D6A9-4227-B654-A6CA897023EA}"/>
              </a:ext>
            </a:extLst>
          </p:cNvPr>
          <p:cNvSpPr>
            <a:spLocks noGrp="1"/>
          </p:cNvSpPr>
          <p:nvPr>
            <p:ph sz="quarter" idx="14"/>
          </p:nvPr>
        </p:nvSpPr>
        <p:spPr>
          <a:xfrm>
            <a:off x="1627188" y="1788365"/>
            <a:ext cx="10116446" cy="4343400"/>
          </a:xfrm>
        </p:spPr>
        <p:txBody>
          <a:bodyPr/>
          <a:lstStyle/>
          <a:p>
            <a:r>
              <a:rPr lang="en-US" altLang="zh-CN" sz="2000" dirty="0">
                <a:cs typeface="Times New Roman" panose="02020603050405020304" pitchFamily="18" charset="0"/>
              </a:rPr>
              <a:t>Tipping-point analysis does not need to postulate any missing data mechanism. </a:t>
            </a:r>
          </a:p>
          <a:p>
            <a:endParaRPr lang="en-US" altLang="zh-CN" sz="2000" dirty="0">
              <a:cs typeface="Times New Roman" panose="02020603050405020304" pitchFamily="18" charset="0"/>
            </a:endParaRPr>
          </a:p>
          <a:p>
            <a:r>
              <a:rPr lang="en-US" altLang="zh-CN" sz="2000" dirty="0">
                <a:cs typeface="Times New Roman" panose="02020603050405020304" pitchFamily="18" charset="0"/>
              </a:rPr>
              <a:t>Tipping-point analysis does not involve model uncertainty and assumptions. </a:t>
            </a:r>
          </a:p>
          <a:p>
            <a:endParaRPr lang="en-US" altLang="zh-CN" sz="2000" dirty="0">
              <a:cs typeface="Times New Roman" panose="02020603050405020304" pitchFamily="18" charset="0"/>
            </a:endParaRPr>
          </a:p>
          <a:p>
            <a:r>
              <a:rPr lang="en-US" altLang="zh-CN" sz="2000" dirty="0">
                <a:cs typeface="Times New Roman" panose="02020603050405020304" pitchFamily="18" charset="0"/>
              </a:rPr>
              <a:t>The result of the tipping-point analysis may be more understandable to non-statisticians than that of the model-based approach. </a:t>
            </a:r>
          </a:p>
          <a:p>
            <a:endParaRPr lang="en-US" altLang="zh-CN" sz="2000" dirty="0">
              <a:cs typeface="Times New Roman" panose="02020603050405020304" pitchFamily="18" charset="0"/>
            </a:endParaRPr>
          </a:p>
          <a:p>
            <a:r>
              <a:rPr lang="en-US" altLang="zh-CN" sz="2000" dirty="0">
                <a:cs typeface="Times New Roman" panose="02020603050405020304" pitchFamily="18" charset="0"/>
              </a:rPr>
              <a:t>Tipping point analysis and graphical visualizations can be used to evaluate the robustness of statistical significance when the extent of missing data is reasonable.</a:t>
            </a:r>
          </a:p>
          <a:p>
            <a:pPr marL="0" indent="0">
              <a:buNone/>
            </a:pPr>
            <a:endParaRPr lang="en-US" altLang="zh-CN" sz="2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571E2DAE-8CE8-4659-A1AE-382AB1285DF7}"/>
              </a:ext>
            </a:extLst>
          </p:cNvPr>
          <p:cNvSpPr>
            <a:spLocks noGrp="1"/>
          </p:cNvSpPr>
          <p:nvPr>
            <p:ph type="ftr" sz="quarter" idx="11"/>
          </p:nvPr>
        </p:nvSpPr>
        <p:spPr>
          <a:xfrm>
            <a:off x="1627632" y="6472976"/>
            <a:ext cx="2688336" cy="182880"/>
          </a:xfrm>
        </p:spPr>
        <p:txBody>
          <a:bodyPr/>
          <a:lstStyle/>
          <a:p>
            <a:r>
              <a:rPr lang="en-CA" dirty="0"/>
              <a:t>Tipping-point sensitivity analysis</a:t>
            </a:r>
          </a:p>
        </p:txBody>
      </p:sp>
    </p:spTree>
    <p:extLst>
      <p:ext uri="{BB962C8B-B14F-4D97-AF65-F5344CB8AC3E}">
        <p14:creationId xmlns:p14="http://schemas.microsoft.com/office/powerpoint/2010/main" val="309542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952A-DBF6-4F33-8D0C-20BD5FBC2609}"/>
              </a:ext>
            </a:extLst>
          </p:cNvPr>
          <p:cNvSpPr>
            <a:spLocks noGrp="1"/>
          </p:cNvSpPr>
          <p:nvPr>
            <p:ph type="title"/>
          </p:nvPr>
        </p:nvSpPr>
        <p:spPr/>
        <p:txBody>
          <a:bodyPr/>
          <a:lstStyle/>
          <a:p>
            <a:r>
              <a:rPr lang="en-US" altLang="zh-CN" b="1" dirty="0"/>
              <a:t>Goals of clinical trial</a:t>
            </a:r>
            <a:endParaRPr lang="zh-CN" altLang="en-US" b="1" dirty="0"/>
          </a:p>
        </p:txBody>
      </p:sp>
      <p:sp>
        <p:nvSpPr>
          <p:cNvPr id="3" name="Date Placeholder 2">
            <a:extLst>
              <a:ext uri="{FF2B5EF4-FFF2-40B4-BE49-F238E27FC236}">
                <a16:creationId xmlns:a16="http://schemas.microsoft.com/office/drawing/2014/main" id="{869B90DF-D30D-4312-9F84-8EA38EE92AFD}"/>
              </a:ext>
            </a:extLst>
          </p:cNvPr>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5" name="Slide Number Placeholder 4">
            <a:extLst>
              <a:ext uri="{FF2B5EF4-FFF2-40B4-BE49-F238E27FC236}">
                <a16:creationId xmlns:a16="http://schemas.microsoft.com/office/drawing/2014/main" id="{58BF8353-BEAD-46F0-A7B0-71A0D5CA5E27}"/>
              </a:ext>
            </a:extLst>
          </p:cNvPr>
          <p:cNvSpPr>
            <a:spLocks noGrp="1"/>
          </p:cNvSpPr>
          <p:nvPr>
            <p:ph type="sldNum" sz="quarter" idx="12"/>
          </p:nvPr>
        </p:nvSpPr>
        <p:spPr/>
        <p:txBody>
          <a:bodyPr/>
          <a:lstStyle/>
          <a:p>
            <a:fld id="{00E6A5BD-C011-4A45-AA3A-201790FB7F2B}" type="slidenum">
              <a:rPr lang="en-CA" smtClean="0"/>
              <a:t>8</a:t>
            </a:fld>
            <a:endParaRPr lang="en-CA" dirty="0"/>
          </a:p>
        </p:txBody>
      </p:sp>
      <p:pic>
        <p:nvPicPr>
          <p:cNvPr id="8" name="Picture 7">
            <a:extLst>
              <a:ext uri="{FF2B5EF4-FFF2-40B4-BE49-F238E27FC236}">
                <a16:creationId xmlns:a16="http://schemas.microsoft.com/office/drawing/2014/main" id="{6B3D0400-80F8-434F-8977-9F784E48AE5C}"/>
              </a:ext>
            </a:extLst>
          </p:cNvPr>
          <p:cNvPicPr>
            <a:picLocks noChangeAspect="1"/>
          </p:cNvPicPr>
          <p:nvPr/>
        </p:nvPicPr>
        <p:blipFill>
          <a:blip r:embed="rId2"/>
          <a:stretch>
            <a:fillRect/>
          </a:stretch>
        </p:blipFill>
        <p:spPr>
          <a:xfrm>
            <a:off x="3303501" y="2375934"/>
            <a:ext cx="4748575" cy="3065781"/>
          </a:xfrm>
          <a:prstGeom prst="rect">
            <a:avLst/>
          </a:prstGeom>
        </p:spPr>
      </p:pic>
      <p:sp>
        <p:nvSpPr>
          <p:cNvPr id="9" name="Rectangle 8">
            <a:extLst>
              <a:ext uri="{FF2B5EF4-FFF2-40B4-BE49-F238E27FC236}">
                <a16:creationId xmlns:a16="http://schemas.microsoft.com/office/drawing/2014/main" id="{2C51F398-7E8B-40FB-A12F-F132A66CE082}"/>
              </a:ext>
            </a:extLst>
          </p:cNvPr>
          <p:cNvSpPr/>
          <p:nvPr/>
        </p:nvSpPr>
        <p:spPr>
          <a:xfrm>
            <a:off x="1748176" y="5634180"/>
            <a:ext cx="8478003" cy="646331"/>
          </a:xfrm>
          <a:prstGeom prst="rect">
            <a:avLst/>
          </a:prstGeom>
        </p:spPr>
        <p:txBody>
          <a:bodyPr wrap="square">
            <a:spAutoFit/>
          </a:bodyPr>
          <a:lstStyle/>
          <a:p>
            <a:r>
              <a:rPr lang="en-US" altLang="zh-CN" dirty="0">
                <a:solidFill>
                  <a:srgbClr val="92D050"/>
                </a:solidFill>
                <a:latin typeface="Berlin Sans FB" panose="020E0602020502020306" pitchFamily="34" charset="0"/>
              </a:rPr>
              <a:t>From the perspective of statisticians, the more important goal is to make sure the significant result reliable and robust.</a:t>
            </a:r>
            <a:endParaRPr lang="zh-CN" altLang="en-US" dirty="0">
              <a:solidFill>
                <a:srgbClr val="92D050"/>
              </a:solidFill>
              <a:latin typeface="Berlin Sans FB" panose="020E0602020502020306" pitchFamily="34" charset="0"/>
            </a:endParaRPr>
          </a:p>
        </p:txBody>
      </p:sp>
      <p:sp>
        <p:nvSpPr>
          <p:cNvPr id="10" name="Rectangle 9">
            <a:extLst>
              <a:ext uri="{FF2B5EF4-FFF2-40B4-BE49-F238E27FC236}">
                <a16:creationId xmlns:a16="http://schemas.microsoft.com/office/drawing/2014/main" id="{FB207132-16C3-4BBF-AB07-5D9A0E15F5AF}"/>
              </a:ext>
            </a:extLst>
          </p:cNvPr>
          <p:cNvSpPr/>
          <p:nvPr/>
        </p:nvSpPr>
        <p:spPr>
          <a:xfrm>
            <a:off x="5560867" y="1641873"/>
            <a:ext cx="6096000" cy="923330"/>
          </a:xfrm>
          <a:prstGeom prst="rect">
            <a:avLst/>
          </a:prstGeom>
        </p:spPr>
        <p:txBody>
          <a:bodyPr>
            <a:spAutoFit/>
          </a:bodyPr>
          <a:lstStyle/>
          <a:p>
            <a:r>
              <a:rPr lang="en-US" altLang="zh-CN" dirty="0">
                <a:solidFill>
                  <a:srgbClr val="7030A0"/>
                </a:solidFill>
                <a:latin typeface="Berlin Sans FB" panose="020E0602020502020306" pitchFamily="34" charset="0"/>
              </a:rPr>
              <a:t>From the perspective of sponsor, the primary goal of clinical trials is to obtain a statistically significant result.</a:t>
            </a:r>
          </a:p>
          <a:p>
            <a:endParaRPr lang="en-US" altLang="zh-CN" dirty="0">
              <a:latin typeface="Berlin Sans FB" panose="020E0602020502020306" pitchFamily="34" charset="0"/>
            </a:endParaRPr>
          </a:p>
        </p:txBody>
      </p:sp>
      <p:sp>
        <p:nvSpPr>
          <p:cNvPr id="11" name="Footer Placeholder 3">
            <a:extLst>
              <a:ext uri="{FF2B5EF4-FFF2-40B4-BE49-F238E27FC236}">
                <a16:creationId xmlns:a16="http://schemas.microsoft.com/office/drawing/2014/main" id="{A4D86D22-462B-4357-B8CA-9F5311786838}"/>
              </a:ext>
            </a:extLst>
          </p:cNvPr>
          <p:cNvSpPr>
            <a:spLocks noGrp="1"/>
          </p:cNvSpPr>
          <p:nvPr>
            <p:ph type="ftr" sz="quarter" idx="11"/>
          </p:nvPr>
        </p:nvSpPr>
        <p:spPr>
          <a:xfrm>
            <a:off x="1627632" y="6472976"/>
            <a:ext cx="2688336" cy="182880"/>
          </a:xfrm>
        </p:spPr>
        <p:txBody>
          <a:bodyPr/>
          <a:lstStyle/>
          <a:p>
            <a:r>
              <a:rPr lang="en-CA" dirty="0"/>
              <a:t>Tipping-point sensitivity analysis</a:t>
            </a:r>
          </a:p>
        </p:txBody>
      </p:sp>
    </p:spTree>
    <p:extLst>
      <p:ext uri="{BB962C8B-B14F-4D97-AF65-F5344CB8AC3E}">
        <p14:creationId xmlns:p14="http://schemas.microsoft.com/office/powerpoint/2010/main" val="88139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4EB2-852F-4AC2-A324-C911BB272A80}"/>
              </a:ext>
            </a:extLst>
          </p:cNvPr>
          <p:cNvSpPr>
            <a:spLocks noGrp="1"/>
          </p:cNvSpPr>
          <p:nvPr>
            <p:ph type="title"/>
          </p:nvPr>
        </p:nvSpPr>
        <p:spPr/>
        <p:txBody>
          <a:bodyPr/>
          <a:lstStyle/>
          <a:p>
            <a:r>
              <a:rPr lang="en-US" altLang="zh-CN" b="1" dirty="0"/>
              <a:t>References</a:t>
            </a:r>
            <a:endParaRPr lang="zh-CN" altLang="en-US" b="1" dirty="0"/>
          </a:p>
        </p:txBody>
      </p:sp>
      <p:sp>
        <p:nvSpPr>
          <p:cNvPr id="3" name="Date Placeholder 2">
            <a:extLst>
              <a:ext uri="{FF2B5EF4-FFF2-40B4-BE49-F238E27FC236}">
                <a16:creationId xmlns:a16="http://schemas.microsoft.com/office/drawing/2014/main" id="{8E2C5554-7F24-45D7-B122-2A025EDE5895}"/>
              </a:ext>
            </a:extLst>
          </p:cNvPr>
          <p:cNvSpPr>
            <a:spLocks noGrp="1"/>
          </p:cNvSpPr>
          <p:nvPr>
            <p:ph type="dt" sz="half" idx="10"/>
          </p:nvPr>
        </p:nvSpPr>
        <p:spPr/>
        <p:txBody>
          <a:bodyPr/>
          <a:lstStyle/>
          <a:p>
            <a:fld id="{66CA7FD2-EEE1-4653-A3ED-EC06E26685F5}" type="datetime4">
              <a:rPr lang="en-US" smtClean="0"/>
              <a:t>November 21, 2019</a:t>
            </a:fld>
            <a:endParaRPr lang="en-CA" dirty="0"/>
          </a:p>
        </p:txBody>
      </p:sp>
      <p:sp>
        <p:nvSpPr>
          <p:cNvPr id="5" name="Slide Number Placeholder 4">
            <a:extLst>
              <a:ext uri="{FF2B5EF4-FFF2-40B4-BE49-F238E27FC236}">
                <a16:creationId xmlns:a16="http://schemas.microsoft.com/office/drawing/2014/main" id="{3382C60E-D21E-4E04-B1B0-6D58E93F7F1C}"/>
              </a:ext>
            </a:extLst>
          </p:cNvPr>
          <p:cNvSpPr>
            <a:spLocks noGrp="1"/>
          </p:cNvSpPr>
          <p:nvPr>
            <p:ph type="sldNum" sz="quarter" idx="12"/>
          </p:nvPr>
        </p:nvSpPr>
        <p:spPr/>
        <p:txBody>
          <a:bodyPr/>
          <a:lstStyle/>
          <a:p>
            <a:fld id="{00E6A5BD-C011-4A45-AA3A-201790FB7F2B}" type="slidenum">
              <a:rPr lang="en-CA" smtClean="0"/>
              <a:t>9</a:t>
            </a:fld>
            <a:endParaRPr lang="en-CA" dirty="0"/>
          </a:p>
        </p:txBody>
      </p:sp>
      <p:sp>
        <p:nvSpPr>
          <p:cNvPr id="7" name="Content Placeholder 6">
            <a:extLst>
              <a:ext uri="{FF2B5EF4-FFF2-40B4-BE49-F238E27FC236}">
                <a16:creationId xmlns:a16="http://schemas.microsoft.com/office/drawing/2014/main" id="{B4B3697B-814B-4E89-8F4E-3C1A5702D1F8}"/>
              </a:ext>
            </a:extLst>
          </p:cNvPr>
          <p:cNvSpPr>
            <a:spLocks noGrp="1"/>
          </p:cNvSpPr>
          <p:nvPr>
            <p:ph sz="quarter" idx="14"/>
          </p:nvPr>
        </p:nvSpPr>
        <p:spPr>
          <a:xfrm>
            <a:off x="1627187" y="1257300"/>
            <a:ext cx="10564813" cy="4343400"/>
          </a:xfrm>
        </p:spPr>
        <p:txBody>
          <a:bodyPr/>
          <a:lstStyle/>
          <a:p>
            <a:endParaRPr lang="zh-CN" altLang="en-US" dirty="0"/>
          </a:p>
          <a:p>
            <a:pPr marL="0" indent="0">
              <a:buNone/>
            </a:pPr>
            <a:r>
              <a:rPr lang="en-US" altLang="zh-CN" sz="1200" dirty="0"/>
              <a:t>1. Yan X, Lee S, Li N (2009). Missing data handling methods in medical device clinical trials. Journal of Biopharmaceutical Statistics. </a:t>
            </a:r>
          </a:p>
          <a:p>
            <a:pPr marL="342900" indent="-342900">
              <a:buAutoNum type="arabicPeriod"/>
            </a:pPr>
            <a:endParaRPr lang="zh-CN" altLang="en-US" sz="1200" dirty="0"/>
          </a:p>
          <a:p>
            <a:pPr marL="0" indent="0">
              <a:buNone/>
            </a:pPr>
            <a:r>
              <a:rPr lang="en-US" altLang="zh-CN" sz="1200" dirty="0"/>
              <a:t>2. Campbell G, </a:t>
            </a:r>
            <a:r>
              <a:rPr lang="en-US" altLang="zh-CN" sz="1200" dirty="0" err="1"/>
              <a:t>Pennello</a:t>
            </a:r>
            <a:r>
              <a:rPr lang="en-US" altLang="zh-CN" sz="1200" dirty="0"/>
              <a:t> G, Yue L (2011). Missing data in the regulation of medical devices. Journal of Biopharmaceutical Statistics.</a:t>
            </a:r>
          </a:p>
          <a:p>
            <a:pPr marL="0" indent="0">
              <a:buNone/>
            </a:pPr>
            <a:endParaRPr lang="en-US" altLang="zh-CN" sz="1200" dirty="0"/>
          </a:p>
          <a:p>
            <a:pPr marL="0" indent="0">
              <a:buNone/>
            </a:pPr>
            <a:r>
              <a:rPr lang="en-US" altLang="zh-CN" sz="1200" dirty="0"/>
              <a:t>3. </a:t>
            </a:r>
            <a:r>
              <a:rPr lang="en-US" altLang="zh-CN" sz="1200" dirty="0" err="1"/>
              <a:t>Liublinska</a:t>
            </a:r>
            <a:r>
              <a:rPr lang="en-US" altLang="zh-CN" sz="1200" dirty="0"/>
              <a:t> V, Rubin DB (2014). Sensitivity analysis for a partially missing binary outcome in a two-arm randomized clinical trial. Statistics in Medicine. </a:t>
            </a:r>
          </a:p>
          <a:p>
            <a:pPr marL="0" indent="0">
              <a:buNone/>
            </a:pPr>
            <a:endParaRPr lang="en-US" altLang="zh-CN" sz="1200" dirty="0"/>
          </a:p>
          <a:p>
            <a:pPr marL="0" indent="0">
              <a:buNone/>
            </a:pPr>
            <a:r>
              <a:rPr lang="en-US" altLang="zh-CN" sz="1200" dirty="0"/>
              <a:t>4. R package - </a:t>
            </a:r>
            <a:r>
              <a:rPr lang="en-US" altLang="zh-CN" sz="1200" dirty="0" err="1"/>
              <a:t>TippingPoint</a:t>
            </a:r>
            <a:r>
              <a:rPr lang="en-US" altLang="zh-CN" sz="1200" dirty="0"/>
              <a:t>: Enhanced Tipping Point Displays the Results of Sensitivity Analyses for Missing Data</a:t>
            </a:r>
          </a:p>
          <a:p>
            <a:pPr marL="0" indent="0">
              <a:buNone/>
            </a:pPr>
            <a:endParaRPr lang="en-US" altLang="zh-CN" sz="1200" dirty="0"/>
          </a:p>
          <a:p>
            <a:pPr marL="0" indent="0">
              <a:buNone/>
            </a:pPr>
            <a:r>
              <a:rPr lang="en-US" altLang="zh-CN" sz="1200" dirty="0"/>
              <a:t>5. The</a:t>
            </a:r>
            <a:r>
              <a:rPr lang="zh-CN" altLang="en-US" sz="1200" dirty="0"/>
              <a:t> </a:t>
            </a:r>
            <a:r>
              <a:rPr lang="en-US" altLang="zh-CN" sz="1200" dirty="0"/>
              <a:t>Prevention</a:t>
            </a:r>
            <a:r>
              <a:rPr lang="zh-CN" altLang="en-US" sz="1200" dirty="0"/>
              <a:t> </a:t>
            </a:r>
            <a:r>
              <a:rPr lang="en-US" altLang="zh-CN" sz="1200" dirty="0"/>
              <a:t>and</a:t>
            </a:r>
            <a:r>
              <a:rPr lang="zh-CN" altLang="en-US" sz="1200" dirty="0"/>
              <a:t> </a:t>
            </a:r>
            <a:r>
              <a:rPr lang="en-US" altLang="zh-CN" sz="1200" dirty="0"/>
              <a:t>treatment</a:t>
            </a:r>
            <a:r>
              <a:rPr lang="zh-CN" altLang="en-US" sz="1200" dirty="0"/>
              <a:t> </a:t>
            </a:r>
            <a:r>
              <a:rPr lang="en-US" altLang="zh-CN" sz="1200" dirty="0"/>
              <a:t>of</a:t>
            </a:r>
            <a:r>
              <a:rPr lang="zh-CN" altLang="en-US" sz="1200" dirty="0"/>
              <a:t> </a:t>
            </a:r>
            <a:r>
              <a:rPr lang="en-US" altLang="zh-CN" sz="1200" dirty="0"/>
              <a:t>missing</a:t>
            </a:r>
            <a:r>
              <a:rPr lang="zh-CN" altLang="en-US" sz="1200" dirty="0"/>
              <a:t> </a:t>
            </a:r>
            <a:r>
              <a:rPr lang="en-US" altLang="zh-CN" sz="1200" dirty="0"/>
              <a:t>data</a:t>
            </a:r>
            <a:r>
              <a:rPr lang="zh-CN" altLang="en-US" sz="1200" dirty="0"/>
              <a:t> </a:t>
            </a:r>
            <a:r>
              <a:rPr lang="en-US" altLang="zh-CN" sz="1200" dirty="0"/>
              <a:t>in</a:t>
            </a:r>
            <a:r>
              <a:rPr lang="zh-CN" altLang="en-US" sz="1200" dirty="0"/>
              <a:t> </a:t>
            </a:r>
            <a:r>
              <a:rPr lang="en-US" altLang="zh-CN" sz="1200" dirty="0"/>
              <a:t>clinical</a:t>
            </a:r>
            <a:r>
              <a:rPr lang="zh-CN" altLang="en-US" sz="1200" dirty="0"/>
              <a:t> </a:t>
            </a:r>
            <a:r>
              <a:rPr lang="en-US" altLang="zh-CN" sz="1200" dirty="0"/>
              <a:t>trials</a:t>
            </a:r>
          </a:p>
          <a:p>
            <a:pPr marL="0" indent="0">
              <a:buNone/>
            </a:pPr>
            <a:endParaRPr lang="en-US" altLang="zh-CN" sz="1200" dirty="0"/>
          </a:p>
          <a:p>
            <a:pPr marL="0" indent="0">
              <a:buNone/>
            </a:pPr>
            <a:r>
              <a:rPr lang="en-US" altLang="zh-CN" sz="1200" dirty="0"/>
              <a:t>6. Guidelines on missing data in confirmatory clinical trials</a:t>
            </a:r>
          </a:p>
          <a:p>
            <a:pPr marL="0" indent="0">
              <a:buNone/>
            </a:pPr>
            <a:endParaRPr lang="zh-CN" altLang="en-US" sz="1600" dirty="0"/>
          </a:p>
        </p:txBody>
      </p:sp>
      <p:sp>
        <p:nvSpPr>
          <p:cNvPr id="8" name="Footer Placeholder 3">
            <a:extLst>
              <a:ext uri="{FF2B5EF4-FFF2-40B4-BE49-F238E27FC236}">
                <a16:creationId xmlns:a16="http://schemas.microsoft.com/office/drawing/2014/main" id="{2AA43720-B868-496F-92DE-E1C2E8823110}"/>
              </a:ext>
            </a:extLst>
          </p:cNvPr>
          <p:cNvSpPr>
            <a:spLocks noGrp="1"/>
          </p:cNvSpPr>
          <p:nvPr>
            <p:ph type="ftr" sz="quarter" idx="11"/>
          </p:nvPr>
        </p:nvSpPr>
        <p:spPr>
          <a:xfrm>
            <a:off x="1627632" y="6472976"/>
            <a:ext cx="2688336" cy="182880"/>
          </a:xfrm>
        </p:spPr>
        <p:txBody>
          <a:bodyPr/>
          <a:lstStyle/>
          <a:p>
            <a:r>
              <a:rPr lang="en-CA" dirty="0"/>
              <a:t>Tipping-point sensitivity analysis</a:t>
            </a:r>
          </a:p>
        </p:txBody>
      </p:sp>
    </p:spTree>
    <p:extLst>
      <p:ext uri="{BB962C8B-B14F-4D97-AF65-F5344CB8AC3E}">
        <p14:creationId xmlns:p14="http://schemas.microsoft.com/office/powerpoint/2010/main" val="2175718861"/>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5189</TotalTime>
  <Words>779</Words>
  <Application>Microsoft Office PowerPoint</Application>
  <PresentationFormat>Widescreen</PresentationFormat>
  <Paragraphs>144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Berlin Sans FB</vt:lpstr>
      <vt:lpstr>Cambria Math</vt:lpstr>
      <vt:lpstr>GE Inspira Sans</vt:lpstr>
      <vt:lpstr>Times New Roman</vt:lpstr>
      <vt:lpstr>GE</vt:lpstr>
      <vt:lpstr>Tipping-point sensitivity analysis  for missing data    </vt:lpstr>
      <vt:lpstr>Statistical innovations pioneered by CDRH</vt:lpstr>
      <vt:lpstr>A hypothetical missing data example</vt:lpstr>
      <vt:lpstr>Investigation of missing data</vt:lpstr>
      <vt:lpstr>Tipping Point Analysis</vt:lpstr>
      <vt:lpstr>Tipping point algorithm: binary outcome</vt:lpstr>
      <vt:lpstr>Advantages</vt:lpstr>
      <vt:lpstr>Goals of clinical trial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Zhang, Tianhao (GE Healthcare)</dc:creator>
  <dc:description>Version 1.08
Job 1437
August 25, 2016</dc:description>
  <cp:lastModifiedBy>Li, Ning (GE Healthcare-212697818)</cp:lastModifiedBy>
  <cp:revision>332</cp:revision>
  <dcterms:created xsi:type="dcterms:W3CDTF">2019-04-30T18:48:45Z</dcterms:created>
  <dcterms:modified xsi:type="dcterms:W3CDTF">2019-11-21T06:38:25Z</dcterms:modified>
</cp:coreProperties>
</file>