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257" r:id="rId2"/>
    <p:sldId id="364" r:id="rId3"/>
    <p:sldId id="359" r:id="rId4"/>
    <p:sldId id="358" r:id="rId5"/>
    <p:sldId id="361" r:id="rId6"/>
    <p:sldId id="353" r:id="rId7"/>
    <p:sldId id="362" r:id="rId8"/>
    <p:sldId id="360" r:id="rId9"/>
    <p:sldId id="357" r:id="rId10"/>
    <p:sldId id="355" r:id="rId11"/>
    <p:sldId id="354" r:id="rId12"/>
    <p:sldId id="363" r:id="rId13"/>
    <p:sldId id="3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39">
          <p15:clr>
            <a:srgbClr val="A4A3A4"/>
          </p15:clr>
        </p15:guide>
        <p15:guide id="4" orient="horz" pos="505">
          <p15:clr>
            <a:srgbClr val="A4A3A4"/>
          </p15:clr>
        </p15:guide>
        <p15:guide id="5" orient="horz" pos="1165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pos="7400">
          <p15:clr>
            <a:srgbClr val="A4A3A4"/>
          </p15:clr>
        </p15:guide>
        <p15:guide id="8" pos="1025">
          <p15:clr>
            <a:srgbClr val="A4A3A4"/>
          </p15:clr>
        </p15:guide>
        <p15:guide id="9" pos="6697">
          <p15:clr>
            <a:srgbClr val="A4A3A4"/>
          </p15:clr>
        </p15:guide>
        <p15:guide id="10" pos="42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7752061-5463-48E6-A297-43E0E91C0267}">
  <a:tblStyle styleId="{0817EA92-75D0-4044-A80A-286907CE0DDB}" styleName="GE Ruled Table">
    <a:wholeTbl>
      <a:tcTxStyle>
        <a:fontRef idx="minor">
          <a:prstClr val="black"/>
        </a:fontRef>
        <a:schemeClr val="accent2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19050" cmpd="sng">
              <a:gradFill>
                <a:gsLst>
                  <a:gs pos="0">
                    <a:schemeClr val="bg1"/>
                  </a:gs>
                  <a:gs pos="25000">
                    <a:srgbClr val="B7E6FF"/>
                  </a:gs>
                  <a:gs pos="100000">
                    <a:schemeClr val="accent3"/>
                  </a:gs>
                </a:gsLst>
                <a:lin ang="0" scaled="0"/>
              </a:gra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19050" cmpd="sng">
              <a:gradFill>
                <a:gsLst>
                  <a:gs pos="0">
                    <a:schemeClr val="bg1"/>
                  </a:gs>
                  <a:gs pos="25000">
                    <a:srgbClr val="B7E6FF"/>
                  </a:gs>
                  <a:gs pos="100000">
                    <a:schemeClr val="accent3"/>
                  </a:gs>
                </a:gsLst>
                <a:lin ang="0" scaled="0"/>
              </a:gradFill>
            </a:ln>
          </a:insideH>
          <a:insideV>
            <a:ln w="0" cmpd="sng">
              <a:solidFill>
                <a:schemeClr val="bg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>
          <a:top>
            <a:ln w="0" cmpd="sng">
              <a:solidFill>
                <a:schemeClr val="lt1"/>
              </a:solidFill>
            </a:ln>
          </a:top>
          <a:insideH>
            <a:ln w="0" cmpd="sng">
              <a:solidFill>
                <a:schemeClr val="lt1"/>
              </a:solidFill>
            </a:ln>
          </a:insideH>
        </a:tcBdr>
      </a:tcStyle>
    </a:firstCol>
    <a:lastRow>
      <a:tcStyle>
        <a:tcBdr/>
      </a:tcStyle>
    </a:lastRow>
    <a:firstRow>
      <a:tcStyle>
        <a:tcBdr/>
      </a:tcStyle>
    </a:firstRow>
  </a:tblStyle>
  <a:tblStyle styleId="{B7752061-5463-48E6-A297-43E0E91C0267}" styleName="GE Solid Table">
    <a:wholeTbl>
      <a:tcTxStyle>
        <a:fontRef idx="minor">
          <a:prstClr val="black"/>
        </a:fontRef>
        <a:schemeClr val="accent2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02"/>
      </p:cViewPr>
      <p:guideLst>
        <p:guide orient="horz" pos="2160"/>
        <p:guide pos="3840"/>
        <p:guide orient="horz" pos="1039"/>
        <p:guide orient="horz" pos="505"/>
        <p:guide orient="horz" pos="1165"/>
        <p:guide orient="horz" pos="3903"/>
        <p:guide pos="7400"/>
        <p:guide pos="1025"/>
        <p:guide pos="6697"/>
        <p:guide pos="4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58"/>
    </p:cViewPr>
  </p:sorterViewPr>
  <p:notesViewPr>
    <p:cSldViewPr snapToGrid="0" showGuides="1">
      <p:cViewPr varScale="1">
        <p:scale>
          <a:sx n="92" d="100"/>
          <a:sy n="92" d="100"/>
        </p:scale>
        <p:origin x="-3410" y="-8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77B6-06AB-43A3-89A4-8CD1677993D0}" type="datetimeFigureOut">
              <a:rPr lang="en-CA" smtClean="0"/>
              <a:t>2019-12-06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2B2D-468D-4837-8CAA-70AF425658B8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1026" name="Picture 2" descr="I:\Dockets\1421 SmallStuff GE PPT\Graphics\GE Grey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12" y="65216"/>
            <a:ext cx="579375" cy="5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29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04B0-AD37-4623-8498-3C9AE39E25E5}" type="datetimeFigureOut">
              <a:rPr lang="en-CA" smtClean="0"/>
              <a:t>2019-12-06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7687" y="4343400"/>
            <a:ext cx="610262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DABC8-FD09-47BC-822A-A981D494E0D7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8" name="Picture 2" descr="I:\Dockets\1421 SmallStuff GE PPT\Graphics\GE Gre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12" y="65216"/>
            <a:ext cx="579375" cy="5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5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037A-3417-49EF-A878-462A94356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507F-7694-44DB-8691-49B36BA1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74EA-7150-43B9-BC81-A90D079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D081-9EC5-449B-80D2-2C1B19BB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D567-EEE6-4C60-B5D1-5B6DF533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94511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6C45-0D19-4390-8250-951E8128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04A3D-6D60-434F-9A8B-264F92D5A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48AA-D952-4C2E-863B-3802124A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19D-B958-455D-9E3D-73230196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DB01-1007-49B3-A0DB-37C0BFD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9133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07C16-DF66-40A7-9F9E-7575CBD08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E028F-49A1-4701-85F2-77C9AFAF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073-B261-450F-8B27-FDDEEB4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5A31-B629-49BF-AA20-EA30BCAE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F19F-2795-4CED-BBAE-45DAE55C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5296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30554" y="1649413"/>
            <a:ext cx="9000934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Slide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188" y="3657600"/>
            <a:ext cx="4467288" cy="254013"/>
          </a:xfrm>
        </p:spPr>
        <p:txBody>
          <a:bodyPr/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fld id="{6050E0BC-091B-4F46-A64B-EF4A39477016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365125" y="365125"/>
            <a:ext cx="9017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05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7188" y="219456"/>
            <a:ext cx="899769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27188" y="1133856"/>
            <a:ext cx="9004300" cy="338328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627188" y="1847088"/>
            <a:ext cx="90043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27188" y="1647255"/>
            <a:ext cx="10120312" cy="0"/>
          </a:xfrm>
          <a:prstGeom prst="line">
            <a:avLst/>
          </a:prstGeom>
          <a:ln w="19050">
            <a:gradFill>
              <a:gsLst>
                <a:gs pos="0">
                  <a:schemeClr val="bg1"/>
                </a:gs>
                <a:gs pos="25000">
                  <a:srgbClr val="B7E6FF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64FA-D513-47FA-BA60-23EBA0C2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B777-FCA2-4927-B41E-99713381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2BED-81D5-4D6D-BFB3-499C0DF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2C3C-CB3B-422C-8787-E36A3EA2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012F-49EA-46EC-845D-DC564EC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8441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4F08-40BC-4BE4-B69B-71E39CD1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8ED3-8CBC-48F6-AEEB-FDEF0464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CB9F-DA11-47A2-B271-D60BF58A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2730-4F3E-465D-9E9D-32A817A7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553E-D96D-4D45-8CBD-71CC34FE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2413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C41C-4EC4-4636-9D2C-7695FC6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89DC-BB4E-4D1D-8B50-0812142C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10D94-ADFF-49ED-8352-867B998F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B20C8-BFE2-4298-BEF7-42437977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FFE7-6DAF-4E06-BFB2-B6EAE703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F5DD-BF57-4B3C-A6A1-D19BEFE4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05526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A97E-ADB8-4021-8C74-F76E5304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8555-7790-420F-A069-A8A501FD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8F9-1485-46CA-ACF1-FEDEB8EB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ACD1C-BB9B-43FE-876F-60888271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0834F-ACEF-4A15-A87B-2686E846A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D6F3E-515E-49DA-B978-C9BB2230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66BE2-613D-4291-8A77-14C93864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D4033-F105-4D5F-AADA-E07AD214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62399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AEF-0F6E-4D0B-A87C-3E5189E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4C440-3562-4C9F-9B19-4B9F82E7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EBFE-5BA1-460F-BE92-8CF5579A714B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9C52A-B2FC-4255-B3A9-629EE205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DA90-406C-4FDC-9E5C-01069320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6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63371-DCB4-481A-A00E-76A7BAD9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9AC8C-87BD-43F3-80EA-2BF62735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405D6-1E8F-4DEA-9B54-1BBC7800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00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E171-8A31-410E-B2B9-55E3E850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D9CF-E0F1-44E1-B9F1-5B52BB1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A7535-C10A-4B25-A427-BDB6E0AA6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0ED41-D981-4B52-8919-94E7AFA7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BCEE-850A-4334-B110-DE518889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81AC-7BFD-493B-8594-78E92A1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6670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2B80-1EC9-4D07-B6FC-119FB974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C819F-1E1E-40E5-9972-D7E519FE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9F0E5-F9BD-4238-879B-6A5B90F0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E9FF-93A7-4E25-A800-41F39562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04B8-2DC9-42FF-8F9E-17CF8538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6A78-FB85-4273-AE00-6332563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725817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59CAB-EE5C-47D0-8BF3-27965257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3937-5B82-40D7-A8E0-559924C0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C020-32E9-4D43-A9EB-9A47FD9A4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7A44-F5B9-48AC-81DD-DBE0808B6C3A}" type="datetime4">
              <a:rPr lang="en-US" smtClean="0"/>
              <a:t>December 6,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98E6-A56F-4EF3-A75E-B66FB582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C546-207B-42A0-B3CD-6D9C4DD61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1DDE0-4DC5-4142-82B6-9DBEEA5776F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345936"/>
            <a:ext cx="384048" cy="3840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882F71-A1AD-4776-A8B7-24BC59C61173}"/>
              </a:ext>
            </a:extLst>
          </p:cNvPr>
          <p:cNvCxnSpPr/>
          <p:nvPr userDrawn="1"/>
        </p:nvCxnSpPr>
        <p:spPr>
          <a:xfrm>
            <a:off x="1627188" y="6410996"/>
            <a:ext cx="1011574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28712" y="1315217"/>
            <a:ext cx="10446201" cy="1554480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Bonferroni or Holm or Hochberg? Multiplicity adjustment method choice based on simulation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28712" y="3430588"/>
            <a:ext cx="4467288" cy="25401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Ning Li</a:t>
            </a:r>
          </a:p>
          <a:p>
            <a:r>
              <a:rPr lang="en-US" dirty="0">
                <a:solidFill>
                  <a:schemeClr val="tx1"/>
                </a:solidFill>
              </a:rPr>
              <a:t>October 18, 2019</a:t>
            </a:r>
          </a:p>
        </p:txBody>
      </p:sp>
    </p:spTree>
    <p:extLst>
      <p:ext uri="{BB962C8B-B14F-4D97-AF65-F5344CB8AC3E}">
        <p14:creationId xmlns:p14="http://schemas.microsoft.com/office/powerpoint/2010/main" val="416361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C710-D65A-4503-A5A3-433075DC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Familywise Type I Error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45EB3-0A38-45EC-80AF-01F1DA46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10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91A62-198B-4E3E-8BA4-BD4C1494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38" y="2223076"/>
            <a:ext cx="3710696" cy="3160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F6851-E5EB-4A47-B74E-8D6BF4D4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82" y="2019877"/>
            <a:ext cx="4065161" cy="37066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C86433-1A26-4BD4-B895-4CCE0B5CBABE}"/>
              </a:ext>
            </a:extLst>
          </p:cNvPr>
          <p:cNvSpPr/>
          <p:nvPr/>
        </p:nvSpPr>
        <p:spPr>
          <a:xfrm>
            <a:off x="10217791" y="2541864"/>
            <a:ext cx="595618" cy="95634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3630-FABC-4B93-99DB-695E850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Power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874-ADB9-485F-988E-32FC43AC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11</a:t>
            </a:fld>
            <a:endParaRPr lang="en-CA" dirty="0"/>
          </a:p>
        </p:txBody>
      </p:sp>
      <p:sp>
        <p:nvSpPr>
          <p:cNvPr id="9" name="AutoShape 4" descr="http://127.0.0.1:45852/graphics/plot.png?width=723&amp;height=517&amp;randomizer=750215135">
            <a:extLst>
              <a:ext uri="{FF2B5EF4-FFF2-40B4-BE49-F238E27FC236}">
                <a16:creationId xmlns:a16="http://schemas.microsoft.com/office/drawing/2014/main" id="{5C47BC8F-5375-45F0-AD73-A539EB1AE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68CA0-92B1-4DCA-A975-39A32F0B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91" y="2005012"/>
            <a:ext cx="4429125" cy="3457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9D978-08D9-4F1C-AD76-7430BE922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86" y="1878731"/>
            <a:ext cx="4558514" cy="41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3630-FABC-4B93-99DB-695E8504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96" y="482576"/>
            <a:ext cx="8997696" cy="914400"/>
          </a:xfrm>
        </p:spPr>
        <p:txBody>
          <a:bodyPr/>
          <a:lstStyle/>
          <a:p>
            <a:r>
              <a:rPr lang="en-US" altLang="zh-CN" b="1" dirty="0"/>
              <a:t>Power – two hypotheses rejected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874-ADB9-485F-988E-32FC43AC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12</a:t>
            </a:fld>
            <a:endParaRPr lang="en-CA" dirty="0"/>
          </a:p>
        </p:txBody>
      </p:sp>
      <p:sp>
        <p:nvSpPr>
          <p:cNvPr id="9" name="AutoShape 4" descr="http://127.0.0.1:45852/graphics/plot.png?width=723&amp;height=517&amp;randomizer=750215135">
            <a:extLst>
              <a:ext uri="{FF2B5EF4-FFF2-40B4-BE49-F238E27FC236}">
                <a16:creationId xmlns:a16="http://schemas.microsoft.com/office/drawing/2014/main" id="{5C47BC8F-5375-45F0-AD73-A539EB1AE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AFE0D-B772-4C5C-8F81-52EA17D3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58" y="2078853"/>
            <a:ext cx="4076700" cy="3438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D8B9F2-D694-47A8-9B82-190D10D9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34" y="1880353"/>
            <a:ext cx="4525468" cy="41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D7AE-5867-4D9D-9175-8FF4D9B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Discussion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000A0-54AA-46B4-AB5A-FA553BBC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B3399F-D6A9-4227-B654-A6CA897023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27188" y="1788365"/>
            <a:ext cx="10116446" cy="4343400"/>
          </a:xfrm>
        </p:spPr>
        <p:txBody>
          <a:bodyPr/>
          <a:lstStyle/>
          <a:p>
            <a:r>
              <a:rPr lang="en-US" altLang="zh-CN" dirty="0"/>
              <a:t>Holm adjustment may be the most appropriate method for this study</a:t>
            </a:r>
          </a:p>
          <a:p>
            <a:endParaRPr lang="en-US" altLang="zh-CN" dirty="0"/>
          </a:p>
          <a:p>
            <a:r>
              <a:rPr lang="en-US" altLang="zh-CN" dirty="0"/>
              <a:t>Correlation &gt;= 0.35 - Hochberg adjustment</a:t>
            </a:r>
          </a:p>
          <a:p>
            <a:endParaRPr lang="en-US" altLang="zh-CN" dirty="0"/>
          </a:p>
          <a:p>
            <a:r>
              <a:rPr lang="en-US" altLang="zh-CN" dirty="0"/>
              <a:t>How to simulate bivariate (-2, -1, 0, 1, 2) distribution data</a:t>
            </a:r>
          </a:p>
          <a:p>
            <a:endParaRPr lang="en-US" altLang="zh-CN" dirty="0"/>
          </a:p>
          <a:p>
            <a:r>
              <a:rPr lang="en-US" altLang="zh-CN" dirty="0"/>
              <a:t>Simulation-based method choice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42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6C83-020E-4AD2-B54E-095B4550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92" y="369142"/>
            <a:ext cx="8997696" cy="914400"/>
          </a:xfrm>
        </p:spPr>
        <p:txBody>
          <a:bodyPr/>
          <a:lstStyle/>
          <a:p>
            <a:r>
              <a:rPr lang="en-US" altLang="zh-CN" b="1" dirty="0"/>
              <a:t>Multiplicity problems in clinical trials</a:t>
            </a:r>
            <a:endParaRPr lang="zh-CN" alt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2B6DA-F275-4E8E-B41B-E2AA600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9555B-FD46-4BD2-B112-40C22688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2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B9075-8147-48E7-A675-3A4E7B9DDC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27188" y="1847088"/>
            <a:ext cx="10377458" cy="4343400"/>
          </a:xfrm>
        </p:spPr>
        <p:txBody>
          <a:bodyPr>
            <a:normAutofit/>
          </a:bodyPr>
          <a:lstStyle/>
          <a:p>
            <a:r>
              <a:rPr lang="en-US" altLang="zh-CN" dirty="0"/>
              <a:t>Source of multiplicity in clinical trials</a:t>
            </a:r>
          </a:p>
          <a:p>
            <a:pPr lvl="1"/>
            <a:r>
              <a:rPr lang="en-US" altLang="zh-CN" sz="1800" dirty="0"/>
              <a:t>Multiple doses / treatments</a:t>
            </a:r>
          </a:p>
          <a:p>
            <a:pPr lvl="1"/>
            <a:r>
              <a:rPr lang="en-US" altLang="zh-CN" sz="1800" dirty="0"/>
              <a:t>Multiple endpoints</a:t>
            </a:r>
          </a:p>
          <a:p>
            <a:pPr lvl="1"/>
            <a:r>
              <a:rPr lang="en-US" altLang="zh-CN" sz="1800" dirty="0"/>
              <a:t>Interim analyses </a:t>
            </a:r>
          </a:p>
          <a:p>
            <a:pPr lvl="1"/>
            <a:r>
              <a:rPr lang="en-US" altLang="zh-CN" sz="1800" dirty="0"/>
              <a:t>Subgroup analyses</a:t>
            </a:r>
          </a:p>
          <a:p>
            <a:pPr lvl="1"/>
            <a:r>
              <a:rPr lang="en-US" altLang="zh-CN" sz="1800" dirty="0"/>
              <a:t>Different statistical models</a:t>
            </a:r>
          </a:p>
          <a:p>
            <a:pPr lvl="1"/>
            <a:r>
              <a:rPr lang="en-US" altLang="zh-CN" sz="1800" dirty="0"/>
              <a:t>Other</a:t>
            </a:r>
          </a:p>
          <a:p>
            <a:pPr lvl="1"/>
            <a:endParaRPr lang="en-US" altLang="zh-CN" sz="1800" dirty="0"/>
          </a:p>
          <a:p>
            <a:r>
              <a:rPr lang="en-US" altLang="zh-CN" dirty="0"/>
              <a:t>Type I error inflating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600" dirty="0"/>
              <a:t>Prob(at least one positive hypothesis among k hypotheses| Null Hypotheses) = 1- prob(none positive | Null </a:t>
            </a:r>
          </a:p>
          <a:p>
            <a:pPr marL="0" indent="0">
              <a:buNone/>
            </a:pPr>
            <a:r>
              <a:rPr lang="en-US" altLang="zh-CN" sz="1600" dirty="0"/>
              <a:t>     Hypotheses) = </a:t>
            </a:r>
            <a:r>
              <a:rPr lang="en-US" altLang="zh-CN" sz="1600" b="1" dirty="0">
                <a:solidFill>
                  <a:srgbClr val="C00000"/>
                </a:solidFill>
              </a:rPr>
              <a:t>1- (1-</a:t>
            </a:r>
            <a:r>
              <a:rPr lang="el-GR" altLang="zh-CN" sz="1600" b="1" dirty="0">
                <a:solidFill>
                  <a:srgbClr val="C00000"/>
                </a:solidFill>
              </a:rPr>
              <a:t> α</a:t>
            </a:r>
            <a:r>
              <a:rPr lang="en-US" altLang="zh-CN" sz="1600" b="1" dirty="0">
                <a:solidFill>
                  <a:srgbClr val="C00000"/>
                </a:solidFill>
              </a:rPr>
              <a:t>)^k &gt; </a:t>
            </a:r>
            <a:r>
              <a:rPr lang="el-GR" altLang="zh-CN" sz="1600" b="1" dirty="0">
                <a:solidFill>
                  <a:srgbClr val="C00000"/>
                </a:solidFill>
              </a:rPr>
              <a:t>α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Image result for P-hacking">
            <a:extLst>
              <a:ext uri="{FF2B5EF4-FFF2-40B4-BE49-F238E27FC236}">
                <a16:creationId xmlns:a16="http://schemas.microsoft.com/office/drawing/2014/main" id="{9DF5A7DF-D733-4861-9CB9-7512AFAE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47" y="2307474"/>
            <a:ext cx="3600638" cy="24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2233-B865-448C-85E3-89732445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962" y="510538"/>
            <a:ext cx="8997696" cy="914400"/>
          </a:xfrm>
        </p:spPr>
        <p:txBody>
          <a:bodyPr/>
          <a:lstStyle/>
          <a:p>
            <a:r>
              <a:rPr lang="en-US" altLang="zh-CN" b="1" dirty="0"/>
              <a:t>Multiplicity Guidelines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89E1-338B-4AB8-BC67-BA81154E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3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989041-EBF5-41AA-B069-FFCA786E83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27188" y="1709530"/>
            <a:ext cx="10419038" cy="4480958"/>
          </a:xfrm>
        </p:spPr>
        <p:txBody>
          <a:bodyPr/>
          <a:lstStyle/>
          <a:p>
            <a:r>
              <a:rPr lang="en-US" altLang="zh-CN" sz="2000" b="1" dirty="0"/>
              <a:t>FDA guidance</a:t>
            </a:r>
          </a:p>
          <a:p>
            <a:pPr marL="0" indent="0">
              <a:buNone/>
            </a:pPr>
            <a:r>
              <a:rPr lang="en-US" altLang="zh-CN" sz="2000" dirty="0"/>
              <a:t>   Draft guidance on multiple endpoints in clinical trials (January 2017)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b="1" dirty="0"/>
              <a:t>EMA guidance</a:t>
            </a:r>
          </a:p>
          <a:p>
            <a:pPr marL="0" indent="0">
              <a:buNone/>
            </a:pPr>
            <a:r>
              <a:rPr lang="en-US" altLang="zh-CN" sz="2000" dirty="0"/>
              <a:t>   Draft guideline on multiplicity issues in clinical trials (April 2017)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b="1" dirty="0"/>
              <a:t>China CCTS </a:t>
            </a:r>
            <a:r>
              <a:rPr lang="zh-CN" altLang="en-US" sz="2000" b="1" dirty="0"/>
              <a:t>专家共识 </a:t>
            </a:r>
            <a:r>
              <a:rPr lang="en-US" altLang="zh-CN" sz="2000" b="1" dirty="0"/>
              <a:t>(China Clinical Trial Statistics) </a:t>
            </a:r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dirty="0"/>
              <a:t>临床试验中多重性问题的统计学考虑 </a:t>
            </a:r>
            <a:r>
              <a:rPr lang="en-US" altLang="zh-CN" sz="2000" dirty="0"/>
              <a:t>(January 2016)</a:t>
            </a:r>
          </a:p>
          <a:p>
            <a:r>
              <a:rPr lang="en-US" altLang="zh-CN" sz="2000" b="1" dirty="0"/>
              <a:t>Multiplicity guidance in NMPA CDE?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62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9D0C-630C-497E-8D8E-8CC817D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8" y="410491"/>
            <a:ext cx="8997696" cy="914400"/>
          </a:xfrm>
        </p:spPr>
        <p:txBody>
          <a:bodyPr/>
          <a:lstStyle/>
          <a:p>
            <a:r>
              <a:rPr lang="en-US" altLang="zh-CN" b="1" dirty="0"/>
              <a:t>Recent review papers and tutorials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8779C-37A1-47B6-88E4-4742D48B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E92E62-6823-4A85-9187-13F01368A51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27188" y="1913348"/>
            <a:ext cx="10116446" cy="4343400"/>
          </a:xfrm>
        </p:spPr>
        <p:txBody>
          <a:bodyPr/>
          <a:lstStyle/>
          <a:p>
            <a:r>
              <a:rPr lang="en-US" altLang="zh-CN" sz="2000" dirty="0" err="1"/>
              <a:t>Dmitrienko</a:t>
            </a:r>
            <a:r>
              <a:rPr lang="en-US" altLang="zh-CN" sz="2000" dirty="0"/>
              <a:t>, D’Agostino and </a:t>
            </a:r>
            <a:r>
              <a:rPr lang="en-US" altLang="zh-CN" sz="2000" dirty="0" err="1"/>
              <a:t>Huque</a:t>
            </a:r>
            <a:r>
              <a:rPr lang="en-US" altLang="zh-CN" sz="2000" dirty="0"/>
              <a:t>. (2013). Key multiplicity issues in clinical drug development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it-IT" altLang="zh-CN" sz="2000" dirty="0"/>
              <a:t>Dmitrienko and D’Agostino. (2013). Tutorial in </a:t>
            </a:r>
            <a:r>
              <a:rPr lang="en-US" altLang="zh-CN" sz="2000" dirty="0"/>
              <a:t>Biostatistics: Traditional multiplicity adjustment methods in clinical trials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Alosh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Bretz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Huque</a:t>
            </a:r>
            <a:r>
              <a:rPr lang="en-US" altLang="zh-CN" sz="2000" dirty="0"/>
              <a:t> (2014). Advanced multiplicity adjustment methods in clinical trials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797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149-6221-44B7-BB6A-9DF1DAEA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8" y="440676"/>
            <a:ext cx="8997696" cy="914400"/>
          </a:xfrm>
        </p:spPr>
        <p:txBody>
          <a:bodyPr/>
          <a:lstStyle/>
          <a:p>
            <a:r>
              <a:rPr lang="en-US" b="1" dirty="0"/>
              <a:t>Story starts…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B1642-B654-435E-A1DF-47B041C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5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FC49C-43C1-4311-BE72-C2BE1BCEA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94968" y="1941458"/>
            <a:ext cx="9689560" cy="3853657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dirty="0"/>
              <a:t>When   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</a:rPr>
              <a:t>Feb 2019, a China RM asked me to </a:t>
            </a:r>
            <a:r>
              <a:rPr lang="en-US" altLang="zh-CN" sz="1600" dirty="0"/>
              <a:t>attend a CFDA meeting with her to answer the possible questions on statistical design/methods of a non-inferiority study</a:t>
            </a:r>
          </a:p>
          <a:p>
            <a:pPr marL="0" indent="0">
              <a:buNone/>
            </a:pPr>
            <a:endParaRPr lang="en-US" altLang="zh-CN" sz="1600" dirty="0">
              <a:latin typeface="+mj-lt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dirty="0"/>
              <a:t>Why</a:t>
            </a:r>
          </a:p>
          <a:p>
            <a:pPr marL="0" indent="0">
              <a:buNone/>
            </a:pPr>
            <a:r>
              <a:rPr lang="en-US" altLang="zh-CN" sz="1600" dirty="0"/>
              <a:t>I found the Bonferroni adjustment was used in the study to control familywise type I error rate when there may exist correlations between the two primary endpoints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buNone/>
            </a:pPr>
            <a:endParaRPr lang="en-US" altLang="zh-CN" sz="1200" dirty="0">
              <a:latin typeface="+mj-lt"/>
            </a:endParaRPr>
          </a:p>
          <a:p>
            <a:pPr marL="0" indent="0">
              <a:buNone/>
            </a:pPr>
            <a:endParaRPr lang="en-US" altLang="zh-CN" sz="1200" dirty="0">
              <a:latin typeface="+mj-lt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94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149-6221-44B7-BB6A-9DF1DAEA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 </a:t>
            </a:r>
            <a:r>
              <a:rPr lang="en-US" altLang="zh-CN" b="1" dirty="0"/>
              <a:t>– DBT Study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B1642-B654-435E-A1DF-47B041C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6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FC49C-43C1-4311-BE72-C2BE1BCEA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38685" y="1874267"/>
            <a:ext cx="9004300" cy="448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  <a:endParaRPr lang="en-GB" altLang="zh-CN" sz="1200" b="1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zh-CN" sz="1200" b="1" dirty="0">
                <a:latin typeface="+mj-lt"/>
                <a:cs typeface="Arial" panose="020B0604020202020204" pitchFamily="34" charset="0"/>
              </a:rPr>
              <a:t>DBT: 3D </a:t>
            </a:r>
            <a:r>
              <a:rPr lang="en-US" altLang="zh-CN" sz="1200" b="1" dirty="0">
                <a:latin typeface="+mj-lt"/>
              </a:rPr>
              <a:t>Digital Breast Tomosynthesis;   </a:t>
            </a:r>
            <a:r>
              <a:rPr lang="en-US" altLang="zh-CN" sz="1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MG: 2D </a:t>
            </a:r>
            <a:r>
              <a:rPr lang="en-US" altLang="zh-CN" sz="1200" b="1" dirty="0">
                <a:solidFill>
                  <a:srgbClr val="C00000"/>
                </a:solidFill>
                <a:latin typeface="+mj-lt"/>
              </a:rPr>
              <a:t>Mammography;   </a:t>
            </a:r>
            <a:r>
              <a:rPr lang="en-US" altLang="zh-CN" sz="12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V-Preview: </a:t>
            </a:r>
            <a:r>
              <a:rPr lang="en-US" altLang="zh-CN" sz="1200" b="1" dirty="0">
                <a:solidFill>
                  <a:srgbClr val="0070C0"/>
                </a:solidFill>
              </a:rPr>
              <a:t>2D reconstructed images</a:t>
            </a:r>
          </a:p>
          <a:p>
            <a:pPr marL="0" indent="0">
              <a:buNone/>
            </a:pPr>
            <a:r>
              <a:rPr lang="en-GB" altLang="zh-CN" sz="1200" b="1" dirty="0">
                <a:latin typeface="+mj-lt"/>
                <a:cs typeface="Arial" panose="020B0604020202020204" pitchFamily="34" charset="0"/>
              </a:rPr>
              <a:t>The primary endpoints are the </a:t>
            </a:r>
            <a:r>
              <a:rPr lang="en-GB" altLang="zh-CN" sz="1200" b="1" dirty="0" err="1">
                <a:latin typeface="+mj-lt"/>
                <a:cs typeface="Arial" panose="020B0604020202020204" pitchFamily="34" charset="0"/>
              </a:rPr>
              <a:t>conspicuity</a:t>
            </a:r>
            <a:r>
              <a:rPr lang="en-GB" altLang="zh-CN" sz="1200" b="1" dirty="0">
                <a:latin typeface="+mj-lt"/>
                <a:cs typeface="Arial" panose="020B0604020202020204" pitchFamily="34" charset="0"/>
              </a:rPr>
              <a:t> scores collected for:</a:t>
            </a:r>
          </a:p>
          <a:p>
            <a:pPr marL="0" indent="0">
              <a:buNone/>
            </a:pPr>
            <a:r>
              <a:rPr lang="en-GB" altLang="zh-CN" sz="1200" b="1" dirty="0">
                <a:latin typeface="+mj-lt"/>
                <a:cs typeface="Arial" panose="020B0604020202020204" pitchFamily="34" charset="0"/>
              </a:rPr>
              <a:t>       (1) DBT+MG vs. MG (2) DBT+V-Preview vs.MG.</a:t>
            </a:r>
            <a:r>
              <a:rPr lang="en-US" altLang="zh-CN" sz="1200" b="1" dirty="0">
                <a:latin typeface="+mj-lt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000" dirty="0">
                <a:latin typeface="+mj-lt"/>
                <a:cs typeface="Arial" panose="020B0604020202020204" pitchFamily="34" charset="0"/>
              </a:rPr>
              <a:t>-2 = DBT+MG/DBT+V-Preview was clearly less conspicuous than MG</a:t>
            </a:r>
            <a:endParaRPr lang="zh-CN" altLang="zh-CN" sz="1000" dirty="0">
              <a:latin typeface="+mj-lt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altLang="zh-CN" sz="1000" dirty="0">
                <a:latin typeface="+mj-lt"/>
                <a:cs typeface="Arial" panose="020B0604020202020204" pitchFamily="34" charset="0"/>
              </a:rPr>
              <a:t>-1 = DBT+MG/DBT+V-Preview was slightly less conspicuous than MG</a:t>
            </a:r>
            <a:endParaRPr lang="zh-CN" altLang="zh-CN" sz="1000" dirty="0">
              <a:latin typeface="+mj-lt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altLang="zh-CN" sz="1000" dirty="0">
                <a:latin typeface="+mj-lt"/>
                <a:cs typeface="Arial" panose="020B0604020202020204" pitchFamily="34" charset="0"/>
              </a:rPr>
              <a:t> 0= DBT+MG/DBT+V-Preview and MG exhibited similar conspicuity</a:t>
            </a:r>
            <a:endParaRPr lang="zh-CN" altLang="zh-CN" sz="1000" dirty="0">
              <a:latin typeface="+mj-lt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altLang="zh-CN" sz="1000" dirty="0">
                <a:latin typeface="+mj-lt"/>
                <a:cs typeface="Arial" panose="020B0604020202020204" pitchFamily="34" charset="0"/>
              </a:rPr>
              <a:t>+1= DBT+MG/DBT+V-Preview was slightly more conspicuous than MG</a:t>
            </a:r>
            <a:endParaRPr lang="zh-CN" altLang="zh-CN" sz="1000" dirty="0">
              <a:latin typeface="+mj-lt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altLang="zh-CN" sz="1000" dirty="0">
                <a:latin typeface="+mj-lt"/>
                <a:cs typeface="Arial" panose="020B0604020202020204" pitchFamily="34" charset="0"/>
              </a:rPr>
              <a:t>+2= DBT+MG/DBT+V-Preview was clearly more conspicuous than MG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zh-CN" sz="1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b="1" dirty="0">
                <a:latin typeface="+mj-lt"/>
              </a:rPr>
              <a:t>Null Hypothesis 1</a:t>
            </a:r>
            <a:r>
              <a:rPr lang="zh-CN" altLang="en-US" sz="1000" dirty="0">
                <a:latin typeface="+mj-lt"/>
              </a:rPr>
              <a:t>：</a:t>
            </a:r>
            <a:r>
              <a:rPr lang="en-US" altLang="zh-CN" sz="1000" dirty="0">
                <a:latin typeface="+mj-lt"/>
              </a:rPr>
              <a:t>Median of conspicuity score of DBT + MG vs MG &lt;= 0.5 (non-inferiority margin) ; </a:t>
            </a:r>
          </a:p>
          <a:p>
            <a:pPr marL="0" indent="0">
              <a:buNone/>
            </a:pPr>
            <a:r>
              <a:rPr lang="en-US" altLang="zh-CN" sz="1000" b="1" dirty="0"/>
              <a:t>Null Hypothesis 2</a:t>
            </a:r>
            <a:r>
              <a:rPr lang="zh-CN" altLang="en-US" sz="1000" dirty="0"/>
              <a:t>：</a:t>
            </a:r>
            <a:r>
              <a:rPr lang="en-US" altLang="zh-CN" sz="1000" dirty="0"/>
              <a:t>Median of conspicuity score of DBT + V-Preview vs MG &lt;= 0.5 (non-inferiority margin) ; </a:t>
            </a:r>
          </a:p>
          <a:p>
            <a:pPr marL="0" indent="0">
              <a:buNone/>
            </a:pPr>
            <a:r>
              <a:rPr lang="en-US" altLang="zh-CN" sz="1000" b="1" dirty="0"/>
              <a:t>Success Criteria:</a:t>
            </a:r>
            <a:r>
              <a:rPr lang="en-US" altLang="zh-CN" sz="1000" dirty="0"/>
              <a:t> At least one null hypothesis is rejected. And Bonferroni method is used to control familywise type I error rate.</a:t>
            </a:r>
            <a:endParaRPr lang="en-US" altLang="zh-CN" sz="1000" b="1" dirty="0"/>
          </a:p>
          <a:p>
            <a:pPr marL="0" indent="0">
              <a:buNone/>
            </a:pPr>
            <a:r>
              <a:rPr lang="en-US" altLang="zh-CN" sz="1200" b="1" dirty="0">
                <a:latin typeface="+mj-lt"/>
              </a:rPr>
              <a:t>Is the Bonferroni the most appropriate method for this study? </a:t>
            </a:r>
          </a:p>
          <a:p>
            <a:pPr marL="0" indent="0">
              <a:buNone/>
            </a:pPr>
            <a:endParaRPr lang="en-US" altLang="zh-CN" sz="1200" dirty="0">
              <a:latin typeface="+mj-lt"/>
            </a:endParaRPr>
          </a:p>
          <a:p>
            <a:pPr marL="0" indent="0">
              <a:buNone/>
            </a:pPr>
            <a:endParaRPr lang="en-US" altLang="zh-CN" sz="1200" dirty="0">
              <a:latin typeface="+mj-lt"/>
            </a:endParaRPr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4F16C-728B-49AB-BC9D-F76B8FBA527D}"/>
              </a:ext>
            </a:extLst>
          </p:cNvPr>
          <p:cNvGrpSpPr/>
          <p:nvPr/>
        </p:nvGrpSpPr>
        <p:grpSpPr>
          <a:xfrm>
            <a:off x="1686187" y="1796960"/>
            <a:ext cx="6608546" cy="534199"/>
            <a:chOff x="1686187" y="1796960"/>
            <a:chExt cx="6608546" cy="5341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BC2E1-B515-4EB3-B525-2A633144BB56}"/>
                </a:ext>
              </a:extLst>
            </p:cNvPr>
            <p:cNvGrpSpPr/>
            <p:nvPr/>
          </p:nvGrpSpPr>
          <p:grpSpPr>
            <a:xfrm>
              <a:off x="1686187" y="1796960"/>
              <a:ext cx="6608546" cy="534199"/>
              <a:chOff x="1812022" y="2446514"/>
              <a:chExt cx="6608546" cy="534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EDDB95F-883E-4709-8152-1B5ED9B7D49C}"/>
                  </a:ext>
                </a:extLst>
              </p:cNvPr>
              <p:cNvGrpSpPr/>
              <p:nvPr/>
            </p:nvGrpSpPr>
            <p:grpSpPr>
              <a:xfrm>
                <a:off x="6266670" y="2460633"/>
                <a:ext cx="2153898" cy="520080"/>
                <a:chOff x="5118682" y="2483141"/>
                <a:chExt cx="1333850" cy="46139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96F8AC0-D4E0-49DC-A5A0-943EC22DB7D7}"/>
                    </a:ext>
                  </a:extLst>
                </p:cNvPr>
                <p:cNvSpPr/>
                <p:nvPr/>
              </p:nvSpPr>
              <p:spPr>
                <a:xfrm>
                  <a:off x="5118682" y="2483141"/>
                  <a:ext cx="1333850" cy="461395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49E29C-013C-4C40-858B-108EEE15021A}"/>
                    </a:ext>
                  </a:extLst>
                </p:cNvPr>
                <p:cNvSpPr txBox="1"/>
                <p:nvPr/>
              </p:nvSpPr>
              <p:spPr>
                <a:xfrm>
                  <a:off x="5278750" y="2569805"/>
                  <a:ext cx="1135224" cy="245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2"/>
                      </a:solidFill>
                    </a:rPr>
                    <a:t>DBT + </a:t>
                  </a:r>
                  <a:r>
                    <a:rPr lang="en-US" altLang="zh-CN" dirty="0">
                      <a:solidFill>
                        <a:srgbClr val="0070C0"/>
                      </a:solidFill>
                    </a:rPr>
                    <a:t>V-Preview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C805DED-ED17-4982-9B71-7CF9EC3222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8805" y="2696818"/>
                <a:ext cx="731436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9534D7F-376B-4709-BD55-A50EF7388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8121" y="2720674"/>
                <a:ext cx="661528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42F088C-AD79-478F-843E-35C379DFB7B9}"/>
                  </a:ext>
                </a:extLst>
              </p:cNvPr>
              <p:cNvSpPr/>
              <p:nvPr/>
            </p:nvSpPr>
            <p:spPr>
              <a:xfrm>
                <a:off x="4185759" y="2446514"/>
                <a:ext cx="1333851" cy="52008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25C49D1-2CEF-4BB5-8CAB-372C9897540F}"/>
                  </a:ext>
                </a:extLst>
              </p:cNvPr>
              <p:cNvGrpSpPr/>
              <p:nvPr/>
            </p:nvGrpSpPr>
            <p:grpSpPr>
              <a:xfrm>
                <a:off x="1812022" y="2460633"/>
                <a:ext cx="1587444" cy="520080"/>
                <a:chOff x="5118682" y="2483141"/>
                <a:chExt cx="1333850" cy="46139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0FE9A4-DFEA-4D0F-94FE-30168A4C32A8}"/>
                    </a:ext>
                  </a:extLst>
                </p:cNvPr>
                <p:cNvSpPr/>
                <p:nvPr/>
              </p:nvSpPr>
              <p:spPr>
                <a:xfrm>
                  <a:off x="5118682" y="2483141"/>
                  <a:ext cx="1333850" cy="46139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6DBC9BE-3260-4EE4-ABD1-4377AA191421}"/>
                    </a:ext>
                  </a:extLst>
                </p:cNvPr>
                <p:cNvSpPr txBox="1"/>
                <p:nvPr/>
              </p:nvSpPr>
              <p:spPr>
                <a:xfrm>
                  <a:off x="5278750" y="2569805"/>
                  <a:ext cx="1019399" cy="245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2"/>
                      </a:solidFill>
                    </a:rPr>
                    <a:t>DBT + </a:t>
                  </a:r>
                  <a:r>
                    <a:rPr lang="en-US" altLang="zh-CN" dirty="0">
                      <a:solidFill>
                        <a:srgbClr val="C00000"/>
                      </a:solidFill>
                    </a:rPr>
                    <a:t>MG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4425E8-3860-4BAA-98B4-BD20E763212C}"/>
                </a:ext>
              </a:extLst>
            </p:cNvPr>
            <p:cNvSpPr txBox="1"/>
            <p:nvPr/>
          </p:nvSpPr>
          <p:spPr>
            <a:xfrm>
              <a:off x="4152056" y="1918500"/>
              <a:ext cx="12132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MG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9E7B-EB98-4CB5-BF44-85BE0F6C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Bonferroni Method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A352B-E30D-47F6-BCE5-379F807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7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2B6A93-5F2F-409E-ACD0-621058C985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Test each hypothesis at </a:t>
            </a:r>
            <a:r>
              <a:rPr lang="el-GR" altLang="zh-CN" dirty="0"/>
              <a:t>α</a:t>
            </a:r>
            <a:r>
              <a:rPr lang="en-US" altLang="zh-CN" dirty="0"/>
              <a:t>/k level</a:t>
            </a:r>
          </a:p>
          <a:p>
            <a:r>
              <a:rPr lang="en-US" altLang="zh-CN" dirty="0" err="1"/>
              <a:t>Pr</a:t>
            </a:r>
            <a:r>
              <a:rPr lang="en-US" altLang="zh-CN" dirty="0"/>
              <a:t>(at least one false positive)</a:t>
            </a:r>
          </a:p>
          <a:p>
            <a:pPr marL="228600" lvl="1" indent="0">
              <a:buNone/>
            </a:pPr>
            <a:r>
              <a:rPr lang="en-US" altLang="zh-CN" dirty="0"/>
              <a:t>&lt;=</a:t>
            </a:r>
            <a:r>
              <a:rPr lang="en-US" altLang="zh-CN" dirty="0" err="1"/>
              <a:t>Pr</a:t>
            </a:r>
            <a:r>
              <a:rPr lang="en-US" altLang="zh-CN" dirty="0"/>
              <a:t>(H</a:t>
            </a:r>
            <a:r>
              <a:rPr lang="en-US" altLang="zh-CN" baseline="-25000" dirty="0"/>
              <a:t>1</a:t>
            </a:r>
            <a:r>
              <a:rPr lang="en-US" altLang="zh-CN" dirty="0"/>
              <a:t> false positive)+</a:t>
            </a:r>
            <a:r>
              <a:rPr lang="en-US" altLang="zh-CN" dirty="0" err="1"/>
              <a:t>Pr</a:t>
            </a:r>
            <a:r>
              <a:rPr lang="en-US" altLang="zh-CN" dirty="0"/>
              <a:t> (H</a:t>
            </a:r>
            <a:r>
              <a:rPr lang="en-US" altLang="zh-CN" baseline="-25000" dirty="0"/>
              <a:t>2</a:t>
            </a:r>
            <a:r>
              <a:rPr lang="en-US" altLang="zh-CN" dirty="0"/>
              <a:t> false positive)</a:t>
            </a:r>
          </a:p>
          <a:p>
            <a:pPr marL="228600" lvl="1" indent="0">
              <a:buNone/>
            </a:pPr>
            <a:r>
              <a:rPr lang="en-US" altLang="zh-CN" dirty="0"/>
              <a:t>=</a:t>
            </a:r>
            <a:r>
              <a:rPr lang="el-GR" altLang="zh-CN" dirty="0"/>
              <a:t> α</a:t>
            </a:r>
            <a:r>
              <a:rPr lang="en-US" altLang="zh-CN" dirty="0"/>
              <a:t>/2 + </a:t>
            </a:r>
            <a:r>
              <a:rPr lang="el-GR" altLang="zh-CN" dirty="0"/>
              <a:t>α</a:t>
            </a:r>
            <a:r>
              <a:rPr lang="en-US" altLang="zh-CN" dirty="0"/>
              <a:t>/2 =</a:t>
            </a:r>
            <a:r>
              <a:rPr lang="el-GR" altLang="zh-CN" dirty="0"/>
              <a:t> α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9325E-94C6-4C4B-BFEB-8569054E8125}"/>
              </a:ext>
            </a:extLst>
          </p:cNvPr>
          <p:cNvGrpSpPr/>
          <p:nvPr/>
        </p:nvGrpSpPr>
        <p:grpSpPr>
          <a:xfrm>
            <a:off x="5766319" y="3672734"/>
            <a:ext cx="2968485" cy="1590261"/>
            <a:chOff x="4108174" y="4625009"/>
            <a:chExt cx="2968485" cy="15902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91D11F-ED8C-4B4E-B6F1-22EC5231BAF8}"/>
                </a:ext>
              </a:extLst>
            </p:cNvPr>
            <p:cNvGrpSpPr/>
            <p:nvPr/>
          </p:nvGrpSpPr>
          <p:grpSpPr>
            <a:xfrm>
              <a:off x="4108174" y="4625009"/>
              <a:ext cx="1696278" cy="1590261"/>
              <a:chOff x="4108174" y="4625009"/>
              <a:chExt cx="1696278" cy="159026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565FAA-A453-4D9E-9F6A-EBB2E8A7716F}"/>
                  </a:ext>
                </a:extLst>
              </p:cNvPr>
              <p:cNvSpPr/>
              <p:nvPr/>
            </p:nvSpPr>
            <p:spPr>
              <a:xfrm>
                <a:off x="4108174" y="4625009"/>
                <a:ext cx="1696278" cy="1590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D1CB1E-A51A-47CE-84D5-C0E2072601F3}"/>
                  </a:ext>
                </a:extLst>
              </p:cNvPr>
              <p:cNvSpPr txBox="1"/>
              <p:nvPr/>
            </p:nvSpPr>
            <p:spPr>
              <a:xfrm>
                <a:off x="4585252" y="5208104"/>
                <a:ext cx="7951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2"/>
                    </a:solidFill>
                  </a:rPr>
                  <a:t>H1</a:t>
                </a:r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83E0F1-14A0-4427-A38E-388C06E56CA6}"/>
                </a:ext>
              </a:extLst>
            </p:cNvPr>
            <p:cNvSpPr/>
            <p:nvPr/>
          </p:nvSpPr>
          <p:spPr>
            <a:xfrm>
              <a:off x="5380382" y="4625009"/>
              <a:ext cx="1696277" cy="1577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23F70-D21F-4F8E-9861-4F23165ACDF1}"/>
                </a:ext>
              </a:extLst>
            </p:cNvPr>
            <p:cNvSpPr txBox="1"/>
            <p:nvPr/>
          </p:nvSpPr>
          <p:spPr>
            <a:xfrm>
              <a:off x="5844206" y="5227982"/>
              <a:ext cx="79513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/>
                  </a:solidFill>
                </a:rPr>
                <a:t>H2</a:t>
              </a:r>
              <a:endParaRPr lang="zh-CN" altLang="en-US" sz="28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38379-1A2B-43DA-83B0-56DFA04CA43D}"/>
              </a:ext>
            </a:extLst>
          </p:cNvPr>
          <p:cNvCxnSpPr>
            <a:cxnSpLocks/>
          </p:cNvCxnSpPr>
          <p:nvPr/>
        </p:nvCxnSpPr>
        <p:spPr>
          <a:xfrm>
            <a:off x="7171614" y="4665353"/>
            <a:ext cx="290983" cy="104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396A6-A3C0-474A-BB58-C01E324ADB93}"/>
              </a:ext>
            </a:extLst>
          </p:cNvPr>
          <p:cNvSpPr txBox="1"/>
          <p:nvPr/>
        </p:nvSpPr>
        <p:spPr>
          <a:xfrm>
            <a:off x="6754639" y="5736252"/>
            <a:ext cx="18763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</a:rPr>
              <a:t>Correlation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6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38B9-EBF8-4C24-88E6-95E0B739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8" y="341665"/>
            <a:ext cx="8997696" cy="914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Alternatives to Bonferroni Adjustment</a:t>
            </a:r>
            <a:endParaRPr lang="zh-CN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0385-3624-4E9C-A698-6BE094B4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8</a:t>
            </a:fld>
            <a:endParaRPr lang="en-C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0FA71C-9242-4335-9AA5-C857E5665061}"/>
              </a:ext>
            </a:extLst>
          </p:cNvPr>
          <p:cNvGrpSpPr/>
          <p:nvPr/>
        </p:nvGrpSpPr>
        <p:grpSpPr>
          <a:xfrm>
            <a:off x="9220366" y="4891831"/>
            <a:ext cx="2809035" cy="1292388"/>
            <a:chOff x="1980254" y="1908649"/>
            <a:chExt cx="3877172" cy="22016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C317A3-BA07-4EA8-AD1D-92ED04FE3397}"/>
                </a:ext>
              </a:extLst>
            </p:cNvPr>
            <p:cNvGrpSpPr/>
            <p:nvPr/>
          </p:nvGrpSpPr>
          <p:grpSpPr>
            <a:xfrm>
              <a:off x="1980254" y="2872080"/>
              <a:ext cx="3877172" cy="1238201"/>
              <a:chOff x="3371428" y="2610623"/>
              <a:chExt cx="3877172" cy="123820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ADF973-FA43-438C-91C0-8339A5E87A44}"/>
                  </a:ext>
                </a:extLst>
              </p:cNvPr>
              <p:cNvSpPr/>
              <p:nvPr/>
            </p:nvSpPr>
            <p:spPr>
              <a:xfrm>
                <a:off x="3381504" y="2622618"/>
                <a:ext cx="1335372" cy="42787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P2&lt;=0.05</a:t>
                </a:r>
                <a:endParaRPr lang="en-US" altLang="zh-CN" sz="1000" b="1" dirty="0">
                  <a:solidFill>
                    <a:srgbClr val="FFFF00"/>
                  </a:solidFill>
                  <a:latin typeface="GE Inspira Sans" panose="020B0503060000000003" pitchFamily="34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7283E81-15C8-4C84-ACDD-2F4085FAF54F}"/>
                  </a:ext>
                </a:extLst>
              </p:cNvPr>
              <p:cNvSpPr/>
              <p:nvPr/>
            </p:nvSpPr>
            <p:spPr>
              <a:xfrm>
                <a:off x="3371428" y="3440664"/>
                <a:ext cx="1335372" cy="40816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P1&lt;=0.025</a:t>
                </a:r>
                <a:endParaRPr lang="en-US" altLang="zh-CN" sz="1000" b="1" dirty="0">
                  <a:solidFill>
                    <a:srgbClr val="FFFF00"/>
                  </a:solidFill>
                  <a:latin typeface="GE Inspira Sans" panose="020B0503060000000003" pitchFamily="34" charset="0"/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2041A6E9-41AC-4070-8B2A-7FEDAC0E3CC9}"/>
                  </a:ext>
                </a:extLst>
              </p:cNvPr>
              <p:cNvSpPr/>
              <p:nvPr/>
            </p:nvSpPr>
            <p:spPr>
              <a:xfrm>
                <a:off x="3958612" y="3112989"/>
                <a:ext cx="154097" cy="251382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024792C-53D7-42FA-A7BD-5E4F9402C354}"/>
                  </a:ext>
                </a:extLst>
              </p:cNvPr>
              <p:cNvSpPr/>
              <p:nvPr/>
            </p:nvSpPr>
            <p:spPr>
              <a:xfrm>
                <a:off x="5891209" y="2610623"/>
                <a:ext cx="1357391" cy="43788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Reject 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  <a:latin typeface="GE Inspira Sans" panose="020B0503060000000003" pitchFamily="34" charset="0"/>
                  </a:rPr>
                  <a:t>H1, H2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627B44-A82B-403B-A296-68046E9A6FE5}"/>
                  </a:ext>
                </a:extLst>
              </p:cNvPr>
              <p:cNvSpPr/>
              <p:nvPr/>
            </p:nvSpPr>
            <p:spPr>
              <a:xfrm>
                <a:off x="5891209" y="3373630"/>
                <a:ext cx="1335372" cy="40816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Reject </a:t>
                </a:r>
              </a:p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  <a:latin typeface="GE Inspira Sans" panose="020B0503060000000003" pitchFamily="34" charset="0"/>
                  </a:rPr>
                  <a:t>H1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57286862-6254-4498-B368-6ED1AB28DA91}"/>
                  </a:ext>
                </a:extLst>
              </p:cNvPr>
              <p:cNvSpPr/>
              <p:nvPr/>
            </p:nvSpPr>
            <p:spPr>
              <a:xfrm>
                <a:off x="4745617" y="2756143"/>
                <a:ext cx="1096695" cy="1368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9984F16B-C5BD-4158-96F0-912E1F69E214}"/>
                  </a:ext>
                </a:extLst>
              </p:cNvPr>
              <p:cNvSpPr/>
              <p:nvPr/>
            </p:nvSpPr>
            <p:spPr>
              <a:xfrm>
                <a:off x="4745619" y="3577710"/>
                <a:ext cx="1096695" cy="1368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6AF836-40EB-4087-A91D-9CB3AA8A2828}"/>
                </a:ext>
              </a:extLst>
            </p:cNvPr>
            <p:cNvSpPr/>
            <p:nvPr/>
          </p:nvSpPr>
          <p:spPr>
            <a:xfrm>
              <a:off x="3123826" y="1908649"/>
              <a:ext cx="1327312" cy="46356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FF00"/>
                  </a:solidFill>
                </a:rPr>
                <a:t>Hochberg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73DA30-2C5A-43E2-A467-7CE2C52EDD30}"/>
              </a:ext>
            </a:extLst>
          </p:cNvPr>
          <p:cNvGrpSpPr/>
          <p:nvPr/>
        </p:nvGrpSpPr>
        <p:grpSpPr>
          <a:xfrm>
            <a:off x="3812995" y="4904965"/>
            <a:ext cx="2590907" cy="1362353"/>
            <a:chOff x="6769730" y="1920854"/>
            <a:chExt cx="3855153" cy="22014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D3E81C-CF8D-4219-AFD9-3D389F47BCB0}"/>
                </a:ext>
              </a:extLst>
            </p:cNvPr>
            <p:cNvGrpSpPr/>
            <p:nvPr/>
          </p:nvGrpSpPr>
          <p:grpSpPr>
            <a:xfrm>
              <a:off x="6769730" y="2884075"/>
              <a:ext cx="3855153" cy="1238199"/>
              <a:chOff x="3371428" y="2610625"/>
              <a:chExt cx="3855153" cy="12381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1D4AF68-3454-411F-BC0E-CD76A730E182}"/>
                  </a:ext>
                </a:extLst>
              </p:cNvPr>
              <p:cNvSpPr/>
              <p:nvPr/>
            </p:nvSpPr>
            <p:spPr>
              <a:xfrm>
                <a:off x="3381504" y="2622618"/>
                <a:ext cx="1335372" cy="42787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P1&lt;=0.025</a:t>
                </a:r>
                <a:endParaRPr lang="en-US" altLang="zh-CN" sz="1000" b="1" dirty="0">
                  <a:solidFill>
                    <a:srgbClr val="FFFF00"/>
                  </a:solidFill>
                  <a:latin typeface="GE Inspira Sans" panose="020B0503060000000003" pitchFamily="34" charset="0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D1DFDB4-9A01-46E0-874B-5B4ADA080645}"/>
                  </a:ext>
                </a:extLst>
              </p:cNvPr>
              <p:cNvSpPr/>
              <p:nvPr/>
            </p:nvSpPr>
            <p:spPr>
              <a:xfrm>
                <a:off x="3371428" y="3440664"/>
                <a:ext cx="1335372" cy="40816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P2&lt;=0.025</a:t>
                </a:r>
                <a:endParaRPr lang="en-US" altLang="zh-CN" sz="1000" b="1" dirty="0">
                  <a:solidFill>
                    <a:srgbClr val="FFFF00"/>
                  </a:solidFill>
                  <a:latin typeface="GE Inspira Sans" panose="020B0503060000000003" pitchFamily="34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B6C2CFF-7010-441D-9DAD-2F2700A2A7A2}"/>
                  </a:ext>
                </a:extLst>
              </p:cNvPr>
              <p:cNvSpPr/>
              <p:nvPr/>
            </p:nvSpPr>
            <p:spPr>
              <a:xfrm>
                <a:off x="5891209" y="2610625"/>
                <a:ext cx="1335372" cy="42787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Reject 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  <a:latin typeface="GE Inspira Sans" panose="020B0503060000000003" pitchFamily="34" charset="0"/>
                  </a:rPr>
                  <a:t>H1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FFE3CD1-52AD-425B-8BC5-27F8171641BF}"/>
                  </a:ext>
                </a:extLst>
              </p:cNvPr>
              <p:cNvSpPr/>
              <p:nvPr/>
            </p:nvSpPr>
            <p:spPr>
              <a:xfrm>
                <a:off x="5891209" y="3373630"/>
                <a:ext cx="1335372" cy="40816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Reject </a:t>
                </a:r>
              </a:p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  <a:latin typeface="GE Inspira Sans" panose="020B0503060000000003" pitchFamily="34" charset="0"/>
                  </a:rPr>
                  <a:t>H2</a:t>
                </a:r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2EE30871-BCBB-496F-8C3A-25C6C7F36272}"/>
                  </a:ext>
                </a:extLst>
              </p:cNvPr>
              <p:cNvSpPr/>
              <p:nvPr/>
            </p:nvSpPr>
            <p:spPr>
              <a:xfrm>
                <a:off x="4745617" y="2756143"/>
                <a:ext cx="1096695" cy="1368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ABD3AECD-B267-40F5-862B-07E06F3324A5}"/>
                  </a:ext>
                </a:extLst>
              </p:cNvPr>
              <p:cNvSpPr/>
              <p:nvPr/>
            </p:nvSpPr>
            <p:spPr>
              <a:xfrm>
                <a:off x="4745619" y="3577710"/>
                <a:ext cx="1096695" cy="1368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ED0B9CC-AF6D-457C-972A-91A6114234C0}"/>
                </a:ext>
              </a:extLst>
            </p:cNvPr>
            <p:cNvSpPr/>
            <p:nvPr/>
          </p:nvSpPr>
          <p:spPr>
            <a:xfrm>
              <a:off x="8143919" y="1920854"/>
              <a:ext cx="1327312" cy="46356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FF00"/>
                  </a:solidFill>
                </a:rPr>
                <a:t>Bonferroni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B1F1DA-57CF-4282-A1A1-7741443621A0}"/>
              </a:ext>
            </a:extLst>
          </p:cNvPr>
          <p:cNvGrpSpPr/>
          <p:nvPr/>
        </p:nvGrpSpPr>
        <p:grpSpPr>
          <a:xfrm>
            <a:off x="6486687" y="4881902"/>
            <a:ext cx="2590907" cy="1362353"/>
            <a:chOff x="6769730" y="1920854"/>
            <a:chExt cx="3855153" cy="22014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D61552C-1932-49A5-B0BF-D325BDC37D6C}"/>
                </a:ext>
              </a:extLst>
            </p:cNvPr>
            <p:cNvGrpSpPr/>
            <p:nvPr/>
          </p:nvGrpSpPr>
          <p:grpSpPr>
            <a:xfrm>
              <a:off x="6769730" y="2884075"/>
              <a:ext cx="3855153" cy="1238199"/>
              <a:chOff x="3371428" y="2610625"/>
              <a:chExt cx="3855153" cy="12381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B886E34-ED68-42C5-A88B-096F83AEB560}"/>
                  </a:ext>
                </a:extLst>
              </p:cNvPr>
              <p:cNvSpPr/>
              <p:nvPr/>
            </p:nvSpPr>
            <p:spPr>
              <a:xfrm>
                <a:off x="3381504" y="2622618"/>
                <a:ext cx="1335372" cy="42787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P1&lt;=0.025</a:t>
                </a:r>
                <a:endParaRPr lang="en-US" altLang="zh-CN" sz="1000" b="1" dirty="0">
                  <a:solidFill>
                    <a:srgbClr val="FFFF00"/>
                  </a:solidFill>
                  <a:latin typeface="GE Inspira Sans" panose="020B05030600000000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FC83DF2-9DB7-4374-BC4F-CC7A3C3FEBDC}"/>
                  </a:ext>
                </a:extLst>
              </p:cNvPr>
              <p:cNvSpPr/>
              <p:nvPr/>
            </p:nvSpPr>
            <p:spPr>
              <a:xfrm>
                <a:off x="3371428" y="3440664"/>
                <a:ext cx="1335372" cy="40816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P2&lt;=0.05</a:t>
                </a:r>
                <a:endParaRPr lang="en-US" altLang="zh-CN" sz="1000" b="1" dirty="0">
                  <a:solidFill>
                    <a:srgbClr val="FFFF00"/>
                  </a:solidFill>
                  <a:latin typeface="GE Inspira Sans" panose="020B0503060000000003" pitchFamily="34" charset="0"/>
                </a:endParaRPr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EA877C92-E55E-4C2A-A607-E6F06638A272}"/>
                  </a:ext>
                </a:extLst>
              </p:cNvPr>
              <p:cNvSpPr/>
              <p:nvPr/>
            </p:nvSpPr>
            <p:spPr>
              <a:xfrm rot="4159147" flipH="1">
                <a:off x="5192249" y="2681324"/>
                <a:ext cx="159088" cy="1152513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9226B5F-6E8B-4B87-A8E1-34DC04043EF7}"/>
                  </a:ext>
                </a:extLst>
              </p:cNvPr>
              <p:cNvSpPr/>
              <p:nvPr/>
            </p:nvSpPr>
            <p:spPr>
              <a:xfrm>
                <a:off x="5891209" y="2610625"/>
                <a:ext cx="1335372" cy="42787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Reject 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FFFF00"/>
                    </a:solidFill>
                    <a:latin typeface="GE Inspira Sans" panose="020B0503060000000003" pitchFamily="34" charset="0"/>
                  </a:rPr>
                  <a:t>H1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04EE4E3-EB00-4B3C-B14A-D5D04FA9B6B3}"/>
                  </a:ext>
                </a:extLst>
              </p:cNvPr>
              <p:cNvSpPr/>
              <p:nvPr/>
            </p:nvSpPr>
            <p:spPr>
              <a:xfrm>
                <a:off x="5891209" y="3373630"/>
                <a:ext cx="1335372" cy="40816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</a:rPr>
                  <a:t>Reject </a:t>
                </a:r>
              </a:p>
              <a:p>
                <a:pPr algn="ctr" fontAlgn="ctr"/>
                <a:r>
                  <a:rPr lang="en-US" altLang="zh-CN" sz="1000" b="1" dirty="0">
                    <a:solidFill>
                      <a:srgbClr val="FFFF00"/>
                    </a:solidFill>
                    <a:latin typeface="GE Inspira Sans" panose="020B0503060000000003" pitchFamily="34" charset="0"/>
                  </a:rPr>
                  <a:t>H2</a:t>
                </a:r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E37CD995-0856-4C7E-9D98-8AE2067EACBE}"/>
                  </a:ext>
                </a:extLst>
              </p:cNvPr>
              <p:cNvSpPr/>
              <p:nvPr/>
            </p:nvSpPr>
            <p:spPr>
              <a:xfrm>
                <a:off x="4745617" y="2756143"/>
                <a:ext cx="1096695" cy="1368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E9335472-877D-4196-99A3-D09240AECE40}"/>
                  </a:ext>
                </a:extLst>
              </p:cNvPr>
              <p:cNvSpPr/>
              <p:nvPr/>
            </p:nvSpPr>
            <p:spPr>
              <a:xfrm>
                <a:off x="4745619" y="3577710"/>
                <a:ext cx="1096695" cy="1368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20F4D26-4747-4354-BCD6-04899CE31BDD}"/>
                </a:ext>
              </a:extLst>
            </p:cNvPr>
            <p:cNvSpPr/>
            <p:nvPr/>
          </p:nvSpPr>
          <p:spPr>
            <a:xfrm>
              <a:off x="8143919" y="1920854"/>
              <a:ext cx="1327312" cy="46356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FF00"/>
                  </a:solidFill>
                </a:rPr>
                <a:t>Holm</a:t>
              </a:r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A080D146-6075-4FA1-9C82-E2F00466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0325"/>
              </p:ext>
            </p:extLst>
          </p:nvPr>
        </p:nvGraphicFramePr>
        <p:xfrm>
          <a:off x="2190236" y="2386754"/>
          <a:ext cx="9223344" cy="2359152"/>
        </p:xfrm>
        <a:graphic>
          <a:graphicData uri="http://schemas.openxmlformats.org/drawingml/2006/table">
            <a:tbl>
              <a:tblPr firstRow="1" bandRow="1">
                <a:tableStyleId>{B7752061-5463-48E6-A297-43E0E91C0267}</a:tableStyleId>
              </a:tblPr>
              <a:tblGrid>
                <a:gridCol w="1886814">
                  <a:extLst>
                    <a:ext uri="{9D8B030D-6E8A-4147-A177-3AD203B41FA5}">
                      <a16:colId xmlns:a16="http://schemas.microsoft.com/office/drawing/2014/main" val="3951378865"/>
                    </a:ext>
                  </a:extLst>
                </a:gridCol>
                <a:gridCol w="2231471">
                  <a:extLst>
                    <a:ext uri="{9D8B030D-6E8A-4147-A177-3AD203B41FA5}">
                      <a16:colId xmlns:a16="http://schemas.microsoft.com/office/drawing/2014/main" val="638781536"/>
                    </a:ext>
                  </a:extLst>
                </a:gridCol>
                <a:gridCol w="2799223">
                  <a:extLst>
                    <a:ext uri="{9D8B030D-6E8A-4147-A177-3AD203B41FA5}">
                      <a16:colId xmlns:a16="http://schemas.microsoft.com/office/drawing/2014/main" val="3222187875"/>
                    </a:ext>
                  </a:extLst>
                </a:gridCol>
                <a:gridCol w="2305836">
                  <a:extLst>
                    <a:ext uri="{9D8B030D-6E8A-4147-A177-3AD203B41FA5}">
                      <a16:colId xmlns:a16="http://schemas.microsoft.com/office/drawing/2014/main" val="103937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Bonferroni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Hochberg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0608"/>
                  </a:ext>
                </a:extLst>
              </a:tr>
              <a:tr h="207038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Rejection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Testing each test independently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1. If p1&lt;=0.05/2, reject H1;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2. If p2&lt;=0.05/2, reject H2;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Testing begins with the smallest p-value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1. If p1&lt;=0.05/2, reject H1 and continue; Otherwise stop and accept all hypotheses;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2. If p2&lt;=0.05, reject H2; Otherwise accept H2;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Testing begins with the largest p-value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1. If p2&lt;=0.05, accept all hypotheses; Otherwise continue to P2;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2. If p2&lt;=0.05/2,  reject H1; </a:t>
                      </a:r>
                    </a:p>
                    <a:p>
                      <a:pPr marL="0" indent="0">
                        <a:buNone/>
                      </a:pP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At-least-one win criteria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p1&lt;=0.05/2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p1&lt;=0.05/2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p2&lt;=0.05 or p1&lt;=0.05/2 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3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Example 1 (p1 0.03, p2 0.04)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000" dirty="0"/>
                        <a:t>Accept H1 and 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Accept H1 and H2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Reject H1 and H2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Example 2 (p1 0.02, p2 0.04)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Accept H2 and Reject H1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Reject H1 and H2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Reject H1 and H2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54438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6FC8D7B0-1688-46A1-A811-CEA13E8C5185}"/>
              </a:ext>
            </a:extLst>
          </p:cNvPr>
          <p:cNvSpPr/>
          <p:nvPr/>
        </p:nvSpPr>
        <p:spPr>
          <a:xfrm>
            <a:off x="2119048" y="1429505"/>
            <a:ext cx="9459768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lvl="0">
              <a:lnSpc>
                <a:spcPct val="99000"/>
              </a:lnSpc>
              <a:buSzPct val="50000"/>
              <a:defRPr/>
            </a:pPr>
            <a:r>
              <a:rPr lang="en-US" altLang="zh-CN" sz="1200" b="1" dirty="0"/>
              <a:t>Assume two hypotheses: H1 and H2, with two p-values p1 and p2. Assume p1&lt;p2. </a:t>
            </a:r>
          </a:p>
          <a:p>
            <a:pPr lvl="0">
              <a:lnSpc>
                <a:spcPct val="99000"/>
              </a:lnSpc>
              <a:buSzPct val="50000"/>
              <a:defRPr/>
            </a:pPr>
            <a:r>
              <a:rPr lang="en-US" altLang="zh-CN" sz="1200" b="1" dirty="0"/>
              <a:t>Pre-specified type I error is 0.05. </a:t>
            </a:r>
          </a:p>
        </p:txBody>
      </p:sp>
    </p:spTree>
    <p:extLst>
      <p:ext uri="{BB962C8B-B14F-4D97-AF65-F5344CB8AC3E}">
        <p14:creationId xmlns:p14="http://schemas.microsoft.com/office/powerpoint/2010/main" val="33619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40FA-B1BB-470C-9902-6E9D3AB0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Simulation setting</a:t>
            </a:r>
            <a:endParaRPr lang="zh-CN" alt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8B4A-E614-4227-8AEB-D87D7F3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677F-0050-43A0-BEB4-B94011A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9</a:t>
            </a:fld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D9F5C08-E32E-417F-9344-E75A727B4F5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761412" y="1631676"/>
                <a:ext cx="10116446" cy="3854724"/>
              </a:xfrm>
            </p:spPr>
            <p:txBody>
              <a:bodyPr>
                <a:normAutofit lnSpcReduction="10000"/>
              </a:bodyPr>
              <a:lstStyle/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Score values (-2, -1, 0, 1, 2)</a:t>
                </a:r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Assuming the true central location of conspicuity score is zero (0) and a standard deviation of 2</a:t>
                </a:r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Bivariate normal distribution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Seed – 1234567; 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Simulation times: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100,000; 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Sample size: 200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Null Hypothesis 1: Mean1= 0; Null Hypothesis 2: Mean2=0; 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Positive correlation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: 0, 0.05, 0.1, 0.15, … , 0.8, 0.85, 0.9, 1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Mean vector (0, 0)  for type I error or Mean vector (0.4, 0.4) for power </a:t>
                </a:r>
              </a:p>
              <a:p>
                <a:pPr marL="5400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Variance / Covariance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D9F5C08-E32E-417F-9344-E75A727B4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761412" y="1631676"/>
                <a:ext cx="10116446" cy="3854724"/>
              </a:xfrm>
              <a:blipFill>
                <a:blip r:embed="rId2"/>
                <a:stretch>
                  <a:fillRect t="-2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96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CB9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CB9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</TotalTime>
  <Words>931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GE Inspira Sans</vt:lpstr>
      <vt:lpstr>Wingdings</vt:lpstr>
      <vt:lpstr>Office Theme</vt:lpstr>
      <vt:lpstr>Bonferroni or Holm or Hochberg? Multiplicity adjustment method choice based on simulation   </vt:lpstr>
      <vt:lpstr>Multiplicity problems in clinical trials</vt:lpstr>
      <vt:lpstr>Multiplicity Guidelines</vt:lpstr>
      <vt:lpstr>Recent review papers and tutorials</vt:lpstr>
      <vt:lpstr>Story starts…</vt:lpstr>
      <vt:lpstr>An Example – DBT Study</vt:lpstr>
      <vt:lpstr>Bonferroni Method</vt:lpstr>
      <vt:lpstr>Alternatives to Bonferroni Adjustment</vt:lpstr>
      <vt:lpstr>Simulation setting</vt:lpstr>
      <vt:lpstr>Familywise Type I Error</vt:lpstr>
      <vt:lpstr>Power</vt:lpstr>
      <vt:lpstr>Power – two hypotheses rejected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Zhang, Tianhao (GE Healthcare)</dc:creator>
  <dc:description>Version 1.08
Job 1437
August 25, 2016</dc:description>
  <cp:lastModifiedBy>Li, Ning (GE Healthcare-212697818)</cp:lastModifiedBy>
  <cp:revision>288</cp:revision>
  <dcterms:created xsi:type="dcterms:W3CDTF">2019-04-30T18:48:45Z</dcterms:created>
  <dcterms:modified xsi:type="dcterms:W3CDTF">2019-12-06T07:35:25Z</dcterms:modified>
</cp:coreProperties>
</file>