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0" r:id="rId5"/>
    <p:sldId id="257" r:id="rId6"/>
    <p:sldId id="267" r:id="rId7"/>
    <p:sldId id="268" r:id="rId8"/>
    <p:sldId id="258" r:id="rId9"/>
    <p:sldId id="273" r:id="rId10"/>
    <p:sldId id="266" r:id="rId11"/>
    <p:sldId id="269" r:id="rId12"/>
    <p:sldId id="265" r:id="rId13"/>
    <p:sldId id="264"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DC4C-8DAA-4A73-B3CB-85C04ED127D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523AE2-DBBF-430D-8B4E-1E985B20B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6BBEC75-0773-44F7-AFE0-1E8AC600C233}"/>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D67D074B-D525-4615-9997-5C939CBA53D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616C28E-55D1-4538-B1C5-3A3C92DD3FB2}"/>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303518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219-4BA5-42E0-B774-E28E431335D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A44F758-0B5F-42CD-B7FF-DAF0AD20B5A0}"/>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AB2824A-9608-4EBC-8D03-2E95D15258EE}"/>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E980A930-EDA2-4BAA-9580-F471721B98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2DDC83-BAEB-4401-8652-4D4E6BF4364B}"/>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15162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A626D-06AE-40A6-990F-3C056E0AE75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EC505C3-6AE2-4DC5-B3B2-5F6A0F83E975}"/>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C0FD79D-1280-4CA0-8A94-DBFF9E2FF5C3}"/>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D279377A-C3C2-4307-A39C-4E84E31977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B3747D6-7D5D-4846-853A-5C229B636930}"/>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110818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96F0-7A40-457B-8558-DA4F87D2389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806EDBC-AAB3-49AE-B0D5-2BF2FF0FA49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044A0C-48E9-4523-814C-B2AA6F6C68C3}"/>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97C74D9A-D3A2-4F70-8B21-8C164F478D6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85B289-97FF-430F-8CCB-88C42F62A9E8}"/>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271025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B90-5A2E-4BDC-BD2F-66B697354A7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3184A32-BBA9-4C27-A7B2-A12B4C81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AAE21429-1C05-41BE-AFA8-2F0F276A35CA}"/>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F7404EC1-8B60-41AD-892E-9FA3C16CCD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582E986-90C2-49FD-A580-29D1C4D13448}"/>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116118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477-CDBC-44D3-8278-B1B0F71084B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7F9693-2C7B-44D9-85C6-04962CA88AE3}"/>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64FE356-F113-4A29-842F-1609762FCAFD}"/>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BC4AF7B-5D3E-4391-A60C-CD84B6C6F53B}"/>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6" name="Footer Placeholder 5">
            <a:extLst>
              <a:ext uri="{FF2B5EF4-FFF2-40B4-BE49-F238E27FC236}">
                <a16:creationId xmlns:a16="http://schemas.microsoft.com/office/drawing/2014/main" id="{B90615E0-F21C-47E5-9244-BA2B351B36E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1B5A33C-A531-4053-93C6-450EC27A4A14}"/>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184501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F768-7646-4F84-9447-C89B1182092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B198BE3-0069-4505-918B-B720DF38A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BE4D06A-9FF6-4267-B6C6-2368D894D368}"/>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C9A34EA-E159-494C-94E5-652BCC224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5475AE76-CDE9-420C-A18E-B060A8EAA2D1}"/>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7290307-0D55-47DE-900D-4750D9E541F5}"/>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8" name="Footer Placeholder 7">
            <a:extLst>
              <a:ext uri="{FF2B5EF4-FFF2-40B4-BE49-F238E27FC236}">
                <a16:creationId xmlns:a16="http://schemas.microsoft.com/office/drawing/2014/main" id="{BDFC0C73-0748-43CD-9B01-58FEA5FD24B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6072A26-B7C9-4F9C-B22A-95DAC6AAC7D6}"/>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97847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0297-F305-4078-BB57-FB6B13D40E2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77B0FC0-412A-47A2-86A9-95137F9E8C6A}"/>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4" name="Footer Placeholder 3">
            <a:extLst>
              <a:ext uri="{FF2B5EF4-FFF2-40B4-BE49-F238E27FC236}">
                <a16:creationId xmlns:a16="http://schemas.microsoft.com/office/drawing/2014/main" id="{C302D849-935D-48BE-9D98-74A1DBF5373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8DA4C17-2DA9-42F2-9DE9-EDC599336E0F}"/>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55733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BE63A-E256-484B-9DAB-99240B87F56E}"/>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3" name="Footer Placeholder 2">
            <a:extLst>
              <a:ext uri="{FF2B5EF4-FFF2-40B4-BE49-F238E27FC236}">
                <a16:creationId xmlns:a16="http://schemas.microsoft.com/office/drawing/2014/main" id="{AF54375B-D9D1-4DA6-A2F5-1E38818973D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A33BF4F-41FC-4000-ABE4-8F673B90DE07}"/>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374890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2BE8-62E8-4CA8-BDB5-E6B58551B05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16BDD0F-3B7D-448D-A901-976E28372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E4BC75F-CF6A-496D-86D9-B79FBED5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AE8B5D3-9015-4368-AED8-1739A83731C8}"/>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6" name="Footer Placeholder 5">
            <a:extLst>
              <a:ext uri="{FF2B5EF4-FFF2-40B4-BE49-F238E27FC236}">
                <a16:creationId xmlns:a16="http://schemas.microsoft.com/office/drawing/2014/main" id="{A1E3C2BE-D17B-48AA-AF1F-26D2AF476C2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6A69781-E164-4149-846B-C938BF59EFCE}"/>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282527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5805-02F2-496F-BE9D-AD6D9B7CC64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280D78A-8597-48FF-A783-35C88411E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F67F0AA-0746-47EE-8B91-1F9A1D3DB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EF2C2FF8-AA6F-41F5-8D51-C54AC9ED0566}"/>
              </a:ext>
            </a:extLst>
          </p:cNvPr>
          <p:cNvSpPr>
            <a:spLocks noGrp="1"/>
          </p:cNvSpPr>
          <p:nvPr>
            <p:ph type="dt" sz="half" idx="10"/>
          </p:nvPr>
        </p:nvSpPr>
        <p:spPr/>
        <p:txBody>
          <a:bodyPr/>
          <a:lstStyle/>
          <a:p>
            <a:fld id="{6BD08EFE-4E9E-41D0-9255-773E3CB68E8D}" type="datetimeFigureOut">
              <a:rPr lang="zh-CN" altLang="en-US" smtClean="0"/>
              <a:t>2019/7/26</a:t>
            </a:fld>
            <a:endParaRPr lang="zh-CN" altLang="en-US"/>
          </a:p>
        </p:txBody>
      </p:sp>
      <p:sp>
        <p:nvSpPr>
          <p:cNvPr id="6" name="Footer Placeholder 5">
            <a:extLst>
              <a:ext uri="{FF2B5EF4-FFF2-40B4-BE49-F238E27FC236}">
                <a16:creationId xmlns:a16="http://schemas.microsoft.com/office/drawing/2014/main" id="{0692F7ED-154F-43B1-BD96-4B4C3E63656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B692FF-4F8E-42B3-B4F7-C2A6224F1F8C}"/>
              </a:ext>
            </a:extLst>
          </p:cNvPr>
          <p:cNvSpPr>
            <a:spLocks noGrp="1"/>
          </p:cNvSpPr>
          <p:nvPr>
            <p:ph type="sldNum" sz="quarter" idx="12"/>
          </p:nvPr>
        </p:nvSpPr>
        <p:spPr/>
        <p:txBody>
          <a:body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15755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F7FA3-3D09-4A50-8D3F-A16819BEF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4780562-FC1A-4B0E-A6E3-958DD238C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0C245B6-24FF-47D4-8A1C-C6F393FDC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08EFE-4E9E-41D0-9255-773E3CB68E8D}" type="datetimeFigureOut">
              <a:rPr lang="zh-CN" altLang="en-US" smtClean="0"/>
              <a:t>2019/7/26</a:t>
            </a:fld>
            <a:endParaRPr lang="zh-CN" altLang="en-US"/>
          </a:p>
        </p:txBody>
      </p:sp>
      <p:sp>
        <p:nvSpPr>
          <p:cNvPr id="5" name="Footer Placeholder 4">
            <a:extLst>
              <a:ext uri="{FF2B5EF4-FFF2-40B4-BE49-F238E27FC236}">
                <a16:creationId xmlns:a16="http://schemas.microsoft.com/office/drawing/2014/main" id="{D3A7845B-079B-45D9-BEE9-2037DF92A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67161E3-2BB7-4F7F-8685-8761720751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7F060-32A5-4D9F-9348-64A84639F8C9}" type="slidenum">
              <a:rPr lang="zh-CN" altLang="en-US" smtClean="0"/>
              <a:t>‹#›</a:t>
            </a:fld>
            <a:endParaRPr lang="zh-CN" altLang="en-US"/>
          </a:p>
        </p:txBody>
      </p:sp>
    </p:spTree>
    <p:extLst>
      <p:ext uri="{BB962C8B-B14F-4D97-AF65-F5344CB8AC3E}">
        <p14:creationId xmlns:p14="http://schemas.microsoft.com/office/powerpoint/2010/main" val="3303719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pythonhosted.org/mclearn/performance.html" TargetMode="External"/><Relationship Id="rId2" Type="http://schemas.openxmlformats.org/officeDocument/2006/relationships/hyperlink" Target="https://mloss.org/software/view/447/"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chengsoonong/mclass-sk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1794-76DE-4583-91D8-B4293644214F}"/>
              </a:ext>
            </a:extLst>
          </p:cNvPr>
          <p:cNvSpPr>
            <a:spLocks noGrp="1"/>
          </p:cNvSpPr>
          <p:nvPr>
            <p:ph type="ctrTitle"/>
          </p:nvPr>
        </p:nvSpPr>
        <p:spPr>
          <a:xfrm>
            <a:off x="1524000" y="1367408"/>
            <a:ext cx="9144000" cy="2387600"/>
          </a:xfrm>
        </p:spPr>
        <p:txBody>
          <a:bodyPr>
            <a:normAutofit fontScale="90000"/>
          </a:bodyPr>
          <a:lstStyle/>
          <a:p>
            <a:r>
              <a:rPr lang="en-US" altLang="zh-CN" b="1" dirty="0">
                <a:latin typeface="Calibri" panose="020F0502020204030204" pitchFamily="34" charset="0"/>
                <a:cs typeface="Calibri" panose="020F0502020204030204" pitchFamily="34" charset="0"/>
              </a:rPr>
              <a:t>Balanced</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accuracy, its variance and credible / bootstrap/ confidence intervals</a:t>
            </a:r>
            <a:endParaRPr lang="zh-CN" altLang="en-US"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B741E84-6A83-414E-ACEA-FB698A95AD38}"/>
              </a:ext>
            </a:extLst>
          </p:cNvPr>
          <p:cNvSpPr>
            <a:spLocks noGrp="1"/>
          </p:cNvSpPr>
          <p:nvPr>
            <p:ph type="subTitle" idx="1"/>
          </p:nvPr>
        </p:nvSpPr>
        <p:spPr>
          <a:xfrm>
            <a:off x="1524000" y="4296792"/>
            <a:ext cx="9144000" cy="961008"/>
          </a:xfrm>
        </p:spPr>
        <p:txBody>
          <a:bodyPr/>
          <a:lstStyle/>
          <a:p>
            <a:r>
              <a:rPr lang="en-US" altLang="zh-CN" dirty="0">
                <a:latin typeface="Calibri" panose="020F0502020204030204" pitchFamily="34" charset="0"/>
                <a:cs typeface="Calibri" panose="020F0502020204030204" pitchFamily="34" charset="0"/>
              </a:rPr>
              <a:t>Ning Li</a:t>
            </a:r>
          </a:p>
          <a:p>
            <a:r>
              <a:rPr lang="en-US" altLang="zh-CN" dirty="0">
                <a:latin typeface="Calibri" panose="020F0502020204030204" pitchFamily="34" charset="0"/>
                <a:cs typeface="Calibri" panose="020F0502020204030204" pitchFamily="34" charset="0"/>
              </a:rPr>
              <a:t>July 17, 2019</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39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52AF-2653-4729-9FC6-DDF386FA0173}"/>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Balanced accuracy </a:t>
            </a:r>
            <a:r>
              <a:rPr lang="en-US" altLang="zh-CN" b="1" i="1" dirty="0">
                <a:latin typeface="Calibri" panose="020F0502020204030204" pitchFamily="34" charset="0"/>
                <a:cs typeface="Calibri" panose="020F0502020204030204" pitchFamily="34" charset="0"/>
              </a:rPr>
              <a:t>vs</a:t>
            </a:r>
            <a:r>
              <a:rPr lang="en-US" altLang="zh-CN" b="1" dirty="0">
                <a:latin typeface="Calibri" panose="020F0502020204030204" pitchFamily="34" charset="0"/>
                <a:cs typeface="Calibri" panose="020F0502020204030204" pitchFamily="34" charset="0"/>
              </a:rPr>
              <a:t> Youden index</a:t>
            </a:r>
            <a:endParaRPr lang="zh-CN" altLang="en-US"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26C59BF-9888-40FE-936B-6D3EDB886E5D}"/>
                  </a:ext>
                </a:extLst>
              </p:cNvPr>
              <p:cNvSpPr>
                <a:spLocks noGrp="1"/>
              </p:cNvSpPr>
              <p:nvPr>
                <p:ph idx="1"/>
              </p:nvPr>
            </p:nvSpPr>
            <p:spPr>
              <a:xfrm>
                <a:off x="838200" y="1825625"/>
                <a:ext cx="11161542" cy="4351338"/>
              </a:xfrm>
            </p:spPr>
            <p:txBody>
              <a:bodyPr>
                <a:normAutofit lnSpcReduction="10000"/>
              </a:bodyPr>
              <a:lstStyle/>
              <a:p>
                <a:pPr marL="0" indent="0" algn="ctr">
                  <a:buNone/>
                </a:pPr>
                <a14:m>
                  <m:oMath xmlns:m="http://schemas.openxmlformats.org/officeDocument/2006/math">
                    <m:r>
                      <m:rPr>
                        <m:sty m:val="p"/>
                      </m:rPr>
                      <a:rPr lang="en-US" altLang="zh-CN" sz="2400" b="0" i="0" dirty="0" smtClean="0">
                        <a:latin typeface="Cambria Math" panose="02040503050406030204" pitchFamily="18" charset="0"/>
                      </a:rPr>
                      <m:t>Youden</m:t>
                    </m:r>
                    <m:r>
                      <a:rPr lang="en-US" altLang="zh-CN" sz="2400" b="0" i="0" dirty="0" smtClean="0">
                        <a:latin typeface="Cambria Math" panose="02040503050406030204" pitchFamily="18" charset="0"/>
                      </a:rPr>
                      <m:t> </m:t>
                    </m:r>
                    <m:r>
                      <m:rPr>
                        <m:sty m:val="p"/>
                      </m:rPr>
                      <a:rPr lang="en-US" altLang="zh-CN" sz="2400" b="0" i="0" dirty="0" smtClean="0">
                        <a:latin typeface="Cambria Math" panose="02040503050406030204" pitchFamily="18" charset="0"/>
                      </a:rPr>
                      <m:t>Index</m:t>
                    </m:r>
                    <m:r>
                      <a:rPr lang="en-US" altLang="zh-CN" sz="2400" dirty="0">
                        <a:latin typeface="Cambria Math" panose="02040503050406030204" pitchFamily="18" charset="0"/>
                      </a:rPr>
                      <m:t>=</m:t>
                    </m:r>
                    <m:r>
                      <a:rPr lang="en-US" altLang="zh-CN" sz="2400" i="1" dirty="0">
                        <a:latin typeface="Cambria Math" panose="02040503050406030204" pitchFamily="18" charset="0"/>
                      </a:rPr>
                      <m:t>𝑠𝑒𝑛𝑠𝑖𝑡𝑖𝑣𝑖𝑡𝑦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𝑠𝑝𝑒𝑐𝑖𝑓𝑖𝑐𝑖𝑡𝑦</m:t>
                    </m:r>
                  </m:oMath>
                </a14:m>
                <a:r>
                  <a:rPr lang="en-US" altLang="zh-CN" sz="2400" dirty="0">
                    <a:latin typeface="Calibri" panose="020F0502020204030204" pitchFamily="34" charset="0"/>
                    <a:cs typeface="Calibri" panose="020F0502020204030204" pitchFamily="34" charset="0"/>
                  </a:rPr>
                  <a:t>-1 = </a:t>
                </a:r>
                <a14:m>
                  <m:oMath xmlns:m="http://schemas.openxmlformats.org/officeDocument/2006/math">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𝑎</m:t>
                        </m:r>
                      </m:num>
                      <m:den>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𝑎</m:t>
                        </m:r>
                        <m:r>
                          <a:rPr lang="en-US" altLang="zh-CN" sz="2400" dirty="0">
                            <a:latin typeface="Cambria Math" panose="02040503050406030204" pitchFamily="18" charset="0"/>
                          </a:rPr>
                          <m:t>+</m:t>
                        </m:r>
                        <m:r>
                          <a:rPr lang="en-US" altLang="zh-CN" sz="2400" i="1" dirty="0">
                            <a:latin typeface="Cambria Math" panose="02040503050406030204" pitchFamily="18" charset="0"/>
                          </a:rPr>
                          <m:t>𝑐</m:t>
                        </m:r>
                      </m:den>
                    </m:f>
                    <m:r>
                      <a:rPr lang="en-US" altLang="zh-CN" sz="2400" dirty="0">
                        <a:latin typeface="Cambria Math" panose="02040503050406030204" pitchFamily="18" charset="0"/>
                      </a:rPr>
                      <m:t>+</m:t>
                    </m:r>
                    <m:f>
                      <m:fPr>
                        <m:ctrlPr>
                          <a:rPr lang="en-US" altLang="zh-CN" sz="2400" i="1" dirty="0">
                            <a:latin typeface="Cambria Math" panose="02040503050406030204" pitchFamily="18" charset="0"/>
                          </a:rPr>
                        </m:ctrlPr>
                      </m:fPr>
                      <m:num>
                        <m:r>
                          <m:rPr>
                            <m:sty m:val="p"/>
                          </m:rPr>
                          <a:rPr lang="en-US" altLang="zh-CN" sz="2400" dirty="0">
                            <a:latin typeface="Cambria Math" panose="02040503050406030204" pitchFamily="18" charset="0"/>
                          </a:rPr>
                          <m:t>d</m:t>
                        </m:r>
                      </m:num>
                      <m:den>
                        <m:r>
                          <a:rPr lang="en-US" altLang="zh-CN" sz="2400" i="1" dirty="0">
                            <a:latin typeface="Cambria Math" panose="02040503050406030204" pitchFamily="18" charset="0"/>
                          </a:rPr>
                          <m:t>𝑏</m:t>
                        </m:r>
                        <m:r>
                          <a:rPr lang="en-US" altLang="zh-CN" sz="2400" dirty="0">
                            <a:latin typeface="Cambria Math" panose="02040503050406030204" pitchFamily="18" charset="0"/>
                          </a:rPr>
                          <m:t>+</m:t>
                        </m:r>
                        <m:r>
                          <a:rPr lang="en-US" altLang="zh-CN" sz="2400" i="1" dirty="0">
                            <a:latin typeface="Cambria Math" panose="02040503050406030204" pitchFamily="18" charset="0"/>
                          </a:rPr>
                          <m:t>𝑑</m:t>
                        </m:r>
                      </m:den>
                    </m:f>
                  </m:oMath>
                </a14:m>
                <a:r>
                  <a:rPr lang="en-US" altLang="zh-CN" sz="2400" dirty="0">
                    <a:latin typeface="Calibri" panose="020F0502020204030204" pitchFamily="34" charset="0"/>
                    <a:cs typeface="Calibri" panose="020F0502020204030204" pitchFamily="34" charset="0"/>
                  </a:rPr>
                  <a:t> -1</a:t>
                </a:r>
              </a:p>
              <a:p>
                <a:pPr marL="0" indent="0" algn="ctr">
                  <a:buNone/>
                </a:pPr>
                <a14:m>
                  <m:oMath xmlns:m="http://schemas.openxmlformats.org/officeDocument/2006/math">
                    <m:r>
                      <m:rPr>
                        <m:sty m:val="p"/>
                      </m:rPr>
                      <a:rPr lang="en-US" altLang="zh-CN" sz="2400" dirty="0">
                        <a:latin typeface="Cambria Math" panose="02040503050406030204" pitchFamily="18" charset="0"/>
                      </a:rPr>
                      <m:t>Balanced</m:t>
                    </m:r>
                    <m:r>
                      <a:rPr lang="en-US" altLang="zh-CN" sz="2400" dirty="0">
                        <a:latin typeface="Cambria Math" panose="02040503050406030204" pitchFamily="18" charset="0"/>
                      </a:rPr>
                      <m:t> </m:t>
                    </m:r>
                    <m:r>
                      <m:rPr>
                        <m:sty m:val="p"/>
                      </m:rPr>
                      <a:rPr lang="en-US" altLang="zh-CN" sz="2400" dirty="0">
                        <a:latin typeface="Cambria Math" panose="02040503050406030204" pitchFamily="18" charset="0"/>
                      </a:rPr>
                      <m:t>Accuracy</m:t>
                    </m:r>
                    <m:r>
                      <a:rPr lang="en-US" altLang="zh-CN" sz="2400" dirty="0">
                        <a:latin typeface="Cambria Math" panose="02040503050406030204" pitchFamily="18" charset="0"/>
                      </a:rPr>
                      <m:t>=</m:t>
                    </m:r>
                    <m:f>
                      <m:fPr>
                        <m:ctrlPr>
                          <a:rPr lang="zh-CN" altLang="en-US" sz="2400" i="1" dirty="0">
                            <a:latin typeface="Cambria Math" panose="02040503050406030204" pitchFamily="18" charset="0"/>
                          </a:rPr>
                        </m:ctrlPr>
                      </m:fPr>
                      <m:num>
                        <m:r>
                          <a:rPr lang="en-US" altLang="zh-CN" sz="2400" i="1" dirty="0">
                            <a:latin typeface="Cambria Math" panose="02040503050406030204" pitchFamily="18" charset="0"/>
                          </a:rPr>
                          <m:t>𝑠𝑒𝑛𝑠𝑖𝑡𝑖𝑣𝑖𝑡𝑦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𝑠𝑝𝑒𝑐𝑖𝑓𝑖𝑐𝑖𝑡𝑦</m:t>
                        </m:r>
                      </m:num>
                      <m:den>
                        <m:r>
                          <a:rPr lang="en-US" altLang="zh-CN" sz="2400" dirty="0">
                            <a:latin typeface="Cambria Math" panose="02040503050406030204" pitchFamily="18" charset="0"/>
                          </a:rPr>
                          <m:t>2</m:t>
                        </m:r>
                      </m:den>
                    </m:f>
                  </m:oMath>
                </a14:m>
                <a:r>
                  <a:rPr lang="en-US" altLang="zh-CN" sz="2400" dirty="0">
                    <a:latin typeface="Calibri" panose="020F0502020204030204" pitchFamily="34" charset="0"/>
                    <a:cs typeface="Calibri" panose="020F0502020204030204" pitchFamily="34" charset="0"/>
                  </a:rPr>
                  <a:t> =</a:t>
                </a:r>
                <a14:m>
                  <m:oMath xmlns:m="http://schemas.openxmlformats.org/officeDocument/2006/math">
                    <m:r>
                      <a:rPr lang="en-US" altLang="zh-CN" sz="2400" dirty="0">
                        <a:latin typeface="Cambria Math" panose="02040503050406030204" pitchFamily="18" charset="0"/>
                      </a:rPr>
                      <m:t> </m:t>
                    </m:r>
                    <m:f>
                      <m:fPr>
                        <m:ctrlPr>
                          <a:rPr lang="en-US" altLang="zh-CN" sz="2400" i="1" dirty="0">
                            <a:latin typeface="Cambria Math" panose="02040503050406030204" pitchFamily="18" charset="0"/>
                          </a:rPr>
                        </m:ctrlPr>
                      </m:fPr>
                      <m:num>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𝑎</m:t>
                            </m:r>
                          </m:num>
                          <m:den>
                            <m:r>
                              <a:rPr lang="en-US" altLang="zh-CN" sz="2400" i="1" dirty="0">
                                <a:latin typeface="Cambria Math" panose="02040503050406030204" pitchFamily="18" charset="0"/>
                              </a:rPr>
                              <m:t>𝑎</m:t>
                            </m:r>
                            <m:r>
                              <a:rPr lang="en-US" altLang="zh-CN" sz="2400" dirty="0">
                                <a:latin typeface="Cambria Math" panose="02040503050406030204" pitchFamily="18" charset="0"/>
                              </a:rPr>
                              <m:t>+</m:t>
                            </m:r>
                            <m:r>
                              <a:rPr lang="en-US" altLang="zh-CN" sz="2400" i="1" dirty="0">
                                <a:latin typeface="Cambria Math" panose="02040503050406030204" pitchFamily="18" charset="0"/>
                              </a:rPr>
                              <m:t>𝑐</m:t>
                            </m:r>
                          </m:den>
                        </m:f>
                        <m:r>
                          <a:rPr lang="en-US" altLang="zh-CN" sz="2400" dirty="0">
                            <a:latin typeface="Cambria Math" panose="02040503050406030204" pitchFamily="18" charset="0"/>
                          </a:rPr>
                          <m:t>+</m:t>
                        </m:r>
                        <m:f>
                          <m:fPr>
                            <m:ctrlPr>
                              <a:rPr lang="en-US" altLang="zh-CN" sz="2400" i="1" dirty="0">
                                <a:latin typeface="Cambria Math" panose="02040503050406030204" pitchFamily="18" charset="0"/>
                              </a:rPr>
                            </m:ctrlPr>
                          </m:fPr>
                          <m:num>
                            <m:r>
                              <m:rPr>
                                <m:sty m:val="p"/>
                              </m:rPr>
                              <a:rPr lang="en-US" altLang="zh-CN" sz="2400" dirty="0">
                                <a:latin typeface="Cambria Math" panose="02040503050406030204" pitchFamily="18" charset="0"/>
                              </a:rPr>
                              <m:t>d</m:t>
                            </m:r>
                          </m:num>
                          <m:den>
                            <m:r>
                              <a:rPr lang="en-US" altLang="zh-CN" sz="2400" i="1" dirty="0">
                                <a:latin typeface="Cambria Math" panose="02040503050406030204" pitchFamily="18" charset="0"/>
                              </a:rPr>
                              <m:t>𝑏</m:t>
                            </m:r>
                            <m:r>
                              <a:rPr lang="en-US" altLang="zh-CN" sz="2400" dirty="0">
                                <a:latin typeface="Cambria Math" panose="02040503050406030204" pitchFamily="18" charset="0"/>
                              </a:rPr>
                              <m:t>+</m:t>
                            </m:r>
                            <m:r>
                              <a:rPr lang="en-US" altLang="zh-CN" sz="2400" i="1" dirty="0">
                                <a:latin typeface="Cambria Math" panose="02040503050406030204" pitchFamily="18" charset="0"/>
                              </a:rPr>
                              <m:t>𝑑</m:t>
                            </m:r>
                          </m:den>
                        </m:f>
                      </m:num>
                      <m:den>
                        <m:r>
                          <a:rPr lang="en-US" altLang="zh-CN" sz="2400" dirty="0">
                            <a:latin typeface="Cambria Math" panose="02040503050406030204" pitchFamily="18" charset="0"/>
                          </a:rPr>
                          <m:t>2</m:t>
                        </m:r>
                      </m:den>
                    </m:f>
                  </m:oMath>
                </a14:m>
                <a:endParaRPr lang="en-US" altLang="zh-CN" sz="2400" dirty="0">
                  <a:latin typeface="Calibri" panose="020F0502020204030204" pitchFamily="34" charset="0"/>
                  <a:cs typeface="Calibri" panose="020F0502020204030204" pitchFamily="34" charset="0"/>
                </a:endParaRPr>
              </a:p>
              <a:p>
                <a:pPr marL="0" indent="0" algn="ctr">
                  <a:buNone/>
                </a:pPr>
                <a:r>
                  <a:rPr lang="en-US" altLang="zh-CN" sz="2400" dirty="0">
                    <a:latin typeface="Calibri" panose="020F0502020204030204" pitchFamily="34" charset="0"/>
                    <a:cs typeface="Calibri" panose="020F0502020204030204" pitchFamily="34" charset="0"/>
                  </a:rPr>
                  <a:t>Balanced Error Rate (BER) = 1 – Balanced Accuracy</a:t>
                </a:r>
              </a:p>
              <a:p>
                <a:pPr marL="0" indent="0" algn="ctr">
                  <a:buNone/>
                </a:pPr>
                <a:endParaRPr lang="en-US" altLang="zh-CN" sz="2400" dirty="0">
                  <a:latin typeface="Calibri" panose="020F0502020204030204" pitchFamily="34" charset="0"/>
                  <a:cs typeface="Calibri" panose="020F0502020204030204" pitchFamily="34" charset="0"/>
                </a:endParaRPr>
              </a:p>
              <a:p>
                <a:pPr marL="0" indent="0" algn="ctr">
                  <a:buNone/>
                </a:pPr>
                <a:endParaRPr lang="en-US" altLang="zh-CN" sz="2400" dirty="0">
                  <a:latin typeface="Calibri" panose="020F0502020204030204" pitchFamily="34" charset="0"/>
                  <a:cs typeface="Calibri" panose="020F0502020204030204" pitchFamily="34" charset="0"/>
                </a:endParaRPr>
              </a:p>
              <a:p>
                <a:pPr marL="0" indent="0" algn="ctr">
                  <a:buNone/>
                </a:pPr>
                <a:endParaRPr lang="en-US" altLang="zh-CN" sz="2400" dirty="0">
                  <a:latin typeface="Calibri" panose="020F0502020204030204" pitchFamily="34" charset="0"/>
                  <a:cs typeface="Calibri" panose="020F0502020204030204" pitchFamily="34" charset="0"/>
                </a:endParaRPr>
              </a:p>
              <a:p>
                <a:pPr marL="0" indent="0" algn="ctr">
                  <a:buNone/>
                </a:pPr>
                <a:r>
                  <a:rPr lang="en-US" altLang="zh-CN" sz="2400" dirty="0">
                    <a:latin typeface="Calibri" panose="020F0502020204030204" pitchFamily="34" charset="0"/>
                    <a:cs typeface="Calibri" panose="020F0502020204030204" pitchFamily="34" charset="0"/>
                  </a:rPr>
                  <a:t> variance of balanced accuracy </a:t>
                </a:r>
              </a:p>
              <a:p>
                <a:pPr marL="0" indent="0" algn="ctr">
                  <a:buNone/>
                </a:pPr>
                <a:r>
                  <a:rPr lang="en-US" altLang="zh-CN" sz="2400" dirty="0">
                    <a:latin typeface="Calibri" panose="020F0502020204030204" pitchFamily="34" charset="0"/>
                    <a:cs typeface="Calibri" panose="020F0502020204030204" pitchFamily="34" charset="0"/>
                  </a:rPr>
                  <a:t>= variance of BER</a:t>
                </a:r>
              </a:p>
              <a:p>
                <a:pPr marL="0" indent="0" algn="ctr">
                  <a:buNone/>
                </a:pPr>
                <a:r>
                  <a:rPr lang="en-US" altLang="zh-CN" sz="2400" dirty="0">
                    <a:latin typeface="Calibri" panose="020F0502020204030204" pitchFamily="34" charset="0"/>
                    <a:cs typeface="Calibri" panose="020F0502020204030204" pitchFamily="34" charset="0"/>
                  </a:rPr>
                  <a:t>    = </a:t>
                </a:r>
                <a14:m>
                  <m:oMath xmlns:m="http://schemas.openxmlformats.org/officeDocument/2006/math">
                    <m:f>
                      <m:fPr>
                        <m:ctrlPr>
                          <a:rPr lang="zh-CN" altLang="en-US" sz="2400" i="1" dirty="0">
                            <a:latin typeface="Cambria Math" panose="02040503050406030204" pitchFamily="18" charset="0"/>
                          </a:rPr>
                        </m:ctrlPr>
                      </m:fPr>
                      <m:num>
                        <m:r>
                          <a:rPr lang="en-US" altLang="zh-CN" sz="2400" b="0" i="1" dirty="0" smtClean="0">
                            <a:latin typeface="Cambria Math" panose="02040503050406030204" pitchFamily="18" charset="0"/>
                          </a:rPr>
                          <m:t>𝑣𝑎𝑟𝑖𝑎𝑛𝑐𝑒</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𝑜𝑓</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𝑌𝑜𝑢𝑑𝑒𝑛</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𝑖𝑛𝑑𝑒𝑥</m:t>
                        </m:r>
                      </m:num>
                      <m:den>
                        <m:r>
                          <a:rPr lang="en-US" altLang="zh-CN" sz="2400" b="0" i="0" dirty="0" smtClean="0">
                            <a:latin typeface="Cambria Math" panose="02040503050406030204" pitchFamily="18" charset="0"/>
                          </a:rPr>
                          <m:t>4</m:t>
                        </m:r>
                      </m:den>
                    </m:f>
                  </m:oMath>
                </a14:m>
                <a:endParaRPr lang="zh-CN" altLang="en-US" sz="2400" dirty="0">
                  <a:latin typeface="Calibri" panose="020F0502020204030204" pitchFamily="34" charset="0"/>
                  <a:cs typeface="Calibri" panose="020F0502020204030204" pitchFamily="34" charset="0"/>
                </a:endParaRPr>
              </a:p>
            </p:txBody>
          </p:sp>
        </mc:Choice>
        <mc:Fallback xmlns="">
          <p:sp>
            <p:nvSpPr>
              <p:cNvPr id="5" name="Content Placeholder 2">
                <a:extLst>
                  <a:ext uri="{FF2B5EF4-FFF2-40B4-BE49-F238E27FC236}">
                    <a16:creationId xmlns:a16="http://schemas.microsoft.com/office/drawing/2014/main" id="{F26C59BF-9888-40FE-936B-6D3EDB886E5D}"/>
                  </a:ext>
                </a:extLst>
              </p:cNvPr>
              <p:cNvSpPr>
                <a:spLocks noGrp="1" noRot="1" noChangeAspect="1" noMove="1" noResize="1" noEditPoints="1" noAdjustHandles="1" noChangeArrowheads="1" noChangeShapeType="1" noTextEdit="1"/>
              </p:cNvSpPr>
              <p:nvPr>
                <p:ph idx="1"/>
              </p:nvPr>
            </p:nvSpPr>
            <p:spPr>
              <a:xfrm>
                <a:off x="838200" y="1825625"/>
                <a:ext cx="11161542" cy="4351338"/>
              </a:xfrm>
              <a:blipFill>
                <a:blip r:embed="rId2"/>
                <a:stretch>
                  <a:fillRect t="-840" b="-280"/>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EA0D5E98-6AA5-497E-BCFD-C2FCF59DE9CF}"/>
              </a:ext>
            </a:extLst>
          </p:cNvPr>
          <p:cNvSpPr/>
          <p:nvPr/>
        </p:nvSpPr>
        <p:spPr>
          <a:xfrm>
            <a:off x="1842532" y="1699565"/>
            <a:ext cx="9152877" cy="19708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Rounded Corners 3">
            <a:extLst>
              <a:ext uri="{FF2B5EF4-FFF2-40B4-BE49-F238E27FC236}">
                <a16:creationId xmlns:a16="http://schemas.microsoft.com/office/drawing/2014/main" id="{0C61F7F8-682A-48DB-900C-B5FFE563F1FB}"/>
              </a:ext>
            </a:extLst>
          </p:cNvPr>
          <p:cNvSpPr/>
          <p:nvPr/>
        </p:nvSpPr>
        <p:spPr>
          <a:xfrm>
            <a:off x="4412201" y="4492100"/>
            <a:ext cx="4829453" cy="1740023"/>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rrow: Down 5">
            <a:extLst>
              <a:ext uri="{FF2B5EF4-FFF2-40B4-BE49-F238E27FC236}">
                <a16:creationId xmlns:a16="http://schemas.microsoft.com/office/drawing/2014/main" id="{2C038FC9-9AFE-4208-B729-A32C1DE16845}"/>
              </a:ext>
            </a:extLst>
          </p:cNvPr>
          <p:cNvSpPr/>
          <p:nvPr/>
        </p:nvSpPr>
        <p:spPr>
          <a:xfrm>
            <a:off x="6214369" y="3679285"/>
            <a:ext cx="674703" cy="803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Table 6">
            <a:extLst>
              <a:ext uri="{FF2B5EF4-FFF2-40B4-BE49-F238E27FC236}">
                <a16:creationId xmlns:a16="http://schemas.microsoft.com/office/drawing/2014/main" id="{3908995B-A2F7-4ED7-8A1A-0ABA08156E92}"/>
              </a:ext>
            </a:extLst>
          </p:cNvPr>
          <p:cNvGraphicFramePr>
            <a:graphicFrameLocks noGrp="1"/>
          </p:cNvGraphicFramePr>
          <p:nvPr>
            <p:extLst>
              <p:ext uri="{D42A27DB-BD31-4B8C-83A1-F6EECF244321}">
                <p14:modId xmlns:p14="http://schemas.microsoft.com/office/powerpoint/2010/main" val="395672695"/>
              </p:ext>
            </p:extLst>
          </p:nvPr>
        </p:nvGraphicFramePr>
        <p:xfrm>
          <a:off x="192258" y="3805345"/>
          <a:ext cx="3989378" cy="1720010"/>
        </p:xfrm>
        <a:graphic>
          <a:graphicData uri="http://schemas.openxmlformats.org/drawingml/2006/table">
            <a:tbl>
              <a:tblPr firstRow="1" bandRow="1">
                <a:tableStyleId>{5C22544A-7EE6-4342-B048-85BDC9FD1C3A}</a:tableStyleId>
              </a:tblPr>
              <a:tblGrid>
                <a:gridCol w="1672308">
                  <a:extLst>
                    <a:ext uri="{9D8B030D-6E8A-4147-A177-3AD203B41FA5}">
                      <a16:colId xmlns:a16="http://schemas.microsoft.com/office/drawing/2014/main" val="1126986658"/>
                    </a:ext>
                  </a:extLst>
                </a:gridCol>
                <a:gridCol w="936003">
                  <a:extLst>
                    <a:ext uri="{9D8B030D-6E8A-4147-A177-3AD203B41FA5}">
                      <a16:colId xmlns:a16="http://schemas.microsoft.com/office/drawing/2014/main" val="3760192144"/>
                    </a:ext>
                  </a:extLst>
                </a:gridCol>
                <a:gridCol w="1381067">
                  <a:extLst>
                    <a:ext uri="{9D8B030D-6E8A-4147-A177-3AD203B41FA5}">
                      <a16:colId xmlns:a16="http://schemas.microsoft.com/office/drawing/2014/main" val="2083811856"/>
                    </a:ext>
                  </a:extLst>
                </a:gridCol>
              </a:tblGrid>
              <a:tr h="334750">
                <a:tc>
                  <a:txBody>
                    <a:bodyPr/>
                    <a:lstStyle/>
                    <a:p>
                      <a:pPr algn="ctr"/>
                      <a:endParaRPr lang="zh-CN" altLang="en-US" dirty="0">
                        <a:latin typeface="Calibri" panose="020F0502020204030204" pitchFamily="34" charset="0"/>
                        <a:cs typeface="Calibri" panose="020F0502020204030204" pitchFamily="34" charset="0"/>
                      </a:endParaRPr>
                    </a:p>
                  </a:txBody>
                  <a:tcPr/>
                </a:tc>
                <a:tc gridSpan="2">
                  <a:txBody>
                    <a:bodyPr/>
                    <a:lstStyle/>
                    <a:p>
                      <a:pPr algn="ctr"/>
                      <a:r>
                        <a:rPr lang="en-US" altLang="zh-CN" sz="2000" dirty="0">
                          <a:latin typeface="Calibri" panose="020F0502020204030204" pitchFamily="34" charset="0"/>
                          <a:cs typeface="Calibri" panose="020F0502020204030204" pitchFamily="34" charset="0"/>
                        </a:rPr>
                        <a:t>True Class</a:t>
                      </a:r>
                      <a:endParaRPr lang="zh-CN" altLang="en-US" sz="2000"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extLst>
                  <a:ext uri="{0D108BD9-81ED-4DB2-BD59-A6C34878D82A}">
                    <a16:rowId xmlns:a16="http://schemas.microsoft.com/office/drawing/2014/main" val="2090969489"/>
                  </a:ext>
                </a:extLst>
              </a:tr>
              <a:tr h="592250">
                <a:tc>
                  <a:txBody>
                    <a:bodyPr/>
                    <a:lstStyle/>
                    <a:p>
                      <a:pPr algn="l"/>
                      <a:r>
                        <a:rPr lang="en-US" altLang="zh-CN" sz="2000" b="1" dirty="0">
                          <a:solidFill>
                            <a:schemeClr val="accent1"/>
                          </a:solidFill>
                          <a:latin typeface="Calibri" panose="020F0502020204030204" pitchFamily="34" charset="0"/>
                          <a:cs typeface="Calibri" panose="020F0502020204030204" pitchFamily="34" charset="0"/>
                        </a:rPr>
                        <a:t>Predict Class</a:t>
                      </a:r>
                      <a:endParaRPr lang="zh-CN" altLang="en-US" sz="2000" b="1"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98818579"/>
                  </a:ext>
                </a:extLst>
              </a:tr>
              <a:tr h="309000">
                <a:tc>
                  <a:txBody>
                    <a:bodyPr/>
                    <a:lstStyle/>
                    <a:p>
                      <a:pPr algn="l"/>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b</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6881253"/>
                  </a:ext>
                </a:extLst>
              </a:tr>
              <a:tr h="309000">
                <a:tc>
                  <a:txBody>
                    <a:bodyPr/>
                    <a:lstStyle/>
                    <a:p>
                      <a:pPr algn="l"/>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 </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5403600"/>
                  </a:ext>
                </a:extLst>
              </a:tr>
            </a:tbl>
          </a:graphicData>
        </a:graphic>
      </p:graphicFrame>
    </p:spTree>
    <p:extLst>
      <p:ext uri="{BB962C8B-B14F-4D97-AF65-F5344CB8AC3E}">
        <p14:creationId xmlns:p14="http://schemas.microsoft.com/office/powerpoint/2010/main" val="5428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5B5-E573-4266-856A-C80EFD262EE3}"/>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Variance of Youden Index</a:t>
            </a:r>
            <a:endParaRPr lang="zh-CN" altLang="en-US"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0C9FCE-0FCD-4396-AAC4-C8D9ADAA8C47}"/>
                  </a:ext>
                </a:extLst>
              </p:cNvPr>
              <p:cNvSpPr>
                <a:spLocks noGrp="1"/>
              </p:cNvSpPr>
              <p:nvPr>
                <p:ph idx="1"/>
              </p:nvPr>
            </p:nvSpPr>
            <p:spPr>
              <a:xfrm>
                <a:off x="647114" y="1463040"/>
                <a:ext cx="11544886" cy="5029835"/>
              </a:xfrm>
            </p:spPr>
            <p:txBody>
              <a:bodyPr>
                <a:normAutofit fontScale="85000" lnSpcReduction="20000"/>
              </a:bodyPr>
              <a:lstStyle/>
              <a:p>
                <a:r>
                  <a:rPr lang="en-US" altLang="zh-CN" sz="2100" b="0" dirty="0">
                    <a:latin typeface="Cambria Math" panose="02040503050406030204" pitchFamily="18" charset="0"/>
                  </a:rPr>
                  <a:t>(Chen F, 2013) Considering the correlation between </a:t>
                </a:r>
                <a:r>
                  <a:rPr lang="en-US" altLang="zh-CN" sz="2100" b="0" dirty="0" err="1">
                    <a:latin typeface="Cambria Math" panose="02040503050406030204" pitchFamily="18" charset="0"/>
                  </a:rPr>
                  <a:t>sen</a:t>
                </a:r>
                <a:r>
                  <a:rPr lang="en-US" altLang="zh-CN" sz="2100" b="0" dirty="0">
                    <a:latin typeface="Cambria Math" panose="02040503050406030204" pitchFamily="18" charset="0"/>
                  </a:rPr>
                  <a:t> and </a:t>
                </a:r>
                <a:r>
                  <a:rPr lang="en-US" altLang="zh-CN" sz="2100" b="0" dirty="0" err="1">
                    <a:latin typeface="Cambria Math" panose="02040503050406030204" pitchFamily="18" charset="0"/>
                  </a:rPr>
                  <a:t>spe</a:t>
                </a:r>
                <a:r>
                  <a:rPr lang="en-US" altLang="zh-CN" sz="2100" b="0" dirty="0">
                    <a:latin typeface="Cambria Math" panose="02040503050406030204" pitchFamily="18" charset="0"/>
                  </a:rPr>
                  <a:t>, the variance of Youden index should be derived as below</a:t>
                </a:r>
              </a:p>
              <a:p>
                <a:pPr marL="0" indent="0">
                  <a:buNone/>
                </a:pPr>
                <a:endParaRPr lang="en-US" altLang="zh-CN"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𝑣𝑎𝑟</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𝑦𝑜𝑢𝑑𝑒𝑛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𝑖𝑛𝑑𝑒𝑥</m:t>
                          </m:r>
                        </m:e>
                      </m:d>
                      <m:r>
                        <a:rPr lang="en-US" altLang="zh-CN" sz="2000" b="0" i="1" dirty="0" smtClean="0">
                          <a:latin typeface="Cambria Math" panose="02040503050406030204" pitchFamily="18" charset="0"/>
                        </a:rPr>
                        <m:t>=</m:t>
                      </m:r>
                      <m:r>
                        <a:rPr lang="zh-CN" altLang="en-US" sz="2000" i="1" dirty="0" smtClean="0">
                          <a:latin typeface="Cambria Math" panose="02040503050406030204" pitchFamily="18" charset="0"/>
                        </a:rPr>
                        <m:t>𝑣𝑎𝑟</m:t>
                      </m:r>
                      <m:d>
                        <m:dPr>
                          <m:ctrlPr>
                            <a:rPr lang="zh-CN" altLang="en-US" sz="2000" i="1" dirty="0">
                              <a:latin typeface="Cambria Math" panose="02040503050406030204" pitchFamily="18" charset="0"/>
                            </a:rPr>
                          </m:ctrlPr>
                        </m:dPr>
                        <m:e>
                          <m:r>
                            <a:rPr lang="en-US" altLang="zh-CN" sz="2000" b="0" i="1" dirty="0" smtClean="0">
                              <a:latin typeface="Cambria Math" panose="02040503050406030204" pitchFamily="18" charset="0"/>
                            </a:rPr>
                            <m:t>𝑠𝑒𝑛</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𝑠𝑝𝑒</m:t>
                          </m:r>
                        </m:e>
                      </m:d>
                      <m:r>
                        <a:rPr lang="zh-CN" altLang="en-US" sz="2000" i="0" dirty="0">
                          <a:latin typeface="Cambria Math" panose="02040503050406030204" pitchFamily="18" charset="0"/>
                        </a:rPr>
                        <m:t>=</m:t>
                      </m:r>
                      <m:r>
                        <a:rPr lang="zh-CN" altLang="en-US" sz="2000" i="1" dirty="0">
                          <a:latin typeface="Cambria Math" panose="02040503050406030204" pitchFamily="18" charset="0"/>
                        </a:rPr>
                        <m:t>𝑣𝑎𝑟</m:t>
                      </m:r>
                      <m:d>
                        <m:dPr>
                          <m:ctrlPr>
                            <a:rPr lang="zh-CN" altLang="en-US" sz="2000" i="1" dirty="0">
                              <a:latin typeface="Cambria Math" panose="02040503050406030204" pitchFamily="18" charset="0"/>
                            </a:rPr>
                          </m:ctrlPr>
                        </m:dPr>
                        <m:e>
                          <m:r>
                            <a:rPr lang="zh-CN" altLang="en-US" sz="2000" i="1" dirty="0">
                              <a:latin typeface="Cambria Math" panose="02040503050406030204" pitchFamily="18" charset="0"/>
                            </a:rPr>
                            <m:t>𝑠</m:t>
                          </m:r>
                          <m:r>
                            <a:rPr lang="zh-CN" altLang="en-US" sz="2000" i="0" dirty="0">
                              <a:latin typeface="Cambria Math" panose="02040503050406030204" pitchFamily="18" charset="0"/>
                            </a:rPr>
                            <m:t>ⅇ</m:t>
                          </m:r>
                          <m:r>
                            <a:rPr lang="zh-CN" altLang="en-US" sz="2000" i="1" dirty="0">
                              <a:latin typeface="Cambria Math" panose="02040503050406030204" pitchFamily="18" charset="0"/>
                            </a:rPr>
                            <m:t>𝑛</m:t>
                          </m:r>
                        </m:e>
                      </m:d>
                      <m:r>
                        <a:rPr lang="zh-CN" altLang="en-US" sz="2000" i="0" dirty="0">
                          <a:latin typeface="Cambria Math" panose="02040503050406030204" pitchFamily="18" charset="0"/>
                        </a:rPr>
                        <m:t>+</m:t>
                      </m:r>
                      <m:r>
                        <a:rPr lang="zh-CN" altLang="en-US" sz="2000" i="1" dirty="0">
                          <a:latin typeface="Cambria Math" panose="02040503050406030204" pitchFamily="18" charset="0"/>
                        </a:rPr>
                        <m:t>𝑣𝑎𝑟</m:t>
                      </m:r>
                      <m:d>
                        <m:dPr>
                          <m:ctrlPr>
                            <a:rPr lang="zh-CN" altLang="en-US" sz="2000" i="1" dirty="0">
                              <a:latin typeface="Cambria Math" panose="02040503050406030204" pitchFamily="18" charset="0"/>
                            </a:rPr>
                          </m:ctrlPr>
                        </m:dPr>
                        <m:e>
                          <m:r>
                            <a:rPr lang="zh-CN" altLang="en-US" sz="2000" i="1" dirty="0">
                              <a:latin typeface="Cambria Math" panose="02040503050406030204" pitchFamily="18" charset="0"/>
                            </a:rPr>
                            <m:t>𝑠𝑝</m:t>
                          </m:r>
                          <m:r>
                            <a:rPr lang="zh-CN" altLang="en-US" sz="2000" i="0" dirty="0">
                              <a:latin typeface="Cambria Math" panose="02040503050406030204" pitchFamily="18" charset="0"/>
                            </a:rPr>
                            <m:t>ⅇ</m:t>
                          </m:r>
                        </m:e>
                      </m:d>
                      <m:r>
                        <a:rPr lang="zh-CN" altLang="en-US" sz="2000" i="0" dirty="0">
                          <a:latin typeface="Cambria Math" panose="02040503050406030204" pitchFamily="18" charset="0"/>
                        </a:rPr>
                        <m:t>+2</m:t>
                      </m:r>
                      <m:r>
                        <a:rPr lang="en-US" altLang="zh-CN" sz="2000" b="0" i="1" dirty="0" smtClean="0">
                          <a:latin typeface="Cambria Math" panose="02040503050406030204" pitchFamily="18" charset="0"/>
                        </a:rPr>
                        <m:t>𝑐𝑜</m:t>
                      </m:r>
                      <m:r>
                        <a:rPr lang="zh-CN" altLang="en-US" sz="2000" i="1" dirty="0">
                          <a:latin typeface="Cambria Math" panose="02040503050406030204" pitchFamily="18" charset="0"/>
                        </a:rPr>
                        <m:t>𝑣</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𝑠𝑒𝑛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𝑠𝑝𝑒𝑐</m:t>
                          </m:r>
                        </m:e>
                      </m:d>
                    </m:oMath>
                  </m:oMathPara>
                </a14:m>
                <a:endParaRPr lang="en-US" altLang="zh-CN" sz="2000" b="0"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sz="2100" b="0" dirty="0">
                    <a:latin typeface="Calibri" panose="020F0502020204030204" pitchFamily="34" charset="0"/>
                    <a:cs typeface="Calibri" panose="020F0502020204030204" pitchFamily="34" charset="0"/>
                  </a:rPr>
                  <a:t>Cleophas has shown the variance of the sum of two related rates can be estimated with Delta method</a:t>
                </a: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𝑣𝑎𝑟</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𝑋</m:t>
                          </m:r>
                          <m:r>
                            <a:rPr lang="en-US" altLang="zh-CN" sz="2000" b="0" i="0" dirty="0" smtClean="0">
                              <a:latin typeface="Cambria Math" panose="02040503050406030204" pitchFamily="18" charset="0"/>
                            </a:rPr>
                            <m:t>+</m:t>
                          </m:r>
                          <m:r>
                            <a:rPr lang="en-US" altLang="zh-CN" sz="2000" b="0" i="1" dirty="0" smtClean="0">
                              <a:latin typeface="Cambria Math" panose="02040503050406030204" pitchFamily="18" charset="0"/>
                            </a:rPr>
                            <m:t>𝑌</m:t>
                          </m:r>
                        </m:e>
                      </m:d>
                      <m:r>
                        <a:rPr lang="en-US" altLang="zh-CN" sz="2000" b="0" i="0"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𝑌</m:t>
                          </m:r>
                        </m:e>
                        <m:sup>
                          <m:r>
                            <a:rPr lang="en-US" altLang="zh-CN" sz="2000" b="0" i="0" dirty="0" smtClean="0">
                              <a:latin typeface="Cambria Math" panose="02040503050406030204" pitchFamily="18" charset="0"/>
                            </a:rPr>
                            <m:t>2</m:t>
                          </m:r>
                        </m:sup>
                      </m:sSup>
                      <m:r>
                        <a:rPr lang="en-US" altLang="zh-CN" sz="2000" b="0" i="1" dirty="0" smtClean="0">
                          <a:latin typeface="Cambria Math" panose="02040503050406030204" pitchFamily="18" charset="0"/>
                        </a:rPr>
                        <m:t>𝑣𝑎𝑟</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𝑋</m:t>
                          </m:r>
                        </m:e>
                      </m:d>
                      <m:r>
                        <a:rPr lang="en-US" altLang="zh-CN" sz="2000" b="0" i="0"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𝑋</m:t>
                          </m:r>
                        </m:e>
                        <m:sup>
                          <m:r>
                            <a:rPr lang="en-US" altLang="zh-CN" sz="2000" b="0" i="0" dirty="0" smtClean="0">
                              <a:latin typeface="Cambria Math" panose="02040503050406030204" pitchFamily="18" charset="0"/>
                            </a:rPr>
                            <m:t>2</m:t>
                          </m:r>
                        </m:sup>
                      </m:sSup>
                      <m:r>
                        <a:rPr lang="en-US" altLang="zh-CN" sz="2000" b="0" i="1" dirty="0" smtClean="0">
                          <a:latin typeface="Cambria Math" panose="02040503050406030204" pitchFamily="18" charset="0"/>
                        </a:rPr>
                        <m:t>𝑣𝑎𝑟</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𝑌</m:t>
                          </m:r>
                        </m:e>
                      </m:d>
                    </m:oMath>
                  </m:oMathPara>
                </a14:m>
                <a:endParaRPr lang="en-US" altLang="zh-CN" sz="2000" b="0" dirty="0">
                  <a:latin typeface="Calibri" panose="020F0502020204030204" pitchFamily="34" charset="0"/>
                  <a:cs typeface="Calibri" panose="020F0502020204030204" pitchFamily="34" charset="0"/>
                </a:endParaRPr>
              </a:p>
              <a:p>
                <a:endParaRPr lang="en-US" altLang="zh-CN" sz="2000" dirty="0">
                  <a:latin typeface="Calibri" panose="020F0502020204030204" pitchFamily="34" charset="0"/>
                  <a:cs typeface="Calibri" panose="020F0502020204030204" pitchFamily="34" charset="0"/>
                </a:endParaRPr>
              </a:p>
              <a:p>
                <a:r>
                  <a:rPr lang="en-US" altLang="zh-CN" sz="2100" b="0" dirty="0">
                    <a:latin typeface="Calibri" panose="020F0502020204030204" pitchFamily="34" charset="0"/>
                    <a:cs typeface="Calibri" panose="020F0502020204030204" pitchFamily="34" charset="0"/>
                  </a:rPr>
                  <a:t>Thus, the variance of Youden index can be d</a:t>
                </a:r>
                <a:r>
                  <a:rPr lang="en-US" altLang="zh-CN" sz="2100" dirty="0">
                    <a:latin typeface="Calibri" panose="020F0502020204030204" pitchFamily="34" charset="0"/>
                    <a:cs typeface="Calibri" panose="020F0502020204030204" pitchFamily="34" charset="0"/>
                  </a:rPr>
                  <a:t>erived as below</a:t>
                </a:r>
              </a:p>
              <a:p>
                <a:endParaRPr lang="en-US" altLang="zh-CN" sz="20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𝑣𝑎𝑟</m:t>
                      </m:r>
                      <m:d>
                        <m:dPr>
                          <m:ctrlPr>
                            <a:rPr lang="en-US" altLang="zh-CN" sz="2000" i="1" dirty="0">
                              <a:latin typeface="Cambria Math" panose="02040503050406030204" pitchFamily="18" charset="0"/>
                            </a:rPr>
                          </m:ctrlPr>
                        </m:dPr>
                        <m:e>
                          <m:r>
                            <a:rPr lang="en-US" altLang="zh-CN" sz="2000" b="0" i="1" dirty="0" smtClean="0">
                              <a:latin typeface="Cambria Math" panose="02040503050406030204" pitchFamily="18" charset="0"/>
                            </a:rPr>
                            <m:t>𝑦𝑜</m:t>
                          </m:r>
                          <m:r>
                            <a:rPr lang="en-US" altLang="zh-CN" sz="2000" i="1" dirty="0">
                              <a:latin typeface="Cambria Math" panose="02040503050406030204" pitchFamily="18" charset="0"/>
                            </a:rPr>
                            <m:t>𝑢𝑑</m:t>
                          </m:r>
                          <m:r>
                            <a:rPr lang="en-US" altLang="zh-CN" sz="2000" i="0" dirty="0">
                              <a:latin typeface="Cambria Math" panose="02040503050406030204" pitchFamily="18" charset="0"/>
                            </a:rPr>
                            <m:t>ⅇ</m:t>
                          </m:r>
                          <m:r>
                            <a:rPr lang="en-US" altLang="zh-CN" sz="2000" i="1" dirty="0">
                              <a:latin typeface="Cambria Math" panose="02040503050406030204" pitchFamily="18" charset="0"/>
                            </a:rPr>
                            <m:t>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𝑖𝑛𝑑𝑒𝑥</m:t>
                          </m:r>
                        </m:e>
                      </m:d>
                      <m:r>
                        <a:rPr lang="en-US" altLang="zh-CN" sz="2000" i="0" dirty="0">
                          <a:latin typeface="Cambria Math" panose="02040503050406030204" pitchFamily="18" charset="0"/>
                        </a:rPr>
                        <m:t>=</m:t>
                      </m:r>
                      <m:r>
                        <a:rPr lang="en-US" altLang="zh-CN" sz="2000" b="0" i="1" dirty="0" smtClean="0">
                          <a:latin typeface="Cambria Math" panose="02040503050406030204" pitchFamily="18" charset="0"/>
                        </a:rPr>
                        <m:t>𝑠𝑝</m:t>
                      </m:r>
                      <m:sSup>
                        <m:sSupPr>
                          <m:ctrlPr>
                            <a:rPr lang="en-US" altLang="zh-CN" sz="2000" i="1" dirty="0">
                              <a:latin typeface="Cambria Math" panose="02040503050406030204" pitchFamily="18" charset="0"/>
                            </a:rPr>
                          </m:ctrlPr>
                        </m:sSupPr>
                        <m:e>
                          <m:r>
                            <a:rPr lang="en-US" altLang="zh-CN" sz="2000" i="0" dirty="0">
                              <a:latin typeface="Cambria Math" panose="02040503050406030204" pitchFamily="18" charset="0"/>
                            </a:rPr>
                            <m:t>ⅇ</m:t>
                          </m:r>
                        </m:e>
                        <m:sup>
                          <m:r>
                            <a:rPr lang="en-US" altLang="zh-CN" sz="2000" i="0" dirty="0">
                              <a:latin typeface="Cambria Math" panose="02040503050406030204" pitchFamily="18" charset="0"/>
                            </a:rPr>
                            <m:t>2</m:t>
                          </m:r>
                        </m:sup>
                      </m:sSup>
                      <m:r>
                        <a:rPr lang="en-US" altLang="zh-CN" sz="2000" i="0" dirty="0">
                          <a:latin typeface="Cambria Math" panose="02040503050406030204" pitchFamily="18" charset="0"/>
                        </a:rPr>
                        <m:t>⋅</m:t>
                      </m:r>
                      <m:r>
                        <a:rPr lang="en-US" altLang="zh-CN" sz="2000" i="1" dirty="0">
                          <a:latin typeface="Cambria Math" panose="02040503050406030204" pitchFamily="18" charset="0"/>
                        </a:rPr>
                        <m:t>𝑣𝑎𝑟</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𝑠𝑒𝑛</m:t>
                          </m:r>
                        </m:e>
                      </m:d>
                      <m:r>
                        <a:rPr lang="en-US" altLang="zh-CN" sz="2000" i="0" dirty="0">
                          <a:latin typeface="Cambria Math" panose="02040503050406030204" pitchFamily="18" charset="0"/>
                        </a:rPr>
                        <m:t>+</m:t>
                      </m:r>
                      <m:r>
                        <a:rPr lang="en-US" altLang="zh-CN" sz="2000" i="1" dirty="0">
                          <a:latin typeface="Cambria Math" panose="02040503050406030204" pitchFamily="18" charset="0"/>
                        </a:rPr>
                        <m:t>𝑠</m:t>
                      </m:r>
                      <m:r>
                        <a:rPr lang="en-US" altLang="zh-CN" sz="2000" i="0" dirty="0">
                          <a:latin typeface="Cambria Math" panose="02040503050406030204" pitchFamily="18" charset="0"/>
                        </a:rPr>
                        <m:t>ⅇ</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𝑛</m:t>
                          </m:r>
                        </m:e>
                        <m:sup>
                          <m:r>
                            <a:rPr lang="en-US" altLang="zh-CN" sz="2000" i="0" dirty="0">
                              <a:latin typeface="Cambria Math" panose="02040503050406030204" pitchFamily="18" charset="0"/>
                            </a:rPr>
                            <m:t>2</m:t>
                          </m:r>
                        </m:sup>
                      </m:sSup>
                      <m:r>
                        <a:rPr lang="en-US" altLang="zh-CN" sz="2000" i="0" dirty="0">
                          <a:latin typeface="Cambria Math" panose="02040503050406030204" pitchFamily="18" charset="0"/>
                        </a:rPr>
                        <m:t>⋅</m:t>
                      </m:r>
                      <m:r>
                        <a:rPr lang="en-US" altLang="zh-CN" sz="2000" i="1" dirty="0">
                          <a:latin typeface="Cambria Math" panose="02040503050406030204" pitchFamily="18" charset="0"/>
                        </a:rPr>
                        <m:t>𝑣𝑎𝑟</m:t>
                      </m:r>
                      <m:d>
                        <m:dPr>
                          <m:ctrlPr>
                            <a:rPr lang="en-US" altLang="zh-CN" sz="2000" i="1" dirty="0">
                              <a:latin typeface="Cambria Math" panose="02040503050406030204" pitchFamily="18" charset="0"/>
                            </a:rPr>
                          </m:ctrlPr>
                        </m:dPr>
                        <m:e>
                          <m:r>
                            <a:rPr lang="en-US" altLang="zh-CN" sz="2000" b="0" i="1" dirty="0" smtClean="0">
                              <a:latin typeface="Cambria Math" panose="02040503050406030204" pitchFamily="18" charset="0"/>
                            </a:rPr>
                            <m:t>𝑠𝑝</m:t>
                          </m:r>
                          <m:r>
                            <a:rPr lang="en-US" altLang="zh-CN" sz="2000" i="1" dirty="0">
                              <a:latin typeface="Cambria Math" panose="02040503050406030204" pitchFamily="18" charset="0"/>
                            </a:rPr>
                            <m:t>ⅇ</m:t>
                          </m:r>
                        </m:e>
                      </m:d>
                    </m:oMath>
                  </m:oMathPara>
                </a14:m>
                <a:endParaRPr lang="en-US" altLang="zh-CN" sz="2000" i="1" dirty="0">
                  <a:latin typeface="Cambria Math" panose="02040503050406030204" pitchFamily="18" charset="0"/>
                </a:endParaRPr>
              </a:p>
              <a:p>
                <a:pPr marL="0" indent="0">
                  <a:buNone/>
                </a:pPr>
                <a:endParaRPr lang="en-US" altLang="zh-CN"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0" dirty="0">
                          <a:latin typeface="Cambria Math" panose="02040503050406030204" pitchFamily="18" charset="0"/>
                        </a:rPr>
                        <m:t>=</m:t>
                      </m:r>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𝑑</m:t>
                                  </m:r>
                                </m:num>
                                <m:den>
                                  <m:r>
                                    <a:rPr lang="en-US" altLang="zh-CN" sz="2000" i="1" dirty="0">
                                      <a:latin typeface="Cambria Math" panose="02040503050406030204" pitchFamily="18" charset="0"/>
                                    </a:rPr>
                                    <m:t>𝑏</m:t>
                                  </m:r>
                                  <m:r>
                                    <a:rPr lang="en-US" altLang="zh-CN" sz="2000" i="0" dirty="0">
                                      <a:latin typeface="Cambria Math" panose="02040503050406030204" pitchFamily="18" charset="0"/>
                                    </a:rPr>
                                    <m:t>+</m:t>
                                  </m:r>
                                  <m:r>
                                    <a:rPr lang="en-US" altLang="zh-CN" sz="2000" i="1" dirty="0">
                                      <a:latin typeface="Cambria Math" panose="02040503050406030204" pitchFamily="18" charset="0"/>
                                    </a:rPr>
                                    <m:t>𝑑</m:t>
                                  </m:r>
                                </m:den>
                              </m:f>
                            </m:e>
                          </m:d>
                        </m:e>
                        <m:sup>
                          <m:r>
                            <a:rPr lang="en-US" altLang="zh-CN" sz="2000" i="0" dirty="0">
                              <a:latin typeface="Cambria Math" panose="02040503050406030204" pitchFamily="18" charset="0"/>
                            </a:rPr>
                            <m:t>2</m:t>
                          </m:r>
                        </m:sup>
                      </m:sSup>
                      <m:r>
                        <a:rPr lang="en-US" altLang="zh-CN" sz="2000" i="0" dirty="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𝑎𝑐</m:t>
                          </m:r>
                        </m:num>
                        <m:den>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m:rPr>
                                      <m:sty m:val="p"/>
                                    </m:rPr>
                                    <a:rPr lang="en-US" altLang="zh-CN" sz="2000" b="0" i="0" dirty="0" smtClean="0">
                                      <a:latin typeface="Cambria Math" panose="02040503050406030204" pitchFamily="18" charset="0"/>
                                    </a:rPr>
                                    <m:t>a</m:t>
                                  </m:r>
                                  <m:r>
                                    <a:rPr lang="en-US" altLang="zh-CN" sz="2000" i="0" dirty="0">
                                      <a:latin typeface="Cambria Math" panose="02040503050406030204" pitchFamily="18" charset="0"/>
                                    </a:rPr>
                                    <m:t>+</m:t>
                                  </m:r>
                                  <m:r>
                                    <a:rPr lang="en-US" altLang="zh-CN" sz="2000" i="1" dirty="0">
                                      <a:latin typeface="Cambria Math" panose="02040503050406030204" pitchFamily="18" charset="0"/>
                                    </a:rPr>
                                    <m:t>𝑐</m:t>
                                  </m:r>
                                </m:e>
                              </m:d>
                            </m:e>
                            <m:sup>
                              <m:r>
                                <a:rPr lang="en-US" altLang="zh-CN" sz="2000" i="0" dirty="0">
                                  <a:latin typeface="Cambria Math" panose="02040503050406030204" pitchFamily="18" charset="0"/>
                                </a:rPr>
                                <m:t>3</m:t>
                              </m:r>
                            </m:sup>
                          </m:sSup>
                        </m:den>
                      </m:f>
                      <m:r>
                        <a:rPr lang="en-US" altLang="zh-CN" sz="2000" i="0" dirty="0">
                          <a:latin typeface="Cambria Math" panose="02040503050406030204" pitchFamily="18" charset="0"/>
                        </a:rPr>
                        <m:t>+</m:t>
                      </m:r>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𝑎</m:t>
                                  </m:r>
                                </m:num>
                                <m:den>
                                  <m:r>
                                    <m:rPr>
                                      <m:sty m:val="p"/>
                                    </m:rPr>
                                    <a:rPr lang="en-US" altLang="zh-CN" sz="2000" b="0" i="0" dirty="0" smtClean="0">
                                      <a:latin typeface="Cambria Math" panose="02040503050406030204" pitchFamily="18" charset="0"/>
                                    </a:rPr>
                                    <m:t>a</m:t>
                                  </m:r>
                                  <m:r>
                                    <a:rPr lang="en-US" altLang="zh-CN" sz="2000" i="0" dirty="0">
                                      <a:latin typeface="Cambria Math" panose="02040503050406030204" pitchFamily="18" charset="0"/>
                                    </a:rPr>
                                    <m:t>+</m:t>
                                  </m:r>
                                  <m:r>
                                    <a:rPr lang="en-US" altLang="zh-CN" sz="2000" i="1" dirty="0">
                                      <a:latin typeface="Cambria Math" panose="02040503050406030204" pitchFamily="18" charset="0"/>
                                    </a:rPr>
                                    <m:t>𝑐</m:t>
                                  </m:r>
                                </m:den>
                              </m:f>
                            </m:e>
                          </m:d>
                        </m:e>
                        <m:sup>
                          <m:r>
                            <a:rPr lang="en-US" altLang="zh-CN" sz="2000" i="0" dirty="0">
                              <a:latin typeface="Cambria Math" panose="02040503050406030204" pitchFamily="18" charset="0"/>
                            </a:rPr>
                            <m:t>2</m:t>
                          </m:r>
                        </m:sup>
                      </m:sSup>
                      <m:r>
                        <a:rPr lang="en-US" altLang="zh-CN" sz="2000" i="0" dirty="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𝑏</m:t>
                          </m:r>
                          <m:r>
                            <a:rPr lang="en-US" altLang="zh-CN" sz="2000" i="0" dirty="0">
                              <a:latin typeface="Cambria Math" panose="02040503050406030204" pitchFamily="18" charset="0"/>
                            </a:rPr>
                            <m:t>ⅆ</m:t>
                          </m:r>
                        </m:num>
                        <m:den>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𝑏</m:t>
                                  </m:r>
                                  <m:r>
                                    <a:rPr lang="en-US" altLang="zh-CN" sz="2000" i="0" dirty="0">
                                      <a:latin typeface="Cambria Math" panose="02040503050406030204" pitchFamily="18" charset="0"/>
                                    </a:rPr>
                                    <m:t>+</m:t>
                                  </m:r>
                                  <m:r>
                                    <a:rPr lang="en-US" altLang="zh-CN" sz="2000" i="1" dirty="0">
                                      <a:latin typeface="Cambria Math" panose="02040503050406030204" pitchFamily="18" charset="0"/>
                                    </a:rPr>
                                    <m:t>𝑑</m:t>
                                  </m:r>
                                </m:e>
                              </m:d>
                            </m:e>
                            <m:sup>
                              <m:r>
                                <a:rPr lang="en-US" altLang="zh-CN" sz="2000" i="0" dirty="0">
                                  <a:latin typeface="Cambria Math" panose="02040503050406030204" pitchFamily="18" charset="0"/>
                                </a:rPr>
                                <m:t>3</m:t>
                              </m:r>
                            </m:sup>
                          </m:sSup>
                        </m:den>
                      </m:f>
                    </m:oMath>
                  </m:oMathPara>
                </a14:m>
                <a:endParaRPr lang="en-US" altLang="zh-CN" sz="2000" dirty="0">
                  <a:latin typeface="Calibri" panose="020F0502020204030204" pitchFamily="34" charset="0"/>
                  <a:cs typeface="Calibri" panose="020F0502020204030204" pitchFamily="34" charset="0"/>
                </a:endParaRPr>
              </a:p>
              <a:p>
                <a:pPr marL="0" indent="0">
                  <a:buNone/>
                </a:pP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Char char="p"/>
                </a:pPr>
                <a:r>
                  <a:rPr lang="en-US" altLang="zh-CN" sz="1300" dirty="0">
                    <a:solidFill>
                      <a:srgbClr val="7030A0"/>
                    </a:solidFill>
                    <a:latin typeface="Calibri" panose="020F0502020204030204" pitchFamily="34" charset="0"/>
                    <a:cs typeface="Calibri" panose="020F0502020204030204" pitchFamily="34" charset="0"/>
                  </a:rPr>
                  <a:t>Chen F, </a:t>
                </a:r>
                <a:r>
                  <a:rPr lang="en-US" altLang="zh-CN" sz="1300" dirty="0" err="1">
                    <a:solidFill>
                      <a:srgbClr val="7030A0"/>
                    </a:solidFill>
                    <a:latin typeface="Calibri" panose="020F0502020204030204" pitchFamily="34" charset="0"/>
                    <a:cs typeface="Calibri" panose="020F0502020204030204" pitchFamily="34" charset="0"/>
                  </a:rPr>
                  <a:t>Xue</a:t>
                </a:r>
                <a:r>
                  <a:rPr lang="en-US" altLang="zh-CN" sz="1300" dirty="0">
                    <a:solidFill>
                      <a:srgbClr val="7030A0"/>
                    </a:solidFill>
                    <a:latin typeface="Calibri" panose="020F0502020204030204" pitchFamily="34" charset="0"/>
                    <a:cs typeface="Calibri" panose="020F0502020204030204" pitchFamily="34" charset="0"/>
                  </a:rPr>
                  <a:t> Y, Tan MT, Chen P. Efficient statistical tests to compare Youden index: accounting for contingency correlation. Statistics in Medicine 2015; 34:1560–1576.</a:t>
                </a:r>
              </a:p>
              <a:p>
                <a:pPr marL="0" indent="0">
                  <a:buNone/>
                </a:pPr>
                <a:endParaRPr lang="en-US" altLang="zh-CN" sz="2000" b="0" dirty="0">
                  <a:latin typeface="Calibri" panose="020F0502020204030204" pitchFamily="34" charset="0"/>
                  <a:cs typeface="Calibri" panose="020F0502020204030204" pitchFamily="34" charset="0"/>
                </a:endParaRPr>
              </a:p>
              <a:p>
                <a:pPr marL="0" indent="0">
                  <a:buNone/>
                </a:pPr>
                <a:endParaRPr lang="en-US" altLang="zh-CN" dirty="0"/>
              </a:p>
              <a:p>
                <a:pPr marL="0" indent="0">
                  <a:buNone/>
                </a:pPr>
                <a:endParaRPr lang="zh-CN" altLang="en-US" dirty="0"/>
              </a:p>
            </p:txBody>
          </p:sp>
        </mc:Choice>
        <mc:Fallback xmlns="">
          <p:sp>
            <p:nvSpPr>
              <p:cNvPr id="3" name="Content Placeholder 2">
                <a:extLst>
                  <a:ext uri="{FF2B5EF4-FFF2-40B4-BE49-F238E27FC236}">
                    <a16:creationId xmlns:a16="http://schemas.microsoft.com/office/drawing/2014/main" id="{C40C9FCE-0FCD-4396-AAC4-C8D9ADAA8C47}"/>
                  </a:ext>
                </a:extLst>
              </p:cNvPr>
              <p:cNvSpPr>
                <a:spLocks noGrp="1" noRot="1" noChangeAspect="1" noMove="1" noResize="1" noEditPoints="1" noAdjustHandles="1" noChangeArrowheads="1" noChangeShapeType="1" noTextEdit="1"/>
              </p:cNvSpPr>
              <p:nvPr>
                <p:ph idx="1"/>
              </p:nvPr>
            </p:nvSpPr>
            <p:spPr>
              <a:xfrm>
                <a:off x="647114" y="1463040"/>
                <a:ext cx="11544886" cy="5029835"/>
              </a:xfrm>
              <a:blipFill>
                <a:blip r:embed="rId2"/>
                <a:stretch>
                  <a:fillRect l="-317" t="-2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766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533-5922-4A3C-A4A0-13E1A3D3676C}"/>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Frequentist confidence interval – R function</a:t>
            </a:r>
            <a:endParaRPr lang="zh-CN" alt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E0B49-BD8F-44C8-84DD-52616AE44E41}"/>
                  </a:ext>
                </a:extLst>
              </p:cNvPr>
              <p:cNvSpPr>
                <a:spLocks noGrp="1"/>
              </p:cNvSpPr>
              <p:nvPr>
                <p:ph idx="1"/>
              </p:nvPr>
            </p:nvSpPr>
            <p:spPr/>
            <p:txBody>
              <a:bodyPr>
                <a:noAutofit/>
              </a:bodyPr>
              <a:lstStyle/>
              <a:p>
                <a:pPr marL="0" indent="0">
                  <a:buNone/>
                </a:pPr>
                <a:r>
                  <a:rPr lang="en-US" altLang="zh-CN" sz="1800" b="1" i="1" dirty="0">
                    <a:latin typeface="Calibri" panose="020F0502020204030204" pitchFamily="34" charset="0"/>
                    <a:cs typeface="Calibri" panose="020F0502020204030204" pitchFamily="34" charset="0"/>
                  </a:rPr>
                  <a:t>Var (balanced accuracy) = (</a:t>
                </a:r>
                <a14:m>
                  <m:oMath xmlns:m="http://schemas.openxmlformats.org/officeDocument/2006/math">
                    <m:sSup>
                      <m:sSupPr>
                        <m:ctrlPr>
                          <a:rPr lang="en-US" altLang="zh-CN" sz="1800" b="1" i="1" dirty="0">
                            <a:latin typeface="Cambria Math" panose="02040503050406030204" pitchFamily="18" charset="0"/>
                          </a:rPr>
                        </m:ctrlPr>
                      </m:sSupPr>
                      <m:e>
                        <m:d>
                          <m:dPr>
                            <m:ctrlPr>
                              <a:rPr lang="en-US" altLang="zh-CN" sz="1800" b="1" i="1" dirty="0">
                                <a:latin typeface="Cambria Math" panose="02040503050406030204" pitchFamily="18" charset="0"/>
                              </a:rPr>
                            </m:ctrlPr>
                          </m:dPr>
                          <m:e>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𝒅</m:t>
                                </m:r>
                              </m:num>
                              <m:den>
                                <m:r>
                                  <a:rPr lang="en-US" altLang="zh-CN" sz="1800" b="1" i="1" dirty="0">
                                    <a:latin typeface="Cambria Math" panose="02040503050406030204" pitchFamily="18" charset="0"/>
                                  </a:rPr>
                                  <m:t>𝒃</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𝒅</m:t>
                                </m:r>
                              </m:den>
                            </m:f>
                          </m:e>
                        </m:d>
                      </m:e>
                      <m:sup>
                        <m:r>
                          <a:rPr lang="en-US" altLang="zh-CN" sz="1800" b="1" i="1" dirty="0">
                            <a:latin typeface="Cambria Math" panose="02040503050406030204" pitchFamily="18" charset="0"/>
                          </a:rPr>
                          <m:t>𝟐</m:t>
                        </m:r>
                      </m:sup>
                    </m:sSup>
                    <m:r>
                      <a:rPr lang="en-US" altLang="zh-CN" sz="1800" b="1" i="1" dirty="0">
                        <a:latin typeface="Cambria Math" panose="02040503050406030204" pitchFamily="18" charset="0"/>
                      </a:rPr>
                      <m:t>⋅</m:t>
                    </m:r>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𝒂𝒄</m:t>
                        </m:r>
                      </m:num>
                      <m:den>
                        <m:sSup>
                          <m:sSupPr>
                            <m:ctrlPr>
                              <a:rPr lang="en-US" altLang="zh-CN" sz="1800" b="1" i="1" dirty="0">
                                <a:latin typeface="Cambria Math" panose="02040503050406030204" pitchFamily="18" charset="0"/>
                              </a:rPr>
                            </m:ctrlPr>
                          </m:sSupPr>
                          <m:e>
                            <m:d>
                              <m:dPr>
                                <m:ctrlPr>
                                  <a:rPr lang="en-US" altLang="zh-CN" sz="1800" b="1" i="1" dirty="0">
                                    <a:latin typeface="Cambria Math" panose="02040503050406030204" pitchFamily="18" charset="0"/>
                                  </a:rPr>
                                </m:ctrlPr>
                              </m:dPr>
                              <m:e>
                                <m:r>
                                  <a:rPr lang="en-US" altLang="zh-CN" sz="1800" b="1" i="1" dirty="0">
                                    <a:latin typeface="Cambria Math" panose="02040503050406030204" pitchFamily="18" charset="0"/>
                                  </a:rPr>
                                  <m:t>𝒂</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𝒄</m:t>
                                </m:r>
                              </m:e>
                            </m:d>
                          </m:e>
                          <m:sup>
                            <m:r>
                              <a:rPr lang="en-US" altLang="zh-CN" sz="1800" b="1" i="1" dirty="0">
                                <a:latin typeface="Cambria Math" panose="02040503050406030204" pitchFamily="18" charset="0"/>
                              </a:rPr>
                              <m:t>𝟑</m:t>
                            </m:r>
                          </m:sup>
                        </m:sSup>
                      </m:den>
                    </m:f>
                    <m:r>
                      <a:rPr lang="en-US" altLang="zh-CN" sz="1800" b="1" i="1" dirty="0">
                        <a:latin typeface="Cambria Math" panose="02040503050406030204" pitchFamily="18" charset="0"/>
                      </a:rPr>
                      <m:t>+</m:t>
                    </m:r>
                    <m:sSup>
                      <m:sSupPr>
                        <m:ctrlPr>
                          <a:rPr lang="en-US" altLang="zh-CN" sz="1800" b="1" i="1" dirty="0">
                            <a:latin typeface="Cambria Math" panose="02040503050406030204" pitchFamily="18" charset="0"/>
                          </a:rPr>
                        </m:ctrlPr>
                      </m:sSupPr>
                      <m:e>
                        <m:d>
                          <m:dPr>
                            <m:ctrlPr>
                              <a:rPr lang="en-US" altLang="zh-CN" sz="1800" b="1" i="1" dirty="0">
                                <a:latin typeface="Cambria Math" panose="02040503050406030204" pitchFamily="18" charset="0"/>
                              </a:rPr>
                            </m:ctrlPr>
                          </m:dPr>
                          <m:e>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𝒂</m:t>
                                </m:r>
                              </m:num>
                              <m:den>
                                <m:r>
                                  <a:rPr lang="en-US" altLang="zh-CN" sz="1800" b="1" i="1" dirty="0">
                                    <a:latin typeface="Cambria Math" panose="02040503050406030204" pitchFamily="18" charset="0"/>
                                  </a:rPr>
                                  <m:t>𝒂</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𝒄</m:t>
                                </m:r>
                              </m:den>
                            </m:f>
                          </m:e>
                        </m:d>
                      </m:e>
                      <m:sup>
                        <m:r>
                          <a:rPr lang="en-US" altLang="zh-CN" sz="1800" b="1" i="1" dirty="0">
                            <a:latin typeface="Cambria Math" panose="02040503050406030204" pitchFamily="18" charset="0"/>
                          </a:rPr>
                          <m:t>𝟐</m:t>
                        </m:r>
                      </m:sup>
                    </m:sSup>
                    <m:r>
                      <a:rPr lang="en-US" altLang="zh-CN" sz="1800" b="1" i="1" dirty="0">
                        <a:latin typeface="Cambria Math" panose="02040503050406030204" pitchFamily="18" charset="0"/>
                      </a:rPr>
                      <m:t>⋅</m:t>
                    </m:r>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𝒃</m:t>
                        </m:r>
                        <m:r>
                          <a:rPr lang="en-US" altLang="zh-CN" sz="1800" b="1" i="1" dirty="0">
                            <a:latin typeface="Cambria Math" panose="02040503050406030204" pitchFamily="18" charset="0"/>
                          </a:rPr>
                          <m:t>ⅆ</m:t>
                        </m:r>
                      </m:num>
                      <m:den>
                        <m:sSup>
                          <m:sSupPr>
                            <m:ctrlPr>
                              <a:rPr lang="en-US" altLang="zh-CN" sz="1800" b="1" i="1" dirty="0">
                                <a:latin typeface="Cambria Math" panose="02040503050406030204" pitchFamily="18" charset="0"/>
                              </a:rPr>
                            </m:ctrlPr>
                          </m:sSupPr>
                          <m:e>
                            <m:d>
                              <m:dPr>
                                <m:ctrlPr>
                                  <a:rPr lang="en-US" altLang="zh-CN" sz="1800" b="1" i="1" dirty="0">
                                    <a:latin typeface="Cambria Math" panose="02040503050406030204" pitchFamily="18" charset="0"/>
                                  </a:rPr>
                                </m:ctrlPr>
                              </m:dPr>
                              <m:e>
                                <m:r>
                                  <a:rPr lang="en-US" altLang="zh-CN" sz="1800" b="1" i="1" dirty="0">
                                    <a:latin typeface="Cambria Math" panose="02040503050406030204" pitchFamily="18" charset="0"/>
                                  </a:rPr>
                                  <m:t>𝒃</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𝒅</m:t>
                                </m:r>
                              </m:e>
                            </m:d>
                          </m:e>
                          <m:sup>
                            <m:r>
                              <a:rPr lang="en-US" altLang="zh-CN" sz="1800" b="1" i="1" dirty="0">
                                <a:latin typeface="Cambria Math" panose="02040503050406030204" pitchFamily="18" charset="0"/>
                              </a:rPr>
                              <m:t>𝟑</m:t>
                            </m:r>
                          </m:sup>
                        </m:sSup>
                      </m:den>
                    </m:f>
                  </m:oMath>
                </a14:m>
                <a:r>
                  <a:rPr lang="en-US" altLang="zh-CN" sz="1800" b="1" i="1" dirty="0">
                    <a:latin typeface="Calibri" panose="020F0502020204030204" pitchFamily="34" charset="0"/>
                    <a:cs typeface="Calibri" panose="020F0502020204030204" pitchFamily="34" charset="0"/>
                  </a:rPr>
                  <a:t> )/4</a:t>
                </a:r>
              </a:p>
              <a:p>
                <a:pPr marL="0" indent="0">
                  <a:buNone/>
                </a:pPr>
                <a:endParaRPr lang="en-US" altLang="zh-CN" sz="1400" dirty="0">
                  <a:latin typeface="Calibri" panose="020F0502020204030204" pitchFamily="34" charset="0"/>
                  <a:cs typeface="Calibri" panose="020F0502020204030204" pitchFamily="34" charset="0"/>
                </a:endParaRPr>
              </a:p>
              <a:p>
                <a:pPr marL="0" indent="0">
                  <a:buNone/>
                </a:pPr>
                <a:r>
                  <a:rPr lang="en-US" altLang="zh-CN" sz="1400" dirty="0" err="1">
                    <a:latin typeface="Calibri" panose="020F0502020204030204" pitchFamily="34" charset="0"/>
                    <a:cs typeface="Calibri" panose="020F0502020204030204" pitchFamily="34" charset="0"/>
                  </a:rPr>
                  <a:t>baccCI</a:t>
                </a:r>
                <a:r>
                  <a:rPr lang="en-US" altLang="zh-CN" sz="1400" dirty="0">
                    <a:latin typeface="Calibri" panose="020F0502020204030204" pitchFamily="34" charset="0"/>
                    <a:cs typeface="Calibri" panose="020F0502020204030204" pitchFamily="34" charset="0"/>
                  </a:rPr>
                  <a:t>&lt;-function(data, alpha=0.05){</a:t>
                </a:r>
              </a:p>
              <a:p>
                <a:pPr marL="0" indent="0">
                  <a:buNone/>
                </a:pP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bacc</a:t>
                </a:r>
                <a:r>
                  <a:rPr lang="en-US" altLang="zh-CN" sz="1400" dirty="0">
                    <a:latin typeface="Calibri" panose="020F0502020204030204" pitchFamily="34" charset="0"/>
                    <a:cs typeface="Calibri" panose="020F0502020204030204" pitchFamily="34" charset="0"/>
                  </a:rPr>
                  <a:t>&lt;-(sensitivity(data[, 2], data[, 1])+specificity(data[, 2], data[, 1]))/2</a:t>
                </a:r>
              </a:p>
              <a:p>
                <a:pPr marL="0" indent="0">
                  <a:buNone/>
                </a:pP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crosstable</a:t>
                </a:r>
                <a:r>
                  <a:rPr lang="en-US" altLang="zh-CN" sz="1400" dirty="0">
                    <a:latin typeface="Calibri" panose="020F0502020204030204" pitchFamily="34" charset="0"/>
                    <a:cs typeface="Calibri" panose="020F0502020204030204" pitchFamily="34" charset="0"/>
                  </a:rPr>
                  <a:t>&lt;-table(data[, 2], data[, 1])</a:t>
                </a:r>
              </a:p>
              <a:p>
                <a:pPr marL="0" indent="0">
                  <a:buNone/>
                </a:pPr>
                <a:r>
                  <a:rPr lang="en-US" altLang="zh-CN" sz="1400" dirty="0">
                    <a:latin typeface="Calibri" panose="020F0502020204030204" pitchFamily="34" charset="0"/>
                    <a:cs typeface="Calibri" panose="020F0502020204030204" pitchFamily="34" charset="0"/>
                  </a:rPr>
                  <a:t>        a&lt;-</a:t>
                </a:r>
                <a:r>
                  <a:rPr lang="en-US" altLang="zh-CN" sz="1400" dirty="0" err="1">
                    <a:latin typeface="Calibri" panose="020F0502020204030204" pitchFamily="34" charset="0"/>
                    <a:cs typeface="Calibri" panose="020F0502020204030204" pitchFamily="34" charset="0"/>
                  </a:rPr>
                  <a:t>crosstable</a:t>
                </a:r>
                <a:r>
                  <a:rPr lang="en-US" altLang="zh-CN" sz="1400" dirty="0">
                    <a:latin typeface="Calibri" panose="020F0502020204030204" pitchFamily="34" charset="0"/>
                    <a:cs typeface="Calibri" panose="020F0502020204030204" pitchFamily="34" charset="0"/>
                  </a:rPr>
                  <a:t>[1, 1]; b&lt;-</a:t>
                </a:r>
                <a:r>
                  <a:rPr lang="en-US" altLang="zh-CN" sz="1400" dirty="0" err="1">
                    <a:latin typeface="Calibri" panose="020F0502020204030204" pitchFamily="34" charset="0"/>
                    <a:cs typeface="Calibri" panose="020F0502020204030204" pitchFamily="34" charset="0"/>
                  </a:rPr>
                  <a:t>crosstable</a:t>
                </a:r>
                <a:r>
                  <a:rPr lang="en-US" altLang="zh-CN" sz="1400" dirty="0">
                    <a:latin typeface="Calibri" panose="020F0502020204030204" pitchFamily="34" charset="0"/>
                    <a:cs typeface="Calibri" panose="020F0502020204030204" pitchFamily="34" charset="0"/>
                  </a:rPr>
                  <a:t>[1, 2]; c&lt;-</a:t>
                </a:r>
                <a:r>
                  <a:rPr lang="en-US" altLang="zh-CN" sz="1400" dirty="0" err="1">
                    <a:latin typeface="Calibri" panose="020F0502020204030204" pitchFamily="34" charset="0"/>
                    <a:cs typeface="Calibri" panose="020F0502020204030204" pitchFamily="34" charset="0"/>
                  </a:rPr>
                  <a:t>crosstable</a:t>
                </a:r>
                <a:r>
                  <a:rPr lang="en-US" altLang="zh-CN" sz="1400" dirty="0">
                    <a:latin typeface="Calibri" panose="020F0502020204030204" pitchFamily="34" charset="0"/>
                    <a:cs typeface="Calibri" panose="020F0502020204030204" pitchFamily="34" charset="0"/>
                  </a:rPr>
                  <a:t>[2, 1]; d&lt;-</a:t>
                </a:r>
                <a:r>
                  <a:rPr lang="en-US" altLang="zh-CN" sz="1400" dirty="0" err="1">
                    <a:latin typeface="Calibri" panose="020F0502020204030204" pitchFamily="34" charset="0"/>
                    <a:cs typeface="Calibri" panose="020F0502020204030204" pitchFamily="34" charset="0"/>
                  </a:rPr>
                  <a:t>crosstable</a:t>
                </a:r>
                <a:r>
                  <a:rPr lang="en-US" altLang="zh-CN" sz="1400" dirty="0">
                    <a:latin typeface="Calibri" panose="020F0502020204030204" pitchFamily="34" charset="0"/>
                    <a:cs typeface="Calibri" panose="020F0502020204030204" pitchFamily="34" charset="0"/>
                  </a:rPr>
                  <a:t>[2, 2]</a:t>
                </a:r>
              </a:p>
              <a:p>
                <a:pPr marL="0" indent="0">
                  <a:buNone/>
                </a:pPr>
                <a:r>
                  <a:rPr lang="en-US" altLang="zh-CN" sz="1400" dirty="0">
                    <a:latin typeface="Calibri" panose="020F0502020204030204" pitchFamily="34" charset="0"/>
                    <a:cs typeface="Calibri" panose="020F0502020204030204" pitchFamily="34" charset="0"/>
                  </a:rPr>
                  <a:t>        p1&lt;-(d/(</a:t>
                </a:r>
                <a:r>
                  <a:rPr lang="en-US" altLang="zh-CN" sz="1400" dirty="0" err="1">
                    <a:latin typeface="Calibri" panose="020F0502020204030204" pitchFamily="34" charset="0"/>
                    <a:cs typeface="Calibri" panose="020F0502020204030204" pitchFamily="34" charset="0"/>
                  </a:rPr>
                  <a:t>b+d</a:t>
                </a:r>
                <a:r>
                  <a:rPr lang="en-US" altLang="zh-CN" sz="1400" dirty="0">
                    <a:latin typeface="Calibri" panose="020F0502020204030204" pitchFamily="34" charset="0"/>
                    <a:cs typeface="Calibri" panose="020F0502020204030204" pitchFamily="34" charset="0"/>
                  </a:rPr>
                  <a:t>))**2; p2&lt;-a*c/((</a:t>
                </a:r>
                <a:r>
                  <a:rPr lang="en-US" altLang="zh-CN" sz="1400" dirty="0" err="1">
                    <a:latin typeface="Calibri" panose="020F0502020204030204" pitchFamily="34" charset="0"/>
                    <a:cs typeface="Calibri" panose="020F0502020204030204" pitchFamily="34" charset="0"/>
                  </a:rPr>
                  <a:t>a+c</a:t>
                </a:r>
                <a:r>
                  <a:rPr lang="en-US" altLang="zh-CN" sz="1400" dirty="0">
                    <a:latin typeface="Calibri" panose="020F0502020204030204" pitchFamily="34" charset="0"/>
                    <a:cs typeface="Calibri" panose="020F0502020204030204" pitchFamily="34" charset="0"/>
                  </a:rPr>
                  <a:t>)**3); p3&lt;-(a/(</a:t>
                </a:r>
                <a:r>
                  <a:rPr lang="en-US" altLang="zh-CN" sz="1400" dirty="0" err="1">
                    <a:latin typeface="Calibri" panose="020F0502020204030204" pitchFamily="34" charset="0"/>
                    <a:cs typeface="Calibri" panose="020F0502020204030204" pitchFamily="34" charset="0"/>
                  </a:rPr>
                  <a:t>a+c</a:t>
                </a:r>
                <a:r>
                  <a:rPr lang="en-US" altLang="zh-CN" sz="1400" dirty="0">
                    <a:latin typeface="Calibri" panose="020F0502020204030204" pitchFamily="34" charset="0"/>
                    <a:cs typeface="Calibri" panose="020F0502020204030204" pitchFamily="34" charset="0"/>
                  </a:rPr>
                  <a:t>))**2; p4&lt;-b*d/((</a:t>
                </a:r>
                <a:r>
                  <a:rPr lang="en-US" altLang="zh-CN" sz="1400" dirty="0" err="1">
                    <a:latin typeface="Calibri" panose="020F0502020204030204" pitchFamily="34" charset="0"/>
                    <a:cs typeface="Calibri" panose="020F0502020204030204" pitchFamily="34" charset="0"/>
                  </a:rPr>
                  <a:t>b+d</a:t>
                </a:r>
                <a:r>
                  <a:rPr lang="en-US" altLang="zh-CN" sz="1400" dirty="0">
                    <a:latin typeface="Calibri" panose="020F0502020204030204" pitchFamily="34" charset="0"/>
                    <a:cs typeface="Calibri" panose="020F0502020204030204" pitchFamily="34" charset="0"/>
                  </a:rPr>
                  <a:t>)**3)</a:t>
                </a:r>
              </a:p>
              <a:p>
                <a:pPr marL="0" indent="0">
                  <a:buNone/>
                </a:pP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varbacc</a:t>
                </a:r>
                <a:r>
                  <a:rPr lang="en-US" altLang="zh-CN" sz="1400" dirty="0">
                    <a:latin typeface="Calibri" panose="020F0502020204030204" pitchFamily="34" charset="0"/>
                    <a:cs typeface="Calibri" panose="020F0502020204030204" pitchFamily="34" charset="0"/>
                  </a:rPr>
                  <a:t>&lt;-p1*p2+p3*p4; </a:t>
                </a:r>
                <a:r>
                  <a:rPr lang="en-US" altLang="zh-CN" sz="1400" dirty="0" err="1">
                    <a:latin typeface="Calibri" panose="020F0502020204030204" pitchFamily="34" charset="0"/>
                    <a:cs typeface="Calibri" panose="020F0502020204030204" pitchFamily="34" charset="0"/>
                  </a:rPr>
                  <a:t>sebacc</a:t>
                </a:r>
                <a:r>
                  <a:rPr lang="en-US" altLang="zh-CN" sz="1400" dirty="0">
                    <a:latin typeface="Calibri" panose="020F0502020204030204" pitchFamily="34" charset="0"/>
                    <a:cs typeface="Calibri" panose="020F0502020204030204" pitchFamily="34" charset="0"/>
                  </a:rPr>
                  <a:t>&lt;-sqrt(</a:t>
                </a:r>
                <a:r>
                  <a:rPr lang="en-US" altLang="zh-CN" sz="1400" dirty="0" err="1">
                    <a:latin typeface="Calibri" panose="020F0502020204030204" pitchFamily="34" charset="0"/>
                    <a:cs typeface="Calibri" panose="020F0502020204030204" pitchFamily="34" charset="0"/>
                  </a:rPr>
                  <a:t>varbacc</a:t>
                </a:r>
                <a:r>
                  <a:rPr lang="en-US" altLang="zh-CN" sz="1400" dirty="0">
                    <a:latin typeface="Calibri" panose="020F0502020204030204" pitchFamily="34" charset="0"/>
                    <a:cs typeface="Calibri" panose="020F0502020204030204" pitchFamily="34" charset="0"/>
                  </a:rPr>
                  <a:t>)</a:t>
                </a:r>
              </a:p>
              <a:p>
                <a:pPr marL="0" indent="0">
                  <a:buNone/>
                </a:pP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lowerCI</a:t>
                </a:r>
                <a:r>
                  <a:rPr lang="en-US" altLang="zh-CN" sz="1400" dirty="0">
                    <a:latin typeface="Calibri" panose="020F0502020204030204" pitchFamily="34" charset="0"/>
                    <a:cs typeface="Calibri" panose="020F0502020204030204" pitchFamily="34" charset="0"/>
                  </a:rPr>
                  <a:t>&lt;-</a:t>
                </a:r>
                <a:r>
                  <a:rPr lang="en-US" altLang="zh-CN" sz="1400" dirty="0" err="1">
                    <a:latin typeface="Calibri" panose="020F0502020204030204" pitchFamily="34" charset="0"/>
                    <a:cs typeface="Calibri" panose="020F0502020204030204" pitchFamily="34" charset="0"/>
                  </a:rPr>
                  <a:t>bacc-qnorm</a:t>
                </a:r>
                <a:r>
                  <a:rPr lang="en-US" altLang="zh-CN" sz="1400" dirty="0">
                    <a:latin typeface="Calibri" panose="020F0502020204030204" pitchFamily="34" charset="0"/>
                    <a:cs typeface="Calibri" panose="020F0502020204030204" pitchFamily="34" charset="0"/>
                  </a:rPr>
                  <a:t>(1-alpha/2)*</a:t>
                </a:r>
                <a:r>
                  <a:rPr lang="en-US" altLang="zh-CN" sz="1400" dirty="0" err="1">
                    <a:latin typeface="Calibri" panose="020F0502020204030204" pitchFamily="34" charset="0"/>
                    <a:cs typeface="Calibri" panose="020F0502020204030204" pitchFamily="34" charset="0"/>
                  </a:rPr>
                  <a:t>sebacc</a:t>
                </a:r>
                <a:r>
                  <a:rPr lang="en-US" altLang="zh-CN" sz="1400" dirty="0">
                    <a:latin typeface="Calibri" panose="020F0502020204030204" pitchFamily="34" charset="0"/>
                    <a:cs typeface="Calibri" panose="020F0502020204030204" pitchFamily="34" charset="0"/>
                  </a:rPr>
                  <a:t> # </a:t>
                </a:r>
                <a:r>
                  <a:rPr lang="en-US" altLang="zh-CN" sz="1400" dirty="0" err="1">
                    <a:latin typeface="Calibri" panose="020F0502020204030204" pitchFamily="34" charset="0"/>
                    <a:cs typeface="Calibri" panose="020F0502020204030204" pitchFamily="34" charset="0"/>
                  </a:rPr>
                  <a:t>wald</a:t>
                </a:r>
                <a:r>
                  <a:rPr lang="en-US" altLang="zh-CN" sz="1400" dirty="0">
                    <a:latin typeface="Calibri" panose="020F0502020204030204" pitchFamily="34" charset="0"/>
                    <a:cs typeface="Calibri" panose="020F0502020204030204" pitchFamily="34" charset="0"/>
                  </a:rPr>
                  <a:t> CI</a:t>
                </a:r>
              </a:p>
              <a:p>
                <a:pPr marL="0" indent="0">
                  <a:buNone/>
                </a:pP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upperCI</a:t>
                </a:r>
                <a:r>
                  <a:rPr lang="en-US" altLang="zh-CN" sz="1400" dirty="0">
                    <a:latin typeface="Calibri" panose="020F0502020204030204" pitchFamily="34" charset="0"/>
                    <a:cs typeface="Calibri" panose="020F0502020204030204" pitchFamily="34" charset="0"/>
                  </a:rPr>
                  <a:t>&lt;-</a:t>
                </a:r>
                <a:r>
                  <a:rPr lang="en-US" altLang="zh-CN" sz="1400" dirty="0" err="1">
                    <a:latin typeface="Calibri" panose="020F0502020204030204" pitchFamily="34" charset="0"/>
                    <a:cs typeface="Calibri" panose="020F0502020204030204" pitchFamily="34" charset="0"/>
                  </a:rPr>
                  <a:t>bacc+qnorm</a:t>
                </a:r>
                <a:r>
                  <a:rPr lang="en-US" altLang="zh-CN" sz="1400" dirty="0">
                    <a:latin typeface="Calibri" panose="020F0502020204030204" pitchFamily="34" charset="0"/>
                    <a:cs typeface="Calibri" panose="020F0502020204030204" pitchFamily="34" charset="0"/>
                  </a:rPr>
                  <a:t>(1-alpha/2)*</a:t>
                </a:r>
                <a:r>
                  <a:rPr lang="en-US" altLang="zh-CN" sz="1400" dirty="0" err="1">
                    <a:latin typeface="Calibri" panose="020F0502020204030204" pitchFamily="34" charset="0"/>
                    <a:cs typeface="Calibri" panose="020F0502020204030204" pitchFamily="34" charset="0"/>
                  </a:rPr>
                  <a:t>sebacc</a:t>
                </a:r>
                <a:r>
                  <a:rPr lang="en-US" altLang="zh-CN" sz="1400" dirty="0">
                    <a:latin typeface="Calibri" panose="020F0502020204030204" pitchFamily="34" charset="0"/>
                    <a:cs typeface="Calibri" panose="020F0502020204030204" pitchFamily="34" charset="0"/>
                  </a:rPr>
                  <a:t> # </a:t>
                </a:r>
                <a:r>
                  <a:rPr lang="en-US" altLang="zh-CN" sz="1400" dirty="0" err="1">
                    <a:latin typeface="Calibri" panose="020F0502020204030204" pitchFamily="34" charset="0"/>
                    <a:cs typeface="Calibri" panose="020F0502020204030204" pitchFamily="34" charset="0"/>
                  </a:rPr>
                  <a:t>wald</a:t>
                </a:r>
                <a:r>
                  <a:rPr lang="en-US" altLang="zh-CN" sz="1400" dirty="0">
                    <a:latin typeface="Calibri" panose="020F0502020204030204" pitchFamily="34" charset="0"/>
                    <a:cs typeface="Calibri" panose="020F0502020204030204" pitchFamily="34" charset="0"/>
                  </a:rPr>
                  <a:t> CI</a:t>
                </a:r>
              </a:p>
              <a:p>
                <a:pPr marL="0" indent="0">
                  <a:buNone/>
                </a:pPr>
                <a:r>
                  <a:rPr lang="en-US" altLang="zh-CN" sz="1400" dirty="0">
                    <a:latin typeface="Calibri" panose="020F0502020204030204" pitchFamily="34" charset="0"/>
                    <a:cs typeface="Calibri" panose="020F0502020204030204" pitchFamily="34" charset="0"/>
                  </a:rPr>
                  <a:t>        cat(" Balanced accuracy =",  </a:t>
                </a:r>
                <a:r>
                  <a:rPr lang="en-US" altLang="zh-CN" sz="1400" dirty="0" err="1">
                    <a:latin typeface="Calibri" panose="020F0502020204030204" pitchFamily="34" charset="0"/>
                    <a:cs typeface="Calibri" panose="020F0502020204030204" pitchFamily="34" charset="0"/>
                  </a:rPr>
                  <a:t>bacc</a:t>
                </a:r>
                <a:r>
                  <a:rPr lang="en-US" altLang="zh-CN" sz="1400" dirty="0">
                    <a:latin typeface="Calibri" panose="020F0502020204030204" pitchFamily="34" charset="0"/>
                    <a:cs typeface="Calibri" panose="020F0502020204030204" pitchFamily="34" charset="0"/>
                  </a:rPr>
                  <a:t>, "\n", "standard error =",  </a:t>
                </a:r>
                <a:r>
                  <a:rPr lang="en-US" altLang="zh-CN" sz="1400" dirty="0" err="1">
                    <a:latin typeface="Calibri" panose="020F0502020204030204" pitchFamily="34" charset="0"/>
                    <a:cs typeface="Calibri" panose="020F0502020204030204" pitchFamily="34" charset="0"/>
                  </a:rPr>
                  <a:t>sebacc</a:t>
                </a:r>
                <a:r>
                  <a:rPr lang="en-US" altLang="zh-CN" sz="1400" dirty="0">
                    <a:latin typeface="Calibri" panose="020F0502020204030204" pitchFamily="34" charset="0"/>
                    <a:cs typeface="Calibri" panose="020F0502020204030204" pitchFamily="34" charset="0"/>
                  </a:rPr>
                  <a:t>, "\</a:t>
                </a:r>
                <a:r>
                  <a:rPr lang="en-US" altLang="zh-CN" sz="1400" dirty="0" err="1">
                    <a:latin typeface="Calibri" panose="020F0502020204030204" pitchFamily="34" charset="0"/>
                    <a:cs typeface="Calibri" panose="020F0502020204030204" pitchFamily="34" charset="0"/>
                  </a:rPr>
                  <a:t>n","CI</a:t>
                </a:r>
                <a:r>
                  <a:rPr lang="en-US" altLang="zh-CN" sz="1400" dirty="0">
                    <a:latin typeface="Calibri" panose="020F0502020204030204" pitchFamily="34" charset="0"/>
                    <a:cs typeface="Calibri" panose="020F0502020204030204" pitchFamily="34" charset="0"/>
                  </a:rPr>
                  <a:t> for balanced accuracy = [", </a:t>
                </a:r>
                <a:r>
                  <a:rPr lang="en-US" altLang="zh-CN" sz="1400" dirty="0" err="1">
                    <a:latin typeface="Calibri" panose="020F0502020204030204" pitchFamily="34" charset="0"/>
                    <a:cs typeface="Calibri" panose="020F0502020204030204" pitchFamily="34" charset="0"/>
                  </a:rPr>
                  <a:t>lowerCI</a:t>
                </a:r>
                <a:r>
                  <a:rPr lang="en-US" altLang="zh-CN" sz="1400" dirty="0">
                    <a:latin typeface="Calibri" panose="020F0502020204030204" pitchFamily="34" charset="0"/>
                    <a:cs typeface="Calibri" panose="020F0502020204030204" pitchFamily="34" charset="0"/>
                  </a:rPr>
                  <a:t>, ",", </a:t>
                </a:r>
                <a:r>
                  <a:rPr lang="en-US" altLang="zh-CN" sz="1400" dirty="0" err="1">
                    <a:latin typeface="Calibri" panose="020F0502020204030204" pitchFamily="34" charset="0"/>
                    <a:cs typeface="Calibri" panose="020F0502020204030204" pitchFamily="34" charset="0"/>
                  </a:rPr>
                  <a:t>upperCI</a:t>
                </a:r>
                <a:r>
                  <a:rPr lang="en-US" altLang="zh-CN" sz="1400" dirty="0">
                    <a:latin typeface="Calibri" panose="020F0502020204030204" pitchFamily="34" charset="0"/>
                    <a:cs typeface="Calibri" panose="020F0502020204030204" pitchFamily="34" charset="0"/>
                  </a:rPr>
                  <a:t>, "]")     </a:t>
                </a:r>
              </a:p>
              <a:p>
                <a:pPr marL="0" indent="0">
                  <a:buNone/>
                </a:pPr>
                <a:r>
                  <a:rPr lang="en-US" altLang="zh-CN" sz="1400" dirty="0">
                    <a:latin typeface="Calibri" panose="020F0502020204030204" pitchFamily="34" charset="0"/>
                    <a:cs typeface="Calibri" panose="020F0502020204030204" pitchFamily="34" charset="0"/>
                  </a:rPr>
                  <a:t>} </a:t>
                </a:r>
                <a:endParaRPr lang="zh-CN" altLang="en-US" sz="1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5FE0B49-BD8F-44C8-84DD-52616AE44E41}"/>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37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B0F-3C89-47CB-85E5-69AF23CE2567}"/>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Hypothetical Data Example</a:t>
            </a:r>
            <a:endParaRPr lang="zh-CN" altLang="en-US" b="1"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691B591-2BF1-4F98-9D93-ED36415EE438}"/>
              </a:ext>
            </a:extLst>
          </p:cNvPr>
          <p:cNvGraphicFramePr>
            <a:graphicFrameLocks noGrp="1"/>
          </p:cNvGraphicFramePr>
          <p:nvPr>
            <p:extLst>
              <p:ext uri="{D42A27DB-BD31-4B8C-83A1-F6EECF244321}">
                <p14:modId xmlns:p14="http://schemas.microsoft.com/office/powerpoint/2010/main" val="370401202"/>
              </p:ext>
            </p:extLst>
          </p:nvPr>
        </p:nvGraphicFramePr>
        <p:xfrm>
          <a:off x="434558" y="1567791"/>
          <a:ext cx="5344804" cy="2302873"/>
        </p:xfrm>
        <a:graphic>
          <a:graphicData uri="http://schemas.openxmlformats.org/drawingml/2006/table">
            <a:tbl>
              <a:tblPr firstRow="1" bandRow="1">
                <a:tableStyleId>{5C22544A-7EE6-4342-B048-85BDC9FD1C3A}</a:tableStyleId>
              </a:tblPr>
              <a:tblGrid>
                <a:gridCol w="1336201">
                  <a:extLst>
                    <a:ext uri="{9D8B030D-6E8A-4147-A177-3AD203B41FA5}">
                      <a16:colId xmlns:a16="http://schemas.microsoft.com/office/drawing/2014/main" val="1126986658"/>
                    </a:ext>
                  </a:extLst>
                </a:gridCol>
                <a:gridCol w="1336201">
                  <a:extLst>
                    <a:ext uri="{9D8B030D-6E8A-4147-A177-3AD203B41FA5}">
                      <a16:colId xmlns:a16="http://schemas.microsoft.com/office/drawing/2014/main" val="3760192144"/>
                    </a:ext>
                  </a:extLst>
                </a:gridCol>
                <a:gridCol w="1336201">
                  <a:extLst>
                    <a:ext uri="{9D8B030D-6E8A-4147-A177-3AD203B41FA5}">
                      <a16:colId xmlns:a16="http://schemas.microsoft.com/office/drawing/2014/main" val="2083811856"/>
                    </a:ext>
                  </a:extLst>
                </a:gridCol>
                <a:gridCol w="1336201">
                  <a:extLst>
                    <a:ext uri="{9D8B030D-6E8A-4147-A177-3AD203B41FA5}">
                      <a16:colId xmlns:a16="http://schemas.microsoft.com/office/drawing/2014/main" val="3032978882"/>
                    </a:ext>
                  </a:extLst>
                </a:gridCol>
              </a:tblGrid>
              <a:tr h="478997">
                <a:tc>
                  <a:txBody>
                    <a:bodyPr/>
                    <a:lstStyle/>
                    <a:p>
                      <a:pPr algn="ctr"/>
                      <a:endParaRPr lang="zh-CN" altLang="en-US" dirty="0">
                        <a:latin typeface="Calibri" panose="020F0502020204030204" pitchFamily="34" charset="0"/>
                        <a:cs typeface="Calibri" panose="020F0502020204030204" pitchFamily="34" charset="0"/>
                      </a:endParaRPr>
                    </a:p>
                  </a:txBody>
                  <a:tcPr/>
                </a:tc>
                <a:tc gridSpan="2">
                  <a:txBody>
                    <a:bodyPr/>
                    <a:lstStyle/>
                    <a:p>
                      <a:pPr algn="ctr"/>
                      <a:r>
                        <a:rPr lang="en-US" altLang="zh-CN" sz="2000" dirty="0">
                          <a:latin typeface="Calibri" panose="020F0502020204030204" pitchFamily="34" charset="0"/>
                          <a:cs typeface="Calibri" panose="020F0502020204030204" pitchFamily="34" charset="0"/>
                        </a:rPr>
                        <a:t>Disease</a:t>
                      </a:r>
                      <a:endParaRPr lang="zh-CN" altLang="en-US" sz="2000"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tc>
                  <a:txBody>
                    <a:bodyPr/>
                    <a:lstStyle/>
                    <a:p>
                      <a:pPr algn="ct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90969489"/>
                  </a:ext>
                </a:extLst>
              </a:tr>
              <a:tr h="478997">
                <a:tc>
                  <a:txBody>
                    <a:bodyPr/>
                    <a:lstStyle/>
                    <a:p>
                      <a:pPr algn="l"/>
                      <a:r>
                        <a:rPr lang="en-US" altLang="zh-CN" sz="2000" b="1" dirty="0">
                          <a:solidFill>
                            <a:schemeClr val="accent1"/>
                          </a:solidFill>
                          <a:latin typeface="Calibri" panose="020F0502020204030204" pitchFamily="34" charset="0"/>
                          <a:cs typeface="Calibri" panose="020F0502020204030204" pitchFamily="34" charset="0"/>
                        </a:rPr>
                        <a:t>Test</a:t>
                      </a:r>
                      <a:endParaRPr lang="zh-CN" altLang="en-US" sz="2000" b="1"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Total</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98818579"/>
                  </a:ext>
                </a:extLst>
              </a:tr>
              <a:tr h="448293">
                <a:tc>
                  <a:txBody>
                    <a:bodyPr/>
                    <a:lstStyle/>
                    <a:p>
                      <a:pPr algn="l"/>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40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120</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6881253"/>
                  </a:ext>
                </a:extLst>
              </a:tr>
              <a:tr h="448293">
                <a:tc>
                  <a:txBody>
                    <a:bodyPr/>
                    <a:lstStyle/>
                    <a:p>
                      <a:pPr algn="l"/>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160</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5403600"/>
                  </a:ext>
                </a:extLst>
              </a:tr>
              <a:tr h="448293">
                <a:tc>
                  <a:txBody>
                    <a:bodyPr/>
                    <a:lstStyle/>
                    <a:p>
                      <a:pPr algn="l"/>
                      <a:r>
                        <a:rPr lang="en-US" altLang="zh-CN" dirty="0">
                          <a:latin typeface="Calibri" panose="020F0502020204030204" pitchFamily="34" charset="0"/>
                          <a:cs typeface="Calibri" panose="020F0502020204030204" pitchFamily="34" charset="0"/>
                        </a:rPr>
                        <a:t>Total</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160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120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280</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5774047"/>
                  </a:ext>
                </a:extLst>
              </a:tr>
            </a:tbl>
          </a:graphicData>
        </a:graphic>
      </p:graphicFrame>
      <p:pic>
        <p:nvPicPr>
          <p:cNvPr id="9" name="Picture 8" descr="A drawing of a person&#10;&#10;Description automatically generated">
            <a:extLst>
              <a:ext uri="{FF2B5EF4-FFF2-40B4-BE49-F238E27FC236}">
                <a16:creationId xmlns:a16="http://schemas.microsoft.com/office/drawing/2014/main" id="{E385DB7B-0A4A-41C8-A94A-37E3C74EA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44" y="4326064"/>
            <a:ext cx="4400550" cy="2000250"/>
          </a:xfrm>
          <a:prstGeom prst="rect">
            <a:avLst/>
          </a:prstGeom>
        </p:spPr>
      </p:pic>
      <p:pic>
        <p:nvPicPr>
          <p:cNvPr id="5" name="Picture 4">
            <a:extLst>
              <a:ext uri="{FF2B5EF4-FFF2-40B4-BE49-F238E27FC236}">
                <a16:creationId xmlns:a16="http://schemas.microsoft.com/office/drawing/2014/main" id="{41C4032F-360D-46D5-B15E-343D68EE7B71}"/>
              </a:ext>
            </a:extLst>
          </p:cNvPr>
          <p:cNvPicPr>
            <a:picLocks noChangeAspect="1"/>
          </p:cNvPicPr>
          <p:nvPr/>
        </p:nvPicPr>
        <p:blipFill>
          <a:blip r:embed="rId3"/>
          <a:stretch>
            <a:fillRect/>
          </a:stretch>
        </p:blipFill>
        <p:spPr>
          <a:xfrm>
            <a:off x="6242481" y="3066416"/>
            <a:ext cx="4400550" cy="1285875"/>
          </a:xfrm>
          <a:prstGeom prst="rect">
            <a:avLst/>
          </a:prstGeom>
        </p:spPr>
      </p:pic>
      <p:sp>
        <p:nvSpPr>
          <p:cNvPr id="10" name="Rectangle 9">
            <a:extLst>
              <a:ext uri="{FF2B5EF4-FFF2-40B4-BE49-F238E27FC236}">
                <a16:creationId xmlns:a16="http://schemas.microsoft.com/office/drawing/2014/main" id="{93BFCAF6-9520-4A2E-9AFB-93906D2B9E08}"/>
              </a:ext>
            </a:extLst>
          </p:cNvPr>
          <p:cNvSpPr/>
          <p:nvPr/>
        </p:nvSpPr>
        <p:spPr>
          <a:xfrm>
            <a:off x="6242481" y="4061108"/>
            <a:ext cx="2638147" cy="3220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a:extLst>
              <a:ext uri="{FF2B5EF4-FFF2-40B4-BE49-F238E27FC236}">
                <a16:creationId xmlns:a16="http://schemas.microsoft.com/office/drawing/2014/main" id="{B709C8F3-8896-41BA-B7C7-237C1FE277E7}"/>
              </a:ext>
            </a:extLst>
          </p:cNvPr>
          <p:cNvPicPr>
            <a:picLocks noChangeAspect="1"/>
          </p:cNvPicPr>
          <p:nvPr/>
        </p:nvPicPr>
        <p:blipFill>
          <a:blip r:embed="rId4"/>
          <a:stretch>
            <a:fillRect/>
          </a:stretch>
        </p:blipFill>
        <p:spPr>
          <a:xfrm>
            <a:off x="6242481" y="1920354"/>
            <a:ext cx="5734050" cy="447675"/>
          </a:xfrm>
          <a:prstGeom prst="rect">
            <a:avLst/>
          </a:prstGeom>
        </p:spPr>
      </p:pic>
      <p:sp>
        <p:nvSpPr>
          <p:cNvPr id="14" name="Rectangle 13">
            <a:extLst>
              <a:ext uri="{FF2B5EF4-FFF2-40B4-BE49-F238E27FC236}">
                <a16:creationId xmlns:a16="http://schemas.microsoft.com/office/drawing/2014/main" id="{16B031CF-FE03-482B-A4CE-4BC317065428}"/>
              </a:ext>
            </a:extLst>
          </p:cNvPr>
          <p:cNvSpPr/>
          <p:nvPr/>
        </p:nvSpPr>
        <p:spPr>
          <a:xfrm>
            <a:off x="9569480" y="2152481"/>
            <a:ext cx="1847203" cy="2523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ntent Placeholder 2">
            <a:extLst>
              <a:ext uri="{FF2B5EF4-FFF2-40B4-BE49-F238E27FC236}">
                <a16:creationId xmlns:a16="http://schemas.microsoft.com/office/drawing/2014/main" id="{22EC50E4-6DBD-46FD-9CD3-5CC881725914}"/>
              </a:ext>
            </a:extLst>
          </p:cNvPr>
          <p:cNvSpPr>
            <a:spLocks noGrp="1"/>
          </p:cNvSpPr>
          <p:nvPr>
            <p:ph idx="1"/>
          </p:nvPr>
        </p:nvSpPr>
        <p:spPr>
          <a:xfrm>
            <a:off x="6242481" y="4728623"/>
            <a:ext cx="5564820" cy="1929629"/>
          </a:xfrm>
        </p:spPr>
        <p:txBody>
          <a:bodyPr/>
          <a:lstStyle/>
          <a:p>
            <a:endParaRPr lang="en-US" altLang="zh-CN"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Among the three methods, Bayesian method provides the narrowest CI, followed by bootstrap method and frequentist method. Frequentist provides the widest CI as it strictly considers the correlation between sensitivity and specificity, however, correlation is ignored in Bayesian credible interval which is derived from convolution of two beta distributions </a:t>
            </a:r>
          </a:p>
          <a:p>
            <a:pPr marL="0" indent="0">
              <a:buNone/>
            </a:pPr>
            <a:endParaRPr lang="zh-CN" altLang="en-US" dirty="0"/>
          </a:p>
        </p:txBody>
      </p:sp>
    </p:spTree>
    <p:extLst>
      <p:ext uri="{BB962C8B-B14F-4D97-AF65-F5344CB8AC3E}">
        <p14:creationId xmlns:p14="http://schemas.microsoft.com/office/powerpoint/2010/main" val="1682950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ABB0-3DEF-4757-ADE2-3A2DB6F7D29A}"/>
              </a:ext>
            </a:extLst>
          </p:cNvPr>
          <p:cNvSpPr>
            <a:spLocks noGrp="1"/>
          </p:cNvSpPr>
          <p:nvPr>
            <p:ph type="title"/>
          </p:nvPr>
        </p:nvSpPr>
        <p:spPr>
          <a:xfrm>
            <a:off x="838200" y="365125"/>
            <a:ext cx="10515600" cy="1325563"/>
          </a:xfrm>
        </p:spPr>
        <p:txBody>
          <a:bodyPr>
            <a:normAutofit/>
          </a:bodyPr>
          <a:lstStyle/>
          <a:p>
            <a:pPr algn="ctr"/>
            <a:r>
              <a:rPr lang="en-US" altLang="zh-CN" sz="4800" b="1">
                <a:latin typeface="Calibri" panose="020F0502020204030204" pitchFamily="34" charset="0"/>
                <a:cs typeface="Calibri" panose="020F0502020204030204" pitchFamily="34" charset="0"/>
              </a:rPr>
              <a:t>Bayesian credible interval</a:t>
            </a:r>
            <a:endParaRPr lang="zh-CN" altLang="en-US" sz="48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2ED4E4-8304-4075-B207-501A371D3C25}"/>
              </a:ext>
            </a:extLst>
          </p:cNvPr>
          <p:cNvSpPr>
            <a:spLocks noGrp="1"/>
          </p:cNvSpPr>
          <p:nvPr>
            <p:ph idx="1"/>
          </p:nvPr>
        </p:nvSpPr>
        <p:spPr>
          <a:xfrm>
            <a:off x="838200" y="1825625"/>
            <a:ext cx="10515600" cy="4351338"/>
          </a:xfrm>
        </p:spPr>
        <p:txBody>
          <a:bodyPr>
            <a:normAutofit fontScale="62500" lnSpcReduction="20000"/>
          </a:bodyPr>
          <a:lstStyle/>
          <a:p>
            <a:r>
              <a:rPr lang="en-US" altLang="zh-CN" sz="2000" dirty="0">
                <a:latin typeface="Calibri" panose="020F0502020204030204" pitchFamily="34" charset="0"/>
                <a:cs typeface="Calibri" panose="020F0502020204030204" pitchFamily="34" charset="0"/>
              </a:rPr>
              <a:t>Henry Carrillo uses Fourier transforms of class-specific performance distributions to obtain a posterior distribution that can be used to evaluate and compare competing classifiers. To facilitate its use, they provide an open-source MATLAB implementation</a:t>
            </a:r>
          </a:p>
          <a:p>
            <a:pPr marL="0" indent="0">
              <a:buNone/>
            </a:pPr>
            <a:r>
              <a:rPr lang="en-US" altLang="zh-CN" sz="2000" dirty="0">
                <a:latin typeface="Calibri" panose="020F0502020204030204" pitchFamily="34" charset="0"/>
                <a:cs typeface="Calibri" panose="020F0502020204030204" pitchFamily="34" charset="0"/>
              </a:rPr>
              <a:t>       </a:t>
            </a:r>
            <a:r>
              <a:rPr lang="en-US" altLang="zh-CN" sz="2000" dirty="0">
                <a:hlinkClick r:id="rId2"/>
              </a:rPr>
              <a:t>https://mloss.org/software/view/447/</a:t>
            </a:r>
            <a:endParaRPr lang="en-US" altLang="zh-CN" sz="2000" dirty="0"/>
          </a:p>
          <a:p>
            <a:pPr marL="0" indent="0">
              <a:buNone/>
            </a:pPr>
            <a:endParaRPr lang="en-US" altLang="zh-CN" sz="2000" dirty="0"/>
          </a:p>
          <a:p>
            <a:r>
              <a:rPr lang="en-US" altLang="zh-CN" sz="2000" dirty="0">
                <a:latin typeface="Calibri" panose="020F0502020204030204" pitchFamily="34" charset="0"/>
                <a:cs typeface="Calibri" panose="020F0502020204030204" pitchFamily="34" charset="0"/>
              </a:rPr>
              <a:t>Python package “</a:t>
            </a:r>
            <a:r>
              <a:rPr lang="en-US" altLang="zh-CN" sz="2000" dirty="0" err="1">
                <a:latin typeface="Calibri" panose="020F0502020204030204" pitchFamily="34" charset="0"/>
                <a:cs typeface="Calibri" panose="020F0502020204030204" pitchFamily="34" charset="0"/>
              </a:rPr>
              <a:t>mclearn</a:t>
            </a:r>
            <a:r>
              <a:rPr lang="en-US" altLang="zh-CN" sz="2000" dirty="0">
                <a:latin typeface="Calibri" panose="020F0502020204030204" pitchFamily="34" charset="0"/>
                <a:cs typeface="Calibri" panose="020F0502020204030204" pitchFamily="34" charset="0"/>
              </a:rPr>
              <a:t>” (Cheng Soon Ong)</a:t>
            </a:r>
          </a:p>
          <a:p>
            <a:pPr marL="0" indent="0">
              <a:buNone/>
            </a:pPr>
            <a:r>
              <a:rPr lang="en-US" altLang="zh-CN" sz="2000" dirty="0">
                <a:latin typeface="Calibri" panose="020F0502020204030204" pitchFamily="34" charset="0"/>
                <a:cs typeface="Calibri" panose="020F0502020204030204" pitchFamily="34" charset="0"/>
              </a:rPr>
              <a:t>      </a:t>
            </a:r>
            <a:r>
              <a:rPr lang="en-US" altLang="zh-CN" sz="2000" dirty="0">
                <a:hlinkClick r:id="rId3"/>
              </a:rPr>
              <a:t>https://pythonhosted.org/mclearn/performance.html</a:t>
            </a:r>
            <a:r>
              <a:rPr lang="en-US" altLang="zh-CN" sz="2000" dirty="0">
                <a:latin typeface="Calibri" panose="020F0502020204030204" pitchFamily="34" charset="0"/>
                <a:cs typeface="Calibri" panose="020F0502020204030204" pitchFamily="34" charset="0"/>
              </a:rPr>
              <a:t>.</a:t>
            </a:r>
          </a:p>
          <a:p>
            <a:pPr marL="0" indent="0">
              <a:buNone/>
            </a:pPr>
            <a:r>
              <a:rPr lang="en-US" altLang="zh-CN" sz="2000" dirty="0">
                <a:latin typeface="Calibri" panose="020F0502020204030204" pitchFamily="34" charset="0"/>
                <a:cs typeface="Calibri" panose="020F0502020204030204" pitchFamily="34" charset="0"/>
              </a:rPr>
              <a:t>      </a:t>
            </a:r>
            <a:r>
              <a:rPr lang="en-US" altLang="zh-CN" sz="2000" dirty="0">
                <a:hlinkClick r:id="rId4"/>
              </a:rPr>
              <a:t>https://github.com/chengsoonong/mclass-sky</a:t>
            </a:r>
            <a:endParaRPr lang="en-US" altLang="zh-CN" sz="2000" dirty="0"/>
          </a:p>
          <a:p>
            <a:pPr marL="0" indent="0">
              <a:buNone/>
            </a:pPr>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R package “</a:t>
            </a:r>
            <a:r>
              <a:rPr lang="en-US" altLang="zh-CN" sz="2000" dirty="0" err="1">
                <a:latin typeface="Calibri" panose="020F0502020204030204" pitchFamily="34" charset="0"/>
                <a:cs typeface="Calibri" panose="020F0502020204030204" pitchFamily="34" charset="0"/>
              </a:rPr>
              <a:t>micp</a:t>
            </a:r>
            <a:r>
              <a:rPr lang="en-US" altLang="zh-CN" sz="2000" dirty="0">
                <a:latin typeface="Calibri" panose="020F0502020204030204" pitchFamily="34" charset="0"/>
                <a:cs typeface="Calibri" panose="020F0502020204030204" pitchFamily="34" charset="0"/>
              </a:rPr>
              <a:t>” (Kay H Brodersen)</a:t>
            </a:r>
          </a:p>
          <a:p>
            <a:pPr marL="0" indent="0">
              <a:buNone/>
            </a:pPr>
            <a:r>
              <a:rPr lang="en-US" altLang="zh-CN" sz="2000" dirty="0">
                <a:latin typeface="Calibri" panose="020F0502020204030204" pitchFamily="34" charset="0"/>
                <a:cs typeface="Calibri" panose="020F0502020204030204" pitchFamily="34" charset="0"/>
              </a:rPr>
              <a:t>      This package is not available in the website.</a:t>
            </a:r>
          </a:p>
          <a:p>
            <a:pPr marL="0" indent="0">
              <a:buNone/>
            </a:pPr>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Re-write </a:t>
            </a:r>
            <a:r>
              <a:rPr lang="en-US" altLang="zh-CN" sz="2000" dirty="0" err="1">
                <a:latin typeface="Calibri" panose="020F0502020204030204" pitchFamily="34" charset="0"/>
                <a:cs typeface="Calibri" panose="020F0502020204030204" pitchFamily="34" charset="0"/>
              </a:rPr>
              <a:t>matlab</a:t>
            </a:r>
            <a:r>
              <a:rPr lang="en-US" altLang="zh-CN" sz="2000" dirty="0">
                <a:latin typeface="Calibri" panose="020F0502020204030204" pitchFamily="34" charset="0"/>
                <a:cs typeface="Calibri" panose="020F0502020204030204" pitchFamily="34" charset="0"/>
              </a:rPr>
              <a:t> codes in R platform </a:t>
            </a:r>
          </a:p>
          <a:p>
            <a:pPr marL="0" indent="0">
              <a:buNone/>
            </a:pPr>
            <a:r>
              <a:rPr lang="en-US" altLang="zh-CN" sz="2000" dirty="0">
                <a:latin typeface="Calibri" panose="020F0502020204030204" pitchFamily="34" charset="0"/>
                <a:cs typeface="Calibri" panose="020F0502020204030204" pitchFamily="34" charset="0"/>
              </a:rPr>
              <a:t>      It produces wrong intervals (code validation)</a:t>
            </a: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Char char="p"/>
            </a:pPr>
            <a:r>
              <a:rPr lang="en-US" altLang="zh-CN" sz="1300" dirty="0">
                <a:solidFill>
                  <a:srgbClr val="7030A0"/>
                </a:solidFill>
                <a:latin typeface="Calibri" panose="020F0502020204030204" pitchFamily="34" charset="0"/>
                <a:cs typeface="Calibri" panose="020F0502020204030204" pitchFamily="34" charset="0"/>
              </a:rPr>
              <a:t>Brodersen KH, Ong CS, Stephan KE, </a:t>
            </a:r>
            <a:r>
              <a:rPr lang="en-US" altLang="zh-CN" sz="1300" dirty="0" err="1">
                <a:solidFill>
                  <a:srgbClr val="7030A0"/>
                </a:solidFill>
                <a:latin typeface="Calibri" panose="020F0502020204030204" pitchFamily="34" charset="0"/>
                <a:cs typeface="Calibri" panose="020F0502020204030204" pitchFamily="34" charset="0"/>
              </a:rPr>
              <a:t>Buhmann</a:t>
            </a:r>
            <a:r>
              <a:rPr lang="en-US" altLang="zh-CN" sz="1300" dirty="0">
                <a:solidFill>
                  <a:srgbClr val="7030A0"/>
                </a:solidFill>
                <a:latin typeface="Calibri" panose="020F0502020204030204" pitchFamily="34" charset="0"/>
                <a:cs typeface="Calibri" panose="020F0502020204030204" pitchFamily="34" charset="0"/>
              </a:rPr>
              <a:t> </a:t>
            </a:r>
            <a:r>
              <a:rPr lang="en-US" altLang="zh-CN" sz="1300" dirty="0" err="1">
                <a:solidFill>
                  <a:srgbClr val="7030A0"/>
                </a:solidFill>
                <a:latin typeface="Calibri" panose="020F0502020204030204" pitchFamily="34" charset="0"/>
                <a:cs typeface="Calibri" panose="020F0502020204030204" pitchFamily="34" charset="0"/>
              </a:rPr>
              <a:t>JM.The</a:t>
            </a:r>
            <a:r>
              <a:rPr lang="en-US" altLang="zh-CN" sz="1300" dirty="0">
                <a:solidFill>
                  <a:srgbClr val="7030A0"/>
                </a:solidFill>
                <a:latin typeface="Calibri" panose="020F0502020204030204" pitchFamily="34" charset="0"/>
                <a:cs typeface="Calibri" panose="020F0502020204030204" pitchFamily="34" charset="0"/>
              </a:rPr>
              <a:t> Balanced Accuracy and Its Posterior Distribution. In: Pattern Recognition (ICPR), 2010 20th International Conference </a:t>
            </a:r>
            <a:r>
              <a:rPr lang="fi-FI" altLang="zh-CN" sz="1300" dirty="0">
                <a:solidFill>
                  <a:srgbClr val="7030A0"/>
                </a:solidFill>
                <a:latin typeface="Calibri" panose="020F0502020204030204" pitchFamily="34" charset="0"/>
                <a:cs typeface="Calibri" panose="020F0502020204030204" pitchFamily="34" charset="0"/>
              </a:rPr>
              <a:t>on. (Aug. 2010) 3121 – 3124</a:t>
            </a:r>
          </a:p>
          <a:p>
            <a:pPr>
              <a:buFont typeface="Wingdings" panose="05000000000000000000" pitchFamily="2" charset="2"/>
              <a:buChar char="p"/>
            </a:pPr>
            <a:r>
              <a:rPr lang="en-US" altLang="zh-CN" sz="1300" dirty="0">
                <a:solidFill>
                  <a:srgbClr val="7030A0"/>
                </a:solidFill>
                <a:latin typeface="Calibri" panose="020F0502020204030204" pitchFamily="34" charset="0"/>
                <a:cs typeface="Calibri" panose="020F0502020204030204" pitchFamily="34" charset="0"/>
              </a:rPr>
              <a:t>Carrillo H, Brodersen KH, Castellanos JA. Probabilistic performance evaluation for multiclass classification using the posterior balanced accuracy. ROBOT'13, 28 - 29 November 2013, Madrid, Spain, pp 347-361.</a:t>
            </a:r>
          </a:p>
          <a:p>
            <a:endParaRPr lang="en-US" altLang="zh-CN" sz="2000" dirty="0">
              <a:latin typeface="Calibri" panose="020F0502020204030204" pitchFamily="34" charset="0"/>
              <a:cs typeface="Calibri" panose="020F0502020204030204" pitchFamily="34" charset="0"/>
            </a:endParaRPr>
          </a:p>
          <a:p>
            <a:endParaRPr lang="zh-CN" alt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9C7E23E-5FD9-48D9-8520-D9B6AB375FDA}"/>
              </a:ext>
            </a:extLst>
          </p:cNvPr>
          <p:cNvPicPr>
            <a:picLocks noChangeAspect="1"/>
          </p:cNvPicPr>
          <p:nvPr/>
        </p:nvPicPr>
        <p:blipFill>
          <a:blip r:embed="rId5"/>
          <a:stretch>
            <a:fillRect/>
          </a:stretch>
        </p:blipFill>
        <p:spPr>
          <a:xfrm>
            <a:off x="5318671" y="2362524"/>
            <a:ext cx="3848100" cy="2819400"/>
          </a:xfrm>
          <a:prstGeom prst="rect">
            <a:avLst/>
          </a:prstGeom>
        </p:spPr>
      </p:pic>
    </p:spTree>
    <p:extLst>
      <p:ext uri="{BB962C8B-B14F-4D97-AF65-F5344CB8AC3E}">
        <p14:creationId xmlns:p14="http://schemas.microsoft.com/office/powerpoint/2010/main" val="148913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A5CC-9264-4139-806D-21F1B1C021E2}"/>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Discussion</a:t>
            </a:r>
            <a:endParaRPr lang="zh-CN" altLang="en-US"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68E3F-41E9-4883-8198-8ACA312F862C}"/>
                  </a:ext>
                </a:extLst>
              </p:cNvPr>
              <p:cNvSpPr>
                <a:spLocks noGrp="1"/>
              </p:cNvSpPr>
              <p:nvPr>
                <p:ph idx="1"/>
              </p:nvPr>
            </p:nvSpPr>
            <p:spPr>
              <a:xfrm>
                <a:off x="838200" y="1500326"/>
                <a:ext cx="10515600" cy="4676637"/>
              </a:xfrm>
            </p:spPr>
            <p:txBody>
              <a:bodyPr>
                <a:normAutofit fontScale="77500" lnSpcReduction="20000"/>
              </a:bodyPr>
              <a:lstStyle/>
              <a:p>
                <a:pPr marL="0" indent="0">
                  <a:buNone/>
                </a:pP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Bayesian method works for both binary and multiple classification cases. </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We provide frequentist confidence interval of balanced accuracy for binary case using the variance of Youden index</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Can we use Cleophas method to estimate variance of balanced accuracy for multiple classification?</a:t>
                </a:r>
              </a:p>
              <a:p>
                <a:pPr marL="0" indent="0">
                  <a:buNone/>
                </a:pPr>
                <a:endParaRPr lang="en-US" altLang="zh-CN"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𝑣𝑎𝑟</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𝑋</m:t>
                          </m:r>
                          <m:r>
                            <a:rPr lang="en-US" altLang="zh-CN" dirty="0">
                              <a:latin typeface="Cambria Math" panose="02040503050406030204" pitchFamily="18" charset="0"/>
                            </a:rPr>
                            <m:t>+</m:t>
                          </m:r>
                          <m:r>
                            <a:rPr lang="en-US" altLang="zh-CN" i="1" dirty="0">
                              <a:latin typeface="Cambria Math" panose="02040503050406030204" pitchFamily="18" charset="0"/>
                            </a:rPr>
                            <m:t>𝑌</m:t>
                          </m:r>
                        </m:e>
                      </m:d>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𝑌</m:t>
                          </m:r>
                        </m:e>
                        <m:sup>
                          <m:r>
                            <a:rPr lang="en-US" altLang="zh-CN" dirty="0">
                              <a:latin typeface="Cambria Math" panose="02040503050406030204" pitchFamily="18" charset="0"/>
                            </a:rPr>
                            <m:t>2</m:t>
                          </m:r>
                        </m:sup>
                      </m:sSup>
                      <m:r>
                        <a:rPr lang="en-US" altLang="zh-CN" i="1" dirty="0">
                          <a:latin typeface="Cambria Math" panose="02040503050406030204" pitchFamily="18" charset="0"/>
                        </a:rPr>
                        <m:t>𝑣𝑎𝑟</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𝑋</m:t>
                          </m:r>
                        </m:e>
                      </m:d>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𝑋</m:t>
                          </m:r>
                        </m:e>
                        <m:sup>
                          <m:r>
                            <a:rPr lang="en-US" altLang="zh-CN" dirty="0">
                              <a:latin typeface="Cambria Math" panose="02040503050406030204" pitchFamily="18" charset="0"/>
                            </a:rPr>
                            <m:t>2</m:t>
                          </m:r>
                        </m:sup>
                      </m:sSup>
                      <m:r>
                        <a:rPr lang="en-US" altLang="zh-CN" i="1" dirty="0">
                          <a:latin typeface="Cambria Math" panose="02040503050406030204" pitchFamily="18" charset="0"/>
                        </a:rPr>
                        <m:t>𝑣𝑎𝑟</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𝑌</m:t>
                          </m:r>
                        </m:e>
                      </m:d>
                    </m:oMath>
                  </m:oMathPara>
                </a14:m>
                <a:endParaRPr lang="en-US" altLang="zh-CN" dirty="0">
                  <a:latin typeface="Calibri" panose="020F0502020204030204" pitchFamily="34" charset="0"/>
                  <a:cs typeface="Calibri" panose="020F0502020204030204" pitchFamily="34" charset="0"/>
                </a:endParaRPr>
              </a:p>
              <a:p>
                <a:pPr marL="0" indent="0" algn="ctr">
                  <a:buNone/>
                </a:pPr>
                <a:endParaRPr lang="en-US" altLang="zh-CN" sz="1900" i="1" dirty="0">
                  <a:latin typeface="Cambria Math" panose="02040503050406030204" pitchFamily="18" charset="0"/>
                </a:endParaRPr>
              </a:p>
              <a:p>
                <a:pPr marL="457200" indent="-457200" algn="ctr">
                  <a:buFont typeface="+mj-ea"/>
                  <a:buAutoNum type="circleNumDbPlain"/>
                </a:pPr>
                <a14:m>
                  <m:oMath xmlns:m="http://schemas.openxmlformats.org/officeDocument/2006/math">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r>
                          <a:rPr lang="en-US" altLang="zh-CN" sz="1900" dirty="0">
                            <a:latin typeface="Cambria Math" panose="02040503050406030204" pitchFamily="18" charset="0"/>
                          </a:rPr>
                          <m:t>+</m:t>
                        </m:r>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𝑌</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m:t>
                        </m:r>
                        <m:r>
                          <a:rPr lang="en-US" altLang="zh-CN" sz="1900" i="1" dirty="0">
                            <a:latin typeface="Cambria Math" panose="02040503050406030204" pitchFamily="18" charset="0"/>
                          </a:rPr>
                          <m:t>𝑋</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r>
                          <a:rPr lang="en-US" altLang="zh-CN" sz="1900" i="1" dirty="0">
                            <a:latin typeface="Cambria Math" panose="02040503050406030204" pitchFamily="18" charset="0"/>
                          </a:rPr>
                          <m:t>)</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𝑌</m:t>
                        </m:r>
                      </m:e>
                    </m:d>
                  </m:oMath>
                </a14:m>
                <a:endParaRPr lang="en-US" altLang="zh-CN" sz="1900" dirty="0">
                  <a:latin typeface="Calibri" panose="020F0502020204030204" pitchFamily="34" charset="0"/>
                  <a:cs typeface="Calibri" panose="020F0502020204030204" pitchFamily="34" charset="0"/>
                </a:endParaRPr>
              </a:p>
              <a:p>
                <a:pPr marL="457200" indent="-457200" algn="ctr">
                  <a:buFont typeface="+mj-ea"/>
                  <a:buAutoNum type="circleNumDbPlain"/>
                </a:pPr>
                <a14:m>
                  <m:oMath xmlns:m="http://schemas.openxmlformats.org/officeDocument/2006/math">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r>
                          <a:rPr lang="en-US" altLang="zh-CN" sz="1900" dirty="0">
                            <a:latin typeface="Cambria Math" panose="02040503050406030204" pitchFamily="18" charset="0"/>
                          </a:rPr>
                          <m:t>+</m:t>
                        </m:r>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𝑍</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r>
                          <a:rPr lang="en-US" altLang="zh-CN" sz="1900" i="1" dirty="0">
                            <a:latin typeface="Cambria Math" panose="02040503050406030204" pitchFamily="18" charset="0"/>
                          </a:rPr>
                          <m:t>+</m:t>
                        </m:r>
                        <m:r>
                          <a:rPr lang="en-US" altLang="zh-CN" sz="1900" i="1" dirty="0">
                            <a:latin typeface="Cambria Math" panose="02040503050406030204" pitchFamily="18" charset="0"/>
                          </a:rPr>
                          <m:t>𝑌</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m:t>
                        </m:r>
                        <m:r>
                          <a:rPr lang="en-US" altLang="zh-CN" sz="1900" i="1" dirty="0">
                            <a:latin typeface="Cambria Math" panose="02040503050406030204" pitchFamily="18" charset="0"/>
                          </a:rPr>
                          <m:t>𝑋</m:t>
                        </m:r>
                        <m:r>
                          <a:rPr lang="en-US" altLang="zh-CN" sz="1900" i="1" dirty="0">
                            <a:latin typeface="Cambria Math" panose="02040503050406030204" pitchFamily="18" charset="0"/>
                          </a:rPr>
                          <m:t>+</m:t>
                        </m:r>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𝑍</m:t>
                        </m:r>
                      </m:e>
                    </m:d>
                  </m:oMath>
                </a14:m>
                <a:endParaRPr lang="en-US" altLang="zh-CN" sz="1900" dirty="0">
                  <a:latin typeface="Calibri" panose="020F0502020204030204" pitchFamily="34" charset="0"/>
                  <a:cs typeface="Calibri" panose="020F0502020204030204" pitchFamily="34" charset="0"/>
                </a:endParaRPr>
              </a:p>
              <a:p>
                <a:pPr marL="457200" indent="-457200" algn="ctr">
                  <a:buFont typeface="+mj-ea"/>
                  <a:buAutoNum type="circleNumDbPlain"/>
                </a:pPr>
                <a14:m>
                  <m:oMath xmlns:m="http://schemas.openxmlformats.org/officeDocument/2006/math">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r>
                          <a:rPr lang="en-US" altLang="zh-CN" sz="1900" dirty="0">
                            <a:latin typeface="Cambria Math" panose="02040503050406030204" pitchFamily="18" charset="0"/>
                          </a:rPr>
                          <m:t>+</m:t>
                        </m:r>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𝑋</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e>
                    </m:d>
                    <m:r>
                      <a:rPr lang="en-US" altLang="zh-CN" sz="1900" dirty="0">
                        <a:latin typeface="Cambria Math" panose="02040503050406030204" pitchFamily="18" charset="0"/>
                      </a:rPr>
                      <m:t>+</m:t>
                    </m:r>
                    <m:sSup>
                      <m:sSupPr>
                        <m:ctrlPr>
                          <a:rPr lang="en-US" altLang="zh-CN" sz="1900" i="1" dirty="0">
                            <a:latin typeface="Cambria Math" panose="02040503050406030204" pitchFamily="18" charset="0"/>
                          </a:rPr>
                        </m:ctrlPr>
                      </m:sSupPr>
                      <m:e>
                        <m:r>
                          <a:rPr lang="en-US" altLang="zh-CN" sz="1900" i="1" dirty="0">
                            <a:latin typeface="Cambria Math" panose="02040503050406030204" pitchFamily="18" charset="0"/>
                          </a:rPr>
                          <m:t>(</m:t>
                        </m:r>
                        <m:r>
                          <a:rPr lang="en-US" altLang="zh-CN" sz="1900" i="1" dirty="0">
                            <a:latin typeface="Cambria Math" panose="02040503050406030204" pitchFamily="18" charset="0"/>
                          </a:rPr>
                          <m:t>𝑌</m:t>
                        </m:r>
                        <m:r>
                          <a:rPr lang="en-US" altLang="zh-CN" sz="1900" i="1" dirty="0">
                            <a:latin typeface="Cambria Math" panose="02040503050406030204" pitchFamily="18" charset="0"/>
                          </a:rPr>
                          <m:t>+</m:t>
                        </m:r>
                        <m:r>
                          <a:rPr lang="en-US" altLang="zh-CN" sz="1900" i="1" dirty="0">
                            <a:latin typeface="Cambria Math" panose="02040503050406030204" pitchFamily="18" charset="0"/>
                          </a:rPr>
                          <m:t>𝑍</m:t>
                        </m:r>
                        <m:r>
                          <a:rPr lang="en-US" altLang="zh-CN" sz="1900" i="1" dirty="0">
                            <a:latin typeface="Cambria Math" panose="02040503050406030204" pitchFamily="18" charset="0"/>
                          </a:rPr>
                          <m:t>)</m:t>
                        </m:r>
                      </m:e>
                      <m:sup>
                        <m:r>
                          <a:rPr lang="en-US" altLang="zh-CN" sz="1900" dirty="0">
                            <a:latin typeface="Cambria Math" panose="02040503050406030204" pitchFamily="18" charset="0"/>
                          </a:rPr>
                          <m:t>2</m:t>
                        </m:r>
                      </m:sup>
                    </m:sSup>
                    <m:r>
                      <a:rPr lang="en-US" altLang="zh-CN" sz="1900" i="1" dirty="0">
                        <a:latin typeface="Cambria Math" panose="02040503050406030204" pitchFamily="18" charset="0"/>
                      </a:rPr>
                      <m:t>𝑣𝑎𝑟</m:t>
                    </m:r>
                    <m:d>
                      <m:dPr>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𝑋</m:t>
                        </m:r>
                      </m:e>
                    </m:d>
                  </m:oMath>
                </a14:m>
                <a:endParaRPr lang="en-US" altLang="zh-CN" sz="1900" dirty="0">
                  <a:latin typeface="Calibri" panose="020F0502020204030204" pitchFamily="34" charset="0"/>
                  <a:cs typeface="Calibri" panose="020F0502020204030204" pitchFamily="34" charset="0"/>
                </a:endParaRPr>
              </a:p>
              <a:p>
                <a:pPr marL="514350" indent="-514350">
                  <a:buFont typeface="+mj-ea"/>
                  <a:buAutoNum type="circleNumDbPlain"/>
                </a:pPr>
                <a:endParaRPr lang="en-US" altLang="zh-CN" sz="1900" dirty="0">
                  <a:latin typeface="Calibri" panose="020F0502020204030204" pitchFamily="34" charset="0"/>
                  <a:cs typeface="Calibri" panose="020F0502020204030204" pitchFamily="34" charset="0"/>
                </a:endParaRPr>
              </a:p>
              <a:p>
                <a:pPr marL="514350" indent="-514350">
                  <a:buFont typeface="+mj-ea"/>
                  <a:buAutoNum type="circleNumDbPlain"/>
                </a:pPr>
                <a:endParaRPr lang="zh-CN" alt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2468E3F-41E9-4883-8198-8ACA312F862C}"/>
                  </a:ext>
                </a:extLst>
              </p:cNvPr>
              <p:cNvSpPr>
                <a:spLocks noGrp="1" noRot="1" noChangeAspect="1" noMove="1" noResize="1" noEditPoints="1" noAdjustHandles="1" noChangeArrowheads="1" noChangeShapeType="1" noTextEdit="1"/>
              </p:cNvSpPr>
              <p:nvPr>
                <p:ph idx="1"/>
              </p:nvPr>
            </p:nvSpPr>
            <p:spPr>
              <a:xfrm>
                <a:off x="838200" y="1500326"/>
                <a:ext cx="10515600" cy="4676637"/>
              </a:xfrm>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643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8E73-323E-46A9-AFF4-6833F23F16DA}"/>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One Methodology? </a:t>
            </a:r>
            <a:endParaRPr lang="zh-CN" altLang="en-US" dirty="0"/>
          </a:p>
        </p:txBody>
      </p:sp>
      <p:sp>
        <p:nvSpPr>
          <p:cNvPr id="3" name="Content Placeholder 2">
            <a:extLst>
              <a:ext uri="{FF2B5EF4-FFF2-40B4-BE49-F238E27FC236}">
                <a16:creationId xmlns:a16="http://schemas.microsoft.com/office/drawing/2014/main" id="{E53CBE8F-3469-4081-B04D-8F90D0FB8905}"/>
              </a:ext>
            </a:extLst>
          </p:cNvPr>
          <p:cNvSpPr>
            <a:spLocks noGrp="1"/>
          </p:cNvSpPr>
          <p:nvPr>
            <p:ph idx="1"/>
          </p:nvPr>
        </p:nvSpPr>
        <p:spPr>
          <a:xfrm>
            <a:off x="838200" y="1461731"/>
            <a:ext cx="10515600" cy="4351338"/>
          </a:xfrm>
        </p:spPr>
        <p:txBody>
          <a:bodyPr>
            <a:normAutofit fontScale="92500" lnSpcReduction="10000"/>
          </a:bodyPr>
          <a:lstStyle/>
          <a:p>
            <a:r>
              <a:rPr lang="en-US" altLang="zh-CN" sz="1900" dirty="0">
                <a:latin typeface="Calibri" panose="020F0502020204030204" pitchFamily="34" charset="0"/>
                <a:cs typeface="Calibri" panose="020F0502020204030204" pitchFamily="34" charset="0"/>
              </a:rPr>
              <a:t>Ian Hacking (1983)</a:t>
            </a:r>
          </a:p>
          <a:p>
            <a:pPr marL="0" indent="0">
              <a:buNone/>
            </a:pPr>
            <a:r>
              <a:rPr lang="en-US" altLang="zh-CN" sz="1600" dirty="0">
                <a:latin typeface="Calibri" panose="020F0502020204030204" pitchFamily="34" charset="0"/>
                <a:cs typeface="Calibri" panose="020F0502020204030204" pitchFamily="34" charset="0"/>
              </a:rPr>
              <a:t>     There is not just one way to build a house, or even to grow tomatoes. We should not expect something as motley as the </a:t>
            </a:r>
          </a:p>
          <a:p>
            <a:pPr marL="0" indent="0">
              <a:buNone/>
            </a:pPr>
            <a:r>
              <a:rPr lang="en-US" altLang="zh-CN" sz="1600" dirty="0">
                <a:latin typeface="Calibri" panose="020F0502020204030204" pitchFamily="34" charset="0"/>
                <a:cs typeface="Calibri" panose="020F0502020204030204" pitchFamily="34" charset="0"/>
              </a:rPr>
              <a:t>      growth of knowledge (statistics) to be strapped to one methodology.</a:t>
            </a:r>
          </a:p>
          <a:p>
            <a:pPr marL="0" indent="0">
              <a:buNone/>
            </a:pP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Bayesian Credible Interval  (Prior choice)</a:t>
            </a:r>
          </a:p>
          <a:p>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Frequentist Confidence Interval (Not probability interval)</a:t>
            </a:r>
          </a:p>
          <a:p>
            <a:endParaRPr lang="en-US" altLang="zh-CN" sz="1600" dirty="0">
              <a:latin typeface="Calibri" panose="020F0502020204030204" pitchFamily="34" charset="0"/>
              <a:cs typeface="Calibri" panose="020F0502020204030204" pitchFamily="34" charset="0"/>
            </a:endParaRPr>
          </a:p>
          <a:p>
            <a:r>
              <a:rPr lang="en-US" altLang="zh-CN" sz="1600" dirty="0" err="1">
                <a:latin typeface="Calibri" panose="020F0502020204030204" pitchFamily="34" charset="0"/>
                <a:cs typeface="Calibri" panose="020F0502020204030204" pitchFamily="34" charset="0"/>
              </a:rPr>
              <a:t>Fisherian</a:t>
            </a:r>
            <a:r>
              <a:rPr lang="en-US" altLang="zh-CN" sz="1600" dirty="0">
                <a:latin typeface="Calibri" panose="020F0502020204030204" pitchFamily="34" charset="0"/>
                <a:cs typeface="Calibri" panose="020F0502020204030204" pitchFamily="34" charset="0"/>
              </a:rPr>
              <a:t> Fiducial Interval (to estimate interval in frequentist school in the style of a Bayesian posterior) </a:t>
            </a:r>
          </a:p>
          <a:p>
            <a:pPr>
              <a:buFont typeface="Wingdings" panose="05000000000000000000" pitchFamily="2" charset="2"/>
              <a:buChar char="ü"/>
            </a:pPr>
            <a:r>
              <a:rPr lang="en-US" altLang="zh-CN" sz="16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Confidence Distribution Method (Xie &amp; Singh, 2013): bootstrap distributions are “distribution estimators” and “confidence distributions”</a:t>
            </a:r>
          </a:p>
          <a:p>
            <a:pPr>
              <a:buFont typeface="Wingdings" panose="05000000000000000000" pitchFamily="2" charset="2"/>
              <a:buChar char="ü"/>
            </a:pPr>
            <a:r>
              <a:rPr lang="en-US" altLang="zh-CN" sz="1200" dirty="0">
                <a:latin typeface="Calibri" panose="020F0502020204030204" pitchFamily="34" charset="0"/>
                <a:cs typeface="Calibri" panose="020F0502020204030204" pitchFamily="34" charset="0"/>
              </a:rPr>
              <a:t>  Inferential Model (</a:t>
            </a:r>
            <a:r>
              <a:rPr lang="en-US" altLang="zh-CN" sz="1200" dirty="0" err="1">
                <a:latin typeface="Calibri" panose="020F0502020204030204" pitchFamily="34" charset="0"/>
                <a:cs typeface="Calibri" panose="020F0502020204030204" pitchFamily="34" charset="0"/>
              </a:rPr>
              <a:t>Matin</a:t>
            </a:r>
            <a:r>
              <a:rPr lang="en-US" altLang="zh-CN" sz="1200" dirty="0">
                <a:latin typeface="Calibri" panose="020F0502020204030204" pitchFamily="34" charset="0"/>
                <a:cs typeface="Calibri" panose="020F0502020204030204" pitchFamily="34" charset="0"/>
              </a:rPr>
              <a:t> &amp; Liu, 2013)</a:t>
            </a:r>
          </a:p>
          <a:p>
            <a:pPr marL="0" indent="0">
              <a:buNone/>
            </a:pPr>
            <a:endParaRPr lang="en-US" altLang="zh-CN" sz="1600" dirty="0">
              <a:latin typeface="Calibri" panose="020F0502020204030204" pitchFamily="34" charset="0"/>
              <a:cs typeface="Calibri" panose="020F0502020204030204" pitchFamily="34" charset="0"/>
            </a:endParaRPr>
          </a:p>
          <a:p>
            <a:pPr>
              <a:buFont typeface="Wingdings" panose="05000000000000000000" pitchFamily="2" charset="2"/>
              <a:buChar char="p"/>
            </a:pPr>
            <a:r>
              <a:rPr lang="en-US" altLang="zh-CN" sz="1000" dirty="0">
                <a:solidFill>
                  <a:srgbClr val="7030A0"/>
                </a:solidFill>
                <a:latin typeface="Calibri" panose="020F0502020204030204" pitchFamily="34" charset="0"/>
                <a:cs typeface="Calibri" panose="020F0502020204030204" pitchFamily="34" charset="0"/>
              </a:rPr>
              <a:t>Martin R, Liu C. Inferential models: a framework for prior-free posterior probabilistic inference. Journal of the American Statistical Association 2013. 108, 301-313.</a:t>
            </a:r>
          </a:p>
          <a:p>
            <a:pPr>
              <a:buFont typeface="Wingdings" panose="05000000000000000000" pitchFamily="2" charset="2"/>
              <a:buChar char="p"/>
            </a:pPr>
            <a:r>
              <a:rPr lang="en-US" altLang="zh-CN" sz="1000" dirty="0">
                <a:solidFill>
                  <a:srgbClr val="7030A0"/>
                </a:solidFill>
                <a:latin typeface="Calibri" panose="020F0502020204030204" pitchFamily="34" charset="0"/>
                <a:cs typeface="Calibri" panose="020F0502020204030204" pitchFamily="34" charset="0"/>
              </a:rPr>
              <a:t>Xie M, Singh, K. Confidence distribution, the frequentist distribution of a parameter – a review. International Statistical Review 2013, 81, 1, 3–39</a:t>
            </a:r>
          </a:p>
          <a:p>
            <a:endParaRPr lang="en-US" altLang="zh-CN" sz="1600"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endParaRPr lang="zh-CN" altLang="en-US" dirty="0"/>
          </a:p>
        </p:txBody>
      </p:sp>
    </p:spTree>
    <p:extLst>
      <p:ext uri="{BB962C8B-B14F-4D97-AF65-F5344CB8AC3E}">
        <p14:creationId xmlns:p14="http://schemas.microsoft.com/office/powerpoint/2010/main" val="31044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724-F999-42E5-B31E-A234E9C0AB0B}"/>
              </a:ext>
            </a:extLst>
          </p:cNvPr>
          <p:cNvSpPr>
            <a:spLocks noGrp="1"/>
          </p:cNvSpPr>
          <p:nvPr>
            <p:ph type="title"/>
          </p:nvPr>
        </p:nvSpPr>
        <p:spPr>
          <a:xfrm>
            <a:off x="731668" y="162936"/>
            <a:ext cx="10515600" cy="1325563"/>
          </a:xfrm>
        </p:spPr>
        <p:txBody>
          <a:bodyPr/>
          <a:lstStyle/>
          <a:p>
            <a:pPr algn="ctr"/>
            <a:r>
              <a:rPr lang="en-US" altLang="zh-CN" b="1" dirty="0">
                <a:latin typeface="Calibri" panose="020F0502020204030204" pitchFamily="34" charset="0"/>
                <a:cs typeface="Calibri" panose="020F0502020204030204" pitchFamily="34" charset="0"/>
              </a:rPr>
              <a:t>Binary Classification</a:t>
            </a:r>
            <a:endParaRPr lang="zh-CN" altLang="en-US" b="1"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DBD6F25D-EB03-448F-80F6-833C0A35E50E}"/>
              </a:ext>
            </a:extLst>
          </p:cNvPr>
          <p:cNvGraphicFramePr>
            <a:graphicFrameLocks noGrp="1"/>
          </p:cNvGraphicFramePr>
          <p:nvPr>
            <p:extLst>
              <p:ext uri="{D42A27DB-BD31-4B8C-83A1-F6EECF244321}">
                <p14:modId xmlns:p14="http://schemas.microsoft.com/office/powerpoint/2010/main" val="4081404274"/>
              </p:ext>
            </p:extLst>
          </p:nvPr>
        </p:nvGraphicFramePr>
        <p:xfrm>
          <a:off x="786807" y="1393509"/>
          <a:ext cx="6830232" cy="1905000"/>
        </p:xfrm>
        <a:graphic>
          <a:graphicData uri="http://schemas.openxmlformats.org/drawingml/2006/table">
            <a:tbl>
              <a:tblPr firstRow="1" bandRow="1">
                <a:tableStyleId>{5C22544A-7EE6-4342-B048-85BDC9FD1C3A}</a:tableStyleId>
              </a:tblPr>
              <a:tblGrid>
                <a:gridCol w="1565776">
                  <a:extLst>
                    <a:ext uri="{9D8B030D-6E8A-4147-A177-3AD203B41FA5}">
                      <a16:colId xmlns:a16="http://schemas.microsoft.com/office/drawing/2014/main" val="1126986658"/>
                    </a:ext>
                  </a:extLst>
                </a:gridCol>
                <a:gridCol w="1849340">
                  <a:extLst>
                    <a:ext uri="{9D8B030D-6E8A-4147-A177-3AD203B41FA5}">
                      <a16:colId xmlns:a16="http://schemas.microsoft.com/office/drawing/2014/main" val="3760192144"/>
                    </a:ext>
                  </a:extLst>
                </a:gridCol>
                <a:gridCol w="1808260">
                  <a:extLst>
                    <a:ext uri="{9D8B030D-6E8A-4147-A177-3AD203B41FA5}">
                      <a16:colId xmlns:a16="http://schemas.microsoft.com/office/drawing/2014/main" val="2083811856"/>
                    </a:ext>
                  </a:extLst>
                </a:gridCol>
                <a:gridCol w="1606856">
                  <a:extLst>
                    <a:ext uri="{9D8B030D-6E8A-4147-A177-3AD203B41FA5}">
                      <a16:colId xmlns:a16="http://schemas.microsoft.com/office/drawing/2014/main" val="3032978882"/>
                    </a:ext>
                  </a:extLst>
                </a:gridCol>
              </a:tblGrid>
              <a:tr h="370840">
                <a:tc>
                  <a:txBody>
                    <a:bodyPr/>
                    <a:lstStyle/>
                    <a:p>
                      <a:pPr algn="ctr"/>
                      <a:endParaRPr lang="zh-CN" altLang="en-US" dirty="0">
                        <a:latin typeface="Calibri" panose="020F0502020204030204" pitchFamily="34" charset="0"/>
                        <a:cs typeface="Calibri" panose="020F0502020204030204" pitchFamily="34" charset="0"/>
                      </a:endParaRPr>
                    </a:p>
                  </a:txBody>
                  <a:tcPr/>
                </a:tc>
                <a:tc gridSpan="2">
                  <a:txBody>
                    <a:bodyPr/>
                    <a:lstStyle/>
                    <a:p>
                      <a:pPr algn="ctr"/>
                      <a:r>
                        <a:rPr lang="en-US" altLang="zh-CN" sz="2000" dirty="0">
                          <a:latin typeface="Calibri" panose="020F0502020204030204" pitchFamily="34" charset="0"/>
                          <a:cs typeface="Calibri" panose="020F0502020204030204" pitchFamily="34" charset="0"/>
                        </a:rPr>
                        <a:t>True Class</a:t>
                      </a:r>
                      <a:endParaRPr lang="zh-CN" altLang="en-US" sz="2000"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tc>
                  <a:txBody>
                    <a:bodyPr/>
                    <a:lstStyle/>
                    <a:p>
                      <a:pPr algn="ct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90969489"/>
                  </a:ext>
                </a:extLst>
              </a:tr>
              <a:tr h="370840">
                <a:tc>
                  <a:txBody>
                    <a:bodyPr/>
                    <a:lstStyle/>
                    <a:p>
                      <a:pPr algn="l"/>
                      <a:r>
                        <a:rPr lang="en-US" altLang="zh-CN" sz="2000" b="1" dirty="0">
                          <a:solidFill>
                            <a:schemeClr val="accent1"/>
                          </a:solidFill>
                          <a:latin typeface="Calibri" panose="020F0502020204030204" pitchFamily="34" charset="0"/>
                          <a:cs typeface="Calibri" panose="020F0502020204030204" pitchFamily="34" charset="0"/>
                        </a:rPr>
                        <a:t>Predict Class</a:t>
                      </a:r>
                      <a:endParaRPr lang="zh-CN" altLang="en-US" sz="2000" b="1"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Total</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98818579"/>
                  </a:ext>
                </a:extLst>
              </a:tr>
              <a:tr h="370840">
                <a:tc>
                  <a:txBody>
                    <a:bodyPr/>
                    <a:lstStyle/>
                    <a:p>
                      <a:pPr algn="l"/>
                      <a:r>
                        <a:rPr lang="en-US" altLang="zh-CN" dirty="0">
                          <a:latin typeface="Calibri" panose="020F0502020204030204" pitchFamily="34" charset="0"/>
                          <a:cs typeface="Calibri" panose="020F0502020204030204" pitchFamily="34" charset="0"/>
                        </a:rPr>
                        <a:t>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 (True 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b (False Positive)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err="1">
                          <a:latin typeface="Calibri" panose="020F0502020204030204" pitchFamily="34" charset="0"/>
                          <a:cs typeface="Calibri" panose="020F0502020204030204" pitchFamily="34" charset="0"/>
                        </a:rPr>
                        <a:t>a+b</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6881253"/>
                  </a:ext>
                </a:extLst>
              </a:tr>
              <a:tr h="370840">
                <a:tc>
                  <a:txBody>
                    <a:bodyPr/>
                    <a:lstStyle/>
                    <a:p>
                      <a:pPr algn="l"/>
                      <a:r>
                        <a:rPr lang="en-US" altLang="zh-CN" dirty="0">
                          <a:latin typeface="Calibri" panose="020F0502020204030204" pitchFamily="34" charset="0"/>
                          <a:cs typeface="Calibri" panose="020F0502020204030204" pitchFamily="34" charset="0"/>
                        </a:rPr>
                        <a:t>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 (False 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 (True Negative)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err="1">
                          <a:latin typeface="Calibri" panose="020F0502020204030204" pitchFamily="34" charset="0"/>
                          <a:cs typeface="Calibri" panose="020F0502020204030204" pitchFamily="34" charset="0"/>
                        </a:rPr>
                        <a:t>c+d</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5403600"/>
                  </a:ext>
                </a:extLst>
              </a:tr>
              <a:tr h="370840">
                <a:tc>
                  <a:txBody>
                    <a:bodyPr/>
                    <a:lstStyle/>
                    <a:p>
                      <a:pPr algn="l"/>
                      <a:r>
                        <a:rPr lang="en-US" altLang="zh-CN" dirty="0">
                          <a:latin typeface="Calibri" panose="020F0502020204030204" pitchFamily="34" charset="0"/>
                          <a:cs typeface="Calibri" panose="020F0502020204030204" pitchFamily="34" charset="0"/>
                        </a:rPr>
                        <a:t>Total</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err="1">
                          <a:latin typeface="Calibri" panose="020F0502020204030204" pitchFamily="34" charset="0"/>
                          <a:cs typeface="Calibri" panose="020F0502020204030204" pitchFamily="34" charset="0"/>
                        </a:rPr>
                        <a:t>a+c</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err="1">
                          <a:latin typeface="Calibri" panose="020F0502020204030204" pitchFamily="34" charset="0"/>
                          <a:cs typeface="Calibri" panose="020F0502020204030204" pitchFamily="34" charset="0"/>
                        </a:rPr>
                        <a:t>b+d</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n</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5774047"/>
                  </a:ext>
                </a:extLst>
              </a:tr>
            </a:tbl>
          </a:graphicData>
        </a:graphic>
      </p:graphicFrame>
      <p:sp>
        <p:nvSpPr>
          <p:cNvPr id="14" name="Oval 13">
            <a:extLst>
              <a:ext uri="{FF2B5EF4-FFF2-40B4-BE49-F238E27FC236}">
                <a16:creationId xmlns:a16="http://schemas.microsoft.com/office/drawing/2014/main" id="{D5003548-8226-4F46-BE60-724F6FE31E8A}"/>
              </a:ext>
            </a:extLst>
          </p:cNvPr>
          <p:cNvSpPr/>
          <p:nvPr/>
        </p:nvSpPr>
        <p:spPr>
          <a:xfrm rot="737686">
            <a:off x="3005719" y="2424451"/>
            <a:ext cx="2392408" cy="2418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E2B1AA4-1BFF-4F9C-AC62-D130CD218AEC}"/>
                  </a:ext>
                </a:extLst>
              </p:cNvPr>
              <p:cNvSpPr>
                <a:spLocks noGrp="1"/>
              </p:cNvSpPr>
              <p:nvPr>
                <p:ph idx="1"/>
              </p:nvPr>
            </p:nvSpPr>
            <p:spPr>
              <a:xfrm>
                <a:off x="1017627" y="3559491"/>
                <a:ext cx="6661557" cy="2933384"/>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dirty="0" smtClean="0">
                          <a:latin typeface="Cambria Math" panose="02040503050406030204" pitchFamily="18" charset="0"/>
                        </a:rPr>
                        <m:t>S</m:t>
                      </m:r>
                      <m:r>
                        <m:rPr>
                          <m:sty m:val="p"/>
                        </m:rPr>
                        <a:rPr lang="en-US" altLang="zh-CN" b="0" i="0" dirty="0" smtClean="0">
                          <a:latin typeface="Cambria Math" panose="02040503050406030204" pitchFamily="18" charset="0"/>
                        </a:rPr>
                        <m:t>ensitivity</m:t>
                      </m:r>
                      <m:r>
                        <a:rPr lang="en-US" altLang="zh-CN" b="0" i="0" dirty="0" smtClean="0">
                          <a:latin typeface="Cambria Math" panose="02040503050406030204" pitchFamily="18" charset="0"/>
                        </a:rPr>
                        <m:t>=</m:t>
                      </m:r>
                      <m:f>
                        <m:fPr>
                          <m:ctrlPr>
                            <a:rPr lang="zh-CN" altLang="en-US" i="1" dirty="0" smtClean="0">
                              <a:latin typeface="Cambria Math" panose="02040503050406030204" pitchFamily="18" charset="0"/>
                            </a:rPr>
                          </m:ctrlPr>
                        </m:fPr>
                        <m:num>
                          <m:r>
                            <a:rPr lang="zh-CN" altLang="en-US" i="1" dirty="0">
                              <a:latin typeface="Cambria Math" panose="02040503050406030204" pitchFamily="18" charset="0"/>
                            </a:rPr>
                            <m:t>𝑎</m:t>
                          </m:r>
                        </m:num>
                        <m:den>
                          <m:r>
                            <a:rPr lang="zh-CN" altLang="en-US" i="1" dirty="0">
                              <a:latin typeface="Cambria Math" panose="02040503050406030204" pitchFamily="18" charset="0"/>
                            </a:rPr>
                            <m:t>𝑎</m:t>
                          </m:r>
                          <m:r>
                            <a:rPr lang="zh-CN" altLang="en-US" i="0" dirty="0">
                              <a:latin typeface="Cambria Math" panose="02040503050406030204" pitchFamily="18" charset="0"/>
                            </a:rPr>
                            <m:t>+</m:t>
                          </m:r>
                          <m:r>
                            <a:rPr lang="zh-CN" altLang="en-US" i="1" dirty="0">
                              <a:latin typeface="Cambria Math" panose="02040503050406030204" pitchFamily="18" charset="0"/>
                            </a:rPr>
                            <m:t>𝑐</m:t>
                          </m:r>
                        </m:den>
                      </m:f>
                    </m:oMath>
                  </m:oMathPara>
                </a14:m>
                <a:endParaRPr lang="en-US" altLang="zh-CN" i="1" dirty="0">
                  <a:latin typeface="Calibri" panose="020F0502020204030204" pitchFamily="34" charset="0"/>
                  <a:cs typeface="Calibri" panose="020F0502020204030204" pitchFamily="34" charset="0"/>
                </a:endParaRPr>
              </a:p>
              <a:p>
                <a:pPr marL="0" indent="0">
                  <a:buNone/>
                </a:pPr>
                <a:endParaRPr lang="en-US" altLang="zh-CN" i="1"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dirty="0" smtClean="0">
                          <a:latin typeface="Cambria Math" panose="02040503050406030204" pitchFamily="18" charset="0"/>
                        </a:rPr>
                        <m:t>S</m:t>
                      </m:r>
                      <m:r>
                        <m:rPr>
                          <m:sty m:val="p"/>
                        </m:rPr>
                        <a:rPr lang="en-US" altLang="zh-CN" dirty="0">
                          <a:latin typeface="Cambria Math" panose="02040503050406030204" pitchFamily="18" charset="0"/>
                        </a:rPr>
                        <m:t>pecificity</m:t>
                      </m:r>
                      <m:r>
                        <a:rPr lang="en-US" altLang="zh-CN" dirty="0">
                          <a:latin typeface="Cambria Math" panose="02040503050406030204" pitchFamily="18" charset="0"/>
                        </a:rPr>
                        <m:t>=</m:t>
                      </m:r>
                      <m:f>
                        <m:fPr>
                          <m:ctrlPr>
                            <a:rPr lang="zh-CN" altLang="en-US" i="1" dirty="0">
                              <a:latin typeface="Cambria Math" panose="02040503050406030204" pitchFamily="18" charset="0"/>
                            </a:rPr>
                          </m:ctrlPr>
                        </m:fPr>
                        <m:num>
                          <m:r>
                            <a:rPr lang="en-US" altLang="zh-CN" i="1" dirty="0">
                              <a:latin typeface="Cambria Math" panose="02040503050406030204" pitchFamily="18" charset="0"/>
                            </a:rPr>
                            <m:t>𝑑</m:t>
                          </m:r>
                        </m:num>
                        <m:den>
                          <m:r>
                            <m:rPr>
                              <m:sty m:val="p"/>
                            </m:rPr>
                            <a:rPr lang="en-US" altLang="zh-CN" dirty="0">
                              <a:latin typeface="Cambria Math" panose="02040503050406030204" pitchFamily="18" charset="0"/>
                            </a:rPr>
                            <m:t>b</m:t>
                          </m:r>
                          <m:r>
                            <a:rPr lang="zh-CN" altLang="en-US" dirty="0">
                              <a:latin typeface="Cambria Math" panose="02040503050406030204" pitchFamily="18" charset="0"/>
                            </a:rPr>
                            <m:t>+</m:t>
                          </m:r>
                          <m:r>
                            <a:rPr lang="en-US" altLang="zh-CN" i="1" dirty="0">
                              <a:latin typeface="Cambria Math" panose="02040503050406030204" pitchFamily="18" charset="0"/>
                            </a:rPr>
                            <m:t>𝑑</m:t>
                          </m:r>
                        </m:den>
                      </m:f>
                    </m:oMath>
                  </m:oMathPara>
                </a14:m>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b="0" i="0" dirty="0" smtClean="0">
                          <a:latin typeface="Cambria Math" panose="02040503050406030204" pitchFamily="18" charset="0"/>
                        </a:rPr>
                        <m:t>Overall</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Accuracy</m:t>
                      </m:r>
                      <m:r>
                        <a:rPr lang="en-US" altLang="zh-CN" dirty="0">
                          <a:latin typeface="Cambria Math" panose="02040503050406030204" pitchFamily="18" charset="0"/>
                        </a:rPr>
                        <m:t>=</m:t>
                      </m:r>
                      <m:f>
                        <m:fPr>
                          <m:ctrlPr>
                            <a:rPr lang="zh-CN" altLang="en-US" i="1" dirty="0">
                              <a:latin typeface="Cambria Math" panose="02040503050406030204" pitchFamily="18" charset="0"/>
                            </a:rPr>
                          </m:ctrlPr>
                        </m:fPr>
                        <m:num>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num>
                        <m:den>
                          <m:r>
                            <m:rPr>
                              <m:sty m:val="p"/>
                            </m:rPr>
                            <a:rPr lang="en-US" altLang="zh-CN" b="0" i="0" dirty="0" smtClean="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d</m:t>
                          </m:r>
                        </m:den>
                      </m:f>
                    </m:oMath>
                  </m:oMathPara>
                </a14:m>
                <a:endParaRPr lang="en-US" altLang="zh-CN" dirty="0">
                  <a:latin typeface="Calibri" panose="020F0502020204030204" pitchFamily="34" charset="0"/>
                  <a:cs typeface="Calibri" panose="020F0502020204030204" pitchFamily="34" charset="0"/>
                </a:endParaRPr>
              </a:p>
              <a:p>
                <a:pPr marL="0" indent="0">
                  <a:buNone/>
                </a:pPr>
                <a:endParaRPr lang="en-US" altLang="zh-CN" b="0" i="0" dirty="0">
                  <a:latin typeface="Calibri" panose="020F0502020204030204" pitchFamily="34" charset="0"/>
                  <a:cs typeface="Calibri" panose="020F0502020204030204" pitchFamily="34" charset="0"/>
                </a:endParaRPr>
              </a:p>
              <a:p>
                <a:pPr marL="0" indent="0" algn="ctr">
                  <a:buNone/>
                </a:pPr>
                <a14:m>
                  <m:oMath xmlns:m="http://schemas.openxmlformats.org/officeDocument/2006/math">
                    <m:r>
                      <m:rPr>
                        <m:sty m:val="p"/>
                      </m:rPr>
                      <a:rPr lang="en-US" altLang="zh-CN" b="0" i="0" dirty="0" smtClean="0">
                        <a:latin typeface="Cambria Math" panose="02040503050406030204" pitchFamily="18" charset="0"/>
                      </a:rPr>
                      <m:t>Balanced</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Accuracy</m:t>
                    </m:r>
                    <m:r>
                      <a:rPr lang="en-US" altLang="zh-CN" dirty="0">
                        <a:latin typeface="Cambria Math" panose="02040503050406030204" pitchFamily="18" charset="0"/>
                      </a:rPr>
                      <m:t>=</m:t>
                    </m:r>
                    <m:f>
                      <m:fPr>
                        <m:ctrlPr>
                          <a:rPr lang="zh-CN" altLang="en-US" i="1" dirty="0">
                            <a:latin typeface="Cambria Math" panose="02040503050406030204" pitchFamily="18" charset="0"/>
                          </a:rPr>
                        </m:ctrlPr>
                      </m:fPr>
                      <m:num>
                        <m:r>
                          <a:rPr lang="en-US" altLang="zh-CN" b="0" i="1" dirty="0" smtClean="0">
                            <a:latin typeface="Cambria Math" panose="02040503050406030204" pitchFamily="18" charset="0"/>
                          </a:rPr>
                          <m:t>𝑠𝑒𝑛𝑠𝑖𝑡𝑖𝑣𝑖𝑡𝑦</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𝑠𝑝𝑒𝑐𝑖𝑓𝑖𝑐𝑖𝑡𝑦</m:t>
                        </m:r>
                      </m:num>
                      <m:den>
                        <m:r>
                          <a:rPr lang="en-US" altLang="zh-CN" b="0" i="0" dirty="0" smtClean="0">
                            <a:latin typeface="Cambria Math" panose="02040503050406030204" pitchFamily="18" charset="0"/>
                          </a:rPr>
                          <m:t>2</m:t>
                        </m:r>
                      </m:den>
                    </m:f>
                  </m:oMath>
                </a14:m>
                <a:r>
                  <a:rPr lang="en-US" altLang="zh-CN" dirty="0">
                    <a:latin typeface="Calibri" panose="020F0502020204030204" pitchFamily="34" charset="0"/>
                    <a:cs typeface="Calibri" panose="020F0502020204030204" pitchFamily="34" charset="0"/>
                  </a:rPr>
                  <a:t> =</a:t>
                </a:r>
                <a14:m>
                  <m:oMath xmlns:m="http://schemas.openxmlformats.org/officeDocument/2006/math">
                    <m:r>
                      <a:rPr lang="en-US" altLang="zh-CN" b="0" i="0" dirty="0" smtClean="0">
                        <a:latin typeface="Cambria Math" panose="02040503050406030204" pitchFamily="18" charset="0"/>
                      </a:rPr>
                      <m:t> </m:t>
                    </m:r>
                    <m:f>
                      <m:fPr>
                        <m:ctrlPr>
                          <a:rPr lang="en-US" altLang="zh-CN" i="1" dirty="0" smtClean="0">
                            <a:latin typeface="Cambria Math" panose="02040503050406030204" pitchFamily="18" charset="0"/>
                          </a:rPr>
                        </m:ctrlPr>
                      </m:fPr>
                      <m:num>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𝑎</m:t>
                            </m:r>
                          </m:num>
                          <m:den>
                            <m:r>
                              <a:rPr lang="en-US" altLang="zh-CN" i="1" dirty="0">
                                <a:latin typeface="Cambria Math" panose="02040503050406030204" pitchFamily="18" charset="0"/>
                              </a:rPr>
                              <m:t>𝑎</m:t>
                            </m:r>
                            <m:r>
                              <a:rPr lang="en-US" altLang="zh-CN" i="0" dirty="0">
                                <a:latin typeface="Cambria Math" panose="02040503050406030204" pitchFamily="18" charset="0"/>
                              </a:rPr>
                              <m:t>+</m:t>
                            </m:r>
                            <m:r>
                              <a:rPr lang="en-US" altLang="zh-CN" i="1" dirty="0">
                                <a:latin typeface="Cambria Math" panose="02040503050406030204" pitchFamily="18" charset="0"/>
                              </a:rPr>
                              <m:t>𝑐</m:t>
                            </m:r>
                          </m:den>
                        </m:f>
                        <m:r>
                          <a:rPr lang="en-US" altLang="zh-CN" i="0" dirty="0">
                            <a:latin typeface="Cambria Math" panose="02040503050406030204" pitchFamily="18" charset="0"/>
                          </a:rPr>
                          <m:t>+</m:t>
                        </m:r>
                        <m:f>
                          <m:fPr>
                            <m:ctrlPr>
                              <a:rPr lang="en-US" altLang="zh-CN" i="1" dirty="0">
                                <a:latin typeface="Cambria Math" panose="02040503050406030204" pitchFamily="18" charset="0"/>
                              </a:rPr>
                            </m:ctrlPr>
                          </m:fPr>
                          <m:num>
                            <m:r>
                              <m:rPr>
                                <m:sty m:val="p"/>
                              </m:rPr>
                              <a:rPr lang="en-US" altLang="zh-CN" b="0" i="0" dirty="0" smtClean="0">
                                <a:latin typeface="Cambria Math" panose="02040503050406030204" pitchFamily="18" charset="0"/>
                              </a:rPr>
                              <m:t>d</m:t>
                            </m:r>
                          </m:num>
                          <m:den>
                            <m:r>
                              <a:rPr lang="en-US" altLang="zh-CN" i="1" dirty="0">
                                <a:latin typeface="Cambria Math" panose="02040503050406030204" pitchFamily="18" charset="0"/>
                              </a:rPr>
                              <m:t>𝑏</m:t>
                            </m:r>
                            <m:r>
                              <a:rPr lang="en-US" altLang="zh-CN" i="0" dirty="0">
                                <a:latin typeface="Cambria Math" panose="02040503050406030204" pitchFamily="18" charset="0"/>
                              </a:rPr>
                              <m:t>+</m:t>
                            </m:r>
                            <m:r>
                              <a:rPr lang="en-US" altLang="zh-CN" i="1" dirty="0">
                                <a:latin typeface="Cambria Math" panose="02040503050406030204" pitchFamily="18" charset="0"/>
                              </a:rPr>
                              <m:t>𝑑</m:t>
                            </m:r>
                          </m:den>
                        </m:f>
                      </m:num>
                      <m:den>
                        <m:r>
                          <a:rPr lang="en-US" altLang="zh-CN" i="0" dirty="0">
                            <a:latin typeface="Cambria Math" panose="02040503050406030204" pitchFamily="18" charset="0"/>
                          </a:rPr>
                          <m:t>2</m:t>
                        </m:r>
                      </m:den>
                    </m:f>
                  </m:oMath>
                </a14:m>
                <a:endParaRPr lang="en-US" altLang="zh-CN" dirty="0">
                  <a:latin typeface="Calibri" panose="020F0502020204030204" pitchFamily="34" charset="0"/>
                  <a:cs typeface="Calibri" panose="020F0502020204030204" pitchFamily="34" charset="0"/>
                </a:endParaRPr>
              </a:p>
              <a:p>
                <a:pPr marL="0" indent="0">
                  <a:buNone/>
                </a:pPr>
                <a:endParaRPr lang="en-US" altLang="zh-CN" dirty="0"/>
              </a:p>
              <a:p>
                <a:pPr marL="0" indent="0">
                  <a:buNone/>
                </a:pPr>
                <a:endParaRPr lang="zh-CN" altLang="en-US" dirty="0"/>
              </a:p>
            </p:txBody>
          </p:sp>
        </mc:Choice>
        <mc:Fallback xmlns="">
          <p:sp>
            <p:nvSpPr>
              <p:cNvPr id="15" name="Content Placeholder 2">
                <a:extLst>
                  <a:ext uri="{FF2B5EF4-FFF2-40B4-BE49-F238E27FC236}">
                    <a16:creationId xmlns:a16="http://schemas.microsoft.com/office/drawing/2014/main" id="{4E2B1AA4-1BFF-4F9C-AC62-D130CD218AEC}"/>
                  </a:ext>
                </a:extLst>
              </p:cNvPr>
              <p:cNvSpPr>
                <a:spLocks noGrp="1" noRot="1" noChangeAspect="1" noMove="1" noResize="1" noEditPoints="1" noAdjustHandles="1" noChangeArrowheads="1" noChangeShapeType="1" noTextEdit="1"/>
              </p:cNvSpPr>
              <p:nvPr>
                <p:ph idx="1"/>
              </p:nvPr>
            </p:nvSpPr>
            <p:spPr>
              <a:xfrm>
                <a:off x="1017627" y="3559491"/>
                <a:ext cx="6661557" cy="2933384"/>
              </a:xfrm>
              <a:blipFill>
                <a:blip r:embed="rId2"/>
                <a:stretch>
                  <a:fillRect b="-1663"/>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136A50FF-C35E-4DF8-ABB7-79116F6D5EC1}"/>
              </a:ext>
            </a:extLst>
          </p:cNvPr>
          <p:cNvSpPr/>
          <p:nvPr/>
        </p:nvSpPr>
        <p:spPr>
          <a:xfrm>
            <a:off x="949269" y="4989250"/>
            <a:ext cx="6658893" cy="16157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Straight Arrow Connector 4">
            <a:extLst>
              <a:ext uri="{FF2B5EF4-FFF2-40B4-BE49-F238E27FC236}">
                <a16:creationId xmlns:a16="http://schemas.microsoft.com/office/drawing/2014/main" id="{85BC5D43-AACE-472A-B9B3-22E7EA8B3858}"/>
              </a:ext>
            </a:extLst>
          </p:cNvPr>
          <p:cNvCxnSpPr>
            <a:cxnSpLocks/>
          </p:cNvCxnSpPr>
          <p:nvPr/>
        </p:nvCxnSpPr>
        <p:spPr>
          <a:xfrm flipV="1">
            <a:off x="7617039" y="5797118"/>
            <a:ext cx="913759"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4A873E8-C46A-425E-8188-5088B3762109}"/>
              </a:ext>
            </a:extLst>
          </p:cNvPr>
          <p:cNvSpPr/>
          <p:nvPr/>
        </p:nvSpPr>
        <p:spPr>
          <a:xfrm>
            <a:off x="8610697" y="5473952"/>
            <a:ext cx="3169329" cy="830997"/>
          </a:xfrm>
          <a:prstGeom prst="rect">
            <a:avLst/>
          </a:prstGeom>
        </p:spPr>
        <p:txBody>
          <a:bodyPr wrap="square">
            <a:spAutoFit/>
          </a:bodyPr>
          <a:lstStyle/>
          <a:p>
            <a:pPr algn="just"/>
            <a:r>
              <a:rPr lang="en-US" altLang="zh-CN" sz="1200" dirty="0">
                <a:latin typeface="Calibri" panose="020F0502020204030204" pitchFamily="34" charset="0"/>
                <a:cs typeface="Calibri" panose="020F0502020204030204" pitchFamily="34" charset="0"/>
              </a:rPr>
              <a:t>Overall accuracy equals to  balanced accuracy only when data is balanced. Balanced accuracy is an unbiased indicator when data is unbalanced. </a:t>
            </a:r>
            <a:endParaRPr lang="zh-CN" altLang="en-US" sz="12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181A57F4-B8D0-4454-9CE1-1B605B4CF500}"/>
              </a:ext>
            </a:extLst>
          </p:cNvPr>
          <p:cNvSpPr/>
          <p:nvPr/>
        </p:nvSpPr>
        <p:spPr>
          <a:xfrm>
            <a:off x="8530798" y="1978005"/>
            <a:ext cx="3169329" cy="830997"/>
          </a:xfrm>
          <a:prstGeom prst="rect">
            <a:avLst/>
          </a:prstGeom>
        </p:spPr>
        <p:txBody>
          <a:bodyPr wrap="square">
            <a:spAutoFit/>
          </a:bodyPr>
          <a:lstStyle/>
          <a:p>
            <a:pPr algn="just"/>
            <a:r>
              <a:rPr lang="en-US" altLang="zh-CN" sz="1200" dirty="0">
                <a:latin typeface="Calibri" panose="020F0502020204030204" pitchFamily="34" charset="0"/>
                <a:cs typeface="Calibri" panose="020F0502020204030204" pitchFamily="34" charset="0"/>
              </a:rPr>
              <a:t>The data is balanced when true positive number plus false negative number equals to false positive number plus true negative number, i.e., </a:t>
            </a:r>
            <a:r>
              <a:rPr lang="en-US" altLang="zh-CN" sz="1200" dirty="0" err="1">
                <a:latin typeface="Calibri" panose="020F0502020204030204" pitchFamily="34" charset="0"/>
                <a:cs typeface="Calibri" panose="020F0502020204030204" pitchFamily="34" charset="0"/>
              </a:rPr>
              <a:t>a+c</a:t>
            </a:r>
            <a:r>
              <a:rPr lang="en-US" altLang="zh-CN" sz="1200" dirty="0">
                <a:latin typeface="Calibri" panose="020F0502020204030204" pitchFamily="34" charset="0"/>
                <a:cs typeface="Calibri" panose="020F0502020204030204" pitchFamily="34" charset="0"/>
              </a:rPr>
              <a:t> = </a:t>
            </a:r>
            <a:r>
              <a:rPr lang="en-US" altLang="zh-CN" sz="1200" dirty="0" err="1">
                <a:latin typeface="Calibri" panose="020F0502020204030204" pitchFamily="34" charset="0"/>
                <a:cs typeface="Calibri" panose="020F0502020204030204" pitchFamily="34" charset="0"/>
              </a:rPr>
              <a:t>b+d</a:t>
            </a:r>
            <a:r>
              <a:rPr lang="en-US" altLang="zh-CN" sz="1200" dirty="0">
                <a:latin typeface="Calibri" panose="020F0502020204030204" pitchFamily="34" charset="0"/>
                <a:cs typeface="Calibri" panose="020F0502020204030204" pitchFamily="34" charset="0"/>
              </a:rPr>
              <a:t>.</a:t>
            </a:r>
            <a:endParaRPr lang="zh-CN" altLang="en-US" sz="1200" dirty="0">
              <a:latin typeface="Calibri" panose="020F0502020204030204" pitchFamily="34" charset="0"/>
              <a:cs typeface="Calibri" panose="020F0502020204030204" pitchFamily="34" charset="0"/>
            </a:endParaRPr>
          </a:p>
        </p:txBody>
      </p:sp>
      <p:cxnSp>
        <p:nvCxnSpPr>
          <p:cNvPr id="11" name="Straight Arrow Connector 10">
            <a:extLst>
              <a:ext uri="{FF2B5EF4-FFF2-40B4-BE49-F238E27FC236}">
                <a16:creationId xmlns:a16="http://schemas.microsoft.com/office/drawing/2014/main" id="{870FCE71-6807-4208-9EF4-74466F3238B4}"/>
              </a:ext>
            </a:extLst>
          </p:cNvPr>
          <p:cNvCxnSpPr>
            <a:cxnSpLocks/>
          </p:cNvCxnSpPr>
          <p:nvPr/>
        </p:nvCxnSpPr>
        <p:spPr>
          <a:xfrm flipV="1">
            <a:off x="7617039" y="2346009"/>
            <a:ext cx="913759"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7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CB36-DA9F-4EF6-B3A1-5172B5F4D296}"/>
              </a:ext>
            </a:extLst>
          </p:cNvPr>
          <p:cNvSpPr>
            <a:spLocks noGrp="1"/>
          </p:cNvSpPr>
          <p:nvPr>
            <p:ph type="title"/>
          </p:nvPr>
        </p:nvSpPr>
        <p:spPr>
          <a:xfrm>
            <a:off x="838200" y="265618"/>
            <a:ext cx="10515600" cy="1325563"/>
          </a:xfrm>
        </p:spPr>
        <p:txBody>
          <a:bodyPr/>
          <a:lstStyle/>
          <a:p>
            <a:pPr algn="ctr"/>
            <a:r>
              <a:rPr lang="en-US" altLang="zh-CN" b="1" dirty="0">
                <a:latin typeface="Calibri" panose="020F0502020204030204" pitchFamily="34" charset="0"/>
                <a:cs typeface="Calibri" panose="020F0502020204030204" pitchFamily="34" charset="0"/>
              </a:rPr>
              <a:t>Multiclass Classification</a:t>
            </a:r>
            <a:endParaRPr lang="zh-CN" altLang="en-US"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397DFB-2609-4711-8996-8308D2B97CFA}"/>
                  </a:ext>
                </a:extLst>
              </p:cNvPr>
              <p:cNvSpPr>
                <a:spLocks noGrp="1"/>
              </p:cNvSpPr>
              <p:nvPr>
                <p:ph idx="1"/>
              </p:nvPr>
            </p:nvSpPr>
            <p:spPr>
              <a:xfrm>
                <a:off x="838200" y="3781115"/>
                <a:ext cx="7591651" cy="2811267"/>
              </a:xfrm>
            </p:spPr>
            <p:txBody>
              <a:bodyPr>
                <a:normAutofit/>
              </a:bodyPr>
              <a:lstStyle/>
              <a:p>
                <a:pPr marL="0" indent="0">
                  <a:buNone/>
                </a:pPr>
                <a:endParaRPr lang="en-US" altLang="zh-CN" sz="22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Balanced accuracy = </a:t>
                </a:r>
                <a14:m>
                  <m:oMath xmlns:m="http://schemas.openxmlformats.org/officeDocument/2006/math">
                    <m:f>
                      <m:fPr>
                        <m:ctrlPr>
                          <a:rPr lang="en-US" altLang="zh-CN" sz="1800" i="1" dirty="0" smtClean="0">
                            <a:latin typeface="Cambria Math" panose="02040503050406030204" pitchFamily="18" charset="0"/>
                          </a:rPr>
                        </m:ctrlPr>
                      </m:fPr>
                      <m:num>
                        <m:r>
                          <a:rPr lang="en-US" altLang="zh-CN" sz="1800" dirty="0" smtClean="0">
                            <a:latin typeface="Cambria Math" panose="02040503050406030204" pitchFamily="18" charset="0"/>
                          </a:rPr>
                          <m:t>1</m:t>
                        </m:r>
                      </m:num>
                      <m:den>
                        <m:r>
                          <a:rPr lang="en-US" altLang="zh-CN" sz="1800" i="1" dirty="0" smtClean="0">
                            <a:latin typeface="Cambria Math" panose="02040503050406030204" pitchFamily="18" charset="0"/>
                          </a:rPr>
                          <m:t>𝑘</m:t>
                        </m:r>
                      </m:den>
                    </m:f>
                    <m:nary>
                      <m:naryPr>
                        <m:chr m:val="∑"/>
                        <m:limLoc m:val="undOvr"/>
                        <m:grow m:val="on"/>
                        <m:ctrlPr>
                          <a:rPr lang="en-US" altLang="zh-CN" sz="1800" i="1" dirty="0" smtClean="0">
                            <a:latin typeface="Cambria Math" panose="02040503050406030204" pitchFamily="18" charset="0"/>
                          </a:rPr>
                        </m:ctrlPr>
                      </m:naryPr>
                      <m:sub>
                        <m:r>
                          <a:rPr lang="en-US" altLang="zh-CN" sz="1800" i="1" dirty="0" smtClean="0">
                            <a:latin typeface="Cambria Math" panose="02040503050406030204" pitchFamily="18" charset="0"/>
                          </a:rPr>
                          <m:t>𝑖</m:t>
                        </m:r>
                        <m:r>
                          <a:rPr lang="en-US" altLang="zh-CN" sz="1800" i="0" dirty="0" smtClean="0">
                            <a:latin typeface="Cambria Math" panose="02040503050406030204" pitchFamily="18" charset="0"/>
                          </a:rPr>
                          <m:t>=1</m:t>
                        </m:r>
                      </m:sub>
                      <m:sup>
                        <m:r>
                          <a:rPr lang="en-US" altLang="zh-CN" sz="1800" i="1" dirty="0" smtClean="0">
                            <a:latin typeface="Cambria Math" panose="02040503050406030204" pitchFamily="18" charset="0"/>
                          </a:rPr>
                          <m:t>𝑘</m:t>
                        </m:r>
                      </m:sup>
                      <m:e>
                        <m:f>
                          <m:fPr>
                            <m:ctrlPr>
                              <a:rPr lang="en-US" altLang="zh-CN" sz="1800" i="1" dirty="0" smtClean="0">
                                <a:latin typeface="Cambria Math" panose="02040503050406030204" pitchFamily="18" charset="0"/>
                              </a:rPr>
                            </m:ctrlPr>
                          </m:fPr>
                          <m:num>
                            <m:sSub>
                              <m:sSubPr>
                                <m:ctrlPr>
                                  <a:rPr lang="en-US" altLang="zh-CN" sz="1800" i="1" dirty="0" smtClean="0">
                                    <a:latin typeface="Cambria Math" panose="02040503050406030204" pitchFamily="18" charset="0"/>
                                  </a:rPr>
                                </m:ctrlPr>
                              </m:sSubPr>
                              <m:e>
                                <m:r>
                                  <a:rPr lang="en-US" altLang="zh-CN" sz="1800" i="1" dirty="0" smtClean="0">
                                    <a:latin typeface="Cambria Math" panose="02040503050406030204" pitchFamily="18" charset="0"/>
                                  </a:rPr>
                                  <m:t>𝑚</m:t>
                                </m:r>
                              </m:e>
                              <m:sub>
                                <m:r>
                                  <a:rPr lang="en-US" altLang="zh-CN" sz="1800" i="1" dirty="0" smtClean="0">
                                    <a:latin typeface="Cambria Math" panose="02040503050406030204" pitchFamily="18" charset="0"/>
                                  </a:rPr>
                                  <m:t>𝑖</m:t>
                                </m:r>
                              </m:sub>
                            </m:sSub>
                          </m:num>
                          <m:den>
                            <m:sSub>
                              <m:sSubPr>
                                <m:ctrlPr>
                                  <a:rPr lang="en-US" altLang="zh-CN" sz="1800" i="1" dirty="0" smtClean="0">
                                    <a:latin typeface="Cambria Math" panose="02040503050406030204" pitchFamily="18" charset="0"/>
                                  </a:rPr>
                                </m:ctrlPr>
                              </m:sSubPr>
                              <m:e>
                                <m:r>
                                  <a:rPr lang="en-US" altLang="zh-CN" sz="1800" i="1" dirty="0" smtClean="0">
                                    <a:latin typeface="Cambria Math" panose="02040503050406030204" pitchFamily="18" charset="0"/>
                                  </a:rPr>
                                  <m:t>𝑛</m:t>
                                </m:r>
                              </m:e>
                              <m:sub>
                                <m:r>
                                  <a:rPr lang="en-US" altLang="zh-CN" sz="1800" i="1" dirty="0" smtClean="0">
                                    <a:latin typeface="Cambria Math" panose="02040503050406030204" pitchFamily="18" charset="0"/>
                                  </a:rPr>
                                  <m:t>𝑖</m:t>
                                </m:r>
                              </m:sub>
                            </m:sSub>
                          </m:den>
                        </m:f>
                      </m:e>
                    </m:nary>
                  </m:oMath>
                </a14:m>
                <a:r>
                  <a:rPr lang="en-US" altLang="zh-CN" sz="1800" dirty="0">
                    <a:latin typeface="Calibri" panose="020F0502020204030204" pitchFamily="34" charset="0"/>
                    <a:cs typeface="Calibri" panose="020F0502020204030204" pitchFamily="34" charset="0"/>
                  </a:rPr>
                  <a:t> ,       </a:t>
                </a:r>
              </a:p>
              <a:p>
                <a:endParaRPr lang="en-US" altLang="zh-CN" sz="1800" dirty="0">
                  <a:latin typeface="Calibri" panose="020F0502020204030204" pitchFamily="34" charset="0"/>
                  <a:cs typeface="Calibri" panose="020F0502020204030204" pitchFamily="34" charset="0"/>
                </a:endParaRPr>
              </a:p>
              <a:p>
                <a:pPr marL="0" indent="0">
                  <a:buNone/>
                </a:pPr>
                <a:r>
                  <a:rPr lang="en-US" altLang="zh-CN" sz="1800" dirty="0">
                    <a:latin typeface="Calibri" panose="020F0502020204030204" pitchFamily="34" charset="0"/>
                    <a:cs typeface="Calibri" panose="020F0502020204030204" pitchFamily="34" charset="0"/>
                  </a:rPr>
                  <a:t>   where </a:t>
                </a:r>
                <a:r>
                  <a:rPr lang="en-US" altLang="zh-CN" sz="1800" i="1" dirty="0">
                    <a:latin typeface="Calibri" panose="020F0502020204030204" pitchFamily="34" charset="0"/>
                    <a:cs typeface="Calibri" panose="020F0502020204030204" pitchFamily="34" charset="0"/>
                  </a:rPr>
                  <a:t>k</a:t>
                </a:r>
                <a:r>
                  <a:rPr lang="en-US" altLang="zh-CN" sz="1800" dirty="0">
                    <a:latin typeface="Calibri" panose="020F0502020204030204" pitchFamily="34" charset="0"/>
                    <a:cs typeface="Calibri" panose="020F0502020204030204" pitchFamily="34" charset="0"/>
                  </a:rPr>
                  <a:t> is the number of classes; </a:t>
                </a:r>
                <a14:m>
                  <m:oMath xmlns:m="http://schemas.openxmlformats.org/officeDocument/2006/math">
                    <m:sSub>
                      <m:sSubPr>
                        <m:ctrlPr>
                          <a:rPr lang="en-US" altLang="zh-CN" sz="1800" i="1" dirty="0" smtClean="0">
                            <a:latin typeface="Cambria Math" panose="02040503050406030204" pitchFamily="18" charset="0"/>
                          </a:rPr>
                        </m:ctrlPr>
                      </m:sSubPr>
                      <m:e>
                        <m:r>
                          <a:rPr lang="en-US" altLang="zh-CN" sz="1800" i="1" dirty="0" smtClean="0">
                            <a:latin typeface="Cambria Math" panose="02040503050406030204" pitchFamily="18" charset="0"/>
                          </a:rPr>
                          <m:t>𝑚</m:t>
                        </m:r>
                      </m:e>
                      <m:sub>
                        <m:r>
                          <a:rPr lang="en-US" altLang="zh-CN" sz="1800" i="1" dirty="0" smtClean="0">
                            <a:latin typeface="Cambria Math" panose="02040503050406030204" pitchFamily="18" charset="0"/>
                          </a:rPr>
                          <m:t>𝑖</m:t>
                        </m:r>
                      </m:sub>
                    </m:sSub>
                  </m:oMath>
                </a14:m>
                <a:r>
                  <a:rPr lang="en-US" altLang="zh-CN" sz="1800"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sz="1800" i="1" dirty="0">
                            <a:latin typeface="Cambria Math" panose="02040503050406030204" pitchFamily="18" charset="0"/>
                          </a:rPr>
                        </m:ctrlPr>
                      </m:sSubPr>
                      <m:e>
                        <m:r>
                          <a:rPr lang="en-US" altLang="zh-CN" sz="1800" b="0" i="1" dirty="0" smtClean="0">
                            <a:latin typeface="Cambria Math" panose="02040503050406030204" pitchFamily="18" charset="0"/>
                          </a:rPr>
                          <m:t>𝑛</m:t>
                        </m:r>
                      </m:e>
                      <m:sub>
                        <m:r>
                          <a:rPr lang="en-US" altLang="zh-CN" sz="1800" i="1" dirty="0">
                            <a:latin typeface="Cambria Math" panose="02040503050406030204" pitchFamily="18" charset="0"/>
                          </a:rPr>
                          <m:t>𝑖</m:t>
                        </m:r>
                      </m:sub>
                    </m:sSub>
                  </m:oMath>
                </a14:m>
                <a:r>
                  <a:rPr lang="en-US" altLang="zh-CN" sz="1800" dirty="0">
                    <a:latin typeface="Calibri" panose="020F0502020204030204" pitchFamily="34" charset="0"/>
                    <a:cs typeface="Calibri" panose="020F0502020204030204" pitchFamily="34" charset="0"/>
                  </a:rPr>
                  <a:t> are respectively the </a:t>
                </a:r>
              </a:p>
              <a:p>
                <a:pPr marL="0" indent="0">
                  <a:buNone/>
                </a:pPr>
                <a:r>
                  <a:rPr lang="en-US" altLang="zh-CN" sz="1800" dirty="0">
                    <a:latin typeface="Calibri" panose="020F0502020204030204" pitchFamily="34" charset="0"/>
                    <a:cs typeface="Calibri" panose="020F0502020204030204" pitchFamily="34" charset="0"/>
                  </a:rPr>
                  <a:t>   number of correct predictions and total number in class </a:t>
                </a:r>
                <a:r>
                  <a:rPr lang="en-US" altLang="zh-CN" sz="1800" i="1" dirty="0" err="1">
                    <a:latin typeface="Calibri" panose="020F0502020204030204" pitchFamily="34" charset="0"/>
                    <a:cs typeface="Calibri" panose="020F0502020204030204" pitchFamily="34" charset="0"/>
                  </a:rPr>
                  <a:t>i</a:t>
                </a:r>
                <a:r>
                  <a:rPr lang="en-US" altLang="zh-CN" sz="1800" dirty="0">
                    <a:latin typeface="Calibri" panose="020F0502020204030204" pitchFamily="34" charset="0"/>
                    <a:cs typeface="Calibri" panose="020F0502020204030204" pitchFamily="34" charset="0"/>
                  </a:rPr>
                  <a:t>.</a:t>
                </a:r>
              </a:p>
              <a:p>
                <a:pPr marL="0" indent="0">
                  <a:buNone/>
                </a:pPr>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6397DFB-2609-4711-8996-8308D2B97CFA}"/>
                  </a:ext>
                </a:extLst>
              </p:cNvPr>
              <p:cNvSpPr>
                <a:spLocks noGrp="1" noRot="1" noChangeAspect="1" noMove="1" noResize="1" noEditPoints="1" noAdjustHandles="1" noChangeArrowheads="1" noChangeShapeType="1" noTextEdit="1"/>
              </p:cNvSpPr>
              <p:nvPr>
                <p:ph idx="1"/>
              </p:nvPr>
            </p:nvSpPr>
            <p:spPr>
              <a:xfrm>
                <a:off x="838200" y="3781115"/>
                <a:ext cx="7591651" cy="2811267"/>
              </a:xfrm>
              <a:blipFill>
                <a:blip r:embed="rId2"/>
                <a:stretch>
                  <a:fillRect l="-562"/>
                </a:stretch>
              </a:blipFill>
            </p:spPr>
            <p:txBody>
              <a:bodyPr/>
              <a:lstStyle/>
              <a:p>
                <a:r>
                  <a:rPr lang="zh-CN" altLang="en-US">
                    <a:noFill/>
                  </a:rPr>
                  <a:t> </a:t>
                </a:r>
              </a:p>
            </p:txBody>
          </p:sp>
        </mc:Fallback>
      </mc:AlternateContent>
      <p:graphicFrame>
        <p:nvGraphicFramePr>
          <p:cNvPr id="4" name="Table 3">
            <a:extLst>
              <a:ext uri="{FF2B5EF4-FFF2-40B4-BE49-F238E27FC236}">
                <a16:creationId xmlns:a16="http://schemas.microsoft.com/office/drawing/2014/main" id="{81C6602D-01D4-4664-978B-519D0C367F13}"/>
              </a:ext>
            </a:extLst>
          </p:cNvPr>
          <p:cNvGraphicFramePr>
            <a:graphicFrameLocks noGrp="1"/>
          </p:cNvGraphicFramePr>
          <p:nvPr>
            <p:extLst>
              <p:ext uri="{D42A27DB-BD31-4B8C-83A1-F6EECF244321}">
                <p14:modId xmlns:p14="http://schemas.microsoft.com/office/powerpoint/2010/main" val="4227916577"/>
              </p:ext>
            </p:extLst>
          </p:nvPr>
        </p:nvGraphicFramePr>
        <p:xfrm>
          <a:off x="838200" y="1369256"/>
          <a:ext cx="6502400" cy="1905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26986658"/>
                    </a:ext>
                  </a:extLst>
                </a:gridCol>
                <a:gridCol w="1625600">
                  <a:extLst>
                    <a:ext uri="{9D8B030D-6E8A-4147-A177-3AD203B41FA5}">
                      <a16:colId xmlns:a16="http://schemas.microsoft.com/office/drawing/2014/main" val="3760192144"/>
                    </a:ext>
                  </a:extLst>
                </a:gridCol>
                <a:gridCol w="1625600">
                  <a:extLst>
                    <a:ext uri="{9D8B030D-6E8A-4147-A177-3AD203B41FA5}">
                      <a16:colId xmlns:a16="http://schemas.microsoft.com/office/drawing/2014/main" val="2083811856"/>
                    </a:ext>
                  </a:extLst>
                </a:gridCol>
                <a:gridCol w="1625600">
                  <a:extLst>
                    <a:ext uri="{9D8B030D-6E8A-4147-A177-3AD203B41FA5}">
                      <a16:colId xmlns:a16="http://schemas.microsoft.com/office/drawing/2014/main" val="3032978882"/>
                    </a:ext>
                  </a:extLst>
                </a:gridCol>
              </a:tblGrid>
              <a:tr h="370840">
                <a:tc>
                  <a:txBody>
                    <a:bodyPr/>
                    <a:lstStyle/>
                    <a:p>
                      <a:pPr algn="ctr"/>
                      <a:endParaRPr lang="zh-CN" altLang="en-US" dirty="0">
                        <a:latin typeface="Calibri" panose="020F0502020204030204" pitchFamily="34" charset="0"/>
                        <a:cs typeface="Calibri" panose="020F0502020204030204" pitchFamily="34" charset="0"/>
                      </a:endParaRPr>
                    </a:p>
                  </a:txBody>
                  <a:tcPr/>
                </a:tc>
                <a:tc gridSpan="3">
                  <a:txBody>
                    <a:bodyPr/>
                    <a:lstStyle/>
                    <a:p>
                      <a:pPr algn="ctr"/>
                      <a:r>
                        <a:rPr lang="en-US" altLang="zh-CN" sz="2000" dirty="0">
                          <a:latin typeface="Calibri" panose="020F0502020204030204" pitchFamily="34" charset="0"/>
                          <a:cs typeface="Calibri" panose="020F0502020204030204" pitchFamily="34" charset="0"/>
                        </a:rPr>
                        <a:t>True Class</a:t>
                      </a:r>
                      <a:endParaRPr lang="zh-CN" altLang="en-US" sz="2000"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tc hMerge="1">
                  <a:txBody>
                    <a:bodyPr/>
                    <a:lstStyle/>
                    <a:p>
                      <a:pPr algn="ct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90969489"/>
                  </a:ext>
                </a:extLst>
              </a:tr>
              <a:tr h="370840">
                <a:tc>
                  <a:txBody>
                    <a:bodyPr/>
                    <a:lstStyle/>
                    <a:p>
                      <a:pPr algn="l"/>
                      <a:r>
                        <a:rPr lang="en-US" altLang="zh-CN" sz="2000" b="1" dirty="0">
                          <a:solidFill>
                            <a:schemeClr val="accent1"/>
                          </a:solidFill>
                          <a:latin typeface="Calibri" panose="020F0502020204030204" pitchFamily="34" charset="0"/>
                          <a:cs typeface="Calibri" panose="020F0502020204030204" pitchFamily="34" charset="0"/>
                        </a:rPr>
                        <a:t>Predict Class</a:t>
                      </a:r>
                      <a:endParaRPr lang="zh-CN" altLang="en-US" sz="2000" b="1"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Class 1</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Class 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Class 3</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98818579"/>
                  </a:ext>
                </a:extLst>
              </a:tr>
              <a:tr h="370840">
                <a:tc>
                  <a:txBody>
                    <a:bodyPr/>
                    <a:lstStyle/>
                    <a:p>
                      <a:pPr algn="l"/>
                      <a:r>
                        <a:rPr lang="en-US" altLang="zh-CN" dirty="0">
                          <a:latin typeface="Calibri" panose="020F0502020204030204" pitchFamily="34" charset="0"/>
                          <a:cs typeface="Calibri" panose="020F0502020204030204" pitchFamily="34" charset="0"/>
                        </a:rPr>
                        <a:t>Class 1</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b</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e</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6881253"/>
                  </a:ext>
                </a:extLst>
              </a:tr>
              <a:tr h="370840">
                <a:tc>
                  <a:txBody>
                    <a:bodyPr/>
                    <a:lstStyle/>
                    <a:p>
                      <a:pPr algn="l"/>
                      <a:r>
                        <a:rPr lang="en-US" altLang="zh-CN" dirty="0">
                          <a:latin typeface="Calibri" panose="020F0502020204030204" pitchFamily="34" charset="0"/>
                          <a:cs typeface="Calibri" panose="020F0502020204030204" pitchFamily="34" charset="0"/>
                        </a:rPr>
                        <a:t>Class 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c</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f</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5403600"/>
                  </a:ext>
                </a:extLst>
              </a:tr>
              <a:tr h="370840">
                <a:tc>
                  <a:txBody>
                    <a:bodyPr/>
                    <a:lstStyle/>
                    <a:p>
                      <a:pPr algn="l"/>
                      <a:r>
                        <a:rPr lang="en-US" altLang="zh-CN" dirty="0">
                          <a:latin typeface="Calibri" panose="020F0502020204030204" pitchFamily="34" charset="0"/>
                          <a:cs typeface="Calibri" panose="020F0502020204030204" pitchFamily="34" charset="0"/>
                        </a:rPr>
                        <a:t>Class 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h</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k</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g</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5774047"/>
                  </a:ext>
                </a:extLst>
              </a:tr>
            </a:tbl>
          </a:graphicData>
        </a:graphic>
      </p:graphicFrame>
      <p:sp>
        <p:nvSpPr>
          <p:cNvPr id="5" name="Oval 4">
            <a:extLst>
              <a:ext uri="{FF2B5EF4-FFF2-40B4-BE49-F238E27FC236}">
                <a16:creationId xmlns:a16="http://schemas.microsoft.com/office/drawing/2014/main" id="{31A269CE-0232-430D-A59B-2C92C8F0D3FC}"/>
              </a:ext>
            </a:extLst>
          </p:cNvPr>
          <p:cNvSpPr/>
          <p:nvPr/>
        </p:nvSpPr>
        <p:spPr>
          <a:xfrm rot="738494">
            <a:off x="3036130" y="2538144"/>
            <a:ext cx="3861130"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8E20617-7B54-410A-B378-1E13B813DEBD}"/>
                  </a:ext>
                </a:extLst>
              </p:cNvPr>
              <p:cNvSpPr/>
              <p:nvPr/>
            </p:nvSpPr>
            <p:spPr>
              <a:xfrm>
                <a:off x="8232559" y="3429000"/>
                <a:ext cx="3743418" cy="1982787"/>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Balanced accuracy is average accuracy over all the classes. It derives all its information from the diagonal elements and the column sums. </a:t>
                </a:r>
              </a:p>
              <a:p>
                <a:endParaRPr lang="en-US" altLang="zh-CN"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f>
                        <m:fPr>
                          <m:ctrlPr>
                            <a:rPr lang="en-US" altLang="zh-CN" sz="1200" i="1" dirty="0">
                              <a:latin typeface="Cambria Math" panose="02040503050406030204" pitchFamily="18" charset="0"/>
                            </a:rPr>
                          </m:ctrlPr>
                        </m:fPr>
                        <m:num>
                          <m:f>
                            <m:fPr>
                              <m:ctrlPr>
                                <a:rPr lang="en-US" altLang="zh-CN" sz="1200" i="1" dirty="0">
                                  <a:latin typeface="Cambria Math" panose="02040503050406030204" pitchFamily="18" charset="0"/>
                                </a:rPr>
                              </m:ctrlPr>
                            </m:fPr>
                            <m:num>
                              <m:r>
                                <a:rPr lang="en-US" altLang="zh-CN" sz="1200" i="1" dirty="0">
                                  <a:latin typeface="Cambria Math" panose="02040503050406030204" pitchFamily="18" charset="0"/>
                                </a:rPr>
                                <m:t>𝑎</m:t>
                              </m:r>
                            </m:num>
                            <m:den>
                              <m:r>
                                <a:rPr lang="en-US" altLang="zh-CN" sz="1200" i="1" dirty="0">
                                  <a:latin typeface="Cambria Math" panose="02040503050406030204" pitchFamily="18" charset="0"/>
                                </a:rPr>
                                <m:t>𝑎</m:t>
                              </m:r>
                              <m:r>
                                <a:rPr lang="en-US" altLang="zh-CN" sz="1200" dirty="0">
                                  <a:latin typeface="Cambria Math" panose="02040503050406030204" pitchFamily="18" charset="0"/>
                                </a:rPr>
                                <m:t>+</m:t>
                              </m:r>
                              <m:r>
                                <a:rPr lang="en-US" altLang="zh-CN" sz="1200" i="1" dirty="0">
                                  <a:latin typeface="Cambria Math" panose="02040503050406030204" pitchFamily="18" charset="0"/>
                                </a:rPr>
                                <m:t>𝑐</m:t>
                              </m:r>
                              <m:r>
                                <a:rPr lang="en-US" altLang="zh-CN" sz="1200" b="0" i="1" dirty="0" smtClean="0">
                                  <a:latin typeface="Cambria Math" panose="02040503050406030204" pitchFamily="18" charset="0"/>
                                </a:rPr>
                                <m:t>+</m:t>
                              </m:r>
                              <m:r>
                                <a:rPr lang="en-US" altLang="zh-CN" sz="1200" b="0" i="1" dirty="0" smtClean="0">
                                  <a:latin typeface="Cambria Math" panose="02040503050406030204" pitchFamily="18" charset="0"/>
                                </a:rPr>
                                <m:t>h</m:t>
                              </m:r>
                            </m:den>
                          </m:f>
                          <m:r>
                            <a:rPr lang="en-US" altLang="zh-CN" sz="1200" dirty="0">
                              <a:latin typeface="Cambria Math" panose="02040503050406030204" pitchFamily="18" charset="0"/>
                            </a:rPr>
                            <m:t>+</m:t>
                          </m:r>
                          <m:f>
                            <m:fPr>
                              <m:ctrlPr>
                                <a:rPr lang="en-US" altLang="zh-CN" sz="1200" i="1" dirty="0">
                                  <a:latin typeface="Cambria Math" panose="02040503050406030204" pitchFamily="18" charset="0"/>
                                </a:rPr>
                              </m:ctrlPr>
                            </m:fPr>
                            <m:num>
                              <m:r>
                                <m:rPr>
                                  <m:sty m:val="p"/>
                                </m:rPr>
                                <a:rPr lang="en-US" altLang="zh-CN" sz="1200" dirty="0">
                                  <a:latin typeface="Cambria Math" panose="02040503050406030204" pitchFamily="18" charset="0"/>
                                </a:rPr>
                                <m:t>d</m:t>
                              </m:r>
                            </m:num>
                            <m:den>
                              <m:r>
                                <a:rPr lang="en-US" altLang="zh-CN" sz="1200" i="1" dirty="0">
                                  <a:latin typeface="Cambria Math" panose="02040503050406030204" pitchFamily="18" charset="0"/>
                                </a:rPr>
                                <m:t>𝑏</m:t>
                              </m:r>
                              <m:r>
                                <a:rPr lang="en-US" altLang="zh-CN" sz="1200" dirty="0">
                                  <a:latin typeface="Cambria Math" panose="02040503050406030204" pitchFamily="18" charset="0"/>
                                </a:rPr>
                                <m:t>+</m:t>
                              </m:r>
                              <m:r>
                                <a:rPr lang="en-US" altLang="zh-CN" sz="1200" i="1" dirty="0">
                                  <a:latin typeface="Cambria Math" panose="02040503050406030204" pitchFamily="18" charset="0"/>
                                </a:rPr>
                                <m:t>𝑑</m:t>
                              </m:r>
                              <m:r>
                                <a:rPr lang="en-US" altLang="zh-CN" sz="1200" b="0" i="1" dirty="0" smtClean="0">
                                  <a:latin typeface="Cambria Math" panose="02040503050406030204" pitchFamily="18" charset="0"/>
                                </a:rPr>
                                <m:t>+</m:t>
                              </m:r>
                              <m:r>
                                <a:rPr lang="en-US" altLang="zh-CN" sz="1200" b="0" i="1" dirty="0" smtClean="0">
                                  <a:latin typeface="Cambria Math" panose="02040503050406030204" pitchFamily="18" charset="0"/>
                                </a:rPr>
                                <m:t>𝑘</m:t>
                              </m:r>
                            </m:den>
                          </m:f>
                          <m:r>
                            <a:rPr lang="en-US" altLang="zh-CN" sz="1200" b="0" i="1" dirty="0" smtClean="0">
                              <a:latin typeface="Cambria Math" panose="02040503050406030204" pitchFamily="18" charset="0"/>
                            </a:rPr>
                            <m:t>+</m:t>
                          </m:r>
                          <m:f>
                            <m:fPr>
                              <m:ctrlPr>
                                <a:rPr lang="en-US" altLang="zh-CN" sz="1200" i="1" dirty="0">
                                  <a:latin typeface="Cambria Math" panose="02040503050406030204" pitchFamily="18" charset="0"/>
                                </a:rPr>
                              </m:ctrlPr>
                            </m:fPr>
                            <m:num>
                              <m:r>
                                <m:rPr>
                                  <m:sty m:val="p"/>
                                </m:rPr>
                                <a:rPr lang="en-US" altLang="zh-CN" sz="1200" b="0" i="0" dirty="0" smtClean="0">
                                  <a:latin typeface="Cambria Math" panose="02040503050406030204" pitchFamily="18" charset="0"/>
                                </a:rPr>
                                <m:t>g</m:t>
                              </m:r>
                            </m:num>
                            <m:den>
                              <m:r>
                                <a:rPr lang="en-US" altLang="zh-CN" sz="1200" b="0" i="1" dirty="0" smtClean="0">
                                  <a:latin typeface="Cambria Math" panose="02040503050406030204" pitchFamily="18" charset="0"/>
                                </a:rPr>
                                <m:t>𝑒</m:t>
                              </m:r>
                              <m:r>
                                <a:rPr lang="en-US" altLang="zh-CN" sz="1200" b="0" i="1" dirty="0" smtClean="0">
                                  <a:latin typeface="Cambria Math" panose="02040503050406030204" pitchFamily="18" charset="0"/>
                                </a:rPr>
                                <m:t>+</m:t>
                              </m:r>
                              <m:r>
                                <a:rPr lang="en-US" altLang="zh-CN" sz="1200" b="0" i="1" dirty="0" smtClean="0">
                                  <a:latin typeface="Cambria Math" panose="02040503050406030204" pitchFamily="18" charset="0"/>
                                </a:rPr>
                                <m:t>𝑓</m:t>
                              </m:r>
                              <m:r>
                                <a:rPr lang="en-US" altLang="zh-CN" sz="1200" b="0" i="1" dirty="0" smtClean="0">
                                  <a:latin typeface="Cambria Math" panose="02040503050406030204" pitchFamily="18" charset="0"/>
                                </a:rPr>
                                <m:t>+</m:t>
                              </m:r>
                              <m:r>
                                <a:rPr lang="en-US" altLang="zh-CN" sz="1200" b="0" i="1" dirty="0" smtClean="0">
                                  <a:latin typeface="Cambria Math" panose="02040503050406030204" pitchFamily="18" charset="0"/>
                                </a:rPr>
                                <m:t>𝑔</m:t>
                              </m:r>
                            </m:den>
                          </m:f>
                        </m:num>
                        <m:den>
                          <m:r>
                            <a:rPr lang="en-US" altLang="zh-CN" sz="1200" b="0" i="0" dirty="0" smtClean="0">
                              <a:latin typeface="Cambria Math" panose="02040503050406030204" pitchFamily="18" charset="0"/>
                            </a:rPr>
                            <m:t>3</m:t>
                          </m:r>
                        </m:den>
                      </m:f>
                    </m:oMath>
                  </m:oMathPara>
                </a14:m>
                <a:endParaRPr lang="en-US" altLang="zh-CN" sz="1200" dirty="0">
                  <a:latin typeface="Calibri" panose="020F0502020204030204" pitchFamily="34" charset="0"/>
                  <a:cs typeface="Calibri" panose="020F0502020204030204" pitchFamily="34" charset="0"/>
                </a:endParaRPr>
              </a:p>
            </p:txBody>
          </p:sp>
        </mc:Choice>
        <mc:Fallback xmlns="">
          <p:sp>
            <p:nvSpPr>
              <p:cNvPr id="6" name="Rectangle 5">
                <a:extLst>
                  <a:ext uri="{FF2B5EF4-FFF2-40B4-BE49-F238E27FC236}">
                    <a16:creationId xmlns:a16="http://schemas.microsoft.com/office/drawing/2014/main" id="{28E20617-7B54-410A-B378-1E13B813DEBD}"/>
                  </a:ext>
                </a:extLst>
              </p:cNvPr>
              <p:cNvSpPr>
                <a:spLocks noRot="1" noChangeAspect="1" noMove="1" noResize="1" noEditPoints="1" noAdjustHandles="1" noChangeArrowheads="1" noChangeShapeType="1" noTextEdit="1"/>
              </p:cNvSpPr>
              <p:nvPr/>
            </p:nvSpPr>
            <p:spPr>
              <a:xfrm>
                <a:off x="8232559" y="3429000"/>
                <a:ext cx="3743418" cy="1982787"/>
              </a:xfrm>
              <a:prstGeom prst="rect">
                <a:avLst/>
              </a:prstGeom>
              <a:blipFill>
                <a:blip r:embed="rId3"/>
                <a:stretch>
                  <a:fillRect l="-1301" t="-1846" r="-2114"/>
                </a:stretch>
              </a:blipFill>
            </p:spPr>
            <p:txBody>
              <a:bodyPr/>
              <a:lstStyle/>
              <a:p>
                <a:r>
                  <a:rPr lang="zh-CN" altLang="en-US">
                    <a:noFill/>
                  </a:rPr>
                  <a:t> </a:t>
                </a:r>
              </a:p>
            </p:txBody>
          </p:sp>
        </mc:Fallback>
      </mc:AlternateContent>
      <p:cxnSp>
        <p:nvCxnSpPr>
          <p:cNvPr id="8" name="Straight Arrow Connector 7">
            <a:extLst>
              <a:ext uri="{FF2B5EF4-FFF2-40B4-BE49-F238E27FC236}">
                <a16:creationId xmlns:a16="http://schemas.microsoft.com/office/drawing/2014/main" id="{D25B2738-9D4A-48BB-94DA-58EE39DC6FE2}"/>
              </a:ext>
            </a:extLst>
          </p:cNvPr>
          <p:cNvCxnSpPr>
            <a:cxnSpLocks/>
          </p:cNvCxnSpPr>
          <p:nvPr/>
        </p:nvCxnSpPr>
        <p:spPr>
          <a:xfrm>
            <a:off x="5584054" y="3179115"/>
            <a:ext cx="2630028" cy="84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70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2F19-77DB-4FE7-9B7A-C2806C7A943A}"/>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Previous research on balanced accuracy</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B81D5B4-4277-4635-B3F8-558BEDC8651D}"/>
              </a:ext>
            </a:extLst>
          </p:cNvPr>
          <p:cNvSpPr>
            <a:spLocks noGrp="1"/>
          </p:cNvSpPr>
          <p:nvPr>
            <p:ph idx="1"/>
          </p:nvPr>
        </p:nvSpPr>
        <p:spPr/>
        <p:txBody>
          <a:bodyPr>
            <a:normAutofit/>
          </a:bodyPr>
          <a:lstStyle/>
          <a:p>
            <a:r>
              <a:rPr lang="en-US" altLang="zh-CN" dirty="0">
                <a:latin typeface="Calibri" panose="020F0502020204030204" pitchFamily="34" charset="0"/>
                <a:cs typeface="Calibri" panose="020F0502020204030204" pitchFamily="34" charset="0"/>
              </a:rPr>
              <a:t>Balanced accuracy is a popular measurement in pattern classification and machine learning, but not well discussed in the filed of statistics</a:t>
            </a:r>
          </a:p>
          <a:p>
            <a:pPr marL="0" indent="0">
              <a:buNone/>
            </a:pP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Bayesian credible interval is proposed for balanced accuracy and implemented in </a:t>
            </a:r>
            <a:r>
              <a:rPr lang="en-US" altLang="zh-CN" dirty="0" err="1">
                <a:latin typeface="Calibri" panose="020F0502020204030204" pitchFamily="34" charset="0"/>
                <a:cs typeface="Calibri" panose="020F0502020204030204" pitchFamily="34" charset="0"/>
              </a:rPr>
              <a:t>Matlab</a:t>
            </a:r>
            <a:r>
              <a:rPr lang="en-US" altLang="zh-CN" dirty="0">
                <a:latin typeface="Calibri" panose="020F0502020204030204" pitchFamily="34" charset="0"/>
                <a:cs typeface="Calibri" panose="020F0502020204030204" pitchFamily="34" charset="0"/>
              </a:rPr>
              <a:t> and Python platform.</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 function is written to estimate balanced accuracy but there is no R function to calculate confidence interval.</a:t>
            </a:r>
          </a:p>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35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DF66-3726-4725-9FAA-42E19F9688CC}"/>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Question? </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B75423B-7971-482A-B14E-AEC21CCAB9AE}"/>
              </a:ext>
            </a:extLst>
          </p:cNvPr>
          <p:cNvSpPr>
            <a:spLocks noGrp="1"/>
          </p:cNvSpPr>
          <p:nvPr>
            <p:ph idx="1"/>
          </p:nvPr>
        </p:nvSpPr>
        <p:spPr>
          <a:xfrm>
            <a:off x="838200" y="1825625"/>
            <a:ext cx="10285520" cy="4351338"/>
          </a:xfrm>
        </p:spPr>
        <p:txBody>
          <a:bodyPr>
            <a:normAutofit/>
          </a:bodyPr>
          <a:lstStyle/>
          <a:p>
            <a:pPr marL="0" indent="0">
              <a:buNone/>
            </a:pPr>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Bayesian posterior method is a great solution to measure the uncertainty for balanced accuracy but it may face to the challenge from FDA on the prior choice. </a:t>
            </a:r>
          </a:p>
          <a:p>
            <a:endParaRPr lang="en-US" altLang="zh-CN" sz="2000" dirty="0">
              <a:latin typeface="Calibri" panose="020F0502020204030204" pitchFamily="34" charset="0"/>
              <a:cs typeface="Calibri" panose="020F0502020204030204" pitchFamily="34" charset="0"/>
            </a:endParaRPr>
          </a:p>
          <a:p>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Can we construct the confidence interval for balanced accuracy using frequentist method?</a:t>
            </a:r>
          </a:p>
          <a:p>
            <a:endParaRPr lang="en-US" altLang="zh-CN" sz="2000" dirty="0">
              <a:latin typeface="Calibri" panose="020F0502020204030204" pitchFamily="34" charset="0"/>
              <a:cs typeface="Calibri" panose="020F0502020204030204" pitchFamily="34" charset="0"/>
            </a:endParaRPr>
          </a:p>
          <a:p>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Can we estimate the variance of balanced accuracy? </a:t>
            </a: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652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E220-9181-44D4-9968-39C10262407E}"/>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Bootstrap Solution</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FCB780-B551-4895-83A9-A4F4D3E93C00}"/>
              </a:ext>
            </a:extLst>
          </p:cNvPr>
          <p:cNvSpPr>
            <a:spLocks noGrp="1"/>
          </p:cNvSpPr>
          <p:nvPr>
            <p:ph idx="1"/>
          </p:nvPr>
        </p:nvSpPr>
        <p:spPr/>
        <p:txBody>
          <a:bodyPr>
            <a:normAutofit/>
          </a:bodyPr>
          <a:lstStyle/>
          <a:p>
            <a:pPr marL="0" indent="0">
              <a:buNone/>
            </a:pPr>
            <a:r>
              <a:rPr lang="en-US" altLang="zh-CN" dirty="0">
                <a:latin typeface="Calibri" panose="020F0502020204030204" pitchFamily="34" charset="0"/>
                <a:cs typeface="Calibri" panose="020F0502020204030204" pitchFamily="34" charset="0"/>
              </a:rPr>
              <a:t>We focus on calculating interval for binary balanced accuracy</a:t>
            </a:r>
          </a:p>
          <a:p>
            <a:pPr marL="0" indent="0">
              <a:buNone/>
            </a:pPr>
            <a:endParaRPr lang="en-US" altLang="zh-CN" dirty="0">
              <a:latin typeface="Calibri" panose="020F0502020204030204" pitchFamily="34" charset="0"/>
              <a:cs typeface="Calibri" panose="020F0502020204030204" pitchFamily="34" charset="0"/>
            </a:endParaRPr>
          </a:p>
          <a:p>
            <a:pPr marL="0" indent="0">
              <a:buNone/>
            </a:pPr>
            <a:r>
              <a:rPr lang="en-US" altLang="zh-CN" dirty="0">
                <a:latin typeface="Calibri" panose="020F0502020204030204" pitchFamily="34" charset="0"/>
                <a:cs typeface="Calibri" panose="020F0502020204030204" pitchFamily="34" charset="0"/>
              </a:rPr>
              <a:t>Compromised Bootstrap method</a:t>
            </a:r>
          </a:p>
          <a:p>
            <a:pPr marL="0" indent="0">
              <a:buNone/>
            </a:pPr>
            <a:r>
              <a:rPr lang="en-US" altLang="zh-CN"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The variance of balanced accuracy is difficult to estimate because the correlation between sensitivity and specificity  </a:t>
            </a:r>
          </a:p>
          <a:p>
            <a:pPr marL="0" indent="0">
              <a:buNone/>
            </a:pPr>
            <a:r>
              <a:rPr lang="en-US" altLang="zh-CN" sz="1600" dirty="0">
                <a:latin typeface="Calibri" panose="020F0502020204030204" pitchFamily="34" charset="0"/>
                <a:cs typeface="Calibri" panose="020F0502020204030204" pitchFamily="34" charset="0"/>
              </a:rPr>
              <a:t>             should be considered. Thus, bootstrap method seems to be a feasible solution within frequentist school. </a:t>
            </a:r>
          </a:p>
          <a:p>
            <a:pPr marL="0" indent="0">
              <a:buNone/>
            </a:pPr>
            <a:endParaRPr lang="en-US" altLang="zh-CN" sz="1600" dirty="0">
              <a:latin typeface="Calibri" panose="020F0502020204030204" pitchFamily="34" charset="0"/>
              <a:cs typeface="Calibri" panose="020F0502020204030204" pitchFamily="34" charset="0"/>
            </a:endParaRPr>
          </a:p>
          <a:p>
            <a:pPr marL="0" indent="0">
              <a:buNone/>
            </a:pP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571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AD6B-1038-4E90-A2A2-00FA071FC603}"/>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Bootstrap idea</a:t>
            </a:r>
            <a:endParaRPr lang="zh-CN" altLang="en-US" b="1" dirty="0"/>
          </a:p>
        </p:txBody>
      </p:sp>
      <p:sp>
        <p:nvSpPr>
          <p:cNvPr id="3" name="Content Placeholder 2">
            <a:extLst>
              <a:ext uri="{FF2B5EF4-FFF2-40B4-BE49-F238E27FC236}">
                <a16:creationId xmlns:a16="http://schemas.microsoft.com/office/drawing/2014/main" id="{2B131852-23C4-40D2-AAE8-43E9A7B04526}"/>
              </a:ext>
            </a:extLst>
          </p:cNvPr>
          <p:cNvSpPr>
            <a:spLocks noGrp="1"/>
          </p:cNvSpPr>
          <p:nvPr>
            <p:ph idx="1"/>
          </p:nvPr>
        </p:nvSpPr>
        <p:spPr/>
        <p:txBody>
          <a:bodyPr>
            <a:normAutofit lnSpcReduction="10000"/>
          </a:bodyPr>
          <a:lstStyle/>
          <a:p>
            <a:pPr marL="0" indent="0">
              <a:buNone/>
            </a:pP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“Pulling oneself up by one’s bootstraps” – using the sample data as a population from which repeated samples are drawn.</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The population is to the sample as the sample is to the bootstrap samples.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Bootstrap interval construction based on building a sampling distribution for balanced accuracy by resampling from the data at hand.</a:t>
            </a: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389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A5AA-34CC-417D-8BE4-D9D25876FB6D}"/>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Bootstrap interval – R function</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F76BD2-8FAC-40E2-B090-06BA5BAA57A8}"/>
              </a:ext>
            </a:extLst>
          </p:cNvPr>
          <p:cNvSpPr>
            <a:spLocks noGrp="1"/>
          </p:cNvSpPr>
          <p:nvPr>
            <p:ph idx="1"/>
          </p:nvPr>
        </p:nvSpPr>
        <p:spPr>
          <a:xfrm>
            <a:off x="838200" y="1825625"/>
            <a:ext cx="10515600" cy="3477895"/>
          </a:xfrm>
        </p:spPr>
        <p:txBody>
          <a:bodyPr>
            <a:normAutofit fontScale="85000" lnSpcReduction="20000"/>
          </a:bodyPr>
          <a:lstStyle/>
          <a:p>
            <a:pPr marL="0" indent="0">
              <a:buNone/>
            </a:pPr>
            <a:r>
              <a:rPr lang="en-US" altLang="zh-CN" sz="2000" dirty="0" err="1">
                <a:latin typeface="Calibri" panose="020F0502020204030204" pitchFamily="34" charset="0"/>
                <a:cs typeface="Calibri" panose="020F0502020204030204" pitchFamily="34" charset="0"/>
              </a:rPr>
              <a:t>bacc</a:t>
            </a:r>
            <a:r>
              <a:rPr lang="en-US" altLang="zh-CN" sz="2000" dirty="0">
                <a:latin typeface="Calibri" panose="020F0502020204030204" pitchFamily="34" charset="0"/>
                <a:cs typeface="Calibri" panose="020F0502020204030204" pitchFamily="34" charset="0"/>
              </a:rPr>
              <a:t>&lt;- function(data, </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 { </a:t>
            </a:r>
          </a:p>
          <a:p>
            <a:pPr marL="0" indent="0">
              <a:buNone/>
            </a:pPr>
            <a:r>
              <a:rPr lang="en-US" altLang="zh-CN" sz="2000" dirty="0">
                <a:latin typeface="Calibri" panose="020F0502020204030204" pitchFamily="34" charset="0"/>
                <a:cs typeface="Calibri" panose="020F0502020204030204" pitchFamily="34" charset="0"/>
              </a:rPr>
              <a:t>            d=data[</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a:t>
            </a:r>
          </a:p>
          <a:p>
            <a:pPr marL="0" indent="0">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bacc</a:t>
            </a:r>
            <a:r>
              <a:rPr lang="en-US" altLang="zh-CN" sz="2000" dirty="0">
                <a:latin typeface="Calibri" panose="020F0502020204030204" pitchFamily="34" charset="0"/>
                <a:cs typeface="Calibri" panose="020F0502020204030204" pitchFamily="34" charset="0"/>
              </a:rPr>
              <a:t>&lt;-(sensitivity(</a:t>
            </a:r>
            <a:r>
              <a:rPr lang="en-US" altLang="zh-CN" sz="2000" dirty="0" err="1">
                <a:latin typeface="Calibri" panose="020F0502020204030204" pitchFamily="34" charset="0"/>
                <a:cs typeface="Calibri" panose="020F0502020204030204" pitchFamily="34" charset="0"/>
              </a:rPr>
              <a:t>d$value_pre</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d$value_tru</a:t>
            </a:r>
            <a:r>
              <a:rPr lang="en-US" altLang="zh-CN" sz="2000" dirty="0">
                <a:latin typeface="Calibri" panose="020F0502020204030204" pitchFamily="34" charset="0"/>
                <a:cs typeface="Calibri" panose="020F0502020204030204" pitchFamily="34" charset="0"/>
              </a:rPr>
              <a:t>)+specificity(</a:t>
            </a:r>
            <a:r>
              <a:rPr lang="en-US" altLang="zh-CN" sz="2000" dirty="0" err="1">
                <a:latin typeface="Calibri" panose="020F0502020204030204" pitchFamily="34" charset="0"/>
                <a:cs typeface="Calibri" panose="020F0502020204030204" pitchFamily="34" charset="0"/>
              </a:rPr>
              <a:t>d$value_pre</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d$value_tru</a:t>
            </a:r>
            <a:r>
              <a:rPr lang="en-US" altLang="zh-CN" sz="2000" dirty="0">
                <a:latin typeface="Calibri" panose="020F0502020204030204" pitchFamily="34" charset="0"/>
                <a:cs typeface="Calibri" panose="020F0502020204030204" pitchFamily="34" charset="0"/>
              </a:rPr>
              <a:t>))/2</a:t>
            </a:r>
          </a:p>
          <a:p>
            <a:pPr marL="0" indent="0">
              <a:buNone/>
            </a:pPr>
            <a:r>
              <a:rPr lang="en-US" altLang="zh-CN" sz="2000" dirty="0">
                <a:latin typeface="Calibri" panose="020F0502020204030204" pitchFamily="34" charset="0"/>
                <a:cs typeface="Calibri" panose="020F0502020204030204" pitchFamily="34" charset="0"/>
              </a:rPr>
              <a:t>            c(</a:t>
            </a:r>
            <a:r>
              <a:rPr lang="en-US" altLang="zh-CN" sz="2000" dirty="0" err="1">
                <a:latin typeface="Calibri" panose="020F0502020204030204" pitchFamily="34" charset="0"/>
                <a:cs typeface="Calibri" panose="020F0502020204030204" pitchFamily="34" charset="0"/>
              </a:rPr>
              <a:t>bacc</a:t>
            </a:r>
            <a:r>
              <a:rPr lang="en-US" altLang="zh-CN" sz="2000" dirty="0">
                <a:latin typeface="Calibri" panose="020F0502020204030204" pitchFamily="34" charset="0"/>
                <a:cs typeface="Calibri" panose="020F0502020204030204" pitchFamily="34" charset="0"/>
              </a:rPr>
              <a:t>)</a:t>
            </a:r>
          </a:p>
          <a:p>
            <a:pPr marL="0" indent="0">
              <a:buNone/>
            </a:pPr>
            <a:r>
              <a:rPr lang="en-US" altLang="zh-CN" sz="2000" dirty="0">
                <a:latin typeface="Calibri" panose="020F0502020204030204" pitchFamily="34" charset="0"/>
                <a:cs typeface="Calibri" panose="020F0502020204030204" pitchFamily="34" charset="0"/>
              </a:rPr>
              <a:t>}</a:t>
            </a:r>
          </a:p>
          <a:p>
            <a:pPr marL="0" indent="0">
              <a:buNone/>
            </a:pPr>
            <a:endParaRPr lang="en-US" altLang="zh-CN" sz="2200" dirty="0">
              <a:latin typeface="Calibri" panose="020F0502020204030204" pitchFamily="34" charset="0"/>
              <a:cs typeface="Calibri" panose="020F0502020204030204" pitchFamily="34" charset="0"/>
            </a:endParaRPr>
          </a:p>
          <a:p>
            <a:pPr marL="0" indent="0">
              <a:buNone/>
            </a:pPr>
            <a:r>
              <a:rPr lang="en-US" altLang="zh-CN" sz="2000" dirty="0" err="1">
                <a:latin typeface="Calibri" panose="020F0502020204030204" pitchFamily="34" charset="0"/>
                <a:cs typeface="Calibri" panose="020F0502020204030204" pitchFamily="34" charset="0"/>
              </a:rPr>
              <a:t>bacc.boot</a:t>
            </a:r>
            <a:r>
              <a:rPr lang="en-US" altLang="zh-CN" sz="2000" dirty="0">
                <a:latin typeface="Calibri" panose="020F0502020204030204" pitchFamily="34" charset="0"/>
                <a:cs typeface="Calibri" panose="020F0502020204030204" pitchFamily="34" charset="0"/>
              </a:rPr>
              <a:t>&lt;-boot(</a:t>
            </a:r>
            <a:r>
              <a:rPr lang="en-US" altLang="zh-CN" sz="2000" dirty="0" err="1">
                <a:latin typeface="Calibri" panose="020F0502020204030204" pitchFamily="34" charset="0"/>
                <a:cs typeface="Calibri" panose="020F0502020204030204" pitchFamily="34" charset="0"/>
              </a:rPr>
              <a:t>rawdata</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bacc</a:t>
            </a:r>
            <a:r>
              <a:rPr lang="en-US" altLang="zh-CN" sz="2000" dirty="0">
                <a:latin typeface="Calibri" panose="020F0502020204030204" pitchFamily="34" charset="0"/>
                <a:cs typeface="Calibri" panose="020F0502020204030204" pitchFamily="34" charset="0"/>
              </a:rPr>
              <a:t>, R = 10000)</a:t>
            </a:r>
          </a:p>
          <a:p>
            <a:pPr marL="0" indent="0">
              <a:buNone/>
            </a:pPr>
            <a:r>
              <a:rPr lang="en-US" altLang="zh-CN" sz="2000" dirty="0">
                <a:latin typeface="Calibri" panose="020F0502020204030204" pitchFamily="34" charset="0"/>
                <a:cs typeface="Calibri" panose="020F0502020204030204" pitchFamily="34" charset="0"/>
              </a:rPr>
              <a:t>boot.ci(</a:t>
            </a:r>
            <a:r>
              <a:rPr lang="en-US" altLang="zh-CN" sz="2000" dirty="0" err="1">
                <a:latin typeface="Calibri" panose="020F0502020204030204" pitchFamily="34" charset="0"/>
                <a:cs typeface="Calibri" panose="020F0502020204030204" pitchFamily="34" charset="0"/>
              </a:rPr>
              <a:t>bacc.boot</a:t>
            </a:r>
            <a:r>
              <a:rPr lang="en-US" altLang="zh-CN" sz="2000" dirty="0">
                <a:latin typeface="Calibri" panose="020F0502020204030204" pitchFamily="34" charset="0"/>
                <a:cs typeface="Calibri" panose="020F0502020204030204" pitchFamily="34" charset="0"/>
              </a:rPr>
              <a:t>, conf=0.95, type = c("</a:t>
            </a:r>
            <a:r>
              <a:rPr lang="en-US" altLang="zh-CN" sz="2000" b="1" dirty="0" err="1">
                <a:solidFill>
                  <a:srgbClr val="7030A0"/>
                </a:solidFill>
                <a:latin typeface="Calibri" panose="020F0502020204030204" pitchFamily="34" charset="0"/>
                <a:cs typeface="Calibri" panose="020F0502020204030204" pitchFamily="34" charset="0"/>
              </a:rPr>
              <a:t>bca</a:t>
            </a:r>
            <a:r>
              <a:rPr lang="en-US" altLang="zh-CN" sz="2000" dirty="0">
                <a:latin typeface="Calibri" panose="020F0502020204030204" pitchFamily="34" charset="0"/>
                <a:cs typeface="Calibri" panose="020F0502020204030204" pitchFamily="34" charset="0"/>
              </a:rPr>
              <a:t>", "norm", "basic", "perc"))</a:t>
            </a: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endParaRPr lang="en-US" altLang="zh-CN" sz="2000" dirty="0">
              <a:latin typeface="Calibri" panose="020F0502020204030204" pitchFamily="34" charset="0"/>
              <a:cs typeface="Calibri" panose="020F0502020204030204" pitchFamily="34" charset="0"/>
            </a:endParaRPr>
          </a:p>
          <a:p>
            <a:pPr marL="0" indent="0">
              <a:buNone/>
            </a:pPr>
            <a:r>
              <a:rPr lang="en-US" altLang="zh-CN" sz="3000" b="1" dirty="0">
                <a:solidFill>
                  <a:srgbClr val="00B050"/>
                </a:solidFill>
                <a:latin typeface="Calibri" panose="020F0502020204030204" pitchFamily="34" charset="0"/>
                <a:cs typeface="Calibri" panose="020F0502020204030204" pitchFamily="34" charset="0"/>
              </a:rPr>
              <a:t>Bias-corrected, accelerated percentile interval is preferable.</a:t>
            </a:r>
          </a:p>
          <a:p>
            <a:pPr marL="0" indent="0">
              <a:buNone/>
            </a:pP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406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E647-89F8-452A-A281-673E6A322D29}"/>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Frequentist Solution</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DDC67C5-DE4B-4684-8712-1DDE2795F873}"/>
              </a:ext>
            </a:extLst>
          </p:cNvPr>
          <p:cNvSpPr>
            <a:spLocks noGrp="1"/>
          </p:cNvSpPr>
          <p:nvPr>
            <p:ph idx="1"/>
          </p:nvPr>
        </p:nvSpPr>
        <p:spPr/>
        <p:txBody>
          <a:bodyPr/>
          <a:lstStyle/>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Frequentist confidence interval</a:t>
            </a:r>
          </a:p>
          <a:p>
            <a:pPr marL="0" indent="0">
              <a:buNone/>
            </a:pPr>
            <a:r>
              <a:rPr lang="en-US" altLang="zh-CN"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Any index similar with balanced accuracy that is well discussed in the filed of statistics?</a:t>
            </a:r>
          </a:p>
          <a:p>
            <a:endParaRPr lang="zh-CN" altLang="en-US" dirty="0"/>
          </a:p>
        </p:txBody>
      </p:sp>
    </p:spTree>
    <p:extLst>
      <p:ext uri="{BB962C8B-B14F-4D97-AF65-F5344CB8AC3E}">
        <p14:creationId xmlns:p14="http://schemas.microsoft.com/office/powerpoint/2010/main" val="410481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1500</Words>
  <Application>Microsoft Office PowerPoint</Application>
  <PresentationFormat>Widescreen</PresentationFormat>
  <Paragraphs>224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等线 Light</vt:lpstr>
      <vt:lpstr>Arial</vt:lpstr>
      <vt:lpstr>Calibri</vt:lpstr>
      <vt:lpstr>Cambria Math</vt:lpstr>
      <vt:lpstr>Wingdings</vt:lpstr>
      <vt:lpstr>Office Theme</vt:lpstr>
      <vt:lpstr>Balanced accuracy, its variance and credible / bootstrap/ confidence intervals</vt:lpstr>
      <vt:lpstr>Binary Classification</vt:lpstr>
      <vt:lpstr>Multiclass Classification</vt:lpstr>
      <vt:lpstr>Previous research on balanced accuracy</vt:lpstr>
      <vt:lpstr>Question? </vt:lpstr>
      <vt:lpstr>Bootstrap Solution</vt:lpstr>
      <vt:lpstr>Bootstrap idea</vt:lpstr>
      <vt:lpstr>Bootstrap interval – R function</vt:lpstr>
      <vt:lpstr>Frequentist Solution</vt:lpstr>
      <vt:lpstr>Balanced accuracy vs Youden index</vt:lpstr>
      <vt:lpstr>Variance of Youden Index</vt:lpstr>
      <vt:lpstr>Frequentist confidence interval – R function</vt:lpstr>
      <vt:lpstr>Hypothetical Data Example</vt:lpstr>
      <vt:lpstr>Bayesian credible interval</vt:lpstr>
      <vt:lpstr>Discussion</vt:lpstr>
      <vt:lpstr>One 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for Balanced Accuracy</dc:title>
  <dc:creator>Li, Ning (GE Healthcare-212697818)</dc:creator>
  <cp:lastModifiedBy>Li, Ning (GE Healthcare-212697818)</cp:lastModifiedBy>
  <cp:revision>72</cp:revision>
  <dcterms:created xsi:type="dcterms:W3CDTF">2019-07-12T02:01:29Z</dcterms:created>
  <dcterms:modified xsi:type="dcterms:W3CDTF">2019-07-26T08:10:47Z</dcterms:modified>
</cp:coreProperties>
</file>