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8" r:id="rId13"/>
    <p:sldId id="275" r:id="rId14"/>
    <p:sldId id="270" r:id="rId15"/>
    <p:sldId id="271" r:id="rId16"/>
    <p:sldId id="273"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72" d="100"/>
          <a:sy n="72" d="100"/>
        </p:scale>
        <p:origin x="6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E767D97-D800-458F-9654-D17C182FB6A3}" type="datetimeFigureOut">
              <a:rPr lang="en-US" smtClean="0"/>
              <a:t>8/2/2019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43706153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80303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695346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913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756507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767D97-D800-458F-9654-D17C182FB6A3}"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900544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767D97-D800-458F-9654-D17C182FB6A3}"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752234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67D97-D800-458F-9654-D17C182FB6A3}"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1528067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67D97-D800-458F-9654-D17C182FB6A3}"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410526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67D97-D800-458F-9654-D17C182FB6A3}"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9707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767D97-D800-458F-9654-D17C182FB6A3}"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346212715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767D97-D800-458F-9654-D17C182FB6A3}"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96510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767D97-D800-458F-9654-D17C182FB6A3}"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3850485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767D97-D800-458F-9654-D17C182FB6A3}"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70992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67D97-D800-458F-9654-D17C182FB6A3}"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63933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225731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67D97-D800-458F-9654-D17C182FB6A3}"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5DDAD7-EB03-41C7-BF33-B09FB48EC16D}" type="slidenum">
              <a:rPr lang="en-US" smtClean="0"/>
              <a:t>‹#›</a:t>
            </a:fld>
            <a:endParaRPr lang="en-US"/>
          </a:p>
        </p:txBody>
      </p:sp>
    </p:spTree>
    <p:extLst>
      <p:ext uri="{BB962C8B-B14F-4D97-AF65-F5344CB8AC3E}">
        <p14:creationId xmlns:p14="http://schemas.microsoft.com/office/powerpoint/2010/main" val="45759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E767D97-D800-458F-9654-D17C182FB6A3}" type="datetimeFigureOut">
              <a:rPr lang="en-US" smtClean="0"/>
              <a:t>8/2/2019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5DDAD7-EB03-41C7-BF33-B09FB48EC16D}" type="slidenum">
              <a:rPr lang="en-US" smtClean="0"/>
              <a:t>‹#›</a:t>
            </a:fld>
            <a:endParaRPr lang="en-US"/>
          </a:p>
        </p:txBody>
      </p:sp>
    </p:spTree>
    <p:extLst>
      <p:ext uri="{BB962C8B-B14F-4D97-AF65-F5344CB8AC3E}">
        <p14:creationId xmlns:p14="http://schemas.microsoft.com/office/powerpoint/2010/main" val="3448246107"/>
      </p:ext>
    </p:extLst>
  </p:cSld>
  <p:clrMap bg1="dk1" tx1="lt1" bg2="dk2" tx2="lt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 id="214748401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1593-8B9F-4737-9C1B-F81AC17C83B8}"/>
              </a:ext>
            </a:extLst>
          </p:cNvPr>
          <p:cNvSpPr>
            <a:spLocks noGrp="1"/>
          </p:cNvSpPr>
          <p:nvPr>
            <p:ph type="ctrTitle"/>
          </p:nvPr>
        </p:nvSpPr>
        <p:spPr>
          <a:xfrm>
            <a:off x="1876424" y="406400"/>
            <a:ext cx="8791575" cy="2387600"/>
          </a:xfrm>
        </p:spPr>
        <p:txBody>
          <a:bodyPr/>
          <a:lstStyle/>
          <a:p>
            <a:pPr algn="ctr"/>
            <a:r>
              <a:rPr lang="en-US" dirty="0">
                <a:solidFill>
                  <a:schemeClr val="bg2">
                    <a:lumMod val="50000"/>
                    <a:lumOff val="50000"/>
                  </a:schemeClr>
                </a:solidFill>
                <a:latin typeface="Times New Roman" panose="02020603050405020304" pitchFamily="18" charset="0"/>
                <a:cs typeface="Times New Roman" panose="02020603050405020304" pitchFamily="18" charset="0"/>
              </a:rPr>
              <a:t>User</a:t>
            </a:r>
            <a:r>
              <a:rPr lang="en-US" dirty="0">
                <a:latin typeface="Times New Roman" panose="02020603050405020304" pitchFamily="18" charset="0"/>
                <a:cs typeface="Times New Roman" panose="02020603050405020304" pitchFamily="18" charset="0"/>
              </a:rPr>
              <a:t> </a:t>
            </a:r>
            <a:r>
              <a:rPr lang="en-US" dirty="0">
                <a:solidFill>
                  <a:schemeClr val="tx1">
                    <a:lumMod val="65000"/>
                  </a:schemeClr>
                </a:solidFill>
                <a:latin typeface="Times New Roman" panose="02020603050405020304" pitchFamily="18" charset="0"/>
                <a:cs typeface="Times New Roman" panose="02020603050405020304" pitchFamily="18" charset="0"/>
              </a:rPr>
              <a:t>design</a:t>
            </a:r>
          </a:p>
        </p:txBody>
      </p:sp>
      <p:sp>
        <p:nvSpPr>
          <p:cNvPr id="3" name="Subtitle 2">
            <a:extLst>
              <a:ext uri="{FF2B5EF4-FFF2-40B4-BE49-F238E27FC236}">
                <a16:creationId xmlns:a16="http://schemas.microsoft.com/office/drawing/2014/main" id="{E8F4F5F1-3B66-4F50-81B5-86C7BCB01688}"/>
              </a:ext>
            </a:extLst>
          </p:cNvPr>
          <p:cNvSpPr>
            <a:spLocks noGrp="1"/>
          </p:cNvSpPr>
          <p:nvPr>
            <p:ph type="subTitle" idx="1"/>
          </p:nvPr>
        </p:nvSpPr>
        <p:spPr>
          <a:xfrm>
            <a:off x="1876424" y="2794000"/>
            <a:ext cx="8791575" cy="1655762"/>
          </a:xfrm>
        </p:spPr>
        <p:txBody>
          <a:bodyPr/>
          <a:lstStyle/>
          <a:p>
            <a:pPr algn="ctr"/>
            <a:r>
              <a:rPr lang="en-US" sz="3200" dirty="0" err="1">
                <a:solidFill>
                  <a:schemeClr val="tx1">
                    <a:lumMod val="85000"/>
                  </a:schemeClr>
                </a:solidFill>
              </a:rPr>
              <a:t>NeedFINDING</a:t>
            </a:r>
            <a:endParaRPr lang="en-US" sz="3200" dirty="0">
              <a:solidFill>
                <a:schemeClr val="tx1">
                  <a:lumMod val="85000"/>
                </a:schemeClr>
              </a:solidFill>
            </a:endParaRPr>
          </a:p>
          <a:p>
            <a:pPr algn="ctr"/>
            <a:r>
              <a:rPr lang="en-US" dirty="0">
                <a:solidFill>
                  <a:schemeClr val="tx1">
                    <a:lumMod val="85000"/>
                  </a:schemeClr>
                </a:solidFill>
              </a:rPr>
              <a:t>Target audience: lunch go-</a:t>
            </a:r>
            <a:r>
              <a:rPr lang="en-US" dirty="0" err="1">
                <a:solidFill>
                  <a:schemeClr val="tx1">
                    <a:lumMod val="85000"/>
                  </a:schemeClr>
                </a:solidFill>
              </a:rPr>
              <a:t>ers</a:t>
            </a:r>
            <a:r>
              <a:rPr lang="en-US" dirty="0">
                <a:solidFill>
                  <a:schemeClr val="tx1">
                    <a:lumMod val="85000"/>
                  </a:schemeClr>
                </a:solidFill>
              </a:rPr>
              <a:t> (student/faculty)</a:t>
            </a:r>
          </a:p>
        </p:txBody>
      </p:sp>
      <p:sp>
        <p:nvSpPr>
          <p:cNvPr id="4" name="Subtitle 2">
            <a:extLst>
              <a:ext uri="{FF2B5EF4-FFF2-40B4-BE49-F238E27FC236}">
                <a16:creationId xmlns:a16="http://schemas.microsoft.com/office/drawing/2014/main" id="{6C0DB4B8-AF76-4854-BE0B-7FC35B39C615}"/>
              </a:ext>
            </a:extLst>
          </p:cNvPr>
          <p:cNvSpPr txBox="1">
            <a:spLocks/>
          </p:cNvSpPr>
          <p:nvPr/>
        </p:nvSpPr>
        <p:spPr>
          <a:xfrm>
            <a:off x="2486025" y="5181600"/>
            <a:ext cx="3609975" cy="622852"/>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1600" dirty="0">
                <a:solidFill>
                  <a:schemeClr val="tx2">
                    <a:lumMod val="75000"/>
                  </a:schemeClr>
                </a:solidFill>
              </a:rPr>
              <a:t>Maga, </a:t>
            </a:r>
            <a:r>
              <a:rPr lang="en-US" sz="1600" dirty="0" err="1">
                <a:solidFill>
                  <a:schemeClr val="tx2">
                    <a:lumMod val="75000"/>
                  </a:schemeClr>
                </a:solidFill>
              </a:rPr>
              <a:t>katrina</a:t>
            </a:r>
            <a:r>
              <a:rPr lang="en-US" sz="1600" dirty="0">
                <a:solidFill>
                  <a:schemeClr val="tx2">
                    <a:lumMod val="75000"/>
                  </a:schemeClr>
                </a:solidFill>
              </a:rPr>
              <a:t> kin</a:t>
            </a:r>
          </a:p>
          <a:p>
            <a:pPr>
              <a:spcBef>
                <a:spcPts val="0"/>
              </a:spcBef>
            </a:pPr>
            <a:r>
              <a:rPr lang="en-US" sz="1600" dirty="0" err="1">
                <a:solidFill>
                  <a:schemeClr val="tx2">
                    <a:lumMod val="75000"/>
                  </a:schemeClr>
                </a:solidFill>
              </a:rPr>
              <a:t>Lapuz</a:t>
            </a:r>
            <a:r>
              <a:rPr lang="en-US" sz="1600" dirty="0">
                <a:solidFill>
                  <a:schemeClr val="tx2">
                    <a:lumMod val="75000"/>
                  </a:schemeClr>
                </a:solidFill>
              </a:rPr>
              <a:t>, </a:t>
            </a:r>
            <a:r>
              <a:rPr lang="en-US" sz="1600" dirty="0" err="1">
                <a:solidFill>
                  <a:schemeClr val="tx2">
                    <a:lumMod val="75000"/>
                  </a:schemeClr>
                </a:solidFill>
              </a:rPr>
              <a:t>Karlvin</a:t>
            </a:r>
            <a:endParaRPr lang="en-US" sz="1600" dirty="0">
              <a:solidFill>
                <a:schemeClr val="tx2">
                  <a:lumMod val="75000"/>
                </a:schemeClr>
              </a:solidFill>
            </a:endParaRPr>
          </a:p>
        </p:txBody>
      </p:sp>
    </p:spTree>
    <p:extLst>
      <p:ext uri="{BB962C8B-B14F-4D97-AF65-F5344CB8AC3E}">
        <p14:creationId xmlns:p14="http://schemas.microsoft.com/office/powerpoint/2010/main" val="389652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User needs:</a:t>
            </a:r>
          </a:p>
        </p:txBody>
      </p:sp>
      <p:sp>
        <p:nvSpPr>
          <p:cNvPr id="3" name="Content Placeholder 2">
            <a:extLst>
              <a:ext uri="{FF2B5EF4-FFF2-40B4-BE49-F238E27FC236}">
                <a16:creationId xmlns:a16="http://schemas.microsoft.com/office/drawing/2014/main" id="{44BEA323-5605-4FCA-92A3-5756918A1BB0}"/>
              </a:ext>
            </a:extLst>
          </p:cNvPr>
          <p:cNvSpPr>
            <a:spLocks noGrp="1"/>
          </p:cNvSpPr>
          <p:nvPr>
            <p:ph idx="1"/>
          </p:nvPr>
        </p:nvSpPr>
        <p:spPr>
          <a:xfrm>
            <a:off x="1141413" y="1658143"/>
            <a:ext cx="9905999" cy="3541714"/>
          </a:xfrm>
        </p:spPr>
        <p:txBody>
          <a:bodyPr/>
          <a:lstStyle/>
          <a:p>
            <a:pPr algn="just"/>
            <a:r>
              <a:rPr lang="en-US" dirty="0"/>
              <a:t>Enough time for breaks</a:t>
            </a:r>
          </a:p>
          <a:p>
            <a:pPr algn="just"/>
            <a:r>
              <a:rPr lang="en-US" dirty="0"/>
              <a:t>Food line queueing</a:t>
            </a:r>
          </a:p>
          <a:p>
            <a:pPr algn="just"/>
            <a:r>
              <a:rPr lang="en-US" dirty="0"/>
              <a:t>Variety of food</a:t>
            </a:r>
          </a:p>
          <a:p>
            <a:pPr algn="just"/>
            <a:r>
              <a:rPr lang="en-US" dirty="0"/>
              <a:t>Volume of students (Lunch Goers) should be taken to consideration in regards of cafeteria availability</a:t>
            </a:r>
          </a:p>
          <a:p>
            <a:pPr algn="just"/>
            <a:r>
              <a:rPr lang="en-US" dirty="0"/>
              <a:t>Why students choose to eat out of the campus</a:t>
            </a:r>
          </a:p>
        </p:txBody>
      </p:sp>
    </p:spTree>
    <p:extLst>
      <p:ext uri="{BB962C8B-B14F-4D97-AF65-F5344CB8AC3E}">
        <p14:creationId xmlns:p14="http://schemas.microsoft.com/office/powerpoint/2010/main" val="63317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Point of view:</a:t>
            </a:r>
          </a:p>
        </p:txBody>
      </p:sp>
      <p:sp>
        <p:nvSpPr>
          <p:cNvPr id="3" name="Content Placeholder 2">
            <a:extLst>
              <a:ext uri="{FF2B5EF4-FFF2-40B4-BE49-F238E27FC236}">
                <a16:creationId xmlns:a16="http://schemas.microsoft.com/office/drawing/2014/main" id="{44BEA323-5605-4FCA-92A3-5756918A1BB0}"/>
              </a:ext>
            </a:extLst>
          </p:cNvPr>
          <p:cNvSpPr>
            <a:spLocks noGrp="1"/>
          </p:cNvSpPr>
          <p:nvPr>
            <p:ph idx="1"/>
          </p:nvPr>
        </p:nvSpPr>
        <p:spPr>
          <a:xfrm>
            <a:off x="1141413" y="1658143"/>
            <a:ext cx="9905999" cy="3541714"/>
          </a:xfrm>
        </p:spPr>
        <p:txBody>
          <a:bodyPr/>
          <a:lstStyle/>
          <a:p>
            <a:r>
              <a:rPr lang="en-US" dirty="0"/>
              <a:t>Based on our interviewed people’s responses. Their lunch time is more than enough however the time with the other classes like example Senior Highschool’s break time tend to interrupt their own break time and caused them to queue more students in the line. Then in that case, they tend to leave the campus to eat somewhere outside since or some will not eat lunch and just hang out with their friends. </a:t>
            </a:r>
          </a:p>
        </p:txBody>
      </p:sp>
    </p:spTree>
    <p:extLst>
      <p:ext uri="{BB962C8B-B14F-4D97-AF65-F5344CB8AC3E}">
        <p14:creationId xmlns:p14="http://schemas.microsoft.com/office/powerpoint/2010/main" val="175809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Point of view:</a:t>
            </a:r>
          </a:p>
        </p:txBody>
      </p:sp>
      <p:sp>
        <p:nvSpPr>
          <p:cNvPr id="3" name="Content Placeholder 2">
            <a:extLst>
              <a:ext uri="{FF2B5EF4-FFF2-40B4-BE49-F238E27FC236}">
                <a16:creationId xmlns:a16="http://schemas.microsoft.com/office/drawing/2014/main" id="{44BEA323-5605-4FCA-92A3-5756918A1BB0}"/>
              </a:ext>
            </a:extLst>
          </p:cNvPr>
          <p:cNvSpPr>
            <a:spLocks noGrp="1"/>
          </p:cNvSpPr>
          <p:nvPr>
            <p:ph idx="1"/>
          </p:nvPr>
        </p:nvSpPr>
        <p:spPr>
          <a:xfrm>
            <a:off x="1141413" y="1658143"/>
            <a:ext cx="9905999" cy="3541714"/>
          </a:xfrm>
        </p:spPr>
        <p:txBody>
          <a:bodyPr/>
          <a:lstStyle/>
          <a:p>
            <a:pPr lvl="0" algn="just"/>
            <a:r>
              <a:rPr lang="en-US" dirty="0"/>
              <a:t>Crowded cafeteria, we need to split the lunch break time </a:t>
            </a:r>
          </a:p>
          <a:p>
            <a:pPr lvl="0" algn="just"/>
            <a:r>
              <a:rPr lang="en-US" dirty="0"/>
              <a:t>Boring foods menu, constant change of food menu in the cafeteria</a:t>
            </a:r>
          </a:p>
          <a:p>
            <a:pPr lvl="0" algn="just"/>
            <a:r>
              <a:rPr lang="en-US" dirty="0"/>
              <a:t>Expensive food, put “Budget-meals” on the menu</a:t>
            </a:r>
          </a:p>
          <a:p>
            <a:pPr lvl="0" algn="just"/>
            <a:r>
              <a:rPr lang="en-US" dirty="0"/>
              <a:t>No seats available, add more tables and seats for everyone</a:t>
            </a:r>
          </a:p>
        </p:txBody>
      </p:sp>
    </p:spTree>
    <p:extLst>
      <p:ext uri="{BB962C8B-B14F-4D97-AF65-F5344CB8AC3E}">
        <p14:creationId xmlns:p14="http://schemas.microsoft.com/office/powerpoint/2010/main" val="353248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documentation:</a:t>
            </a:r>
          </a:p>
        </p:txBody>
      </p:sp>
      <p:pic>
        <p:nvPicPr>
          <p:cNvPr id="4" name="Picture 3" descr="IMG_20190719_111748[1].jpg">
            <a:extLst>
              <a:ext uri="{FF2B5EF4-FFF2-40B4-BE49-F238E27FC236}">
                <a16:creationId xmlns:a16="http://schemas.microsoft.com/office/drawing/2014/main" id="{19D6B193-7ADD-4A57-8C42-ADEE218396B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5239" y="1712842"/>
            <a:ext cx="4252222" cy="3432313"/>
          </a:xfrm>
          <a:prstGeom prst="rect">
            <a:avLst/>
          </a:prstGeom>
          <a:noFill/>
          <a:ln>
            <a:noFill/>
          </a:ln>
        </p:spPr>
      </p:pic>
      <p:pic>
        <p:nvPicPr>
          <p:cNvPr id="5" name="Picture 4" descr="IMG_20190719_111752[1].jpg">
            <a:extLst>
              <a:ext uri="{FF2B5EF4-FFF2-40B4-BE49-F238E27FC236}">
                <a16:creationId xmlns:a16="http://schemas.microsoft.com/office/drawing/2014/main" id="{22840FD5-D2F1-4680-96FE-42113DE8222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4412" y="1712843"/>
            <a:ext cx="4252222" cy="3432313"/>
          </a:xfrm>
          <a:prstGeom prst="rect">
            <a:avLst/>
          </a:prstGeom>
          <a:noFill/>
          <a:ln>
            <a:noFill/>
          </a:ln>
        </p:spPr>
      </p:pic>
    </p:spTree>
    <p:extLst>
      <p:ext uri="{BB962C8B-B14F-4D97-AF65-F5344CB8AC3E}">
        <p14:creationId xmlns:p14="http://schemas.microsoft.com/office/powerpoint/2010/main" val="102942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Storyboards:</a:t>
            </a:r>
          </a:p>
        </p:txBody>
      </p:sp>
      <p:pic>
        <p:nvPicPr>
          <p:cNvPr id="5" name="Picture 4">
            <a:extLst>
              <a:ext uri="{FF2B5EF4-FFF2-40B4-BE49-F238E27FC236}">
                <a16:creationId xmlns:a16="http://schemas.microsoft.com/office/drawing/2014/main" id="{F332936D-6AAA-4517-9245-31CBD1CE8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696278"/>
            <a:ext cx="9905998" cy="4670556"/>
          </a:xfrm>
          <a:prstGeom prst="rect">
            <a:avLst/>
          </a:prstGeom>
        </p:spPr>
      </p:pic>
    </p:spTree>
    <p:extLst>
      <p:ext uri="{BB962C8B-B14F-4D97-AF65-F5344CB8AC3E}">
        <p14:creationId xmlns:p14="http://schemas.microsoft.com/office/powerpoint/2010/main" val="2661680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Storyboards:</a:t>
            </a:r>
          </a:p>
        </p:txBody>
      </p:sp>
      <p:pic>
        <p:nvPicPr>
          <p:cNvPr id="4" name="Picture 3">
            <a:extLst>
              <a:ext uri="{FF2B5EF4-FFF2-40B4-BE49-F238E27FC236}">
                <a16:creationId xmlns:a16="http://schemas.microsoft.com/office/drawing/2014/main" id="{9998C7AA-0F5B-4D9A-BAC0-A5AAE31E6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696278"/>
            <a:ext cx="9905998" cy="4496427"/>
          </a:xfrm>
          <a:prstGeom prst="rect">
            <a:avLst/>
          </a:prstGeom>
        </p:spPr>
      </p:pic>
    </p:spTree>
    <p:extLst>
      <p:ext uri="{BB962C8B-B14F-4D97-AF65-F5344CB8AC3E}">
        <p14:creationId xmlns:p14="http://schemas.microsoft.com/office/powerpoint/2010/main" val="1739579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Prototype#1</a:t>
            </a:r>
          </a:p>
        </p:txBody>
      </p:sp>
      <p:pic>
        <p:nvPicPr>
          <p:cNvPr id="3" name="Picture 2">
            <a:extLst>
              <a:ext uri="{FF2B5EF4-FFF2-40B4-BE49-F238E27FC236}">
                <a16:creationId xmlns:a16="http://schemas.microsoft.com/office/drawing/2014/main" id="{F2098474-292B-4043-9359-FCE5B83C7ADA}"/>
              </a:ext>
            </a:extLst>
          </p:cNvPr>
          <p:cNvPicPr>
            <a:picLocks noChangeAspect="1"/>
          </p:cNvPicPr>
          <p:nvPr/>
        </p:nvPicPr>
        <p:blipFill>
          <a:blip r:embed="rId2"/>
          <a:stretch>
            <a:fillRect/>
          </a:stretch>
        </p:blipFill>
        <p:spPr>
          <a:xfrm>
            <a:off x="2397559" y="1693613"/>
            <a:ext cx="2410170" cy="2059323"/>
          </a:xfrm>
          <a:prstGeom prst="rect">
            <a:avLst/>
          </a:prstGeom>
        </p:spPr>
      </p:pic>
      <p:pic>
        <p:nvPicPr>
          <p:cNvPr id="5" name="Picture 4">
            <a:extLst>
              <a:ext uri="{FF2B5EF4-FFF2-40B4-BE49-F238E27FC236}">
                <a16:creationId xmlns:a16="http://schemas.microsoft.com/office/drawing/2014/main" id="{89D7B139-C8D4-49EC-9B5C-054E806AA6BC}"/>
              </a:ext>
            </a:extLst>
          </p:cNvPr>
          <p:cNvPicPr>
            <a:picLocks noChangeAspect="1"/>
          </p:cNvPicPr>
          <p:nvPr/>
        </p:nvPicPr>
        <p:blipFill>
          <a:blip r:embed="rId3"/>
          <a:stretch>
            <a:fillRect/>
          </a:stretch>
        </p:blipFill>
        <p:spPr>
          <a:xfrm>
            <a:off x="5058584" y="1694801"/>
            <a:ext cx="2071655" cy="2055469"/>
          </a:xfrm>
          <a:prstGeom prst="rect">
            <a:avLst/>
          </a:prstGeom>
        </p:spPr>
      </p:pic>
      <p:pic>
        <p:nvPicPr>
          <p:cNvPr id="6" name="Picture 5">
            <a:extLst>
              <a:ext uri="{FF2B5EF4-FFF2-40B4-BE49-F238E27FC236}">
                <a16:creationId xmlns:a16="http://schemas.microsoft.com/office/drawing/2014/main" id="{7E516916-8406-4F44-95A4-033E58EDFD3B}"/>
              </a:ext>
            </a:extLst>
          </p:cNvPr>
          <p:cNvPicPr>
            <a:picLocks noChangeAspect="1"/>
          </p:cNvPicPr>
          <p:nvPr/>
        </p:nvPicPr>
        <p:blipFill>
          <a:blip r:embed="rId4"/>
          <a:stretch>
            <a:fillRect/>
          </a:stretch>
        </p:blipFill>
        <p:spPr>
          <a:xfrm>
            <a:off x="7347976" y="1696277"/>
            <a:ext cx="2102902" cy="2055468"/>
          </a:xfrm>
          <a:prstGeom prst="rect">
            <a:avLst/>
          </a:prstGeom>
        </p:spPr>
      </p:pic>
      <p:pic>
        <p:nvPicPr>
          <p:cNvPr id="7" name="Picture 6">
            <a:extLst>
              <a:ext uri="{FF2B5EF4-FFF2-40B4-BE49-F238E27FC236}">
                <a16:creationId xmlns:a16="http://schemas.microsoft.com/office/drawing/2014/main" id="{65616646-8364-453F-8634-44615A544A34}"/>
              </a:ext>
            </a:extLst>
          </p:cNvPr>
          <p:cNvPicPr>
            <a:picLocks noChangeAspect="1"/>
          </p:cNvPicPr>
          <p:nvPr/>
        </p:nvPicPr>
        <p:blipFill>
          <a:blip r:embed="rId5"/>
          <a:stretch>
            <a:fillRect/>
          </a:stretch>
        </p:blipFill>
        <p:spPr>
          <a:xfrm>
            <a:off x="3868470" y="3915704"/>
            <a:ext cx="2225941" cy="2053610"/>
          </a:xfrm>
          <a:prstGeom prst="rect">
            <a:avLst/>
          </a:prstGeom>
        </p:spPr>
      </p:pic>
      <p:pic>
        <p:nvPicPr>
          <p:cNvPr id="8" name="Picture 7">
            <a:extLst>
              <a:ext uri="{FF2B5EF4-FFF2-40B4-BE49-F238E27FC236}">
                <a16:creationId xmlns:a16="http://schemas.microsoft.com/office/drawing/2014/main" id="{170D7AD9-7E20-4BF4-91FC-518F7703A513}"/>
              </a:ext>
            </a:extLst>
          </p:cNvPr>
          <p:cNvPicPr>
            <a:picLocks noChangeAspect="1"/>
          </p:cNvPicPr>
          <p:nvPr/>
        </p:nvPicPr>
        <p:blipFill>
          <a:blip r:embed="rId6"/>
          <a:stretch>
            <a:fillRect/>
          </a:stretch>
        </p:blipFill>
        <p:spPr>
          <a:xfrm>
            <a:off x="6344801" y="3915704"/>
            <a:ext cx="2225941" cy="2028705"/>
          </a:xfrm>
          <a:prstGeom prst="rect">
            <a:avLst/>
          </a:prstGeom>
        </p:spPr>
      </p:pic>
    </p:spTree>
    <p:extLst>
      <p:ext uri="{BB962C8B-B14F-4D97-AF65-F5344CB8AC3E}">
        <p14:creationId xmlns:p14="http://schemas.microsoft.com/office/powerpoint/2010/main" val="1047552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Prototype#2</a:t>
            </a:r>
          </a:p>
        </p:txBody>
      </p:sp>
      <p:pic>
        <p:nvPicPr>
          <p:cNvPr id="4" name="Picture 3">
            <a:extLst>
              <a:ext uri="{FF2B5EF4-FFF2-40B4-BE49-F238E27FC236}">
                <a16:creationId xmlns:a16="http://schemas.microsoft.com/office/drawing/2014/main" id="{A13D1F48-9735-49C8-9D6F-5137960D8443}"/>
              </a:ext>
            </a:extLst>
          </p:cNvPr>
          <p:cNvPicPr>
            <a:picLocks noChangeAspect="1"/>
          </p:cNvPicPr>
          <p:nvPr/>
        </p:nvPicPr>
        <p:blipFill>
          <a:blip r:embed="rId2"/>
          <a:stretch>
            <a:fillRect/>
          </a:stretch>
        </p:blipFill>
        <p:spPr>
          <a:xfrm>
            <a:off x="2397559" y="1693613"/>
            <a:ext cx="2225941" cy="2024546"/>
          </a:xfrm>
          <a:prstGeom prst="rect">
            <a:avLst/>
          </a:prstGeom>
        </p:spPr>
      </p:pic>
      <p:pic>
        <p:nvPicPr>
          <p:cNvPr id="9" name="Picture 8">
            <a:extLst>
              <a:ext uri="{FF2B5EF4-FFF2-40B4-BE49-F238E27FC236}">
                <a16:creationId xmlns:a16="http://schemas.microsoft.com/office/drawing/2014/main" id="{C4217676-CA94-4E2E-B448-673CDCA01566}"/>
              </a:ext>
            </a:extLst>
          </p:cNvPr>
          <p:cNvPicPr>
            <a:picLocks noChangeAspect="1"/>
          </p:cNvPicPr>
          <p:nvPr/>
        </p:nvPicPr>
        <p:blipFill>
          <a:blip r:embed="rId3"/>
          <a:stretch>
            <a:fillRect/>
          </a:stretch>
        </p:blipFill>
        <p:spPr>
          <a:xfrm>
            <a:off x="4827783" y="1701589"/>
            <a:ext cx="2102902" cy="2016570"/>
          </a:xfrm>
          <a:prstGeom prst="rect">
            <a:avLst/>
          </a:prstGeom>
        </p:spPr>
      </p:pic>
      <p:pic>
        <p:nvPicPr>
          <p:cNvPr id="10" name="Picture 9">
            <a:extLst>
              <a:ext uri="{FF2B5EF4-FFF2-40B4-BE49-F238E27FC236}">
                <a16:creationId xmlns:a16="http://schemas.microsoft.com/office/drawing/2014/main" id="{4443FDCA-F8DC-4AE5-8048-B048CFC49D84}"/>
              </a:ext>
            </a:extLst>
          </p:cNvPr>
          <p:cNvPicPr>
            <a:picLocks noChangeAspect="1"/>
          </p:cNvPicPr>
          <p:nvPr/>
        </p:nvPicPr>
        <p:blipFill>
          <a:blip r:embed="rId4"/>
          <a:stretch>
            <a:fillRect/>
          </a:stretch>
        </p:blipFill>
        <p:spPr>
          <a:xfrm>
            <a:off x="7134968" y="1693613"/>
            <a:ext cx="2438113" cy="2016570"/>
          </a:xfrm>
          <a:prstGeom prst="rect">
            <a:avLst/>
          </a:prstGeom>
        </p:spPr>
      </p:pic>
      <p:pic>
        <p:nvPicPr>
          <p:cNvPr id="11" name="Picture 10">
            <a:extLst>
              <a:ext uri="{FF2B5EF4-FFF2-40B4-BE49-F238E27FC236}">
                <a16:creationId xmlns:a16="http://schemas.microsoft.com/office/drawing/2014/main" id="{8F559F57-BA16-4998-9A33-E5D9F5284DDD}"/>
              </a:ext>
            </a:extLst>
          </p:cNvPr>
          <p:cNvPicPr>
            <a:picLocks noChangeAspect="1"/>
          </p:cNvPicPr>
          <p:nvPr/>
        </p:nvPicPr>
        <p:blipFill>
          <a:blip r:embed="rId5"/>
          <a:stretch>
            <a:fillRect/>
          </a:stretch>
        </p:blipFill>
        <p:spPr>
          <a:xfrm>
            <a:off x="2397559" y="3974206"/>
            <a:ext cx="2225941" cy="1973514"/>
          </a:xfrm>
          <a:prstGeom prst="rect">
            <a:avLst/>
          </a:prstGeom>
        </p:spPr>
      </p:pic>
      <p:pic>
        <p:nvPicPr>
          <p:cNvPr id="12" name="Picture 11">
            <a:extLst>
              <a:ext uri="{FF2B5EF4-FFF2-40B4-BE49-F238E27FC236}">
                <a16:creationId xmlns:a16="http://schemas.microsoft.com/office/drawing/2014/main" id="{0B15A41C-E17A-478E-953D-90169146D6FC}"/>
              </a:ext>
            </a:extLst>
          </p:cNvPr>
          <p:cNvPicPr>
            <a:picLocks noChangeAspect="1"/>
          </p:cNvPicPr>
          <p:nvPr/>
        </p:nvPicPr>
        <p:blipFill>
          <a:blip r:embed="rId6"/>
          <a:stretch>
            <a:fillRect/>
          </a:stretch>
        </p:blipFill>
        <p:spPr>
          <a:xfrm>
            <a:off x="4827783" y="3974205"/>
            <a:ext cx="2102902" cy="1973513"/>
          </a:xfrm>
          <a:prstGeom prst="rect">
            <a:avLst/>
          </a:prstGeom>
        </p:spPr>
      </p:pic>
      <p:pic>
        <p:nvPicPr>
          <p:cNvPr id="13" name="Picture 12">
            <a:extLst>
              <a:ext uri="{FF2B5EF4-FFF2-40B4-BE49-F238E27FC236}">
                <a16:creationId xmlns:a16="http://schemas.microsoft.com/office/drawing/2014/main" id="{ABDB2AFA-B441-4917-ADF9-13A159374580}"/>
              </a:ext>
            </a:extLst>
          </p:cNvPr>
          <p:cNvPicPr>
            <a:picLocks noChangeAspect="1"/>
          </p:cNvPicPr>
          <p:nvPr/>
        </p:nvPicPr>
        <p:blipFill>
          <a:blip r:embed="rId7"/>
          <a:stretch>
            <a:fillRect/>
          </a:stretch>
        </p:blipFill>
        <p:spPr>
          <a:xfrm>
            <a:off x="7134967" y="3974205"/>
            <a:ext cx="2438113" cy="1973513"/>
          </a:xfrm>
          <a:prstGeom prst="rect">
            <a:avLst/>
          </a:prstGeom>
        </p:spPr>
      </p:pic>
    </p:spTree>
    <p:extLst>
      <p:ext uri="{BB962C8B-B14F-4D97-AF65-F5344CB8AC3E}">
        <p14:creationId xmlns:p14="http://schemas.microsoft.com/office/powerpoint/2010/main" val="14283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FFC1-DF1E-4890-8DEB-0C8B489754D5}"/>
              </a:ext>
            </a:extLst>
          </p:cNvPr>
          <p:cNvSpPr>
            <a:spLocks noGrp="1"/>
          </p:cNvSpPr>
          <p:nvPr>
            <p:ph type="title"/>
          </p:nvPr>
        </p:nvSpPr>
        <p:spPr>
          <a:xfrm>
            <a:off x="1141413" y="618518"/>
            <a:ext cx="9905998" cy="1077760"/>
          </a:xfrm>
        </p:spPr>
        <p:txBody>
          <a:bodyPr>
            <a:normAutofit/>
          </a:bodyPr>
          <a:lstStyle/>
          <a:p>
            <a:r>
              <a:rPr lang="en-US" sz="4000" u="sng" dirty="0"/>
              <a:t>Questions:</a:t>
            </a:r>
          </a:p>
        </p:txBody>
      </p:sp>
      <p:sp>
        <p:nvSpPr>
          <p:cNvPr id="3" name="Content Placeholder 2">
            <a:extLst>
              <a:ext uri="{FF2B5EF4-FFF2-40B4-BE49-F238E27FC236}">
                <a16:creationId xmlns:a16="http://schemas.microsoft.com/office/drawing/2014/main" id="{44BEA323-5605-4FCA-92A3-5756918A1BB0}"/>
              </a:ext>
            </a:extLst>
          </p:cNvPr>
          <p:cNvSpPr>
            <a:spLocks noGrp="1"/>
          </p:cNvSpPr>
          <p:nvPr>
            <p:ph idx="1"/>
          </p:nvPr>
        </p:nvSpPr>
        <p:spPr>
          <a:xfrm>
            <a:off x="1141413" y="1658143"/>
            <a:ext cx="9905999" cy="3541714"/>
          </a:xfrm>
        </p:spPr>
        <p:txBody>
          <a:bodyPr/>
          <a:lstStyle/>
          <a:p>
            <a:pPr lvl="0" algn="just"/>
            <a:r>
              <a:rPr lang="en-US" dirty="0"/>
              <a:t>What are your thoughts on the allotted time for lunch breaks, is it enough?</a:t>
            </a:r>
          </a:p>
          <a:p>
            <a:pPr lvl="0" algn="just"/>
            <a:r>
              <a:rPr lang="en-US" dirty="0"/>
              <a:t>How do you spend your breaks?</a:t>
            </a:r>
          </a:p>
          <a:p>
            <a:pPr lvl="0" algn="just"/>
            <a:r>
              <a:rPr lang="en-US" dirty="0"/>
              <a:t>Are the food choices on the cafeteria enough?</a:t>
            </a:r>
          </a:p>
          <a:p>
            <a:pPr lvl="0" algn="just"/>
            <a:r>
              <a:rPr lang="en-US" dirty="0"/>
              <a:t>How about the food line queuing?</a:t>
            </a:r>
          </a:p>
          <a:p>
            <a:pPr lvl="0" algn="just"/>
            <a:r>
              <a:rPr lang="en-US" dirty="0"/>
              <a:t>What are the reasons for you not to eat at the cafeteria, and where do you usually eat out?</a:t>
            </a:r>
          </a:p>
        </p:txBody>
      </p:sp>
    </p:spTree>
    <p:extLst>
      <p:ext uri="{BB962C8B-B14F-4D97-AF65-F5344CB8AC3E}">
        <p14:creationId xmlns:p14="http://schemas.microsoft.com/office/powerpoint/2010/main" val="73750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60B0-79FC-4650-AC97-6D9243543EE0}"/>
              </a:ext>
            </a:extLst>
          </p:cNvPr>
          <p:cNvSpPr>
            <a:spLocks noGrp="1"/>
          </p:cNvSpPr>
          <p:nvPr>
            <p:ph type="title"/>
          </p:nvPr>
        </p:nvSpPr>
        <p:spPr/>
        <p:txBody>
          <a:bodyPr/>
          <a:lstStyle/>
          <a:p>
            <a:r>
              <a:rPr lang="en-US" dirty="0"/>
              <a:t>Interviewee: Yukimura Rin  </a:t>
            </a:r>
            <a:br>
              <a:rPr lang="en-US" dirty="0"/>
            </a:br>
            <a:r>
              <a:rPr lang="en-US" dirty="0"/>
              <a:t>Age: 19</a:t>
            </a:r>
          </a:p>
        </p:txBody>
      </p:sp>
      <p:sp>
        <p:nvSpPr>
          <p:cNvPr id="3" name="Content Placeholder 2">
            <a:extLst>
              <a:ext uri="{FF2B5EF4-FFF2-40B4-BE49-F238E27FC236}">
                <a16:creationId xmlns:a16="http://schemas.microsoft.com/office/drawing/2014/main" id="{97CFB9EA-44EB-451F-B5B2-6DFDD4934C80}"/>
              </a:ext>
            </a:extLst>
          </p:cNvPr>
          <p:cNvSpPr>
            <a:spLocks noGrp="1"/>
          </p:cNvSpPr>
          <p:nvPr>
            <p:ph idx="1"/>
          </p:nvPr>
        </p:nvSpPr>
        <p:spPr>
          <a:xfrm>
            <a:off x="1141413" y="2097088"/>
            <a:ext cx="9905999" cy="3541714"/>
          </a:xfrm>
        </p:spPr>
        <p:txBody>
          <a:bodyPr>
            <a:noAutofit/>
          </a:bodyPr>
          <a:lstStyle/>
          <a:p>
            <a:r>
              <a:rPr lang="en-US" sz="1600" dirty="0"/>
              <a:t>What are your thoughts on the allotted time for lunch breaks, is it enough?</a:t>
            </a:r>
          </a:p>
          <a:p>
            <a:pPr lvl="1"/>
            <a:r>
              <a:rPr lang="en-US" sz="1600" dirty="0"/>
              <a:t> It's enough to eat and chill with friends.</a:t>
            </a:r>
          </a:p>
          <a:p>
            <a:r>
              <a:rPr lang="en-US" sz="1600" dirty="0"/>
              <a:t>How do you spend your breaks?</a:t>
            </a:r>
          </a:p>
          <a:p>
            <a:pPr lvl="1"/>
            <a:r>
              <a:rPr lang="en-US" sz="1600" dirty="0"/>
              <a:t>I spend it bugging my friends.</a:t>
            </a:r>
          </a:p>
          <a:p>
            <a:r>
              <a:rPr lang="en-US" sz="1600" dirty="0"/>
              <a:t>Are the food choices on the cafeteria enough?</a:t>
            </a:r>
          </a:p>
          <a:p>
            <a:pPr lvl="1"/>
            <a:r>
              <a:rPr lang="en-US" sz="1600" dirty="0"/>
              <a:t>They're enough</a:t>
            </a:r>
          </a:p>
          <a:p>
            <a:r>
              <a:rPr lang="en-US" sz="1600" dirty="0"/>
              <a:t>How about the food line queuing?</a:t>
            </a:r>
          </a:p>
          <a:p>
            <a:pPr lvl="1"/>
            <a:r>
              <a:rPr lang="en-US" sz="1600" dirty="0"/>
              <a:t>The queue can be too annoying. hopefully APC changes or adjusts some courses and sections time for lunch.</a:t>
            </a:r>
          </a:p>
        </p:txBody>
      </p:sp>
    </p:spTree>
    <p:extLst>
      <p:ext uri="{BB962C8B-B14F-4D97-AF65-F5344CB8AC3E}">
        <p14:creationId xmlns:p14="http://schemas.microsoft.com/office/powerpoint/2010/main" val="219398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5823-E2BD-422D-AFAF-90B4D307B13A}"/>
              </a:ext>
            </a:extLst>
          </p:cNvPr>
          <p:cNvSpPr>
            <a:spLocks noGrp="1"/>
          </p:cNvSpPr>
          <p:nvPr>
            <p:ph type="title"/>
          </p:nvPr>
        </p:nvSpPr>
        <p:spPr/>
        <p:txBody>
          <a:bodyPr/>
          <a:lstStyle/>
          <a:p>
            <a:r>
              <a:rPr lang="en-US" dirty="0"/>
              <a:t>interviewee: Jasper </a:t>
            </a:r>
            <a:r>
              <a:rPr lang="en-US" dirty="0" err="1"/>
              <a:t>Canale</a:t>
            </a:r>
            <a:br>
              <a:rPr lang="en-US" dirty="0"/>
            </a:br>
            <a:r>
              <a:rPr lang="en-US" dirty="0"/>
              <a:t>Age: 25</a:t>
            </a:r>
          </a:p>
        </p:txBody>
      </p:sp>
      <p:sp>
        <p:nvSpPr>
          <p:cNvPr id="3" name="Content Placeholder 2">
            <a:extLst>
              <a:ext uri="{FF2B5EF4-FFF2-40B4-BE49-F238E27FC236}">
                <a16:creationId xmlns:a16="http://schemas.microsoft.com/office/drawing/2014/main" id="{3CE9E29A-0907-4108-B46E-D410C3664E8B}"/>
              </a:ext>
            </a:extLst>
          </p:cNvPr>
          <p:cNvSpPr>
            <a:spLocks noGrp="1"/>
          </p:cNvSpPr>
          <p:nvPr>
            <p:ph idx="1"/>
          </p:nvPr>
        </p:nvSpPr>
        <p:spPr>
          <a:xfrm>
            <a:off x="1141413" y="2097088"/>
            <a:ext cx="9905999" cy="4436233"/>
          </a:xfrm>
        </p:spPr>
        <p:txBody>
          <a:bodyPr>
            <a:noAutofit/>
          </a:bodyPr>
          <a:lstStyle/>
          <a:p>
            <a:r>
              <a:rPr lang="en-US" sz="1600" dirty="0"/>
              <a:t>What are your thoughts on the allotted time for lunch breaks, is it enough?</a:t>
            </a:r>
          </a:p>
          <a:p>
            <a:pPr lvl="1"/>
            <a:r>
              <a:rPr lang="en-US" sz="1600" dirty="0"/>
              <a:t>More than enough than you can imagine.  Although college's lunch time is always clashing with the Senior High's.</a:t>
            </a:r>
          </a:p>
          <a:p>
            <a:r>
              <a:rPr lang="en-US" sz="1600" dirty="0"/>
              <a:t>How do you spend your breaks?</a:t>
            </a:r>
          </a:p>
          <a:p>
            <a:pPr lvl="1"/>
            <a:r>
              <a:rPr lang="en-US" sz="1600" dirty="0"/>
              <a:t>Eating lunch, freshening up myself to the Comfort room and rest.</a:t>
            </a:r>
          </a:p>
          <a:p>
            <a:r>
              <a:rPr lang="en-US" sz="1600" dirty="0"/>
              <a:t>Are the food choices on the cafeteria enough?</a:t>
            </a:r>
          </a:p>
          <a:p>
            <a:pPr lvl="1"/>
            <a:r>
              <a:rPr lang="en-US" sz="1600" dirty="0"/>
              <a:t>Not much variety, it's weekly menu change which is kind of boring and not good.</a:t>
            </a:r>
          </a:p>
          <a:p>
            <a:r>
              <a:rPr lang="en-US" sz="1600" dirty="0"/>
              <a:t>How about the food line queuing?</a:t>
            </a:r>
          </a:p>
          <a:p>
            <a:pPr lvl="1"/>
            <a:r>
              <a:rPr lang="en-US" sz="1600" dirty="0"/>
              <a:t>Line it's not too long since most of the students tend to eat outside rather inside the campus.</a:t>
            </a:r>
          </a:p>
          <a:p>
            <a:r>
              <a:rPr lang="en-US" sz="1600" dirty="0"/>
              <a:t>Do you eat your lunch in </a:t>
            </a:r>
            <a:r>
              <a:rPr lang="en-US" sz="1600" dirty="0" err="1"/>
              <a:t>caf</a:t>
            </a:r>
            <a:r>
              <a:rPr lang="en-US" sz="1600" dirty="0"/>
              <a:t>? If not, where?</a:t>
            </a:r>
          </a:p>
          <a:p>
            <a:pPr lvl="1"/>
            <a:r>
              <a:rPr lang="en-US" sz="1600" dirty="0"/>
              <a:t>Eating at dorm/apartment then call for take-outs but that's really rare </a:t>
            </a:r>
            <a:r>
              <a:rPr lang="en-US" sz="1600" dirty="0" err="1"/>
              <a:t>occurence</a:t>
            </a:r>
            <a:r>
              <a:rPr lang="en-US" sz="1600" dirty="0"/>
              <a:t>.</a:t>
            </a:r>
          </a:p>
        </p:txBody>
      </p:sp>
    </p:spTree>
    <p:extLst>
      <p:ext uri="{BB962C8B-B14F-4D97-AF65-F5344CB8AC3E}">
        <p14:creationId xmlns:p14="http://schemas.microsoft.com/office/powerpoint/2010/main" val="31452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3B19-997A-4A71-AE9C-0B62EA9E0407}"/>
              </a:ext>
            </a:extLst>
          </p:cNvPr>
          <p:cNvSpPr>
            <a:spLocks noGrp="1"/>
          </p:cNvSpPr>
          <p:nvPr>
            <p:ph type="title"/>
          </p:nvPr>
        </p:nvSpPr>
        <p:spPr/>
        <p:txBody>
          <a:bodyPr/>
          <a:lstStyle/>
          <a:p>
            <a:r>
              <a:rPr lang="en-US" dirty="0"/>
              <a:t>Interviewee: Conway Frost</a:t>
            </a:r>
            <a:br>
              <a:rPr lang="en-US" dirty="0"/>
            </a:br>
            <a:r>
              <a:rPr lang="en-US" dirty="0"/>
              <a:t>Age: 19</a:t>
            </a:r>
          </a:p>
        </p:txBody>
      </p:sp>
      <p:sp>
        <p:nvSpPr>
          <p:cNvPr id="3" name="Content Placeholder 2">
            <a:extLst>
              <a:ext uri="{FF2B5EF4-FFF2-40B4-BE49-F238E27FC236}">
                <a16:creationId xmlns:a16="http://schemas.microsoft.com/office/drawing/2014/main" id="{8C3069F6-B1F8-440D-B303-16918AB3FFA1}"/>
              </a:ext>
            </a:extLst>
          </p:cNvPr>
          <p:cNvSpPr>
            <a:spLocks noGrp="1"/>
          </p:cNvSpPr>
          <p:nvPr>
            <p:ph idx="1"/>
          </p:nvPr>
        </p:nvSpPr>
        <p:spPr>
          <a:xfrm>
            <a:off x="1141413" y="2097088"/>
            <a:ext cx="9905999" cy="4343469"/>
          </a:xfrm>
        </p:spPr>
        <p:txBody>
          <a:bodyPr>
            <a:noAutofit/>
          </a:bodyPr>
          <a:lstStyle/>
          <a:p>
            <a:r>
              <a:rPr lang="en-US" sz="1600" dirty="0"/>
              <a:t>What are your thoughts on the allotted time for lunch breaks, is it enough?</a:t>
            </a:r>
          </a:p>
          <a:p>
            <a:pPr lvl="1"/>
            <a:r>
              <a:rPr lang="en-US" sz="1600" dirty="0"/>
              <a:t>My thoughts on the time given for lunch doesn't help considering that the cafeteria becomes full and hard to find tables to eat at and really long lines as well as it doesn't give enough time to eat outside. If you are able to wait till the crowd in the cafeteria decreases it doesn't give enough time to sit down and eat because you only have a few minutes.</a:t>
            </a:r>
          </a:p>
          <a:p>
            <a:r>
              <a:rPr lang="en-US" sz="1600" dirty="0"/>
              <a:t>How do you spend your breaks?</a:t>
            </a:r>
          </a:p>
          <a:p>
            <a:pPr lvl="1"/>
            <a:r>
              <a:rPr lang="en-US" sz="1600" dirty="0"/>
              <a:t>Getting a few minutes of rest in the library then going to get lunch in the cafeteria.</a:t>
            </a:r>
          </a:p>
          <a:p>
            <a:r>
              <a:rPr lang="en-US" sz="1600" dirty="0"/>
              <a:t>Are the food choices on the cafeteria enough?</a:t>
            </a:r>
          </a:p>
          <a:p>
            <a:pPr lvl="1"/>
            <a:r>
              <a:rPr lang="en-US" sz="1600" dirty="0"/>
              <a:t>The food choices are plenty.</a:t>
            </a:r>
          </a:p>
        </p:txBody>
      </p:sp>
    </p:spTree>
    <p:extLst>
      <p:ext uri="{BB962C8B-B14F-4D97-AF65-F5344CB8AC3E}">
        <p14:creationId xmlns:p14="http://schemas.microsoft.com/office/powerpoint/2010/main" val="428899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3B19-997A-4A71-AE9C-0B62EA9E0407}"/>
              </a:ext>
            </a:extLst>
          </p:cNvPr>
          <p:cNvSpPr>
            <a:spLocks noGrp="1"/>
          </p:cNvSpPr>
          <p:nvPr>
            <p:ph type="title"/>
          </p:nvPr>
        </p:nvSpPr>
        <p:spPr/>
        <p:txBody>
          <a:bodyPr/>
          <a:lstStyle/>
          <a:p>
            <a:r>
              <a:rPr lang="en-US" dirty="0"/>
              <a:t>Interviewee: Conway Frost</a:t>
            </a:r>
            <a:br>
              <a:rPr lang="en-US" dirty="0"/>
            </a:br>
            <a:r>
              <a:rPr lang="en-US" dirty="0"/>
              <a:t>Age: 19</a:t>
            </a:r>
          </a:p>
        </p:txBody>
      </p:sp>
      <p:sp>
        <p:nvSpPr>
          <p:cNvPr id="3" name="Content Placeholder 2">
            <a:extLst>
              <a:ext uri="{FF2B5EF4-FFF2-40B4-BE49-F238E27FC236}">
                <a16:creationId xmlns:a16="http://schemas.microsoft.com/office/drawing/2014/main" id="{8C3069F6-B1F8-440D-B303-16918AB3FFA1}"/>
              </a:ext>
            </a:extLst>
          </p:cNvPr>
          <p:cNvSpPr>
            <a:spLocks noGrp="1"/>
          </p:cNvSpPr>
          <p:nvPr>
            <p:ph idx="1"/>
          </p:nvPr>
        </p:nvSpPr>
        <p:spPr>
          <a:xfrm>
            <a:off x="1141413" y="2097088"/>
            <a:ext cx="9905999" cy="4343469"/>
          </a:xfrm>
        </p:spPr>
        <p:txBody>
          <a:bodyPr>
            <a:noAutofit/>
          </a:bodyPr>
          <a:lstStyle/>
          <a:p>
            <a:r>
              <a:rPr lang="en-US" sz="1600" dirty="0"/>
              <a:t>How about the food line queuing?</a:t>
            </a:r>
          </a:p>
          <a:p>
            <a:pPr lvl="1"/>
            <a:r>
              <a:rPr lang="en-US" sz="1600" dirty="0"/>
              <a:t>The line queues are very long and you're lucky to be able to reach the counter and find a table</a:t>
            </a:r>
          </a:p>
          <a:p>
            <a:r>
              <a:rPr lang="en-US" sz="1600" dirty="0"/>
              <a:t>Do you eat your lunch in </a:t>
            </a:r>
            <a:r>
              <a:rPr lang="en-US" sz="1600" dirty="0" err="1"/>
              <a:t>caf</a:t>
            </a:r>
            <a:r>
              <a:rPr lang="en-US" sz="1600" dirty="0"/>
              <a:t>? If not, where?</a:t>
            </a:r>
          </a:p>
          <a:p>
            <a:pPr lvl="1"/>
            <a:r>
              <a:rPr lang="en-US" sz="1600" dirty="0"/>
              <a:t>Yes I eat lunch at the cafeteria but when it is too crowded I just eat at the convenient store outside</a:t>
            </a:r>
          </a:p>
        </p:txBody>
      </p:sp>
    </p:spTree>
    <p:extLst>
      <p:ext uri="{BB962C8B-B14F-4D97-AF65-F5344CB8AC3E}">
        <p14:creationId xmlns:p14="http://schemas.microsoft.com/office/powerpoint/2010/main" val="254495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3B19-997A-4A71-AE9C-0B62EA9E0407}"/>
              </a:ext>
            </a:extLst>
          </p:cNvPr>
          <p:cNvSpPr>
            <a:spLocks noGrp="1"/>
          </p:cNvSpPr>
          <p:nvPr>
            <p:ph type="title"/>
          </p:nvPr>
        </p:nvSpPr>
        <p:spPr/>
        <p:txBody>
          <a:bodyPr/>
          <a:lstStyle/>
          <a:p>
            <a:r>
              <a:rPr lang="en-US" dirty="0"/>
              <a:t>Interviewee: </a:t>
            </a:r>
            <a:r>
              <a:rPr lang="en-US" dirty="0" err="1"/>
              <a:t>lio</a:t>
            </a:r>
            <a:r>
              <a:rPr lang="en-US" dirty="0"/>
              <a:t> </a:t>
            </a:r>
            <a:r>
              <a:rPr lang="en-US" dirty="0" err="1"/>
              <a:t>scarboro</a:t>
            </a:r>
            <a:br>
              <a:rPr lang="en-US" dirty="0"/>
            </a:br>
            <a:r>
              <a:rPr lang="en-US" dirty="0"/>
              <a:t>Age: 20</a:t>
            </a:r>
          </a:p>
        </p:txBody>
      </p:sp>
      <p:sp>
        <p:nvSpPr>
          <p:cNvPr id="3" name="Content Placeholder 2">
            <a:extLst>
              <a:ext uri="{FF2B5EF4-FFF2-40B4-BE49-F238E27FC236}">
                <a16:creationId xmlns:a16="http://schemas.microsoft.com/office/drawing/2014/main" id="{8C3069F6-B1F8-440D-B303-16918AB3FFA1}"/>
              </a:ext>
            </a:extLst>
          </p:cNvPr>
          <p:cNvSpPr>
            <a:spLocks noGrp="1"/>
          </p:cNvSpPr>
          <p:nvPr>
            <p:ph idx="1"/>
          </p:nvPr>
        </p:nvSpPr>
        <p:spPr>
          <a:xfrm>
            <a:off x="1141413" y="2097088"/>
            <a:ext cx="9905999" cy="4343469"/>
          </a:xfrm>
        </p:spPr>
        <p:txBody>
          <a:bodyPr>
            <a:noAutofit/>
          </a:bodyPr>
          <a:lstStyle/>
          <a:p>
            <a:pPr algn="just"/>
            <a:r>
              <a:rPr lang="en-US" sz="1600" dirty="0"/>
              <a:t>What are your thoughts on the allotted time for lunch breaks, is it enough?</a:t>
            </a:r>
          </a:p>
          <a:p>
            <a:pPr lvl="1" algn="just"/>
            <a:r>
              <a:rPr lang="en-US" sz="1600" dirty="0"/>
              <a:t>It is not enough if you consider the time it takes for students to line up and order food in the cafeteria. If one brings packed lunch, then, this is a non-issue and the time would be enough for one to finish lunch.</a:t>
            </a:r>
          </a:p>
          <a:p>
            <a:pPr algn="just"/>
            <a:r>
              <a:rPr lang="en-US" sz="1600" dirty="0"/>
              <a:t>How do you spend your breaks?</a:t>
            </a:r>
          </a:p>
          <a:p>
            <a:pPr lvl="1" algn="just"/>
            <a:r>
              <a:rPr lang="en-US" sz="1600" dirty="0"/>
              <a:t>I spend my breaks eating, reviewing, and playing games.</a:t>
            </a:r>
          </a:p>
          <a:p>
            <a:pPr algn="just"/>
            <a:r>
              <a:rPr lang="en-US" sz="1600" dirty="0"/>
              <a:t>Are the food choices on the cafeteria enough?</a:t>
            </a:r>
          </a:p>
          <a:p>
            <a:pPr lvl="1" algn="just"/>
            <a:r>
              <a:rPr lang="en-US" sz="1600" dirty="0"/>
              <a:t>The food choices in the cafeteria are enough for the average consumer. Rice meals, Filipino Meals, and Pasta with bread and milk tea. However, for those who are looking for burgers and other such things, perhaps select and Jollibee might be a better place and that resides outside the school at the Gas Station that is Shell. If these still do not suit the palate of the student, it would be a far longer walk to the nearest food place away from the school itself.</a:t>
            </a:r>
          </a:p>
          <a:p>
            <a:pPr algn="just"/>
            <a:endParaRPr lang="en-US" sz="1600" dirty="0"/>
          </a:p>
        </p:txBody>
      </p:sp>
    </p:spTree>
    <p:extLst>
      <p:ext uri="{BB962C8B-B14F-4D97-AF65-F5344CB8AC3E}">
        <p14:creationId xmlns:p14="http://schemas.microsoft.com/office/powerpoint/2010/main" val="130736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3B19-997A-4A71-AE9C-0B62EA9E0407}"/>
              </a:ext>
            </a:extLst>
          </p:cNvPr>
          <p:cNvSpPr>
            <a:spLocks noGrp="1"/>
          </p:cNvSpPr>
          <p:nvPr>
            <p:ph type="title"/>
          </p:nvPr>
        </p:nvSpPr>
        <p:spPr/>
        <p:txBody>
          <a:bodyPr/>
          <a:lstStyle/>
          <a:p>
            <a:r>
              <a:rPr lang="en-US" dirty="0"/>
              <a:t>Interviewee: </a:t>
            </a:r>
            <a:r>
              <a:rPr lang="en-US" dirty="0" err="1"/>
              <a:t>lio</a:t>
            </a:r>
            <a:r>
              <a:rPr lang="en-US" dirty="0"/>
              <a:t> </a:t>
            </a:r>
            <a:r>
              <a:rPr lang="en-US" dirty="0" err="1"/>
              <a:t>scarboro</a:t>
            </a:r>
            <a:br>
              <a:rPr lang="en-US" dirty="0"/>
            </a:br>
            <a:r>
              <a:rPr lang="en-US" dirty="0"/>
              <a:t>Age: 20</a:t>
            </a:r>
          </a:p>
        </p:txBody>
      </p:sp>
      <p:sp>
        <p:nvSpPr>
          <p:cNvPr id="3" name="Content Placeholder 2">
            <a:extLst>
              <a:ext uri="{FF2B5EF4-FFF2-40B4-BE49-F238E27FC236}">
                <a16:creationId xmlns:a16="http://schemas.microsoft.com/office/drawing/2014/main" id="{8C3069F6-B1F8-440D-B303-16918AB3FFA1}"/>
              </a:ext>
            </a:extLst>
          </p:cNvPr>
          <p:cNvSpPr>
            <a:spLocks noGrp="1"/>
          </p:cNvSpPr>
          <p:nvPr>
            <p:ph idx="1"/>
          </p:nvPr>
        </p:nvSpPr>
        <p:spPr>
          <a:xfrm>
            <a:off x="1141413" y="2097088"/>
            <a:ext cx="9905999" cy="4343469"/>
          </a:xfrm>
        </p:spPr>
        <p:txBody>
          <a:bodyPr>
            <a:noAutofit/>
          </a:bodyPr>
          <a:lstStyle/>
          <a:p>
            <a:pPr algn="just"/>
            <a:r>
              <a:rPr lang="en-US" sz="1600" dirty="0"/>
              <a:t>How about the food line queuing?</a:t>
            </a:r>
          </a:p>
          <a:p>
            <a:pPr lvl="1" algn="just"/>
            <a:r>
              <a:rPr lang="en-US" sz="1600" dirty="0"/>
              <a:t>I feel like the lines are indeed too long and this attributed to the lunch hours being too short or at the same time as other classes. Either increase the time allotted to lunch hours or schedule the lunch hours for each set of classes better.</a:t>
            </a:r>
          </a:p>
          <a:p>
            <a:pPr algn="just"/>
            <a:r>
              <a:rPr lang="en-US" sz="1600" dirty="0"/>
              <a:t>Do you eat your lunch in </a:t>
            </a:r>
            <a:r>
              <a:rPr lang="en-US" sz="1600" dirty="0" err="1"/>
              <a:t>caf</a:t>
            </a:r>
            <a:r>
              <a:rPr lang="en-US" sz="1600" dirty="0"/>
              <a:t>? If not, where?</a:t>
            </a:r>
          </a:p>
          <a:p>
            <a:pPr lvl="1" algn="just"/>
            <a:r>
              <a:rPr lang="en-US" sz="1600" dirty="0"/>
              <a:t>No, I eat my lunch in the Library because it's a lot more quiet and calm than the cafeteria.</a:t>
            </a:r>
          </a:p>
        </p:txBody>
      </p:sp>
    </p:spTree>
    <p:extLst>
      <p:ext uri="{BB962C8B-B14F-4D97-AF65-F5344CB8AC3E}">
        <p14:creationId xmlns:p14="http://schemas.microsoft.com/office/powerpoint/2010/main" val="51343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3B19-997A-4A71-AE9C-0B62EA9E0407}"/>
              </a:ext>
            </a:extLst>
          </p:cNvPr>
          <p:cNvSpPr>
            <a:spLocks noGrp="1"/>
          </p:cNvSpPr>
          <p:nvPr>
            <p:ph type="title"/>
          </p:nvPr>
        </p:nvSpPr>
        <p:spPr/>
        <p:txBody>
          <a:bodyPr/>
          <a:lstStyle/>
          <a:p>
            <a:r>
              <a:rPr lang="en-US" dirty="0"/>
              <a:t>Interviewee: </a:t>
            </a:r>
            <a:r>
              <a:rPr lang="en-US" dirty="0" err="1"/>
              <a:t>Ranz</a:t>
            </a:r>
            <a:r>
              <a:rPr lang="en-US" dirty="0"/>
              <a:t> Martinez</a:t>
            </a:r>
            <a:br>
              <a:rPr lang="en-US" dirty="0"/>
            </a:br>
            <a:r>
              <a:rPr lang="en-US" dirty="0"/>
              <a:t>Age: 19</a:t>
            </a:r>
          </a:p>
        </p:txBody>
      </p:sp>
      <p:sp>
        <p:nvSpPr>
          <p:cNvPr id="3" name="Content Placeholder 2">
            <a:extLst>
              <a:ext uri="{FF2B5EF4-FFF2-40B4-BE49-F238E27FC236}">
                <a16:creationId xmlns:a16="http://schemas.microsoft.com/office/drawing/2014/main" id="{8C3069F6-B1F8-440D-B303-16918AB3FFA1}"/>
              </a:ext>
            </a:extLst>
          </p:cNvPr>
          <p:cNvSpPr>
            <a:spLocks noGrp="1"/>
          </p:cNvSpPr>
          <p:nvPr>
            <p:ph idx="1"/>
          </p:nvPr>
        </p:nvSpPr>
        <p:spPr>
          <a:xfrm>
            <a:off x="1141413" y="2097088"/>
            <a:ext cx="9905999" cy="4343469"/>
          </a:xfrm>
        </p:spPr>
        <p:txBody>
          <a:bodyPr>
            <a:noAutofit/>
          </a:bodyPr>
          <a:lstStyle/>
          <a:p>
            <a:pPr algn="just"/>
            <a:r>
              <a:rPr lang="en-US" sz="1600" dirty="0"/>
              <a:t>What are your thoughts on the allotted time for lunch breaks, is it enough? </a:t>
            </a:r>
          </a:p>
          <a:p>
            <a:pPr lvl="1" algn="just"/>
            <a:r>
              <a:rPr lang="en-US" sz="1600" dirty="0"/>
              <a:t>its more than enough, taking meal and doing academic related stuff</a:t>
            </a:r>
          </a:p>
          <a:p>
            <a:pPr algn="just"/>
            <a:r>
              <a:rPr lang="en-US" sz="1600" dirty="0"/>
              <a:t>How do you spend your breaks? </a:t>
            </a:r>
          </a:p>
          <a:p>
            <a:pPr lvl="1" algn="just"/>
            <a:r>
              <a:rPr lang="en-US" sz="1600" dirty="0"/>
              <a:t>eating lunch with friends and doing </a:t>
            </a:r>
            <a:r>
              <a:rPr lang="en-US" sz="1600" dirty="0" err="1"/>
              <a:t>schoolworks</a:t>
            </a:r>
            <a:endParaRPr lang="en-US" sz="1600" dirty="0"/>
          </a:p>
          <a:p>
            <a:pPr algn="just"/>
            <a:r>
              <a:rPr lang="en-US" sz="1600" dirty="0"/>
              <a:t>Are the food choices on the cafeteria enough? </a:t>
            </a:r>
          </a:p>
          <a:p>
            <a:pPr lvl="1" algn="just"/>
            <a:r>
              <a:rPr lang="en-US" sz="1600" dirty="0"/>
              <a:t>Yes, there's a lot of food choices you can go to</a:t>
            </a:r>
          </a:p>
          <a:p>
            <a:pPr algn="just"/>
            <a:r>
              <a:rPr lang="en-US" sz="1600" dirty="0"/>
              <a:t>How about the food line queuing? </a:t>
            </a:r>
          </a:p>
          <a:p>
            <a:pPr lvl="1" algn="just"/>
            <a:r>
              <a:rPr lang="en-US" sz="1600" dirty="0"/>
              <a:t>sometimes it took to long because of too much customers while there are 1 to 2 staffs at the counter to serve them</a:t>
            </a:r>
          </a:p>
          <a:p>
            <a:pPr algn="just"/>
            <a:r>
              <a:rPr lang="en-US" sz="1600" dirty="0"/>
              <a:t>What are the reasons for you not to eat at the cafeteria, and where do you usually eat out?</a:t>
            </a:r>
          </a:p>
          <a:p>
            <a:pPr lvl="1" algn="just"/>
            <a:r>
              <a:rPr lang="en-US" sz="1600" dirty="0"/>
              <a:t>It is crowded when its breaktime and </a:t>
            </a:r>
            <a:r>
              <a:rPr lang="en-US" sz="1600" dirty="0" err="1"/>
              <a:t>mang</a:t>
            </a:r>
            <a:r>
              <a:rPr lang="en-US" sz="1600" dirty="0"/>
              <a:t> </a:t>
            </a:r>
            <a:r>
              <a:rPr lang="en-US" sz="1600" dirty="0" err="1"/>
              <a:t>danny's</a:t>
            </a:r>
            <a:r>
              <a:rPr lang="en-US" sz="1600" dirty="0"/>
              <a:t> eatery is much </a:t>
            </a:r>
            <a:r>
              <a:rPr lang="en-US" sz="1600" dirty="0" err="1"/>
              <a:t>afforadable</a:t>
            </a:r>
            <a:endParaRPr lang="en-US" sz="1600" dirty="0"/>
          </a:p>
        </p:txBody>
      </p:sp>
    </p:spTree>
    <p:extLst>
      <p:ext uri="{BB962C8B-B14F-4D97-AF65-F5344CB8AC3E}">
        <p14:creationId xmlns:p14="http://schemas.microsoft.com/office/powerpoint/2010/main" val="2886539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50</TotalTime>
  <Words>1091</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Tw Cen MT</vt:lpstr>
      <vt:lpstr>Circuit</vt:lpstr>
      <vt:lpstr>User design</vt:lpstr>
      <vt:lpstr>Questions:</vt:lpstr>
      <vt:lpstr>Interviewee: Yukimura Rin   Age: 19</vt:lpstr>
      <vt:lpstr>interviewee: Jasper Canale Age: 25</vt:lpstr>
      <vt:lpstr>Interviewee: Conway Frost Age: 19</vt:lpstr>
      <vt:lpstr>Interviewee: Conway Frost Age: 19</vt:lpstr>
      <vt:lpstr>Interviewee: lio scarboro Age: 20</vt:lpstr>
      <vt:lpstr>Interviewee: lio scarboro Age: 20</vt:lpstr>
      <vt:lpstr>Interviewee: Ranz Martinez Age: 19</vt:lpstr>
      <vt:lpstr>User needs:</vt:lpstr>
      <vt:lpstr>Point of view:</vt:lpstr>
      <vt:lpstr>Point of view:</vt:lpstr>
      <vt:lpstr>documentation:</vt:lpstr>
      <vt:lpstr>Storyboards:</vt:lpstr>
      <vt:lpstr>Storyboards:</vt:lpstr>
      <vt:lpstr>Prototype#1</vt:lpstr>
      <vt:lpstr>Prototype#2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design</dc:title>
  <dc:creator>Rams</dc:creator>
  <cp:lastModifiedBy>Rams</cp:lastModifiedBy>
  <cp:revision>5</cp:revision>
  <dcterms:created xsi:type="dcterms:W3CDTF">2019-08-02T05:56:46Z</dcterms:created>
  <dcterms:modified xsi:type="dcterms:W3CDTF">2019-08-02T06:47:16Z</dcterms:modified>
</cp:coreProperties>
</file>