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48" r:id="rId1"/>
  </p:sldMasterIdLst>
  <p:sldIdLst>
    <p:sldId id="287" r:id="rId2"/>
    <p:sldId id="296" r:id="rId3"/>
    <p:sldId id="297" r:id="rId4"/>
    <p:sldId id="298" r:id="rId5"/>
    <p:sldId id="300" r:id="rId6"/>
    <p:sldId id="301" r:id="rId7"/>
    <p:sldId id="302" r:id="rId8"/>
    <p:sldId id="304" r:id="rId9"/>
    <p:sldId id="305" r:id="rId10"/>
    <p:sldId id="307" r:id="rId11"/>
    <p:sldId id="308" r:id="rId12"/>
    <p:sldId id="319" r:id="rId13"/>
    <p:sldId id="320" r:id="rId14"/>
    <p:sldId id="321" r:id="rId15"/>
    <p:sldId id="311" r:id="rId16"/>
    <p:sldId id="312" r:id="rId17"/>
    <p:sldId id="314" r:id="rId18"/>
    <p:sldId id="309" r:id="rId19"/>
    <p:sldId id="318" r:id="rId20"/>
    <p:sldId id="315" r:id="rId21"/>
    <p:sldId id="316" r:id="rId22"/>
    <p:sldId id="317" r:id="rId23"/>
    <p:sldId id="32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1DF"/>
    <a:srgbClr val="ADDDF5"/>
    <a:srgbClr val="B1A5AB"/>
    <a:srgbClr val="FADC90"/>
    <a:srgbClr val="0FE173"/>
    <a:srgbClr val="6CEEF4"/>
    <a:srgbClr val="DCBF84"/>
    <a:srgbClr val="D5E878"/>
    <a:srgbClr val="91A4CF"/>
    <a:srgbClr val="EDE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8029" autoAdjust="0"/>
  </p:normalViewPr>
  <p:slideViewPr>
    <p:cSldViewPr snapToGrid="0">
      <p:cViewPr varScale="1">
        <p:scale>
          <a:sx n="69" d="100"/>
          <a:sy n="69"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uipath.com/start-t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m-bpa-tools-1200x628_0.jpg"/>
          <p:cNvPicPr>
            <a:picLocks noChangeAspect="1"/>
          </p:cNvPicPr>
          <p:nvPr/>
        </p:nvPicPr>
        <p:blipFill>
          <a:blip r:embed="rId2"/>
          <a:stretch>
            <a:fillRect/>
          </a:stretch>
        </p:blipFill>
        <p:spPr>
          <a:xfrm>
            <a:off x="0" y="0"/>
            <a:ext cx="12204749" cy="6858000"/>
          </a:xfrm>
          <a:prstGeom prst="rect">
            <a:avLst/>
          </a:prstGeom>
        </p:spPr>
      </p:pic>
    </p:spTree>
    <p:extLst>
      <p:ext uri="{BB962C8B-B14F-4D97-AF65-F5344CB8AC3E}">
        <p14:creationId xmlns:p14="http://schemas.microsoft.com/office/powerpoint/2010/main" val="2299734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37" y="777341"/>
            <a:ext cx="10548362" cy="5933454"/>
          </a:xfrm>
          <a:prstGeom prst="rect">
            <a:avLst/>
          </a:prstGeom>
        </p:spPr>
      </p:pic>
      <p:sp>
        <p:nvSpPr>
          <p:cNvPr id="5" name="Title 1"/>
          <p:cNvSpPr txBox="1">
            <a:spLocks/>
          </p:cNvSpPr>
          <p:nvPr/>
        </p:nvSpPr>
        <p:spPr>
          <a:xfrm>
            <a:off x="482337" y="166115"/>
            <a:ext cx="4403562" cy="734637"/>
          </a:xfrm>
          <a:prstGeom prst="rect">
            <a:avLst/>
          </a:prstGeom>
        </p:spPr>
        <p:txBody>
          <a:bodyPr vert="horz" lIns="91440" tIns="45720" rIns="91440" bIns="45720" rtlCol="0" anchor="t">
            <a:noAutofit/>
          </a:bodyPr>
          <a:lstStyle/>
          <a:p>
            <a:pPr lvl="0">
              <a:spcBef>
                <a:spcPct val="0"/>
              </a:spcBef>
            </a:pPr>
            <a:r>
              <a:rPr lang="en-US" sz="3600" b="1" dirty="0"/>
              <a:t>Lifecycle of RPA</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6111" y="1443841"/>
            <a:ext cx="10146580" cy="3693319"/>
          </a:xfrm>
          <a:prstGeom prst="rect">
            <a:avLst/>
          </a:prstGeom>
        </p:spPr>
        <p:txBody>
          <a:bodyPr wrap="square">
            <a:spAutoFit/>
          </a:bodyPr>
          <a:lstStyle/>
          <a:p>
            <a:pPr algn="just"/>
            <a:r>
              <a:rPr lang="en-US" dirty="0" smtClean="0">
                <a:latin typeface="Arial" panose="020B0604020202020204" pitchFamily="34" charset="0"/>
              </a:rPr>
              <a:t>For a successful RPA implementation −</a:t>
            </a:r>
          </a:p>
          <a:p>
            <a:pPr algn="just"/>
            <a:endParaRPr lang="en-US" dirty="0">
              <a:latin typeface="Arial" panose="020B0604020202020204" pitchFamily="34" charset="0"/>
            </a:endParaRPr>
          </a:p>
          <a:p>
            <a:pPr lvl="1">
              <a:buFont typeface="Arial" panose="020B0604020202020204" pitchFamily="34" charset="0"/>
              <a:buChar char="•"/>
            </a:pPr>
            <a:r>
              <a:rPr lang="en-US" dirty="0" smtClean="0">
                <a:latin typeface="Arial" panose="020B0604020202020204" pitchFamily="34" charset="0"/>
              </a:rPr>
              <a:t> </a:t>
            </a:r>
            <a:r>
              <a:rPr lang="en-US" b="1" dirty="0" smtClean="0">
                <a:latin typeface="Arial" panose="020B0604020202020204" pitchFamily="34" charset="0"/>
              </a:rPr>
              <a:t>Identify</a:t>
            </a:r>
            <a:r>
              <a:rPr lang="en-US" dirty="0" smtClean="0">
                <a:latin typeface="Arial" panose="020B0604020202020204" pitchFamily="34" charset="0"/>
              </a:rPr>
              <a:t> </a:t>
            </a:r>
            <a:r>
              <a:rPr lang="en-US" dirty="0">
                <a:latin typeface="Arial" panose="020B0604020202020204" pitchFamily="34" charset="0"/>
              </a:rPr>
              <a:t>the automation opportunities</a:t>
            </a:r>
            <a:r>
              <a:rPr lang="en-US" dirty="0" smtClean="0">
                <a:latin typeface="Arial" panose="020B0604020202020204" pitchFamily="34" charset="0"/>
              </a:rPr>
              <a:t>.</a:t>
            </a:r>
          </a:p>
          <a:p>
            <a:pPr lvl="1">
              <a:buFont typeface="Arial" panose="020B0604020202020204" pitchFamily="34" charset="0"/>
              <a:buChar char="•"/>
            </a:pPr>
            <a:endParaRPr lang="en-US" dirty="0">
              <a:latin typeface="Arial" panose="020B0604020202020204" pitchFamily="34" charset="0"/>
            </a:endParaRPr>
          </a:p>
          <a:p>
            <a:pPr lvl="1">
              <a:buFont typeface="Arial" panose="020B0604020202020204" pitchFamily="34" charset="0"/>
              <a:buChar char="•"/>
            </a:pPr>
            <a:r>
              <a:rPr lang="en-US" dirty="0" smtClean="0">
                <a:latin typeface="Arial" panose="020B0604020202020204" pitchFamily="34" charset="0"/>
              </a:rPr>
              <a:t> </a:t>
            </a:r>
            <a:r>
              <a:rPr lang="en-US" b="1" dirty="0" smtClean="0">
                <a:latin typeface="Arial" panose="020B0604020202020204" pitchFamily="34" charset="0"/>
              </a:rPr>
              <a:t>Optimize</a:t>
            </a:r>
            <a:r>
              <a:rPr lang="en-US" dirty="0" smtClean="0">
                <a:latin typeface="Arial" panose="020B0604020202020204" pitchFamily="34" charset="0"/>
              </a:rPr>
              <a:t> </a:t>
            </a:r>
            <a:r>
              <a:rPr lang="en-US" dirty="0">
                <a:latin typeface="Arial" panose="020B0604020202020204" pitchFamily="34" charset="0"/>
              </a:rPr>
              <a:t>the identified processes</a:t>
            </a:r>
            <a:r>
              <a:rPr lang="en-US" dirty="0" smtClean="0">
                <a:latin typeface="Arial" panose="020B0604020202020204" pitchFamily="34" charset="0"/>
              </a:rPr>
              <a:t>.</a:t>
            </a:r>
          </a:p>
          <a:p>
            <a:pPr lvl="1">
              <a:buFont typeface="Arial" panose="020B0604020202020204" pitchFamily="34" charset="0"/>
              <a:buChar char="•"/>
            </a:pPr>
            <a:endParaRPr lang="en-US" dirty="0">
              <a:latin typeface="Arial" panose="020B0604020202020204" pitchFamily="34" charset="0"/>
            </a:endParaRPr>
          </a:p>
          <a:p>
            <a:pPr lvl="1">
              <a:buFont typeface="Arial" panose="020B0604020202020204" pitchFamily="34" charset="0"/>
              <a:buChar char="•"/>
            </a:pPr>
            <a:r>
              <a:rPr lang="en-US" dirty="0" smtClean="0">
                <a:latin typeface="Arial" panose="020B0604020202020204" pitchFamily="34" charset="0"/>
              </a:rPr>
              <a:t> </a:t>
            </a:r>
            <a:r>
              <a:rPr lang="en-US" b="1" dirty="0" smtClean="0">
                <a:latin typeface="Arial" panose="020B0604020202020204" pitchFamily="34" charset="0"/>
              </a:rPr>
              <a:t>Build </a:t>
            </a:r>
            <a:r>
              <a:rPr lang="en-US" dirty="0">
                <a:latin typeface="Arial" panose="020B0604020202020204" pitchFamily="34" charset="0"/>
              </a:rPr>
              <a:t>a business case for RPA journey</a:t>
            </a:r>
            <a:r>
              <a:rPr lang="en-US" dirty="0" smtClean="0">
                <a:latin typeface="Arial" panose="020B0604020202020204" pitchFamily="34" charset="0"/>
              </a:rPr>
              <a:t>.</a:t>
            </a:r>
          </a:p>
          <a:p>
            <a:pPr lvl="1">
              <a:buFont typeface="Arial" panose="020B0604020202020204" pitchFamily="34" charset="0"/>
              <a:buChar char="•"/>
            </a:pPr>
            <a:endParaRPr lang="en-US" dirty="0">
              <a:latin typeface="Arial" panose="020B0604020202020204" pitchFamily="34" charset="0"/>
            </a:endParaRPr>
          </a:p>
          <a:p>
            <a:pPr lvl="1">
              <a:buFont typeface="Arial" panose="020B0604020202020204" pitchFamily="34" charset="0"/>
              <a:buChar char="•"/>
            </a:pPr>
            <a:r>
              <a:rPr lang="en-US" dirty="0" smtClean="0">
                <a:latin typeface="Arial" panose="020B0604020202020204" pitchFamily="34" charset="0"/>
              </a:rPr>
              <a:t> </a:t>
            </a:r>
            <a:r>
              <a:rPr lang="en-US" b="1" dirty="0" smtClean="0">
                <a:latin typeface="Arial" panose="020B0604020202020204" pitchFamily="34" charset="0"/>
              </a:rPr>
              <a:t>Select </a:t>
            </a:r>
            <a:r>
              <a:rPr lang="en-US" dirty="0" smtClean="0">
                <a:latin typeface="Arial" panose="020B0604020202020204" pitchFamily="34" charset="0"/>
              </a:rPr>
              <a:t>the </a:t>
            </a:r>
            <a:r>
              <a:rPr lang="en-US" dirty="0">
                <a:latin typeface="Arial" panose="020B0604020202020204" pitchFamily="34" charset="0"/>
              </a:rPr>
              <a:t>RPA vendor for implementation</a:t>
            </a:r>
            <a:r>
              <a:rPr lang="en-US" dirty="0" smtClean="0">
                <a:latin typeface="Arial" panose="020B0604020202020204" pitchFamily="34" charset="0"/>
              </a:rPr>
              <a:t>.</a:t>
            </a:r>
          </a:p>
          <a:p>
            <a:pPr lvl="1">
              <a:buFont typeface="Arial" panose="020B0604020202020204" pitchFamily="34" charset="0"/>
              <a:buChar char="•"/>
            </a:pPr>
            <a:endParaRPr lang="en-US" dirty="0">
              <a:latin typeface="Arial" panose="020B0604020202020204" pitchFamily="34" charset="0"/>
            </a:endParaRPr>
          </a:p>
          <a:p>
            <a:pPr lvl="1">
              <a:buFont typeface="Arial" panose="020B0604020202020204" pitchFamily="34" charset="0"/>
              <a:buChar char="•"/>
            </a:pPr>
            <a:r>
              <a:rPr lang="en-US" dirty="0" smtClean="0">
                <a:latin typeface="Arial" panose="020B0604020202020204" pitchFamily="34" charset="0"/>
              </a:rPr>
              <a:t> </a:t>
            </a:r>
            <a:r>
              <a:rPr lang="en-US" b="1" dirty="0" smtClean="0">
                <a:latin typeface="Arial" panose="020B0604020202020204" pitchFamily="34" charset="0"/>
              </a:rPr>
              <a:t>Start </a:t>
            </a:r>
            <a:r>
              <a:rPr lang="en-US" dirty="0" smtClean="0">
                <a:latin typeface="Arial" panose="020B0604020202020204" pitchFamily="34" charset="0"/>
              </a:rPr>
              <a:t>the bot </a:t>
            </a:r>
            <a:r>
              <a:rPr lang="en-US" dirty="0">
                <a:latin typeface="Arial" panose="020B0604020202020204" pitchFamily="34" charset="0"/>
              </a:rPr>
              <a:t>development</a:t>
            </a:r>
            <a:r>
              <a:rPr lang="en-US" dirty="0" smtClean="0">
                <a:latin typeface="Arial" panose="020B0604020202020204" pitchFamily="34" charset="0"/>
              </a:rPr>
              <a:t>.</a:t>
            </a:r>
          </a:p>
          <a:p>
            <a:pPr lvl="1">
              <a:buFont typeface="Arial" panose="020B0604020202020204" pitchFamily="34" charset="0"/>
              <a:buChar char="•"/>
            </a:pPr>
            <a:endParaRPr lang="en-US" dirty="0">
              <a:latin typeface="Arial" panose="020B0604020202020204" pitchFamily="34" charset="0"/>
            </a:endParaRPr>
          </a:p>
          <a:p>
            <a:pPr lvl="1">
              <a:buFont typeface="Arial" panose="020B0604020202020204" pitchFamily="34" charset="0"/>
              <a:buChar char="•"/>
            </a:pPr>
            <a:r>
              <a:rPr lang="en-US" dirty="0" smtClean="0">
                <a:latin typeface="Arial" panose="020B0604020202020204" pitchFamily="34" charset="0"/>
              </a:rPr>
              <a:t> </a:t>
            </a:r>
            <a:r>
              <a:rPr lang="en-US" b="1" dirty="0" smtClean="0">
                <a:latin typeface="Arial" panose="020B0604020202020204" pitchFamily="34" charset="0"/>
              </a:rPr>
              <a:t>Expand </a:t>
            </a:r>
            <a:r>
              <a:rPr lang="en-US" dirty="0" smtClean="0">
                <a:latin typeface="Arial" panose="020B0604020202020204" pitchFamily="34" charset="0"/>
              </a:rPr>
              <a:t>RPA </a:t>
            </a:r>
            <a:r>
              <a:rPr lang="en-US" dirty="0">
                <a:latin typeface="Arial" panose="020B0604020202020204" pitchFamily="34" charset="0"/>
              </a:rPr>
              <a:t>scope and continue building RPA bots.</a:t>
            </a:r>
            <a:endParaRPr lang="en-US" b="0" i="0" dirty="0">
              <a:effectLst/>
              <a:latin typeface="Arial" panose="020B0604020202020204" pitchFamily="34" charset="0"/>
            </a:endParaRPr>
          </a:p>
        </p:txBody>
      </p:sp>
      <p:sp>
        <p:nvSpPr>
          <p:cNvPr id="14" name="Title 1"/>
          <p:cNvSpPr txBox="1">
            <a:spLocks/>
          </p:cNvSpPr>
          <p:nvPr/>
        </p:nvSpPr>
        <p:spPr>
          <a:xfrm>
            <a:off x="482337" y="166115"/>
            <a:ext cx="5336572" cy="734637"/>
          </a:xfrm>
          <a:prstGeom prst="rect">
            <a:avLst/>
          </a:prstGeom>
        </p:spPr>
        <p:txBody>
          <a:bodyPr vert="horz" lIns="91440" tIns="45720" rIns="91440" bIns="45720" rtlCol="0" anchor="t">
            <a:noAutofit/>
          </a:bodyPr>
          <a:lstStyle/>
          <a:p>
            <a:pPr lvl="0">
              <a:spcBef>
                <a:spcPct val="0"/>
              </a:spcBef>
            </a:pPr>
            <a:r>
              <a:rPr lang="en-US" sz="3600" b="1" dirty="0"/>
              <a:t>RPA Implementation</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2337" y="166115"/>
            <a:ext cx="4690163" cy="734637"/>
          </a:xfrm>
        </p:spPr>
        <p:txBody>
          <a:bodyPr>
            <a:normAutofit/>
          </a:bodyPr>
          <a:lstStyle/>
          <a:p>
            <a:pPr lvl="1"/>
            <a:r>
              <a:rPr lang="en-US" sz="3600" b="1" kern="1200" dirty="0">
                <a:solidFill>
                  <a:schemeClr val="tx1"/>
                </a:solidFill>
                <a:effectLst>
                  <a:outerShdw blurRad="38100" dist="38100" dir="2700000" algn="tl">
                    <a:srgbClr val="000000">
                      <a:alpha val="43137"/>
                    </a:srgbClr>
                  </a:outerShdw>
                </a:effectLst>
                <a:latin typeface="+mj-lt"/>
                <a:ea typeface="+mj-ea"/>
                <a:cs typeface="+mj-cs"/>
              </a:rPr>
              <a:t>Process fit for RPA</a:t>
            </a:r>
          </a:p>
        </p:txBody>
      </p:sp>
      <p:sp>
        <p:nvSpPr>
          <p:cNvPr id="5" name="Rectangle 4"/>
          <p:cNvSpPr/>
          <p:nvPr/>
        </p:nvSpPr>
        <p:spPr>
          <a:xfrm>
            <a:off x="251564" y="1273911"/>
            <a:ext cx="11559653" cy="5078313"/>
          </a:xfrm>
          <a:prstGeom prst="rect">
            <a:avLst/>
          </a:prstGeom>
        </p:spPr>
        <p:txBody>
          <a:bodyPr wrap="square">
            <a:spAutoFit/>
          </a:bodyPr>
          <a:lstStyle/>
          <a:p>
            <a:r>
              <a:rPr lang="en-US" dirty="0"/>
              <a:t>The automation capabilities provided by RPA are ideal for tasks that </a:t>
            </a:r>
            <a:r>
              <a:rPr lang="en-US" dirty="0" smtClean="0"/>
              <a:t>are:</a:t>
            </a:r>
          </a:p>
          <a:p>
            <a:endParaRPr lang="en-US" dirty="0" smtClean="0"/>
          </a:p>
          <a:p>
            <a:pPr marL="742950" lvl="1" indent="-285750">
              <a:buFont typeface="Arial" panose="020B0604020202020204" pitchFamily="34" charset="0"/>
              <a:buChar char="•"/>
            </a:pPr>
            <a:r>
              <a:rPr lang="en-US" dirty="0" smtClean="0"/>
              <a:t>Repetitive</a:t>
            </a:r>
          </a:p>
          <a:p>
            <a:pPr marL="742950" lvl="1" indent="-285750">
              <a:buFont typeface="Arial" panose="020B0604020202020204" pitchFamily="34" charset="0"/>
              <a:buChar char="•"/>
            </a:pPr>
            <a:r>
              <a:rPr lang="en-US" dirty="0" smtClean="0"/>
              <a:t>Rules-based</a:t>
            </a:r>
          </a:p>
          <a:p>
            <a:pPr marL="742950" lvl="1" indent="-285750">
              <a:buFont typeface="Arial" panose="020B0604020202020204" pitchFamily="34" charset="0"/>
              <a:buChar char="•"/>
            </a:pPr>
            <a:r>
              <a:rPr lang="en-US" dirty="0" smtClean="0"/>
              <a:t>High volume</a:t>
            </a:r>
          </a:p>
          <a:p>
            <a:pPr marL="742950" lvl="1" indent="-285750">
              <a:buFont typeface="Arial" panose="020B0604020202020204" pitchFamily="34" charset="0"/>
              <a:buChar char="•"/>
            </a:pPr>
            <a:r>
              <a:rPr lang="en-US" dirty="0" smtClean="0"/>
              <a:t>Do not require human judgement.</a:t>
            </a:r>
          </a:p>
          <a:p>
            <a:endParaRPr lang="en-US" dirty="0"/>
          </a:p>
          <a:p>
            <a:r>
              <a:rPr lang="en-US" dirty="0" smtClean="0"/>
              <a:t>If </a:t>
            </a:r>
            <a:r>
              <a:rPr lang="en-US" dirty="0"/>
              <a:t>a task checks every single one of these boxes, it’s probably a great fit for </a:t>
            </a:r>
            <a:r>
              <a:rPr lang="en-US" dirty="0" smtClean="0"/>
              <a:t>RPA.</a:t>
            </a:r>
          </a:p>
          <a:p>
            <a:endParaRPr lang="en-US" dirty="0"/>
          </a:p>
          <a:p>
            <a:r>
              <a:rPr lang="en-US" dirty="0" smtClean="0"/>
              <a:t>A </a:t>
            </a:r>
            <a:r>
              <a:rPr lang="en-US" dirty="0"/>
              <a:t>set of seven questions </a:t>
            </a:r>
            <a:r>
              <a:rPr lang="en-US" dirty="0" smtClean="0"/>
              <a:t>can help in process identification, if the </a:t>
            </a:r>
            <a:r>
              <a:rPr lang="en-US" dirty="0"/>
              <a:t>answer </a:t>
            </a:r>
            <a:r>
              <a:rPr lang="en-US" dirty="0" smtClean="0"/>
              <a:t>to </a:t>
            </a:r>
            <a:r>
              <a:rPr lang="en-US" dirty="0"/>
              <a:t>these </a:t>
            </a:r>
            <a:r>
              <a:rPr lang="en-US" dirty="0" smtClean="0"/>
              <a:t>questions is a YES:</a:t>
            </a:r>
          </a:p>
          <a:p>
            <a:endParaRPr lang="en-US" dirty="0" smtClean="0"/>
          </a:p>
          <a:p>
            <a:r>
              <a:rPr lang="en-US" dirty="0"/>
              <a:t>1. Can the task be completed manually by a human sitting at a PC working with applications?</a:t>
            </a:r>
          </a:p>
          <a:p>
            <a:r>
              <a:rPr lang="en-US" dirty="0"/>
              <a:t>2. Does the business system lack an API or is the database behind the application inaccessible?</a:t>
            </a:r>
          </a:p>
          <a:p>
            <a:r>
              <a:rPr lang="en-US" dirty="0"/>
              <a:t>3. Does the core vendor charge extra for updating information in the business application?</a:t>
            </a:r>
          </a:p>
          <a:p>
            <a:r>
              <a:rPr lang="en-US" dirty="0"/>
              <a:t>4. Does a human worker perform the task more than once per week?</a:t>
            </a:r>
          </a:p>
          <a:p>
            <a:r>
              <a:rPr lang="en-US" dirty="0"/>
              <a:t>5. Does the task involve sensitive data</a:t>
            </a:r>
            <a:r>
              <a:rPr lang="en-US" dirty="0" smtClean="0"/>
              <a:t>?</a:t>
            </a:r>
            <a:endParaRPr lang="en-US" dirty="0"/>
          </a:p>
          <a:p>
            <a:r>
              <a:rPr lang="en-US" dirty="0"/>
              <a:t>6. Does the task need to be completed quickly with limited staffing resources?</a:t>
            </a:r>
          </a:p>
          <a:p>
            <a:r>
              <a:rPr lang="en-US" dirty="0"/>
              <a:t>7. Are there repetitive tasks that employees dislike</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090" y="734497"/>
            <a:ext cx="3422073" cy="2054023"/>
          </a:xfrm>
          <a:prstGeom prst="rect">
            <a:avLst/>
          </a:prstGeom>
        </p:spPr>
      </p:pic>
    </p:spTree>
    <p:extLst>
      <p:ext uri="{BB962C8B-B14F-4D97-AF65-F5344CB8AC3E}">
        <p14:creationId xmlns:p14="http://schemas.microsoft.com/office/powerpoint/2010/main" val="782663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82337" y="166115"/>
            <a:ext cx="3052433" cy="734637"/>
          </a:xfrm>
        </p:spPr>
        <p:txBody>
          <a:bodyPr>
            <a:normAutofit/>
          </a:bodyPr>
          <a:lstStyle/>
          <a:p>
            <a:pPr lvl="1"/>
            <a:r>
              <a:rPr lang="en-US" sz="3600" b="1" kern="1200" dirty="0">
                <a:solidFill>
                  <a:schemeClr val="tx1"/>
                </a:solidFill>
                <a:effectLst>
                  <a:outerShdw blurRad="38100" dist="38100" dir="2700000" algn="tl">
                    <a:srgbClr val="000000">
                      <a:alpha val="43137"/>
                    </a:srgbClr>
                  </a:outerShdw>
                </a:effectLst>
                <a:latin typeface="+mj-lt"/>
                <a:ea typeface="+mj-ea"/>
                <a:cs typeface="+mj-cs"/>
              </a:rPr>
              <a:t>RPA Journey</a:t>
            </a:r>
          </a:p>
        </p:txBody>
      </p:sp>
      <p:sp>
        <p:nvSpPr>
          <p:cNvPr id="8" name="Rectangle 7"/>
          <p:cNvSpPr/>
          <p:nvPr/>
        </p:nvSpPr>
        <p:spPr>
          <a:xfrm>
            <a:off x="152401" y="1060560"/>
            <a:ext cx="5805056" cy="5632311"/>
          </a:xfrm>
          <a:prstGeom prst="rect">
            <a:avLst/>
          </a:prstGeom>
        </p:spPr>
        <p:txBody>
          <a:bodyPr wrap="square">
            <a:spAutoFit/>
          </a:bodyPr>
          <a:lstStyle/>
          <a:p>
            <a:r>
              <a:rPr lang="en-US" dirty="0"/>
              <a:t>Steps in a </a:t>
            </a:r>
            <a:r>
              <a:rPr lang="en-US" dirty="0" smtClean="0"/>
              <a:t>typical RPA journey</a:t>
            </a:r>
          </a:p>
          <a:p>
            <a:endParaRPr lang="en-US" dirty="0"/>
          </a:p>
          <a:p>
            <a:pPr marL="285750" indent="-285750">
              <a:buFont typeface="Wingdings" panose="05000000000000000000" pitchFamily="2" charset="2"/>
              <a:buChar char="q"/>
            </a:pPr>
            <a:r>
              <a:rPr lang="en-US" b="1" u="sng" dirty="0"/>
              <a:t>Identify the Automation </a:t>
            </a:r>
            <a:r>
              <a:rPr lang="en-US" b="1" u="sng" dirty="0" smtClean="0"/>
              <a:t>Opportunities</a:t>
            </a:r>
            <a:r>
              <a:rPr lang="en-US" dirty="0" smtClean="0"/>
              <a:t>: </a:t>
            </a:r>
          </a:p>
          <a:p>
            <a:pPr marL="285750" indent="-285750">
              <a:buFont typeface="Wingdings" panose="05000000000000000000" pitchFamily="2" charset="2"/>
              <a:buChar char="q"/>
            </a:pPr>
            <a:endParaRPr lang="en-US" dirty="0" smtClean="0"/>
          </a:p>
          <a:p>
            <a:r>
              <a:rPr lang="en-US" dirty="0" smtClean="0"/>
              <a:t>This </a:t>
            </a:r>
            <a:r>
              <a:rPr lang="en-US" dirty="0"/>
              <a:t>should be first step of the </a:t>
            </a:r>
            <a:r>
              <a:rPr lang="en-US" dirty="0" smtClean="0"/>
              <a:t>RPA Journey</a:t>
            </a:r>
            <a:r>
              <a:rPr lang="en-US" dirty="0"/>
              <a:t>, </a:t>
            </a:r>
            <a:endParaRPr lang="en-US" dirty="0" smtClean="0"/>
          </a:p>
          <a:p>
            <a:r>
              <a:rPr lang="en-US" dirty="0" smtClean="0"/>
              <a:t>Following area can help in identifying.</a:t>
            </a:r>
          </a:p>
          <a:p>
            <a:pPr lvl="2"/>
            <a:endParaRPr lang="en-US" dirty="0" smtClean="0"/>
          </a:p>
          <a:p>
            <a:pPr marL="1200150" lvl="2" indent="-285750">
              <a:buFont typeface="Arial" panose="020B0604020202020204" pitchFamily="34" charset="0"/>
              <a:buChar char="•"/>
            </a:pPr>
            <a:r>
              <a:rPr lang="en-US" dirty="0" smtClean="0"/>
              <a:t>Automation </a:t>
            </a:r>
            <a:r>
              <a:rPr lang="en-US" dirty="0"/>
              <a:t>opportunities.</a:t>
            </a:r>
          </a:p>
          <a:p>
            <a:pPr marL="1200150" lvl="2" indent="-285750">
              <a:buFont typeface="Arial" panose="020B0604020202020204" pitchFamily="34" charset="0"/>
              <a:buChar char="•"/>
            </a:pPr>
            <a:r>
              <a:rPr lang="en-US" dirty="0"/>
              <a:t>Rule Driven Processes</a:t>
            </a:r>
          </a:p>
          <a:p>
            <a:pPr marL="1200150" lvl="2" indent="-285750">
              <a:buFont typeface="Arial" panose="020B0604020202020204" pitchFamily="34" charset="0"/>
              <a:buChar char="•"/>
            </a:pPr>
            <a:r>
              <a:rPr lang="en-US" dirty="0"/>
              <a:t>Repetitive Processes</a:t>
            </a:r>
          </a:p>
          <a:p>
            <a:pPr marL="1200150" lvl="2" indent="-285750">
              <a:buFont typeface="Arial" panose="020B0604020202020204" pitchFamily="34" charset="0"/>
              <a:buChar char="•"/>
            </a:pPr>
            <a:r>
              <a:rPr lang="en-US" dirty="0"/>
              <a:t>Data entry Processes</a:t>
            </a:r>
          </a:p>
          <a:p>
            <a:pPr marL="1200150" lvl="2" indent="-285750">
              <a:buFont typeface="Arial" panose="020B0604020202020204" pitchFamily="34" charset="0"/>
              <a:buChar char="•"/>
            </a:pPr>
            <a:r>
              <a:rPr lang="en-US" dirty="0"/>
              <a:t>Volumes Driven Processes</a:t>
            </a:r>
          </a:p>
          <a:p>
            <a:pPr marL="1200150" lvl="2" indent="-285750">
              <a:buFont typeface="Arial" panose="020B0604020202020204" pitchFamily="34" charset="0"/>
              <a:buChar char="•"/>
            </a:pPr>
            <a:r>
              <a:rPr lang="en-US" dirty="0"/>
              <a:t>Frequent human </a:t>
            </a:r>
            <a:r>
              <a:rPr lang="en-US" dirty="0" smtClean="0"/>
              <a:t>errors</a:t>
            </a:r>
          </a:p>
          <a:p>
            <a:pPr marL="1200150" lvl="2" indent="-285750">
              <a:buFont typeface="Arial" panose="020B0604020202020204" pitchFamily="34" charset="0"/>
              <a:buChar char="•"/>
            </a:pPr>
            <a:endParaRPr lang="en-US" dirty="0"/>
          </a:p>
          <a:p>
            <a:pPr marL="285750" indent="-285750">
              <a:buFont typeface="Wingdings" panose="05000000000000000000" pitchFamily="2" charset="2"/>
              <a:buChar char="q"/>
            </a:pPr>
            <a:r>
              <a:rPr lang="en-US" b="1" u="sng" dirty="0"/>
              <a:t>Optimize the Identified </a:t>
            </a:r>
            <a:r>
              <a:rPr lang="en-US" b="1" u="sng" dirty="0" smtClean="0"/>
              <a:t>Processes </a:t>
            </a:r>
            <a:r>
              <a:rPr lang="en-US" b="1" dirty="0" smtClean="0"/>
              <a:t>: </a:t>
            </a:r>
          </a:p>
          <a:p>
            <a:pPr marL="285750" indent="-285750">
              <a:buFont typeface="Wingdings" panose="05000000000000000000" pitchFamily="2" charset="2"/>
              <a:buChar char="q"/>
            </a:pPr>
            <a:endParaRPr lang="en-US" b="1" dirty="0"/>
          </a:p>
          <a:p>
            <a:r>
              <a:rPr lang="en-US" dirty="0" smtClean="0"/>
              <a:t>Optimize </a:t>
            </a:r>
            <a:r>
              <a:rPr lang="en-US" dirty="0"/>
              <a:t>the </a:t>
            </a:r>
            <a:r>
              <a:rPr lang="en-US" dirty="0" smtClean="0"/>
              <a:t>‘</a:t>
            </a:r>
            <a:r>
              <a:rPr lang="en-US" dirty="0"/>
              <a:t>As Is’ </a:t>
            </a:r>
            <a:r>
              <a:rPr lang="en-US" dirty="0" smtClean="0"/>
              <a:t>process. Analyze </a:t>
            </a:r>
            <a:r>
              <a:rPr lang="en-US" dirty="0"/>
              <a:t>the </a:t>
            </a:r>
            <a:r>
              <a:rPr lang="en-US" dirty="0" smtClean="0"/>
              <a:t>existing </a:t>
            </a:r>
          </a:p>
          <a:p>
            <a:r>
              <a:rPr lang="en-US" dirty="0" smtClean="0"/>
              <a:t>process and </a:t>
            </a:r>
            <a:r>
              <a:rPr lang="en-US" dirty="0"/>
              <a:t>identify the improvement </a:t>
            </a:r>
            <a:r>
              <a:rPr lang="en-US" dirty="0" smtClean="0"/>
              <a:t>areas.</a:t>
            </a:r>
          </a:p>
          <a:p>
            <a:pPr marL="342900" indent="-342900">
              <a:buFont typeface="+mj-lt"/>
              <a:buAutoNum type="arabicPeriod"/>
            </a:pPr>
            <a:endParaRPr lang="en-US" dirty="0"/>
          </a:p>
          <a:p>
            <a:pPr marL="285750" indent="-285750">
              <a:buFont typeface="Wingdings" panose="05000000000000000000" pitchFamily="2" charset="2"/>
              <a:buChar char="q"/>
            </a:pPr>
            <a:r>
              <a:rPr lang="en-US" b="1" u="sng" dirty="0"/>
              <a:t>Build Business Case for the RPA </a:t>
            </a:r>
            <a:r>
              <a:rPr lang="en-US" b="1" u="sng" dirty="0" smtClean="0"/>
              <a:t>Journey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457" y="1143995"/>
            <a:ext cx="6226322" cy="5694829"/>
          </a:xfrm>
          <a:prstGeom prst="rect">
            <a:avLst/>
          </a:prstGeom>
        </p:spPr>
      </p:pic>
    </p:spTree>
    <p:extLst>
      <p:ext uri="{BB962C8B-B14F-4D97-AF65-F5344CB8AC3E}">
        <p14:creationId xmlns:p14="http://schemas.microsoft.com/office/powerpoint/2010/main" val="3659542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2337" y="166115"/>
            <a:ext cx="4690163" cy="622887"/>
          </a:xfrm>
        </p:spPr>
        <p:txBody>
          <a:bodyPr>
            <a:noAutofit/>
          </a:bodyPr>
          <a:lstStyle/>
          <a:p>
            <a:pPr lvl="1"/>
            <a:r>
              <a:rPr lang="en-US" sz="3600" b="1" kern="1200" dirty="0">
                <a:solidFill>
                  <a:schemeClr val="tx1"/>
                </a:solidFill>
                <a:effectLst>
                  <a:outerShdw blurRad="38100" dist="38100" dir="2700000" algn="tl">
                    <a:srgbClr val="000000">
                      <a:alpha val="43137"/>
                    </a:srgbClr>
                  </a:outerShdw>
                </a:effectLst>
                <a:latin typeface="+mj-lt"/>
                <a:ea typeface="+mj-ea"/>
                <a:cs typeface="+mj-cs"/>
              </a:rPr>
              <a:t>RPA Journey</a:t>
            </a:r>
          </a:p>
        </p:txBody>
      </p:sp>
      <p:sp>
        <p:nvSpPr>
          <p:cNvPr id="5" name="Rectangle 4"/>
          <p:cNvSpPr/>
          <p:nvPr/>
        </p:nvSpPr>
        <p:spPr>
          <a:xfrm>
            <a:off x="289569" y="789002"/>
            <a:ext cx="7344286" cy="5940088"/>
          </a:xfrm>
          <a:prstGeom prst="rect">
            <a:avLst/>
          </a:prstGeom>
        </p:spPr>
        <p:txBody>
          <a:bodyPr wrap="square">
            <a:spAutoFit/>
          </a:bodyPr>
          <a:lstStyle/>
          <a:p>
            <a:pPr marL="285750" indent="-285750">
              <a:buFont typeface="Wingdings" panose="05000000000000000000" pitchFamily="2" charset="2"/>
              <a:buChar char="q"/>
            </a:pPr>
            <a:r>
              <a:rPr lang="en-US" b="1" u="sng" dirty="0" smtClean="0"/>
              <a:t>RPA </a:t>
            </a:r>
            <a:r>
              <a:rPr lang="en-US" b="1" u="sng" dirty="0"/>
              <a:t>Vendor Selection</a:t>
            </a:r>
            <a:r>
              <a:rPr lang="en-US" dirty="0"/>
              <a:t> : </a:t>
            </a:r>
            <a:endParaRPr lang="en-US" dirty="0" smtClean="0"/>
          </a:p>
          <a:p>
            <a:endParaRPr lang="en-US" dirty="0"/>
          </a:p>
          <a:p>
            <a:r>
              <a:rPr lang="en-US" dirty="0" smtClean="0"/>
              <a:t>Some </a:t>
            </a:r>
            <a:r>
              <a:rPr lang="en-US" dirty="0"/>
              <a:t>of the factors to keep in mind </a:t>
            </a:r>
            <a:r>
              <a:rPr lang="en-US" dirty="0" smtClean="0"/>
              <a:t>while </a:t>
            </a:r>
            <a:r>
              <a:rPr lang="en-US" dirty="0"/>
              <a:t>selecting RPA </a:t>
            </a:r>
            <a:r>
              <a:rPr lang="en-US" dirty="0" smtClean="0"/>
              <a:t>vendor:</a:t>
            </a:r>
            <a:endParaRPr lang="en-US" dirty="0"/>
          </a:p>
          <a:p>
            <a:pPr marL="742950" lvl="1" indent="-285750">
              <a:buFont typeface="Arial" panose="020B0604020202020204" pitchFamily="34" charset="0"/>
              <a:buChar char="•"/>
            </a:pPr>
            <a:r>
              <a:rPr lang="en-US" dirty="0"/>
              <a:t>Technology</a:t>
            </a:r>
          </a:p>
          <a:p>
            <a:pPr marL="742950" lvl="1" indent="-285750">
              <a:buFont typeface="Arial" panose="020B0604020202020204" pitchFamily="34" charset="0"/>
              <a:buChar char="•"/>
            </a:pPr>
            <a:r>
              <a:rPr lang="en-US" dirty="0"/>
              <a:t>Interface</a:t>
            </a:r>
          </a:p>
          <a:p>
            <a:pPr marL="742950" lvl="1" indent="-285750">
              <a:buFont typeface="Arial" panose="020B0604020202020204" pitchFamily="34" charset="0"/>
              <a:buChar char="•"/>
            </a:pPr>
            <a:r>
              <a:rPr lang="en-US" dirty="0"/>
              <a:t>Management</a:t>
            </a:r>
          </a:p>
          <a:p>
            <a:pPr marL="742950" lvl="1"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smtClean="0"/>
              <a:t>Pricing</a:t>
            </a:r>
          </a:p>
          <a:p>
            <a:endParaRPr lang="en-US" sz="1200" dirty="0" smtClean="0"/>
          </a:p>
          <a:p>
            <a:pPr marL="285750" indent="-285750">
              <a:buFont typeface="Wingdings" panose="05000000000000000000" pitchFamily="2" charset="2"/>
              <a:buChar char="q"/>
            </a:pPr>
            <a:r>
              <a:rPr lang="en-US" b="1" u="sng" dirty="0" smtClean="0"/>
              <a:t>Pilot </a:t>
            </a:r>
            <a:r>
              <a:rPr lang="en-US" b="1" u="sng" dirty="0"/>
              <a:t>RPA </a:t>
            </a:r>
            <a:r>
              <a:rPr lang="en-US" b="1" u="sng" dirty="0" smtClean="0"/>
              <a:t>Development</a:t>
            </a:r>
            <a:r>
              <a:rPr lang="en-US" dirty="0"/>
              <a:t> </a:t>
            </a:r>
            <a:r>
              <a:rPr lang="en-US" dirty="0" smtClean="0"/>
              <a:t>: </a:t>
            </a:r>
          </a:p>
          <a:p>
            <a:endParaRPr lang="en-US" sz="1200" dirty="0"/>
          </a:p>
          <a:p>
            <a:r>
              <a:rPr lang="en-US" dirty="0" smtClean="0"/>
              <a:t>Some </a:t>
            </a:r>
            <a:r>
              <a:rPr lang="en-US" dirty="0"/>
              <a:t>of the factors need to be considered during the </a:t>
            </a:r>
            <a:endParaRPr lang="en-US" dirty="0" smtClean="0"/>
          </a:p>
          <a:p>
            <a:r>
              <a:rPr lang="en-US" dirty="0" smtClean="0"/>
              <a:t>pilot </a:t>
            </a:r>
            <a:r>
              <a:rPr lang="en-US" dirty="0"/>
              <a:t>RPA development are:</a:t>
            </a:r>
          </a:p>
          <a:p>
            <a:pPr marL="1200150" lvl="2" indent="-285750">
              <a:buFont typeface="Arial" panose="020B0604020202020204" pitchFamily="34" charset="0"/>
              <a:buChar char="•"/>
            </a:pPr>
            <a:r>
              <a:rPr lang="en-US" dirty="0"/>
              <a:t>How long should your pilot be?</a:t>
            </a:r>
          </a:p>
          <a:p>
            <a:pPr marL="1200150" lvl="2" indent="-285750">
              <a:buFont typeface="Arial" panose="020B0604020202020204" pitchFamily="34" charset="0"/>
              <a:buChar char="•"/>
            </a:pPr>
            <a:r>
              <a:rPr lang="en-US" dirty="0"/>
              <a:t>Plan for the programming/development</a:t>
            </a:r>
          </a:p>
          <a:p>
            <a:pPr marL="1200150" lvl="2" indent="-285750">
              <a:buFont typeface="Arial" panose="020B0604020202020204" pitchFamily="34" charset="0"/>
              <a:buChar char="•"/>
            </a:pPr>
            <a:r>
              <a:rPr lang="en-US" dirty="0"/>
              <a:t>Plan for the change management</a:t>
            </a:r>
          </a:p>
          <a:p>
            <a:pPr marL="1200150" lvl="2" indent="-285750">
              <a:buFont typeface="Arial" panose="020B0604020202020204" pitchFamily="34" charset="0"/>
              <a:buChar char="•"/>
            </a:pPr>
            <a:r>
              <a:rPr lang="en-US" dirty="0"/>
              <a:t>Plan for the pilot launch</a:t>
            </a:r>
          </a:p>
          <a:p>
            <a:pPr marL="1200150" lvl="2" indent="-285750">
              <a:buFont typeface="Arial" panose="020B0604020202020204" pitchFamily="34" charset="0"/>
              <a:buChar char="•"/>
            </a:pPr>
            <a:r>
              <a:rPr lang="en-US" dirty="0"/>
              <a:t>Plan for the risk management during the pilot stage.</a:t>
            </a:r>
          </a:p>
          <a:p>
            <a:pPr marL="1200150" lvl="2" indent="-285750">
              <a:buFont typeface="Arial" panose="020B0604020202020204" pitchFamily="34" charset="0"/>
              <a:buChar char="•"/>
            </a:pPr>
            <a:r>
              <a:rPr lang="en-US" dirty="0"/>
              <a:t>Evaluate ‘What Went Well’ and </a:t>
            </a:r>
            <a:r>
              <a:rPr lang="en-US" dirty="0" smtClean="0"/>
              <a:t>‘</a:t>
            </a:r>
            <a:r>
              <a:rPr lang="en-US" dirty="0"/>
              <a:t>What Could Have Been Better”</a:t>
            </a:r>
          </a:p>
          <a:p>
            <a:endParaRPr lang="en-US" sz="600" dirty="0" smtClean="0"/>
          </a:p>
          <a:p>
            <a:pPr marL="285750" indent="-285750">
              <a:buFont typeface="Wingdings" panose="05000000000000000000" pitchFamily="2" charset="2"/>
              <a:buChar char="q"/>
            </a:pPr>
            <a:r>
              <a:rPr lang="en-US" b="1" u="sng" dirty="0"/>
              <a:t>Ramp up and Continue Building Expertise RPA </a:t>
            </a:r>
            <a:r>
              <a:rPr lang="en-US" b="1" u="sng" dirty="0" smtClean="0"/>
              <a:t>bots</a:t>
            </a:r>
            <a:endParaRPr lang="en-US" dirty="0" smtClean="0"/>
          </a:p>
        </p:txBody>
      </p:sp>
      <p:pic>
        <p:nvPicPr>
          <p:cNvPr id="6" name="Picture 2" descr="C:\Users\KRISHA~1\AppData\Local\Temp\SNAGHTML5c1173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131" y="1936919"/>
            <a:ext cx="5645885" cy="2939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95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01998932"/>
              </p:ext>
            </p:extLst>
          </p:nvPr>
        </p:nvGraphicFramePr>
        <p:xfrm>
          <a:off x="535709" y="1301557"/>
          <a:ext cx="10520218" cy="5236560"/>
        </p:xfrm>
        <a:graphic>
          <a:graphicData uri="http://schemas.openxmlformats.org/drawingml/2006/table">
            <a:tbl>
              <a:tblPr firstRow="1" bandRow="1">
                <a:tableStyleId>{5C22544A-7EE6-4342-B048-85BDC9FD1C3A}</a:tableStyleId>
              </a:tblPr>
              <a:tblGrid>
                <a:gridCol w="2858655">
                  <a:extLst>
                    <a:ext uri="{9D8B030D-6E8A-4147-A177-3AD203B41FA5}">
                      <a16:colId xmlns:a16="http://schemas.microsoft.com/office/drawing/2014/main" val="2851780144"/>
                    </a:ext>
                  </a:extLst>
                </a:gridCol>
                <a:gridCol w="7661563">
                  <a:extLst>
                    <a:ext uri="{9D8B030D-6E8A-4147-A177-3AD203B41FA5}">
                      <a16:colId xmlns:a16="http://schemas.microsoft.com/office/drawing/2014/main" val="130377861"/>
                    </a:ext>
                  </a:extLst>
                </a:gridCol>
              </a:tblGrid>
              <a:tr h="504979">
                <a:tc>
                  <a:txBody>
                    <a:bodyPr/>
                    <a:lstStyle/>
                    <a:p>
                      <a:pPr algn="l" fontAlgn="ctr"/>
                      <a:r>
                        <a:rPr lang="en-US" b="1" dirty="0">
                          <a:effectLst/>
                        </a:rPr>
                        <a:t>Industry</a:t>
                      </a:r>
                      <a:endParaRPr lang="en-US" dirty="0">
                        <a:effectLst/>
                      </a:endParaRPr>
                    </a:p>
                  </a:txBody>
                  <a:tcPr anchor="ctr"/>
                </a:tc>
                <a:tc>
                  <a:txBody>
                    <a:bodyPr/>
                    <a:lstStyle/>
                    <a:p>
                      <a:pPr algn="l" fontAlgn="ctr"/>
                      <a:r>
                        <a:rPr lang="en-US" b="1" dirty="0">
                          <a:effectLst/>
                        </a:rPr>
                        <a:t>Usage</a:t>
                      </a:r>
                      <a:endParaRPr lang="en-US" dirty="0">
                        <a:effectLst/>
                      </a:endParaRPr>
                    </a:p>
                  </a:txBody>
                  <a:tcPr anchor="ctr"/>
                </a:tc>
                <a:extLst>
                  <a:ext uri="{0D108BD9-81ED-4DB2-BD59-A6C34878D82A}">
                    <a16:rowId xmlns:a16="http://schemas.microsoft.com/office/drawing/2014/main" val="911208758"/>
                  </a:ext>
                </a:extLst>
              </a:tr>
              <a:tr h="871607">
                <a:tc>
                  <a:txBody>
                    <a:bodyPr/>
                    <a:lstStyle/>
                    <a:p>
                      <a:pPr algn="l" fontAlgn="ctr"/>
                      <a:r>
                        <a:rPr lang="en-US" b="1" dirty="0">
                          <a:effectLst/>
                        </a:rPr>
                        <a:t>Healthcare</a:t>
                      </a:r>
                    </a:p>
                  </a:txBody>
                  <a:tcPr anchor="ctr"/>
                </a:tc>
                <a:tc>
                  <a:txBody>
                    <a:bodyPr/>
                    <a:lstStyle/>
                    <a:p>
                      <a:pPr marL="285750" indent="-285750" algn="l" fontAlgn="ctr">
                        <a:buFont typeface="Arial" panose="020B0604020202020204" pitchFamily="34" charset="0"/>
                        <a:buChar char="•"/>
                      </a:pPr>
                      <a:r>
                        <a:rPr lang="en-US" dirty="0" smtClean="0">
                          <a:effectLst/>
                        </a:rPr>
                        <a:t>Patient registration</a:t>
                      </a:r>
                    </a:p>
                    <a:p>
                      <a:pPr marL="285750" indent="-285750" algn="l" fontAlgn="ctr">
                        <a:buFont typeface="Arial" panose="020B0604020202020204" pitchFamily="34" charset="0"/>
                        <a:buChar char="•"/>
                      </a:pPr>
                      <a:r>
                        <a:rPr lang="en-US" dirty="0" smtClean="0">
                          <a:effectLst/>
                        </a:rPr>
                        <a:t>Billing</a:t>
                      </a:r>
                      <a:endParaRPr lang="en-US" dirty="0">
                        <a:effectLst/>
                      </a:endParaRPr>
                    </a:p>
                  </a:txBody>
                  <a:tcPr anchor="ctr"/>
                </a:tc>
                <a:extLst>
                  <a:ext uri="{0D108BD9-81ED-4DB2-BD59-A6C34878D82A}">
                    <a16:rowId xmlns:a16="http://schemas.microsoft.com/office/drawing/2014/main" val="2771845662"/>
                  </a:ext>
                </a:extLst>
              </a:tr>
              <a:tr h="1245153">
                <a:tc>
                  <a:txBody>
                    <a:bodyPr/>
                    <a:lstStyle/>
                    <a:p>
                      <a:pPr algn="l" fontAlgn="ctr"/>
                      <a:r>
                        <a:rPr lang="en-US" b="1" dirty="0">
                          <a:effectLst/>
                        </a:rPr>
                        <a:t>HR</a:t>
                      </a:r>
                    </a:p>
                  </a:txBody>
                  <a:tcPr anchor="ctr"/>
                </a:tc>
                <a:tc>
                  <a:txBody>
                    <a:bodyPr/>
                    <a:lstStyle/>
                    <a:p>
                      <a:pPr marL="285750" indent="-285750" algn="l" fontAlgn="ctr">
                        <a:buFont typeface="Arial" panose="020B0604020202020204" pitchFamily="34" charset="0"/>
                        <a:buChar char="•"/>
                      </a:pPr>
                      <a:r>
                        <a:rPr lang="en-US" dirty="0" smtClean="0">
                          <a:effectLst/>
                        </a:rPr>
                        <a:t>New </a:t>
                      </a:r>
                      <a:r>
                        <a:rPr lang="en-US" dirty="0">
                          <a:effectLst/>
                        </a:rPr>
                        <a:t>employee joining </a:t>
                      </a:r>
                      <a:r>
                        <a:rPr lang="en-US" dirty="0" smtClean="0">
                          <a:effectLst/>
                        </a:rPr>
                        <a:t>formalities</a:t>
                      </a:r>
                    </a:p>
                    <a:p>
                      <a:pPr marL="285750" indent="-285750" algn="l" fontAlgn="ctr">
                        <a:buFont typeface="Arial" panose="020B0604020202020204" pitchFamily="34" charset="0"/>
                        <a:buChar char="•"/>
                      </a:pPr>
                      <a:r>
                        <a:rPr lang="en-US" dirty="0" smtClean="0">
                          <a:effectLst/>
                        </a:rPr>
                        <a:t>Payroll process</a:t>
                      </a:r>
                    </a:p>
                    <a:p>
                      <a:pPr marL="285750" indent="-285750" algn="l" fontAlgn="ctr">
                        <a:buFont typeface="Arial" panose="020B0604020202020204" pitchFamily="34" charset="0"/>
                        <a:buChar char="•"/>
                      </a:pPr>
                      <a:r>
                        <a:rPr lang="en-US" dirty="0" smtClean="0">
                          <a:effectLst/>
                        </a:rPr>
                        <a:t>Hiring </a:t>
                      </a:r>
                      <a:r>
                        <a:rPr lang="en-US" dirty="0">
                          <a:effectLst/>
                        </a:rPr>
                        <a:t>shortlisted candidates</a:t>
                      </a:r>
                    </a:p>
                  </a:txBody>
                  <a:tcPr anchor="ctr"/>
                </a:tc>
                <a:extLst>
                  <a:ext uri="{0D108BD9-81ED-4DB2-BD59-A6C34878D82A}">
                    <a16:rowId xmlns:a16="http://schemas.microsoft.com/office/drawing/2014/main" val="3654523871"/>
                  </a:ext>
                </a:extLst>
              </a:tr>
              <a:tr h="871607">
                <a:tc>
                  <a:txBody>
                    <a:bodyPr/>
                    <a:lstStyle/>
                    <a:p>
                      <a:pPr algn="l" fontAlgn="ctr"/>
                      <a:r>
                        <a:rPr lang="en-US" b="1" dirty="0">
                          <a:effectLst/>
                        </a:rPr>
                        <a:t>Insurance</a:t>
                      </a:r>
                    </a:p>
                  </a:txBody>
                  <a:tcPr anchor="ctr"/>
                </a:tc>
                <a:tc>
                  <a:txBody>
                    <a:bodyPr/>
                    <a:lstStyle/>
                    <a:p>
                      <a:pPr marL="285750" indent="-285750" algn="l" fontAlgn="ctr">
                        <a:buFont typeface="Arial" panose="020B0604020202020204" pitchFamily="34" charset="0"/>
                        <a:buChar char="•"/>
                      </a:pPr>
                      <a:r>
                        <a:rPr lang="en-US" dirty="0" smtClean="0">
                          <a:effectLst/>
                        </a:rPr>
                        <a:t>Claims </a:t>
                      </a:r>
                      <a:r>
                        <a:rPr lang="en-US" dirty="0">
                          <a:effectLst/>
                        </a:rPr>
                        <a:t>Processing &amp; </a:t>
                      </a:r>
                      <a:r>
                        <a:rPr lang="en-US" dirty="0" smtClean="0">
                          <a:effectLst/>
                        </a:rPr>
                        <a:t>Clearance</a:t>
                      </a:r>
                    </a:p>
                    <a:p>
                      <a:pPr marL="285750" indent="-285750" algn="l" fontAlgn="ctr">
                        <a:buFont typeface="Arial" panose="020B0604020202020204" pitchFamily="34" charset="0"/>
                        <a:buChar char="•"/>
                      </a:pPr>
                      <a:r>
                        <a:rPr lang="en-US" dirty="0" smtClean="0">
                          <a:effectLst/>
                        </a:rPr>
                        <a:t>Premium </a:t>
                      </a:r>
                      <a:r>
                        <a:rPr lang="en-US" dirty="0">
                          <a:effectLst/>
                        </a:rPr>
                        <a:t>Information</a:t>
                      </a:r>
                    </a:p>
                  </a:txBody>
                  <a:tcPr anchor="ctr"/>
                </a:tc>
                <a:extLst>
                  <a:ext uri="{0D108BD9-81ED-4DB2-BD59-A6C34878D82A}">
                    <a16:rowId xmlns:a16="http://schemas.microsoft.com/office/drawing/2014/main" val="2761777755"/>
                  </a:ext>
                </a:extLst>
              </a:tr>
              <a:tr h="871607">
                <a:tc>
                  <a:txBody>
                    <a:bodyPr/>
                    <a:lstStyle/>
                    <a:p>
                      <a:pPr algn="l" fontAlgn="ctr"/>
                      <a:r>
                        <a:rPr lang="en-US" b="1" dirty="0">
                          <a:effectLst/>
                        </a:rPr>
                        <a:t>Manufacturing &amp; Retail</a:t>
                      </a:r>
                    </a:p>
                  </a:txBody>
                  <a:tcPr anchor="ctr"/>
                </a:tc>
                <a:tc>
                  <a:txBody>
                    <a:bodyPr/>
                    <a:lstStyle/>
                    <a:p>
                      <a:pPr marL="285750" indent="-285750" algn="l" fontAlgn="ctr">
                        <a:buFont typeface="Arial" panose="020B0604020202020204" pitchFamily="34" charset="0"/>
                        <a:buChar char="•"/>
                      </a:pPr>
                      <a:r>
                        <a:rPr lang="en-US" dirty="0" smtClean="0">
                          <a:effectLst/>
                        </a:rPr>
                        <a:t>Bills </a:t>
                      </a:r>
                      <a:r>
                        <a:rPr lang="en-US" dirty="0">
                          <a:effectLst/>
                        </a:rPr>
                        <a:t>of </a:t>
                      </a:r>
                      <a:r>
                        <a:rPr lang="en-US" dirty="0" smtClean="0">
                          <a:effectLst/>
                        </a:rPr>
                        <a:t>material</a:t>
                      </a:r>
                    </a:p>
                    <a:p>
                      <a:pPr marL="285750" indent="-285750" algn="l" fontAlgn="ctr">
                        <a:buFont typeface="Arial" panose="020B0604020202020204" pitchFamily="34" charset="0"/>
                        <a:buChar char="•"/>
                      </a:pPr>
                      <a:r>
                        <a:rPr lang="en-US" dirty="0" smtClean="0">
                          <a:effectLst/>
                        </a:rPr>
                        <a:t>Calculation </a:t>
                      </a:r>
                      <a:r>
                        <a:rPr lang="en-US" dirty="0">
                          <a:effectLst/>
                        </a:rPr>
                        <a:t>of Sales</a:t>
                      </a:r>
                    </a:p>
                  </a:txBody>
                  <a:tcPr anchor="ctr"/>
                </a:tc>
                <a:extLst>
                  <a:ext uri="{0D108BD9-81ED-4DB2-BD59-A6C34878D82A}">
                    <a16:rowId xmlns:a16="http://schemas.microsoft.com/office/drawing/2014/main" val="3557970952"/>
                  </a:ext>
                </a:extLst>
              </a:tr>
              <a:tr h="871607">
                <a:tc>
                  <a:txBody>
                    <a:bodyPr/>
                    <a:lstStyle/>
                    <a:p>
                      <a:pPr algn="l" fontAlgn="ctr"/>
                      <a:r>
                        <a:rPr lang="en-US" b="1" dirty="0">
                          <a:effectLst/>
                        </a:rPr>
                        <a:t>Telecom</a:t>
                      </a:r>
                    </a:p>
                  </a:txBody>
                  <a:tcPr anchor="ctr"/>
                </a:tc>
                <a:tc>
                  <a:txBody>
                    <a:bodyPr/>
                    <a:lstStyle/>
                    <a:p>
                      <a:pPr marL="285750" indent="-285750" algn="l" fontAlgn="ctr">
                        <a:buFont typeface="Arial" panose="020B0604020202020204" pitchFamily="34" charset="0"/>
                        <a:buChar char="•"/>
                      </a:pPr>
                      <a:r>
                        <a:rPr lang="en-US" dirty="0" smtClean="0">
                          <a:effectLst/>
                        </a:rPr>
                        <a:t>Service </a:t>
                      </a:r>
                      <a:r>
                        <a:rPr lang="en-US" dirty="0">
                          <a:effectLst/>
                        </a:rPr>
                        <a:t>Order </a:t>
                      </a:r>
                      <a:r>
                        <a:rPr lang="en-US" dirty="0" smtClean="0">
                          <a:effectLst/>
                        </a:rPr>
                        <a:t>Management</a:t>
                      </a:r>
                    </a:p>
                    <a:p>
                      <a:pPr marL="285750" indent="-285750" algn="l" fontAlgn="ctr">
                        <a:buFont typeface="Arial" panose="020B0604020202020204" pitchFamily="34" charset="0"/>
                        <a:buChar char="•"/>
                      </a:pPr>
                      <a:r>
                        <a:rPr lang="en-US" dirty="0" smtClean="0">
                          <a:effectLst/>
                        </a:rPr>
                        <a:t>Quality </a:t>
                      </a:r>
                      <a:r>
                        <a:rPr lang="en-US" dirty="0">
                          <a:effectLst/>
                        </a:rPr>
                        <a:t>Reporting</a:t>
                      </a:r>
                    </a:p>
                  </a:txBody>
                  <a:tcPr anchor="ctr"/>
                </a:tc>
                <a:extLst>
                  <a:ext uri="{0D108BD9-81ED-4DB2-BD59-A6C34878D82A}">
                    <a16:rowId xmlns:a16="http://schemas.microsoft.com/office/drawing/2014/main" val="950279888"/>
                  </a:ext>
                </a:extLst>
              </a:tr>
            </a:tbl>
          </a:graphicData>
        </a:graphic>
      </p:graphicFrame>
      <p:sp>
        <p:nvSpPr>
          <p:cNvPr id="8" name="Title 1"/>
          <p:cNvSpPr txBox="1">
            <a:spLocks/>
          </p:cNvSpPr>
          <p:nvPr/>
        </p:nvSpPr>
        <p:spPr>
          <a:xfrm>
            <a:off x="482337" y="166115"/>
            <a:ext cx="5336572" cy="734637"/>
          </a:xfrm>
          <a:prstGeom prst="rect">
            <a:avLst/>
          </a:prstGeom>
        </p:spPr>
        <p:txBody>
          <a:bodyPr vert="horz" lIns="91440" tIns="45720" rIns="91440" bIns="45720" rtlCol="0" anchor="t">
            <a:noAutofit/>
          </a:bodyPr>
          <a:lstStyle/>
          <a:p>
            <a:pPr lvl="0">
              <a:spcBef>
                <a:spcPct val="0"/>
              </a:spcBef>
            </a:pPr>
            <a:r>
              <a:rPr lang="en-US" sz="3600" b="1" dirty="0"/>
              <a:t>Applications of RPA</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51345952"/>
              </p:ext>
            </p:extLst>
          </p:nvPr>
        </p:nvGraphicFramePr>
        <p:xfrm>
          <a:off x="535709" y="1301557"/>
          <a:ext cx="10520218" cy="4407746"/>
        </p:xfrm>
        <a:graphic>
          <a:graphicData uri="http://schemas.openxmlformats.org/drawingml/2006/table">
            <a:tbl>
              <a:tblPr firstRow="1" bandRow="1">
                <a:tableStyleId>{5C22544A-7EE6-4342-B048-85BDC9FD1C3A}</a:tableStyleId>
              </a:tblPr>
              <a:tblGrid>
                <a:gridCol w="2858655">
                  <a:extLst>
                    <a:ext uri="{9D8B030D-6E8A-4147-A177-3AD203B41FA5}">
                      <a16:colId xmlns:a16="http://schemas.microsoft.com/office/drawing/2014/main" val="2851780144"/>
                    </a:ext>
                  </a:extLst>
                </a:gridCol>
                <a:gridCol w="7661563">
                  <a:extLst>
                    <a:ext uri="{9D8B030D-6E8A-4147-A177-3AD203B41FA5}">
                      <a16:colId xmlns:a16="http://schemas.microsoft.com/office/drawing/2014/main" val="130377861"/>
                    </a:ext>
                  </a:extLst>
                </a:gridCol>
              </a:tblGrid>
              <a:tr h="504979">
                <a:tc>
                  <a:txBody>
                    <a:bodyPr/>
                    <a:lstStyle/>
                    <a:p>
                      <a:pPr algn="l" fontAlgn="ctr"/>
                      <a:r>
                        <a:rPr lang="en-US" b="1" dirty="0">
                          <a:effectLst/>
                        </a:rPr>
                        <a:t>Industry</a:t>
                      </a:r>
                      <a:endParaRPr lang="en-US" dirty="0">
                        <a:effectLst/>
                      </a:endParaRPr>
                    </a:p>
                  </a:txBody>
                  <a:tcPr anchor="ctr"/>
                </a:tc>
                <a:tc>
                  <a:txBody>
                    <a:bodyPr/>
                    <a:lstStyle/>
                    <a:p>
                      <a:pPr algn="l" fontAlgn="ctr"/>
                      <a:r>
                        <a:rPr lang="en-US" b="1">
                          <a:effectLst/>
                        </a:rPr>
                        <a:t>Usage</a:t>
                      </a:r>
                      <a:endParaRPr lang="en-US">
                        <a:effectLst/>
                      </a:endParaRPr>
                    </a:p>
                  </a:txBody>
                  <a:tcPr anchor="ctr"/>
                </a:tc>
                <a:extLst>
                  <a:ext uri="{0D108BD9-81ED-4DB2-BD59-A6C34878D82A}">
                    <a16:rowId xmlns:a16="http://schemas.microsoft.com/office/drawing/2014/main" val="911208758"/>
                  </a:ext>
                </a:extLst>
              </a:tr>
              <a:tr h="871607">
                <a:tc>
                  <a:txBody>
                    <a:bodyPr/>
                    <a:lstStyle/>
                    <a:p>
                      <a:pPr fontAlgn="ctr"/>
                      <a:r>
                        <a:rPr lang="en-US" b="1" dirty="0">
                          <a:effectLst/>
                        </a:rPr>
                        <a:t>Travel &amp; Logistic</a:t>
                      </a:r>
                    </a:p>
                  </a:txBody>
                  <a:tcPr anchor="ctr"/>
                </a:tc>
                <a:tc>
                  <a:txBody>
                    <a:bodyPr/>
                    <a:lstStyle/>
                    <a:p>
                      <a:pPr marL="285750" indent="-285750" fontAlgn="ctr">
                        <a:buFont typeface="Arial" panose="020B0604020202020204" pitchFamily="34" charset="0"/>
                        <a:buChar char="•"/>
                      </a:pPr>
                      <a:r>
                        <a:rPr lang="en-US" dirty="0">
                          <a:effectLst/>
                        </a:rPr>
                        <a:t>Ticket </a:t>
                      </a:r>
                      <a:r>
                        <a:rPr lang="en-US" dirty="0" smtClean="0">
                          <a:effectLst/>
                        </a:rPr>
                        <a:t>booking</a:t>
                      </a:r>
                    </a:p>
                    <a:p>
                      <a:pPr marL="285750" indent="-285750" fontAlgn="ctr">
                        <a:buFont typeface="Arial" panose="020B0604020202020204" pitchFamily="34" charset="0"/>
                        <a:buChar char="•"/>
                      </a:pPr>
                      <a:r>
                        <a:rPr lang="en-US" dirty="0" smtClean="0">
                          <a:effectLst/>
                        </a:rPr>
                        <a:t>Passenger Details</a:t>
                      </a:r>
                    </a:p>
                    <a:p>
                      <a:pPr marL="285750" indent="-285750" fontAlgn="ctr">
                        <a:buFont typeface="Arial" panose="020B0604020202020204" pitchFamily="34" charset="0"/>
                        <a:buChar char="•"/>
                      </a:pPr>
                      <a:r>
                        <a:rPr lang="en-US" dirty="0" smtClean="0">
                          <a:effectLst/>
                        </a:rPr>
                        <a:t>Accounting</a:t>
                      </a:r>
                      <a:endParaRPr lang="en-US" dirty="0">
                        <a:effectLst/>
                      </a:endParaRPr>
                    </a:p>
                  </a:txBody>
                  <a:tcPr anchor="ctr"/>
                </a:tc>
                <a:extLst>
                  <a:ext uri="{0D108BD9-81ED-4DB2-BD59-A6C34878D82A}">
                    <a16:rowId xmlns:a16="http://schemas.microsoft.com/office/drawing/2014/main" val="2771845662"/>
                  </a:ext>
                </a:extLst>
              </a:tr>
              <a:tr h="1245153">
                <a:tc>
                  <a:txBody>
                    <a:bodyPr/>
                    <a:lstStyle/>
                    <a:p>
                      <a:pPr fontAlgn="ctr"/>
                      <a:r>
                        <a:rPr lang="en-US" b="1" dirty="0">
                          <a:effectLst/>
                        </a:rPr>
                        <a:t>Banking and Financial Services</a:t>
                      </a:r>
                    </a:p>
                  </a:txBody>
                  <a:tcPr anchor="ctr"/>
                </a:tc>
                <a:tc>
                  <a:txBody>
                    <a:bodyPr/>
                    <a:lstStyle/>
                    <a:p>
                      <a:pPr marL="285750" indent="-285750" fontAlgn="ctr">
                        <a:buFont typeface="Arial" panose="020B0604020202020204" pitchFamily="34" charset="0"/>
                        <a:buChar char="•"/>
                      </a:pPr>
                      <a:r>
                        <a:rPr lang="en-US" dirty="0">
                          <a:effectLst/>
                        </a:rPr>
                        <a:t>Cards </a:t>
                      </a:r>
                      <a:r>
                        <a:rPr lang="en-US" dirty="0" smtClean="0">
                          <a:effectLst/>
                        </a:rPr>
                        <a:t>activation</a:t>
                      </a:r>
                    </a:p>
                    <a:p>
                      <a:pPr marL="285750" indent="-285750" fontAlgn="ctr">
                        <a:buFont typeface="Arial" panose="020B0604020202020204" pitchFamily="34" charset="0"/>
                        <a:buChar char="•"/>
                      </a:pPr>
                      <a:r>
                        <a:rPr lang="en-US" dirty="0" smtClean="0">
                          <a:effectLst/>
                        </a:rPr>
                        <a:t>Frauds claims</a:t>
                      </a:r>
                    </a:p>
                    <a:p>
                      <a:pPr marL="285750" indent="-285750" fontAlgn="ctr">
                        <a:buFont typeface="Arial" panose="020B0604020202020204" pitchFamily="34" charset="0"/>
                        <a:buChar char="•"/>
                      </a:pPr>
                      <a:r>
                        <a:rPr lang="en-US" dirty="0" smtClean="0">
                          <a:effectLst/>
                        </a:rPr>
                        <a:t>Discovery</a:t>
                      </a:r>
                      <a:endParaRPr lang="en-US" dirty="0">
                        <a:effectLst/>
                      </a:endParaRPr>
                    </a:p>
                  </a:txBody>
                  <a:tcPr anchor="ctr"/>
                </a:tc>
                <a:extLst>
                  <a:ext uri="{0D108BD9-81ED-4DB2-BD59-A6C34878D82A}">
                    <a16:rowId xmlns:a16="http://schemas.microsoft.com/office/drawing/2014/main" val="3654523871"/>
                  </a:ext>
                </a:extLst>
              </a:tr>
              <a:tr h="871607">
                <a:tc>
                  <a:txBody>
                    <a:bodyPr/>
                    <a:lstStyle/>
                    <a:p>
                      <a:pPr fontAlgn="ctr"/>
                      <a:r>
                        <a:rPr lang="en-US" b="1" dirty="0">
                          <a:effectLst/>
                        </a:rPr>
                        <a:t>Government</a:t>
                      </a:r>
                    </a:p>
                  </a:txBody>
                  <a:tcPr anchor="ctr"/>
                </a:tc>
                <a:tc>
                  <a:txBody>
                    <a:bodyPr/>
                    <a:lstStyle/>
                    <a:p>
                      <a:pPr marL="285750" indent="-285750" fontAlgn="ctr">
                        <a:buFont typeface="Arial" panose="020B0604020202020204" pitchFamily="34" charset="0"/>
                        <a:buChar char="•"/>
                      </a:pPr>
                      <a:r>
                        <a:rPr lang="en-US" dirty="0">
                          <a:effectLst/>
                        </a:rPr>
                        <a:t>Change of </a:t>
                      </a:r>
                      <a:r>
                        <a:rPr lang="en-US" dirty="0" smtClean="0">
                          <a:effectLst/>
                        </a:rPr>
                        <a:t>Address</a:t>
                      </a:r>
                    </a:p>
                    <a:p>
                      <a:pPr marL="285750" indent="-285750" fontAlgn="ctr">
                        <a:buFont typeface="Arial" panose="020B0604020202020204" pitchFamily="34" charset="0"/>
                        <a:buChar char="•"/>
                      </a:pPr>
                      <a:r>
                        <a:rPr lang="en-US" dirty="0" smtClean="0">
                          <a:effectLst/>
                        </a:rPr>
                        <a:t>License </a:t>
                      </a:r>
                      <a:r>
                        <a:rPr lang="en-US" dirty="0">
                          <a:effectLst/>
                        </a:rPr>
                        <a:t>Renewal</a:t>
                      </a:r>
                    </a:p>
                  </a:txBody>
                  <a:tcPr anchor="ctr"/>
                </a:tc>
                <a:extLst>
                  <a:ext uri="{0D108BD9-81ED-4DB2-BD59-A6C34878D82A}">
                    <a16:rowId xmlns:a16="http://schemas.microsoft.com/office/drawing/2014/main" val="2761777755"/>
                  </a:ext>
                </a:extLst>
              </a:tr>
              <a:tr h="871607">
                <a:tc>
                  <a:txBody>
                    <a:bodyPr/>
                    <a:lstStyle/>
                    <a:p>
                      <a:pPr fontAlgn="ctr"/>
                      <a:r>
                        <a:rPr lang="en-US" b="1" dirty="0">
                          <a:effectLst/>
                        </a:rPr>
                        <a:t>Infrastructure</a:t>
                      </a:r>
                    </a:p>
                  </a:txBody>
                  <a:tcPr anchor="ctr"/>
                </a:tc>
                <a:tc>
                  <a:txBody>
                    <a:bodyPr/>
                    <a:lstStyle/>
                    <a:p>
                      <a:pPr marL="285750" indent="-285750" fontAlgn="ctr">
                        <a:buFont typeface="Arial" panose="020B0604020202020204" pitchFamily="34" charset="0"/>
                        <a:buChar char="•"/>
                      </a:pPr>
                      <a:r>
                        <a:rPr lang="en-US" dirty="0">
                          <a:effectLst/>
                        </a:rPr>
                        <a:t>Issues </a:t>
                      </a:r>
                      <a:r>
                        <a:rPr lang="en-US" dirty="0" smtClean="0">
                          <a:effectLst/>
                        </a:rPr>
                        <a:t>Processing</a:t>
                      </a:r>
                    </a:p>
                    <a:p>
                      <a:pPr marL="285750" indent="-285750" fontAlgn="ctr">
                        <a:buFont typeface="Arial" panose="020B0604020202020204" pitchFamily="34" charset="0"/>
                        <a:buChar char="•"/>
                      </a:pPr>
                      <a:r>
                        <a:rPr lang="en-US" dirty="0" smtClean="0">
                          <a:effectLst/>
                        </a:rPr>
                        <a:t>Account </a:t>
                      </a:r>
                      <a:r>
                        <a:rPr lang="en-US" dirty="0">
                          <a:effectLst/>
                        </a:rPr>
                        <a:t>setup and communication</a:t>
                      </a:r>
                    </a:p>
                  </a:txBody>
                  <a:tcPr anchor="ctr"/>
                </a:tc>
                <a:extLst>
                  <a:ext uri="{0D108BD9-81ED-4DB2-BD59-A6C34878D82A}">
                    <a16:rowId xmlns:a16="http://schemas.microsoft.com/office/drawing/2014/main" val="3557970952"/>
                  </a:ext>
                </a:extLst>
              </a:tr>
            </a:tbl>
          </a:graphicData>
        </a:graphic>
      </p:graphicFrame>
      <p:sp>
        <p:nvSpPr>
          <p:cNvPr id="4" name="Title 1"/>
          <p:cNvSpPr txBox="1">
            <a:spLocks/>
          </p:cNvSpPr>
          <p:nvPr/>
        </p:nvSpPr>
        <p:spPr>
          <a:xfrm>
            <a:off x="482337" y="166115"/>
            <a:ext cx="5336572" cy="734637"/>
          </a:xfrm>
          <a:prstGeom prst="rect">
            <a:avLst/>
          </a:prstGeom>
        </p:spPr>
        <p:txBody>
          <a:bodyPr vert="horz" lIns="91440" tIns="45720" rIns="91440" bIns="45720" rtlCol="0" anchor="t">
            <a:noAutofit/>
          </a:bodyPr>
          <a:lstStyle/>
          <a:p>
            <a:pPr lvl="0">
              <a:spcBef>
                <a:spcPct val="0"/>
              </a:spcBef>
            </a:pPr>
            <a:r>
              <a:rPr lang="en-US" sz="3600" b="1" dirty="0"/>
              <a:t>Applications of RPA</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133645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2337" y="166115"/>
            <a:ext cx="5738354" cy="734637"/>
          </a:xfrm>
          <a:prstGeom prst="rect">
            <a:avLst/>
          </a:prstGeom>
        </p:spPr>
        <p:txBody>
          <a:bodyPr vert="horz" lIns="91440" tIns="45720" rIns="91440" bIns="45720" rtlCol="0" anchor="t">
            <a:noAutofit/>
          </a:bodyPr>
          <a:lstStyle/>
          <a:p>
            <a:pPr lvl="0">
              <a:spcBef>
                <a:spcPct val="0"/>
              </a:spcBef>
            </a:pPr>
            <a:r>
              <a:rPr lang="en-US" sz="3600" b="1" dirty="0"/>
              <a:t>Automation Architecture</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descr="C:\Users\KRISHA~1\AppData\Local\Temp\SNAGHTML5b58810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38" y="837859"/>
            <a:ext cx="10033262" cy="582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56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786867"/>
            <a:ext cx="10506798" cy="5910074"/>
          </a:xfrm>
          <a:prstGeom prst="rect">
            <a:avLst/>
          </a:prstGeom>
        </p:spPr>
      </p:pic>
      <p:sp>
        <p:nvSpPr>
          <p:cNvPr id="4" name="Title 1"/>
          <p:cNvSpPr txBox="1">
            <a:spLocks/>
          </p:cNvSpPr>
          <p:nvPr/>
        </p:nvSpPr>
        <p:spPr>
          <a:xfrm>
            <a:off x="482337" y="166115"/>
            <a:ext cx="4403562" cy="734637"/>
          </a:xfrm>
          <a:prstGeom prst="rect">
            <a:avLst/>
          </a:prstGeom>
        </p:spPr>
        <p:txBody>
          <a:bodyPr vert="horz" lIns="91440" tIns="45720" rIns="91440" bIns="45720" rtlCol="0" anchor="t">
            <a:noAutofit/>
          </a:bodyPr>
          <a:lstStyle/>
          <a:p>
            <a:pPr lvl="0">
              <a:spcBef>
                <a:spcPct val="0"/>
              </a:spcBef>
            </a:pPr>
            <a:r>
              <a:rPr lang="en-US" sz="3600" b="1" dirty="0"/>
              <a:t>RPA </a:t>
            </a:r>
            <a:r>
              <a:rPr lang="en-US" sz="3600" b="1" dirty="0" smtClean="0"/>
              <a:t>Tools</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546" y="2053066"/>
            <a:ext cx="8077693" cy="2865297"/>
          </a:xfrm>
          <a:prstGeom prst="rect">
            <a:avLst/>
          </a:prstGeom>
        </p:spPr>
      </p:pic>
    </p:spTree>
    <p:extLst>
      <p:ext uri="{BB962C8B-B14F-4D97-AF65-F5344CB8AC3E}">
        <p14:creationId xmlns:p14="http://schemas.microsoft.com/office/powerpoint/2010/main" val="4276263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6602" y="272956"/>
            <a:ext cx="9799093" cy="1514901"/>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1">
                    <a:lumMod val="60000"/>
                    <a:lumOff val="40000"/>
                  </a:schemeClr>
                </a:solidFill>
                <a:effectLst/>
                <a:uLnTx/>
                <a:uFillTx/>
                <a:latin typeface="Calibri" pitchFamily="34" charset="0"/>
                <a:ea typeface="+mj-ea"/>
                <a:cs typeface="+mj-cs"/>
              </a:rPr>
              <a:t>Robotic Process Automation - </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1">
                    <a:lumMod val="60000"/>
                    <a:lumOff val="40000"/>
                  </a:schemeClr>
                </a:solidFill>
                <a:effectLst/>
                <a:uLnTx/>
                <a:uFillTx/>
                <a:latin typeface="Calibri" pitchFamily="34" charset="0"/>
                <a:ea typeface="+mj-ea"/>
                <a:cs typeface="+mj-cs"/>
              </a:rPr>
              <a:t>Introduction</a:t>
            </a:r>
            <a:endParaRPr kumimoji="0" lang="en-US" sz="4400" b="1" i="0" u="none" strike="noStrike" kern="1200" cap="none" spc="0" normalizeH="0" baseline="0" noProof="0" dirty="0">
              <a:ln>
                <a:noFill/>
              </a:ln>
              <a:solidFill>
                <a:schemeClr val="accent1">
                  <a:lumMod val="60000"/>
                  <a:lumOff val="40000"/>
                </a:schemeClr>
              </a:solidFill>
              <a:effectLst/>
              <a:uLnTx/>
              <a:uFillTx/>
              <a:latin typeface="Calibri" pitchFamily="34" charset="0"/>
              <a:ea typeface="+mj-ea"/>
              <a:cs typeface="+mj-cs"/>
            </a:endParaRPr>
          </a:p>
        </p:txBody>
      </p:sp>
      <p:sp>
        <p:nvSpPr>
          <p:cNvPr id="6" name="Rectangle 5"/>
          <p:cNvSpPr/>
          <p:nvPr/>
        </p:nvSpPr>
        <p:spPr>
          <a:xfrm>
            <a:off x="450375" y="1897039"/>
            <a:ext cx="10331355" cy="3970318"/>
          </a:xfrm>
          <a:prstGeom prst="rect">
            <a:avLst/>
          </a:prstGeom>
        </p:spPr>
        <p:txBody>
          <a:bodyPr wrap="square">
            <a:spAutoFit/>
          </a:bodyPr>
          <a:lstStyle/>
          <a:p>
            <a:pPr>
              <a:buFont typeface="Wingdings" pitchFamily="2" charset="2"/>
              <a:buChar char="Ø"/>
            </a:pPr>
            <a:r>
              <a:rPr lang="en-US" sz="2800" b="1" dirty="0" smtClean="0"/>
              <a:t> What is RPA?</a:t>
            </a:r>
          </a:p>
          <a:p>
            <a:endParaRPr lang="en-US" sz="2800" b="1" dirty="0" smtClean="0"/>
          </a:p>
          <a:p>
            <a:pPr>
              <a:buFont typeface="Wingdings" pitchFamily="2" charset="2"/>
              <a:buChar char="Ø"/>
            </a:pPr>
            <a:r>
              <a:rPr lang="en-US" sz="2800" b="1" dirty="0" smtClean="0"/>
              <a:t> Historic Evaluation</a:t>
            </a:r>
          </a:p>
          <a:p>
            <a:pPr>
              <a:buFont typeface="Wingdings" pitchFamily="2" charset="2"/>
              <a:buChar char="Ø"/>
            </a:pPr>
            <a:endParaRPr lang="en-US" sz="2800" b="1" dirty="0" smtClean="0"/>
          </a:p>
          <a:p>
            <a:pPr>
              <a:buFont typeface="Wingdings" pitchFamily="2" charset="2"/>
              <a:buChar char="Ø"/>
            </a:pPr>
            <a:r>
              <a:rPr lang="en-US" sz="2800" b="1" dirty="0" smtClean="0"/>
              <a:t> Why RPA?</a:t>
            </a:r>
          </a:p>
          <a:p>
            <a:pPr>
              <a:buFont typeface="Wingdings" pitchFamily="2" charset="2"/>
              <a:buChar char="Ø"/>
            </a:pPr>
            <a:endParaRPr lang="en-US" sz="2800" b="1" dirty="0" smtClean="0"/>
          </a:p>
          <a:p>
            <a:pPr>
              <a:buFont typeface="Wingdings" pitchFamily="2" charset="2"/>
              <a:buChar char="Ø"/>
            </a:pPr>
            <a:r>
              <a:rPr lang="en-US" sz="2800" b="1" dirty="0" smtClean="0"/>
              <a:t> Benefits of RPA</a:t>
            </a:r>
          </a:p>
          <a:p>
            <a:pPr>
              <a:buFont typeface="Wingdings" pitchFamily="2" charset="2"/>
              <a:buChar char="Ø"/>
            </a:pPr>
            <a:endParaRPr lang="en-US" sz="2800" b="1" dirty="0" smtClean="0"/>
          </a:p>
          <a:p>
            <a:pPr>
              <a:buFont typeface="Wingdings" pitchFamily="2" charset="2"/>
              <a:buChar char="Ø"/>
            </a:pPr>
            <a:r>
              <a:rPr lang="en-US" sz="2800" b="1" dirty="0" smtClean="0"/>
              <a:t> Myths about RPA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2337" y="166115"/>
            <a:ext cx="4403562" cy="734637"/>
          </a:xfrm>
          <a:prstGeom prst="rect">
            <a:avLst/>
          </a:prstGeom>
        </p:spPr>
        <p:txBody>
          <a:bodyPr vert="horz" lIns="91440" tIns="45720" rIns="91440" bIns="45720" rtlCol="0" anchor="t">
            <a:noAutofit/>
          </a:bodyPr>
          <a:lstStyle/>
          <a:p>
            <a:pPr lvl="0">
              <a:spcBef>
                <a:spcPct val="0"/>
              </a:spcBef>
            </a:pPr>
            <a:r>
              <a:rPr lang="en-US" sz="3600" b="1" dirty="0" smtClean="0"/>
              <a:t>Why UiPath?</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Rectangle 1"/>
          <p:cNvSpPr/>
          <p:nvPr/>
        </p:nvSpPr>
        <p:spPr>
          <a:xfrm>
            <a:off x="482337" y="900752"/>
            <a:ext cx="10698281" cy="5909310"/>
          </a:xfrm>
          <a:prstGeom prst="rect">
            <a:avLst/>
          </a:prstGeom>
        </p:spPr>
        <p:txBody>
          <a:bodyPr wrap="square">
            <a:spAutoFit/>
          </a:bodyPr>
          <a:lstStyle/>
          <a:p>
            <a:r>
              <a:rPr lang="en-US" b="1" dirty="0"/>
              <a:t>Complete </a:t>
            </a:r>
            <a:r>
              <a:rPr lang="en-US" b="1" dirty="0" smtClean="0"/>
              <a:t>Solution</a:t>
            </a:r>
          </a:p>
          <a:p>
            <a:endParaRPr lang="en-US" b="1" dirty="0"/>
          </a:p>
          <a:p>
            <a:pPr marL="742950" lvl="1" indent="-285750">
              <a:buFont typeface="Arial" panose="020B0604020202020204" pitchFamily="34" charset="0"/>
              <a:buChar char="•"/>
            </a:pPr>
            <a:r>
              <a:rPr lang="en-US" dirty="0" smtClean="0"/>
              <a:t>UiPath </a:t>
            </a:r>
            <a:r>
              <a:rPr lang="en-US" dirty="0"/>
              <a:t>Studio (IDE for developers)</a:t>
            </a:r>
          </a:p>
          <a:p>
            <a:pPr marL="742950" lvl="1" indent="-285750">
              <a:buFont typeface="Arial" panose="020B0604020202020204" pitchFamily="34" charset="0"/>
              <a:buChar char="•"/>
            </a:pPr>
            <a:r>
              <a:rPr lang="en-US" dirty="0" smtClean="0"/>
              <a:t>UiPath </a:t>
            </a:r>
            <a:r>
              <a:rPr lang="en-US" dirty="0"/>
              <a:t>Orchestrator (centralized bot management, triggering, and logging)</a:t>
            </a:r>
          </a:p>
          <a:p>
            <a:pPr marL="742950" lvl="1" indent="-285750">
              <a:buFont typeface="Arial" panose="020B0604020202020204" pitchFamily="34" charset="0"/>
              <a:buChar char="•"/>
            </a:pPr>
            <a:r>
              <a:rPr lang="en-US" dirty="0" smtClean="0"/>
              <a:t>Robots </a:t>
            </a:r>
            <a:r>
              <a:rPr lang="en-US" dirty="0"/>
              <a:t>(service - attended or unattended)</a:t>
            </a:r>
          </a:p>
          <a:p>
            <a:r>
              <a:rPr lang="en-US" dirty="0"/>
              <a:t>	</a:t>
            </a:r>
          </a:p>
          <a:p>
            <a:r>
              <a:rPr lang="en-US" b="1" dirty="0" smtClean="0"/>
              <a:t>Intuitive</a:t>
            </a:r>
          </a:p>
          <a:p>
            <a:endParaRPr lang="en-US" b="1" dirty="0"/>
          </a:p>
          <a:p>
            <a:pPr marL="742950" lvl="1" indent="-285750">
              <a:buFont typeface="Arial" panose="020B0604020202020204" pitchFamily="34" charset="0"/>
              <a:buChar char="•"/>
            </a:pPr>
            <a:r>
              <a:rPr lang="en-US" dirty="0" smtClean="0"/>
              <a:t>Flowchart </a:t>
            </a:r>
            <a:r>
              <a:rPr lang="en-US" dirty="0"/>
              <a:t>and/or sequence (nesting)</a:t>
            </a:r>
          </a:p>
          <a:p>
            <a:pPr marL="742950" lvl="1" indent="-285750">
              <a:buFont typeface="Arial" panose="020B0604020202020204" pitchFamily="34" charset="0"/>
              <a:buChar char="•"/>
            </a:pPr>
            <a:r>
              <a:rPr lang="en-US" dirty="0" smtClean="0"/>
              <a:t>Drag </a:t>
            </a:r>
            <a:r>
              <a:rPr lang="en-US" dirty="0"/>
              <a:t>&amp; drop activities</a:t>
            </a:r>
          </a:p>
          <a:p>
            <a:pPr marL="742950" lvl="1" indent="-285750">
              <a:buFont typeface="Arial" panose="020B0604020202020204" pitchFamily="34" charset="0"/>
              <a:buChar char="•"/>
            </a:pPr>
            <a:r>
              <a:rPr lang="en-US" dirty="0" smtClean="0"/>
              <a:t>Fast </a:t>
            </a:r>
            <a:r>
              <a:rPr lang="en-US" dirty="0"/>
              <a:t>&amp; easy to learn, which accelerates your process automation endeavor</a:t>
            </a:r>
          </a:p>
          <a:p>
            <a:r>
              <a:rPr lang="en-US" dirty="0"/>
              <a:t>	</a:t>
            </a:r>
          </a:p>
          <a:p>
            <a:r>
              <a:rPr lang="en-US" b="1" dirty="0"/>
              <a:t>Extensive Activity </a:t>
            </a:r>
            <a:r>
              <a:rPr lang="en-US" b="1" dirty="0" smtClean="0"/>
              <a:t>Library</a:t>
            </a:r>
          </a:p>
          <a:p>
            <a:endParaRPr lang="en-US" b="1" dirty="0"/>
          </a:p>
          <a:p>
            <a:pPr marL="742950" lvl="1" indent="-285750">
              <a:buFont typeface="Arial" panose="020B0604020202020204" pitchFamily="34" charset="0"/>
              <a:buChar char="•"/>
            </a:pPr>
            <a:r>
              <a:rPr lang="en-US" dirty="0" smtClean="0"/>
              <a:t>Hundreds </a:t>
            </a:r>
            <a:r>
              <a:rPr lang="en-US" dirty="0"/>
              <a:t>of pre-built, drag &amp; drop actions (control-flow, web, desktop, API, DB, OCR)</a:t>
            </a:r>
          </a:p>
          <a:p>
            <a:pPr marL="742950" lvl="1" indent="-285750">
              <a:buFont typeface="Arial" panose="020B0604020202020204" pitchFamily="34" charset="0"/>
              <a:buChar char="•"/>
            </a:pPr>
            <a:r>
              <a:rPr lang="en-US" dirty="0" smtClean="0"/>
              <a:t>Easy </a:t>
            </a:r>
            <a:r>
              <a:rPr lang="en-US" dirty="0"/>
              <a:t>configuration</a:t>
            </a:r>
          </a:p>
          <a:p>
            <a:pPr marL="742950" lvl="1" indent="-285750">
              <a:buFont typeface="Arial" panose="020B0604020202020204" pitchFamily="34" charset="0"/>
              <a:buChar char="•"/>
            </a:pPr>
            <a:r>
              <a:rPr lang="en-US" dirty="0" smtClean="0"/>
              <a:t>Faster </a:t>
            </a:r>
            <a:r>
              <a:rPr lang="en-US" dirty="0"/>
              <a:t>automation changes</a:t>
            </a:r>
          </a:p>
          <a:p>
            <a:endParaRPr lang="en-US" dirty="0" smtClean="0"/>
          </a:p>
          <a:p>
            <a:r>
              <a:rPr lang="en-US" b="1" dirty="0" smtClean="0"/>
              <a:t>Secure</a:t>
            </a:r>
          </a:p>
          <a:p>
            <a:endParaRPr lang="en-US" b="1" dirty="0" smtClean="0"/>
          </a:p>
          <a:p>
            <a:pPr marL="742950" lvl="1" indent="-285750">
              <a:buFont typeface="Arial" panose="020B0604020202020204" pitchFamily="34" charset="0"/>
              <a:buChar char="•"/>
            </a:pPr>
            <a:r>
              <a:rPr lang="en-US" dirty="0" smtClean="0"/>
              <a:t>Credentials stored &amp; encrypted remotely</a:t>
            </a:r>
            <a:endParaRPr lang="en-US" dirty="0"/>
          </a:p>
        </p:txBody>
      </p:sp>
    </p:spTree>
    <p:extLst>
      <p:ext uri="{BB962C8B-B14F-4D97-AF65-F5344CB8AC3E}">
        <p14:creationId xmlns:p14="http://schemas.microsoft.com/office/powerpoint/2010/main" val="2518492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2337" y="166115"/>
            <a:ext cx="4403562" cy="734637"/>
          </a:xfrm>
          <a:prstGeom prst="rect">
            <a:avLst/>
          </a:prstGeom>
        </p:spPr>
        <p:txBody>
          <a:bodyPr vert="horz" lIns="91440" tIns="45720" rIns="91440" bIns="45720" rtlCol="0" anchor="t">
            <a:noAutofit/>
          </a:bodyPr>
          <a:lstStyle/>
          <a:p>
            <a:pPr lvl="0">
              <a:spcBef>
                <a:spcPct val="0"/>
              </a:spcBef>
            </a:pPr>
            <a:r>
              <a:rPr lang="en-US" sz="3600" b="1" dirty="0" smtClean="0"/>
              <a:t>Why UiPath?</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Rectangle 1"/>
          <p:cNvSpPr/>
          <p:nvPr/>
        </p:nvSpPr>
        <p:spPr>
          <a:xfrm>
            <a:off x="482337" y="1028343"/>
            <a:ext cx="10698281" cy="5355312"/>
          </a:xfrm>
          <a:prstGeom prst="rect">
            <a:avLst/>
          </a:prstGeom>
        </p:spPr>
        <p:txBody>
          <a:bodyPr wrap="square">
            <a:spAutoFit/>
          </a:bodyPr>
          <a:lstStyle/>
          <a:p>
            <a:r>
              <a:rPr lang="en-US" b="1" dirty="0" smtClean="0"/>
              <a:t>Recording</a:t>
            </a:r>
          </a:p>
          <a:p>
            <a:endParaRPr lang="en-US" b="1" dirty="0"/>
          </a:p>
          <a:p>
            <a:pPr marL="742950" lvl="1" indent="-285750">
              <a:buFont typeface="Arial" panose="020B0604020202020204" pitchFamily="34" charset="0"/>
              <a:buChar char="•"/>
            </a:pPr>
            <a:r>
              <a:rPr lang="en-US" dirty="0" smtClean="0"/>
              <a:t>Recorders </a:t>
            </a:r>
            <a:r>
              <a:rPr lang="en-US" dirty="0"/>
              <a:t>for desktop apps, web apps, Citrix environment, and terminal emulators</a:t>
            </a:r>
          </a:p>
          <a:p>
            <a:pPr marL="742950" lvl="1" indent="-285750">
              <a:buFont typeface="Arial" panose="020B0604020202020204" pitchFamily="34" charset="0"/>
              <a:buChar char="•"/>
            </a:pPr>
            <a:r>
              <a:rPr lang="en-US" dirty="0" smtClean="0"/>
              <a:t>Makes </a:t>
            </a:r>
            <a:r>
              <a:rPr lang="en-US" dirty="0"/>
              <a:t>creating automation faster and more precise</a:t>
            </a:r>
          </a:p>
          <a:p>
            <a:pPr lvl="1"/>
            <a:r>
              <a:rPr lang="en-US" dirty="0"/>
              <a:t>	</a:t>
            </a:r>
          </a:p>
          <a:p>
            <a:r>
              <a:rPr lang="en-US" b="1" dirty="0"/>
              <a:t>Universal </a:t>
            </a:r>
            <a:r>
              <a:rPr lang="en-US" b="1" dirty="0" smtClean="0"/>
              <a:t>Search</a:t>
            </a:r>
          </a:p>
          <a:p>
            <a:endParaRPr lang="en-US" b="1" dirty="0"/>
          </a:p>
          <a:p>
            <a:pPr marL="742950" lvl="1" indent="-285750">
              <a:buFont typeface="Arial" panose="020B0604020202020204" pitchFamily="34" charset="0"/>
              <a:buChar char="•"/>
            </a:pPr>
            <a:r>
              <a:rPr lang="en-US" dirty="0" smtClean="0"/>
              <a:t>Single </a:t>
            </a:r>
            <a:r>
              <a:rPr lang="en-US" dirty="0"/>
              <a:t>search for all automation resources (libraries, activities, projects, and workflows)</a:t>
            </a:r>
          </a:p>
          <a:p>
            <a:pPr marL="742950" lvl="1" indent="-285750">
              <a:buFont typeface="Arial" panose="020B0604020202020204" pitchFamily="34" charset="0"/>
              <a:buChar char="•"/>
            </a:pPr>
            <a:r>
              <a:rPr lang="en-US" dirty="0" smtClean="0"/>
              <a:t>Accelerates </a:t>
            </a:r>
            <a:r>
              <a:rPr lang="en-US" dirty="0"/>
              <a:t>the automation development process</a:t>
            </a:r>
          </a:p>
          <a:p>
            <a:r>
              <a:rPr lang="en-US" dirty="0"/>
              <a:t>	</a:t>
            </a:r>
          </a:p>
          <a:p>
            <a:r>
              <a:rPr lang="en-US" b="1" dirty="0"/>
              <a:t>Extensible Via </a:t>
            </a:r>
            <a:r>
              <a:rPr lang="en-US" b="1" dirty="0" smtClean="0"/>
              <a:t>Code</a:t>
            </a:r>
          </a:p>
          <a:p>
            <a:endParaRPr lang="en-US" b="1" dirty="0"/>
          </a:p>
          <a:p>
            <a:pPr marL="742950" lvl="1" indent="-285750">
              <a:buFont typeface="Arial" panose="020B0604020202020204" pitchFamily="34" charset="0"/>
              <a:buChar char="•"/>
            </a:pPr>
            <a:r>
              <a:rPr lang="en-US" dirty="0" smtClean="0"/>
              <a:t>Can </a:t>
            </a:r>
            <a:r>
              <a:rPr lang="en-US" dirty="0"/>
              <a:t>design powerful &amp; complex automations by incorporating custom </a:t>
            </a:r>
            <a:r>
              <a:rPr lang="en-US" dirty="0" err="1"/>
              <a:t>VB.Net</a:t>
            </a:r>
            <a:r>
              <a:rPr lang="en-US" dirty="0"/>
              <a:t> code</a:t>
            </a:r>
          </a:p>
          <a:p>
            <a:pPr marL="742950" lvl="1" indent="-285750">
              <a:buFont typeface="Arial" panose="020B0604020202020204" pitchFamily="34" charset="0"/>
              <a:buChar char="•"/>
            </a:pPr>
            <a:r>
              <a:rPr lang="en-US" dirty="0" smtClean="0"/>
              <a:t>Customizations </a:t>
            </a:r>
            <a:r>
              <a:rPr lang="en-US" dirty="0"/>
              <a:t>can be stored in the activity library and shared</a:t>
            </a:r>
          </a:p>
          <a:p>
            <a:r>
              <a:rPr lang="en-US" dirty="0"/>
              <a:t>	</a:t>
            </a:r>
          </a:p>
          <a:p>
            <a:r>
              <a:rPr lang="en-US" b="1" dirty="0" smtClean="0"/>
              <a:t>Powerful Debugging</a:t>
            </a:r>
          </a:p>
          <a:p>
            <a:endParaRPr lang="en-US" b="1" dirty="0" smtClean="0"/>
          </a:p>
          <a:p>
            <a:pPr marL="742950" lvl="1" indent="-285750">
              <a:buFont typeface="Arial" panose="020B0604020202020204" pitchFamily="34" charset="0"/>
              <a:buChar char="•"/>
            </a:pPr>
            <a:r>
              <a:rPr lang="en-US" dirty="0" smtClean="0"/>
              <a:t>Intuitive &amp; flexible</a:t>
            </a:r>
          </a:p>
          <a:p>
            <a:pPr marL="742950" lvl="1" indent="-285750">
              <a:buFont typeface="Arial" panose="020B0604020202020204" pitchFamily="34" charset="0"/>
              <a:buChar char="•"/>
            </a:pPr>
            <a:r>
              <a:rPr lang="en-US" dirty="0" smtClean="0"/>
              <a:t>Step over, step into, slow step, highlights, etc.</a:t>
            </a:r>
            <a:endParaRPr lang="en-US" dirty="0"/>
          </a:p>
        </p:txBody>
      </p:sp>
    </p:spTree>
    <p:extLst>
      <p:ext uri="{BB962C8B-B14F-4D97-AF65-F5344CB8AC3E}">
        <p14:creationId xmlns:p14="http://schemas.microsoft.com/office/powerpoint/2010/main" val="2186042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2337" y="166115"/>
            <a:ext cx="4403562" cy="734637"/>
          </a:xfrm>
          <a:prstGeom prst="rect">
            <a:avLst/>
          </a:prstGeom>
        </p:spPr>
        <p:txBody>
          <a:bodyPr vert="horz" lIns="91440" tIns="45720" rIns="91440" bIns="45720" rtlCol="0" anchor="t">
            <a:noAutofit/>
          </a:bodyPr>
          <a:lstStyle/>
          <a:p>
            <a:pPr lvl="0">
              <a:spcBef>
                <a:spcPct val="0"/>
              </a:spcBef>
            </a:pPr>
            <a:r>
              <a:rPr lang="en-US" sz="3600" b="1" smtClean="0"/>
              <a:t>Why UiPath?</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Rectangle 1"/>
          <p:cNvSpPr/>
          <p:nvPr/>
        </p:nvSpPr>
        <p:spPr>
          <a:xfrm>
            <a:off x="482337" y="1111471"/>
            <a:ext cx="11058499" cy="4524315"/>
          </a:xfrm>
          <a:prstGeom prst="rect">
            <a:avLst/>
          </a:prstGeom>
        </p:spPr>
        <p:txBody>
          <a:bodyPr wrap="square">
            <a:spAutoFit/>
          </a:bodyPr>
          <a:lstStyle/>
          <a:p>
            <a:r>
              <a:rPr lang="en-US" b="1" dirty="0" smtClean="0"/>
              <a:t>Collaboration</a:t>
            </a:r>
          </a:p>
          <a:p>
            <a:endParaRPr lang="en-US" b="1" dirty="0"/>
          </a:p>
          <a:p>
            <a:pPr marL="742950" lvl="1" indent="-285750">
              <a:buFont typeface="Arial" panose="020B0604020202020204" pitchFamily="34" charset="0"/>
              <a:buChar char="•"/>
            </a:pPr>
            <a:r>
              <a:rPr lang="en-US" dirty="0" smtClean="0"/>
              <a:t>Can </a:t>
            </a:r>
            <a:r>
              <a:rPr lang="en-US" dirty="0"/>
              <a:t>store, protect, and share scripts in MS Team Foundation (TFS) and SVN</a:t>
            </a:r>
          </a:p>
          <a:p>
            <a:pPr marL="742950" lvl="1" indent="-285750">
              <a:buFont typeface="Arial" panose="020B0604020202020204" pitchFamily="34" charset="0"/>
              <a:buChar char="•"/>
            </a:pPr>
            <a:r>
              <a:rPr lang="en-US" dirty="0" smtClean="0"/>
              <a:t>Promotes </a:t>
            </a:r>
            <a:r>
              <a:rPr lang="en-US" dirty="0"/>
              <a:t>workflow re-use</a:t>
            </a:r>
          </a:p>
          <a:p>
            <a:pPr marL="742950" lvl="1" indent="-285750">
              <a:buFont typeface="Arial" panose="020B0604020202020204" pitchFamily="34" charset="0"/>
              <a:buChar char="•"/>
            </a:pPr>
            <a:r>
              <a:rPr lang="en-US" dirty="0" smtClean="0"/>
              <a:t>Prevents </a:t>
            </a:r>
            <a:r>
              <a:rPr lang="en-US" dirty="0"/>
              <a:t>loss</a:t>
            </a:r>
          </a:p>
          <a:p>
            <a:pPr marL="742950" lvl="1" indent="-285750">
              <a:buFont typeface="Arial" panose="020B0604020202020204" pitchFamily="34" charset="0"/>
              <a:buChar char="•"/>
            </a:pPr>
            <a:r>
              <a:rPr lang="en-US" dirty="0" smtClean="0"/>
              <a:t>Facilitates </a:t>
            </a:r>
            <a:r>
              <a:rPr lang="en-US" dirty="0"/>
              <a:t>parallel development and/or roll-backs</a:t>
            </a:r>
          </a:p>
          <a:p>
            <a:r>
              <a:rPr lang="en-US" dirty="0"/>
              <a:t>	</a:t>
            </a:r>
          </a:p>
          <a:p>
            <a:r>
              <a:rPr lang="en-US" b="1" dirty="0"/>
              <a:t>Third-Party </a:t>
            </a:r>
            <a:r>
              <a:rPr lang="en-US" b="1" dirty="0" smtClean="0"/>
              <a:t>Integration</a:t>
            </a:r>
          </a:p>
          <a:p>
            <a:endParaRPr lang="en-US" b="1" dirty="0"/>
          </a:p>
          <a:p>
            <a:pPr marL="742950" lvl="1" indent="-285750">
              <a:buFont typeface="Arial" panose="020B0604020202020204" pitchFamily="34" charset="0"/>
              <a:buChar char="•"/>
            </a:pPr>
            <a:r>
              <a:rPr lang="en-US" dirty="0" smtClean="0"/>
              <a:t>Can </a:t>
            </a:r>
            <a:r>
              <a:rPr lang="en-US" dirty="0"/>
              <a:t>plug in cognitive and OCR technologies from ABBYY, IBM Watson, Google, </a:t>
            </a:r>
            <a:r>
              <a:rPr lang="en-US" dirty="0" smtClean="0"/>
              <a:t>Microsoft text </a:t>
            </a:r>
            <a:r>
              <a:rPr lang="en-US" dirty="0"/>
              <a:t>analysis at the API level</a:t>
            </a:r>
          </a:p>
          <a:p>
            <a:r>
              <a:rPr lang="en-US" dirty="0"/>
              <a:t>	</a:t>
            </a:r>
          </a:p>
          <a:p>
            <a:r>
              <a:rPr lang="en-US" b="1" dirty="0"/>
              <a:t>Server-Based </a:t>
            </a:r>
            <a:r>
              <a:rPr lang="en-US" b="1" dirty="0" smtClean="0"/>
              <a:t>Licensing</a:t>
            </a:r>
          </a:p>
          <a:p>
            <a:endParaRPr lang="en-US" b="1" dirty="0"/>
          </a:p>
          <a:p>
            <a:pPr marL="742950" lvl="1" indent="-285750">
              <a:buFont typeface="Arial" panose="020B0604020202020204" pitchFamily="34" charset="0"/>
              <a:buChar char="•"/>
            </a:pPr>
            <a:r>
              <a:rPr lang="en-US" dirty="0" smtClean="0"/>
              <a:t>Centralized</a:t>
            </a:r>
            <a:endParaRPr lang="en-US" dirty="0"/>
          </a:p>
          <a:p>
            <a:pPr marL="742950" lvl="1" indent="-285750">
              <a:buFont typeface="Arial" panose="020B0604020202020204" pitchFamily="34" charset="0"/>
              <a:buChar char="•"/>
            </a:pPr>
            <a:r>
              <a:rPr lang="en-US" dirty="0" smtClean="0"/>
              <a:t>Easy </a:t>
            </a:r>
            <a:r>
              <a:rPr lang="en-US" dirty="0"/>
              <a:t>to manage</a:t>
            </a:r>
          </a:p>
        </p:txBody>
      </p:sp>
    </p:spTree>
    <p:extLst>
      <p:ext uri="{BB962C8B-B14F-4D97-AF65-F5344CB8AC3E}">
        <p14:creationId xmlns:p14="http://schemas.microsoft.com/office/powerpoint/2010/main" val="3799718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26679" y="2452115"/>
            <a:ext cx="4403562" cy="734637"/>
          </a:xfrm>
          <a:prstGeom prst="rect">
            <a:avLst/>
          </a:prstGeom>
        </p:spPr>
        <p:txBody>
          <a:bodyPr vert="horz" lIns="91440" tIns="45720" rIns="91440" bIns="45720" rtlCol="0" anchor="t">
            <a:noAutofit/>
          </a:bodyPr>
          <a:lstStyle/>
          <a:p>
            <a:pPr lvl="0">
              <a:spcBef>
                <a:spcPct val="0"/>
              </a:spcBef>
            </a:pPr>
            <a:r>
              <a:rPr lang="en-US" sz="3600" b="1" dirty="0" smtClean="0"/>
              <a:t>UiPath Installation</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Rectangle 1"/>
          <p:cNvSpPr/>
          <p:nvPr/>
        </p:nvSpPr>
        <p:spPr>
          <a:xfrm>
            <a:off x="2796046" y="3643951"/>
            <a:ext cx="6264828" cy="523220"/>
          </a:xfrm>
          <a:prstGeom prst="rect">
            <a:avLst/>
          </a:prstGeom>
        </p:spPr>
        <p:txBody>
          <a:bodyPr wrap="square">
            <a:spAutoFit/>
          </a:bodyPr>
          <a:lstStyle/>
          <a:p>
            <a:r>
              <a:rPr lang="en-US" sz="2800" dirty="0">
                <a:hlinkClick r:id="rId2"/>
              </a:rPr>
              <a:t>https://www.uipath.com/start-trial</a:t>
            </a:r>
            <a:endParaRPr lang="en-US" sz="2800" dirty="0"/>
          </a:p>
        </p:txBody>
      </p:sp>
    </p:spTree>
    <p:extLst>
      <p:ext uri="{BB962C8B-B14F-4D97-AF65-F5344CB8AC3E}">
        <p14:creationId xmlns:p14="http://schemas.microsoft.com/office/powerpoint/2010/main" val="2334058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6602" y="272956"/>
            <a:ext cx="9799093" cy="1514901"/>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1">
                    <a:lumMod val="60000"/>
                    <a:lumOff val="40000"/>
                  </a:schemeClr>
                </a:solidFill>
                <a:effectLst/>
                <a:uLnTx/>
                <a:uFillTx/>
                <a:latin typeface="Calibri" pitchFamily="34" charset="0"/>
                <a:ea typeface="+mj-ea"/>
                <a:cs typeface="+mj-cs"/>
              </a:rPr>
              <a:t>Robotic Process Automation - </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1">
                    <a:lumMod val="60000"/>
                    <a:lumOff val="40000"/>
                  </a:schemeClr>
                </a:solidFill>
                <a:effectLst/>
                <a:uLnTx/>
                <a:uFillTx/>
                <a:latin typeface="Calibri" pitchFamily="34" charset="0"/>
                <a:ea typeface="+mj-ea"/>
                <a:cs typeface="+mj-cs"/>
              </a:rPr>
              <a:t>Introduction</a:t>
            </a:r>
            <a:endParaRPr kumimoji="0" lang="en-US" sz="4400" b="1" i="0" u="none" strike="noStrike" kern="1200" cap="none" spc="0" normalizeH="0" baseline="0" noProof="0" dirty="0">
              <a:ln>
                <a:noFill/>
              </a:ln>
              <a:solidFill>
                <a:schemeClr val="accent1">
                  <a:lumMod val="60000"/>
                  <a:lumOff val="40000"/>
                </a:schemeClr>
              </a:solidFill>
              <a:effectLst/>
              <a:uLnTx/>
              <a:uFillTx/>
              <a:latin typeface="Calibri" pitchFamily="34" charset="0"/>
              <a:ea typeface="+mj-ea"/>
              <a:cs typeface="+mj-cs"/>
            </a:endParaRPr>
          </a:p>
        </p:txBody>
      </p:sp>
      <p:sp>
        <p:nvSpPr>
          <p:cNvPr id="6" name="Rectangle 5"/>
          <p:cNvSpPr/>
          <p:nvPr/>
        </p:nvSpPr>
        <p:spPr>
          <a:xfrm>
            <a:off x="408812" y="1787857"/>
            <a:ext cx="10331355" cy="4832092"/>
          </a:xfrm>
          <a:prstGeom prst="rect">
            <a:avLst/>
          </a:prstGeom>
        </p:spPr>
        <p:txBody>
          <a:bodyPr wrap="square">
            <a:spAutoFit/>
          </a:bodyPr>
          <a:lstStyle/>
          <a:p>
            <a:pPr marL="457200" indent="-457200">
              <a:buFont typeface="Wingdings" panose="05000000000000000000" pitchFamily="2" charset="2"/>
              <a:buChar char="Ø"/>
            </a:pPr>
            <a:r>
              <a:rPr lang="en-US" sz="2800" b="1" dirty="0" smtClean="0"/>
              <a:t>Lifecycle of RPA</a:t>
            </a:r>
          </a:p>
          <a:p>
            <a:pPr>
              <a:buFont typeface="Wingdings" pitchFamily="2" charset="2"/>
              <a:buChar char="Ø"/>
            </a:pPr>
            <a:endParaRPr lang="en-US" sz="2800" b="1" dirty="0" smtClean="0"/>
          </a:p>
          <a:p>
            <a:pPr>
              <a:buFont typeface="Wingdings" pitchFamily="2" charset="2"/>
              <a:buChar char="Ø"/>
            </a:pPr>
            <a:r>
              <a:rPr lang="en-US" sz="2800" b="1" dirty="0" smtClean="0"/>
              <a:t> RPA Implementation</a:t>
            </a:r>
          </a:p>
          <a:p>
            <a:endParaRPr lang="en-US" sz="2800" b="1" dirty="0" smtClean="0"/>
          </a:p>
          <a:p>
            <a:pPr>
              <a:buFont typeface="Wingdings" pitchFamily="2" charset="2"/>
              <a:buChar char="Ø"/>
            </a:pPr>
            <a:r>
              <a:rPr lang="en-US" sz="2800" b="1" dirty="0" smtClean="0"/>
              <a:t> Applications of RPA</a:t>
            </a:r>
          </a:p>
          <a:p>
            <a:pPr>
              <a:buFont typeface="Wingdings" pitchFamily="2" charset="2"/>
              <a:buChar char="Ø"/>
            </a:pPr>
            <a:endParaRPr lang="en-US" sz="2800" b="1" dirty="0"/>
          </a:p>
          <a:p>
            <a:pPr lvl="0">
              <a:buFont typeface="Wingdings" pitchFamily="2" charset="2"/>
              <a:buChar char="Ø"/>
            </a:pPr>
            <a:r>
              <a:rPr lang="en-US" sz="2800" b="1" dirty="0" smtClean="0"/>
              <a:t> Automation Architecture</a:t>
            </a:r>
          </a:p>
          <a:p>
            <a:pPr lvl="0">
              <a:buFont typeface="Wingdings" pitchFamily="2" charset="2"/>
              <a:buChar char="Ø"/>
            </a:pPr>
            <a:endParaRPr lang="en-US" sz="2800" b="1" dirty="0">
              <a:solidFill>
                <a:schemeClr val="tx2"/>
              </a:solidFill>
            </a:endParaRPr>
          </a:p>
          <a:p>
            <a:pPr>
              <a:buFont typeface="Wingdings" pitchFamily="2" charset="2"/>
              <a:buChar char="Ø"/>
            </a:pPr>
            <a:r>
              <a:rPr lang="en-US" sz="2800" b="1" dirty="0" smtClean="0"/>
              <a:t> RPA Tools</a:t>
            </a:r>
          </a:p>
          <a:p>
            <a:pPr>
              <a:buFont typeface="Wingdings" pitchFamily="2" charset="2"/>
              <a:buChar char="Ø"/>
            </a:pPr>
            <a:endParaRPr lang="en-US" sz="2800" b="1" dirty="0">
              <a:solidFill>
                <a:schemeClr val="tx2"/>
              </a:solidFill>
            </a:endParaRPr>
          </a:p>
          <a:p>
            <a:pPr lvl="0">
              <a:buFont typeface="Wingdings" pitchFamily="2" charset="2"/>
              <a:buChar char="Ø"/>
            </a:pPr>
            <a:r>
              <a:rPr lang="en-US" sz="2800" b="1" dirty="0"/>
              <a:t>Why UiPath</a:t>
            </a:r>
            <a:r>
              <a:rPr lang="en-US" sz="2800" b="1" dirty="0" smtClean="0"/>
              <a:t>?</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987" y="207059"/>
            <a:ext cx="3434570" cy="598160"/>
          </a:xfrm>
        </p:spPr>
        <p:txBody>
          <a:bodyPr/>
          <a:lstStyle/>
          <a:p>
            <a:r>
              <a:rPr lang="en-US" sz="3600" b="1" dirty="0" smtClean="0"/>
              <a:t>What is RPA</a:t>
            </a:r>
            <a:endParaRPr lang="en-US" sz="3600" dirty="0"/>
          </a:p>
        </p:txBody>
      </p:sp>
      <p:sp>
        <p:nvSpPr>
          <p:cNvPr id="3" name="Content Placeholder 2"/>
          <p:cNvSpPr>
            <a:spLocks noGrp="1"/>
          </p:cNvSpPr>
          <p:nvPr>
            <p:ph idx="1"/>
          </p:nvPr>
        </p:nvSpPr>
        <p:spPr>
          <a:xfrm>
            <a:off x="354841" y="1119116"/>
            <a:ext cx="11477767" cy="4788090"/>
          </a:xfrm>
        </p:spPr>
        <p:txBody>
          <a:bodyPr>
            <a:normAutofit fontScale="85000" lnSpcReduction="20000"/>
          </a:bodyPr>
          <a:lstStyle/>
          <a:p>
            <a:pPr>
              <a:buNone/>
            </a:pPr>
            <a:r>
              <a:rPr lang="en-US" dirty="0" smtClean="0"/>
              <a:t>RPA Stand for </a:t>
            </a:r>
            <a:r>
              <a:rPr lang="en-US" sz="2800" b="1" dirty="0" smtClean="0">
                <a:solidFill>
                  <a:schemeClr val="accent3">
                    <a:lumMod val="40000"/>
                    <a:lumOff val="60000"/>
                  </a:schemeClr>
                </a:solidFill>
              </a:rPr>
              <a:t>Robotic Process Automation</a:t>
            </a:r>
          </a:p>
          <a:p>
            <a:pPr>
              <a:buNone/>
            </a:pPr>
            <a:endParaRPr lang="en-US" dirty="0" smtClean="0"/>
          </a:p>
          <a:p>
            <a:pPr>
              <a:buNone/>
            </a:pPr>
            <a:r>
              <a:rPr lang="en-US" sz="2400" b="1" dirty="0" smtClean="0">
                <a:solidFill>
                  <a:schemeClr val="accent3">
                    <a:lumMod val="40000"/>
                    <a:lumOff val="60000"/>
                  </a:schemeClr>
                </a:solidFill>
              </a:rPr>
              <a:t>Robotic :</a:t>
            </a:r>
            <a:r>
              <a:rPr lang="en-US" sz="2800" b="1" dirty="0" smtClean="0">
                <a:solidFill>
                  <a:srgbClr val="FFFF00"/>
                </a:solidFill>
              </a:rPr>
              <a:t> </a:t>
            </a:r>
            <a:r>
              <a:rPr lang="en-US" sz="2800" b="1" dirty="0" smtClean="0"/>
              <a:t>		</a:t>
            </a:r>
            <a:r>
              <a:rPr lang="en-US" dirty="0" smtClean="0"/>
              <a:t>Machines which mimic human actions are called Robots.</a:t>
            </a:r>
          </a:p>
          <a:p>
            <a:pPr>
              <a:buNone/>
            </a:pPr>
            <a:r>
              <a:rPr lang="en-US" sz="2400" b="1" dirty="0" smtClean="0">
                <a:solidFill>
                  <a:schemeClr val="accent3">
                    <a:lumMod val="40000"/>
                    <a:lumOff val="60000"/>
                  </a:schemeClr>
                </a:solidFill>
              </a:rPr>
              <a:t>Process :</a:t>
            </a:r>
            <a:r>
              <a:rPr lang="en-US" sz="2800" b="1" dirty="0" smtClean="0"/>
              <a:t> 		</a:t>
            </a:r>
            <a:r>
              <a:rPr lang="en-US" dirty="0" smtClean="0"/>
              <a:t>Sequence of steps which lead to a meaningful activity. </a:t>
            </a:r>
          </a:p>
          <a:p>
            <a:pPr>
              <a:buNone/>
            </a:pPr>
            <a:r>
              <a:rPr lang="en-US" dirty="0" smtClean="0"/>
              <a:t>				    		For example the process of making tea.</a:t>
            </a:r>
            <a:endParaRPr lang="en-US" sz="2400" b="1" dirty="0" smtClean="0"/>
          </a:p>
          <a:p>
            <a:pPr>
              <a:buNone/>
            </a:pPr>
            <a:r>
              <a:rPr lang="en-US" sz="2400" b="1" dirty="0" smtClean="0">
                <a:solidFill>
                  <a:schemeClr val="accent3">
                    <a:lumMod val="40000"/>
                    <a:lumOff val="60000"/>
                  </a:schemeClr>
                </a:solidFill>
              </a:rPr>
              <a:t>Automation :</a:t>
            </a:r>
            <a:r>
              <a:rPr lang="en-US" sz="2400" b="1" dirty="0" smtClean="0"/>
              <a:t> 	</a:t>
            </a:r>
            <a:r>
              <a:rPr lang="en-US" dirty="0" smtClean="0"/>
              <a:t>Any process which is done by a robot without human intervention.</a:t>
            </a:r>
          </a:p>
          <a:p>
            <a:pPr>
              <a:buNone/>
            </a:pPr>
            <a:endParaRPr lang="en-US" dirty="0" smtClean="0"/>
          </a:p>
          <a:p>
            <a:pPr>
              <a:buFont typeface="Wingdings" pitchFamily="2" charset="2"/>
              <a:buChar char="v"/>
            </a:pPr>
            <a:r>
              <a:rPr lang="en-US" dirty="0" smtClean="0"/>
              <a:t>To sum it up, mimicking human actions to perform a sequence of steps that lead to a meaningful activity, without any human intervention is known as </a:t>
            </a:r>
            <a:r>
              <a:rPr lang="en-US" b="1" dirty="0" smtClean="0"/>
              <a:t>Robotic Process Automation.</a:t>
            </a:r>
          </a:p>
          <a:p>
            <a:pPr>
              <a:buFont typeface="Wingdings" pitchFamily="2" charset="2"/>
              <a:buChar char="v"/>
            </a:pPr>
            <a:r>
              <a:rPr lang="en-US" b="1" dirty="0" smtClean="0"/>
              <a:t>RPA</a:t>
            </a:r>
            <a:r>
              <a:rPr lang="en-US" dirty="0" smtClean="0"/>
              <a:t> allows task automation just like a human being was doing them across application and systems. It interacts with the existing IT architecture without any complex system integration requirement. </a:t>
            </a:r>
          </a:p>
          <a:p>
            <a:pPr>
              <a:buFont typeface="Wingdings" pitchFamily="2" charset="2"/>
              <a:buChar char="v"/>
            </a:pPr>
            <a:r>
              <a:rPr lang="en-US" dirty="0" smtClean="0"/>
              <a:t>These software bots can interact with an in-house application, website, user portal, etc.</a:t>
            </a:r>
          </a:p>
          <a:p>
            <a:pPr>
              <a:buFont typeface="Wingdings" pitchFamily="2" charset="2"/>
              <a:buChar char="v"/>
            </a:pPr>
            <a:r>
              <a:rPr lang="en-US" dirty="0" smtClean="0"/>
              <a:t>The main goal of Robotics process automation process to replace repetitive and boring clerical task performed by humans, with a virtual workforce.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255115" y="5444319"/>
            <a:ext cx="5626090" cy="997423"/>
          </a:xfrm>
          <a:prstGeom prst="rect">
            <a:avLst/>
          </a:prstGeom>
          <a:noFill/>
          <a:ln w="9525">
            <a:noFill/>
            <a:miter lim="800000"/>
            <a:headEnd/>
            <a:tailEnd/>
          </a:ln>
          <a:effectLst/>
        </p:spPr>
      </p:pic>
      <p:pic>
        <p:nvPicPr>
          <p:cNvPr id="1033" name="Picture 9"/>
          <p:cNvPicPr>
            <a:picLocks noChangeAspect="1" noChangeArrowheads="1"/>
          </p:cNvPicPr>
          <p:nvPr/>
        </p:nvPicPr>
        <p:blipFill>
          <a:blip r:embed="rId3"/>
          <a:srcRect/>
          <a:stretch>
            <a:fillRect/>
          </a:stretch>
        </p:blipFill>
        <p:spPr bwMode="auto">
          <a:xfrm>
            <a:off x="189568" y="1555846"/>
            <a:ext cx="5789524" cy="1364776"/>
          </a:xfrm>
          <a:prstGeom prst="rect">
            <a:avLst/>
          </a:prstGeom>
          <a:noFill/>
          <a:ln w="9525">
            <a:noFill/>
            <a:miter lim="800000"/>
            <a:headEnd/>
            <a:tailEnd/>
          </a:ln>
          <a:effectLst/>
        </p:spPr>
      </p:pic>
      <p:pic>
        <p:nvPicPr>
          <p:cNvPr id="1034" name="Picture 10"/>
          <p:cNvPicPr>
            <a:picLocks noChangeAspect="1" noChangeArrowheads="1"/>
          </p:cNvPicPr>
          <p:nvPr/>
        </p:nvPicPr>
        <p:blipFill>
          <a:blip r:embed="rId4"/>
          <a:srcRect/>
          <a:stretch>
            <a:fillRect/>
          </a:stretch>
        </p:blipFill>
        <p:spPr bwMode="auto">
          <a:xfrm>
            <a:off x="6056690" y="2916212"/>
            <a:ext cx="5911082" cy="1846856"/>
          </a:xfrm>
          <a:prstGeom prst="rect">
            <a:avLst/>
          </a:prstGeom>
          <a:noFill/>
          <a:ln w="9525">
            <a:noFill/>
            <a:miter lim="800000"/>
            <a:headEnd/>
            <a:tailEnd/>
          </a:ln>
          <a:effectLst/>
        </p:spPr>
      </p:pic>
      <p:pic>
        <p:nvPicPr>
          <p:cNvPr id="1035" name="Picture 11"/>
          <p:cNvPicPr>
            <a:picLocks noChangeAspect="1" noChangeArrowheads="1"/>
          </p:cNvPicPr>
          <p:nvPr/>
        </p:nvPicPr>
        <p:blipFill>
          <a:blip r:embed="rId5"/>
          <a:srcRect/>
          <a:stretch>
            <a:fillRect/>
          </a:stretch>
        </p:blipFill>
        <p:spPr bwMode="auto">
          <a:xfrm>
            <a:off x="6074248" y="1005526"/>
            <a:ext cx="5889225" cy="1478365"/>
          </a:xfrm>
          <a:prstGeom prst="rect">
            <a:avLst/>
          </a:prstGeom>
          <a:noFill/>
          <a:ln w="9525">
            <a:noFill/>
            <a:miter lim="800000"/>
            <a:headEnd/>
            <a:tailEnd/>
          </a:ln>
          <a:effectLst/>
        </p:spPr>
      </p:pic>
      <p:pic>
        <p:nvPicPr>
          <p:cNvPr id="1036" name="Picture 12"/>
          <p:cNvPicPr>
            <a:picLocks noChangeAspect="1" noChangeArrowheads="1"/>
          </p:cNvPicPr>
          <p:nvPr/>
        </p:nvPicPr>
        <p:blipFill>
          <a:blip r:embed="rId6"/>
          <a:srcRect/>
          <a:stretch>
            <a:fillRect/>
          </a:stretch>
        </p:blipFill>
        <p:spPr bwMode="auto">
          <a:xfrm>
            <a:off x="209834" y="3431346"/>
            <a:ext cx="5767885" cy="1382874"/>
          </a:xfrm>
          <a:prstGeom prst="rect">
            <a:avLst/>
          </a:prstGeom>
          <a:noFill/>
          <a:ln w="9525">
            <a:noFill/>
            <a:miter lim="800000"/>
            <a:headEnd/>
            <a:tailEnd/>
          </a:ln>
          <a:effectLst/>
        </p:spPr>
      </p:pic>
      <p:pic>
        <p:nvPicPr>
          <p:cNvPr id="1037" name="Picture 13"/>
          <p:cNvPicPr>
            <a:picLocks noChangeAspect="1" noChangeArrowheads="1"/>
          </p:cNvPicPr>
          <p:nvPr/>
        </p:nvPicPr>
        <p:blipFill>
          <a:blip r:embed="rId7"/>
          <a:srcRect/>
          <a:stretch>
            <a:fillRect/>
          </a:stretch>
        </p:blipFill>
        <p:spPr bwMode="auto">
          <a:xfrm>
            <a:off x="6000607" y="5149684"/>
            <a:ext cx="5908392" cy="1483127"/>
          </a:xfrm>
          <a:prstGeom prst="rect">
            <a:avLst/>
          </a:prstGeom>
          <a:noFill/>
          <a:ln w="9525">
            <a:noFill/>
            <a:miter lim="800000"/>
            <a:headEnd/>
            <a:tailEnd/>
          </a:ln>
          <a:effectLst/>
        </p:spPr>
      </p:pic>
      <p:sp>
        <p:nvSpPr>
          <p:cNvPr id="17" name="Title 1"/>
          <p:cNvSpPr txBox="1">
            <a:spLocks/>
          </p:cNvSpPr>
          <p:nvPr/>
        </p:nvSpPr>
        <p:spPr>
          <a:xfrm>
            <a:off x="495987" y="207059"/>
            <a:ext cx="3434570" cy="598160"/>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2"/>
                </a:solidFill>
                <a:effectLst/>
                <a:uLnTx/>
                <a:uFillTx/>
                <a:latin typeface="+mj-lt"/>
                <a:ea typeface="+mj-ea"/>
                <a:cs typeface="+mj-cs"/>
              </a:rPr>
              <a:t>What is RPA</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2013" y="948690"/>
            <a:ext cx="11750721" cy="5724644"/>
          </a:xfrm>
          <a:prstGeom prst="rect">
            <a:avLst/>
          </a:prstGeom>
        </p:spPr>
        <p:txBody>
          <a:bodyPr wrap="square">
            <a:spAutoFit/>
          </a:bodyPr>
          <a:lstStyle/>
          <a:p>
            <a:r>
              <a:rPr lang="en-US" dirty="0" smtClean="0"/>
              <a:t>following three key predecessors of RPA:</a:t>
            </a:r>
          </a:p>
          <a:p>
            <a:endParaRPr lang="en-US" dirty="0" smtClean="0"/>
          </a:p>
          <a:p>
            <a:pPr>
              <a:buFont typeface="Wingdings" pitchFamily="2" charset="2"/>
              <a:buChar char="Ø"/>
            </a:pPr>
            <a:r>
              <a:rPr lang="en-US" b="1" dirty="0" smtClean="0"/>
              <a:t> Screen Scraping Software</a:t>
            </a:r>
          </a:p>
          <a:p>
            <a:pPr>
              <a:buFont typeface="Wingdings" pitchFamily="2" charset="2"/>
              <a:buChar char="Ø"/>
            </a:pPr>
            <a:r>
              <a:rPr lang="en-US" b="1" dirty="0" smtClean="0"/>
              <a:t> Business Process Automation</a:t>
            </a:r>
          </a:p>
          <a:p>
            <a:pPr>
              <a:buFont typeface="Wingdings" pitchFamily="2" charset="2"/>
              <a:buChar char="Ø"/>
            </a:pPr>
            <a:r>
              <a:rPr lang="en-US" b="1" dirty="0" smtClean="0"/>
              <a:t> Artificial Intelligence</a:t>
            </a:r>
          </a:p>
          <a:p>
            <a:endParaRPr lang="en-US" b="1" dirty="0" smtClean="0"/>
          </a:p>
          <a:p>
            <a:r>
              <a:rPr lang="en-US" dirty="0" smtClean="0"/>
              <a:t>screen scraping solutions, available in 1990s were too brittle. They needed reprogramming with every tiny change in the UI because they relied on </a:t>
            </a:r>
            <a:r>
              <a:rPr lang="en-US" b="1" dirty="0" smtClean="0"/>
              <a:t>component identities in the UI modules</a:t>
            </a:r>
            <a:r>
              <a:rPr lang="en-US" dirty="0" smtClean="0"/>
              <a:t>. </a:t>
            </a:r>
          </a:p>
          <a:p>
            <a:endParaRPr lang="en-US" b="1" dirty="0" smtClean="0"/>
          </a:p>
          <a:p>
            <a:r>
              <a:rPr lang="en-US" dirty="0" smtClean="0"/>
              <a:t>By late 2000s, early 2010s, the screen scraping solutions relied more on </a:t>
            </a:r>
            <a:r>
              <a:rPr lang="en-US" b="1" dirty="0" smtClean="0"/>
              <a:t>image processing</a:t>
            </a:r>
            <a:r>
              <a:rPr lang="en-US" dirty="0" smtClean="0"/>
              <a:t> rather than hard coding component names.</a:t>
            </a:r>
            <a:endParaRPr lang="en-US" b="1" dirty="0" smtClean="0"/>
          </a:p>
          <a:p>
            <a:endParaRPr lang="en-US" b="1" dirty="0" smtClean="0"/>
          </a:p>
          <a:p>
            <a:r>
              <a:rPr lang="en-US" b="1" dirty="0" smtClean="0"/>
              <a:t>Business process automation</a:t>
            </a:r>
            <a:r>
              <a:rPr lang="en-US" dirty="0" smtClean="0"/>
              <a:t> (BPA) solutions existed since 1990s</a:t>
            </a:r>
            <a:endParaRPr lang="en-US" b="1" dirty="0" smtClean="0"/>
          </a:p>
          <a:p>
            <a:endParaRPr lang="en-US" b="1" dirty="0" smtClean="0"/>
          </a:p>
          <a:p>
            <a:r>
              <a:rPr lang="en-US" dirty="0" smtClean="0"/>
              <a:t>Finally, with the rise of </a:t>
            </a:r>
            <a:r>
              <a:rPr lang="en-US" b="1" dirty="0" smtClean="0"/>
              <a:t>Artificial Intelligence</a:t>
            </a:r>
            <a:r>
              <a:rPr lang="en-US" dirty="0" smtClean="0"/>
              <a:t>, companies became increasingly aware that machines could surpass humans in simple cognitive tasks like </a:t>
            </a:r>
            <a:r>
              <a:rPr lang="en-US" b="1" dirty="0" smtClean="0"/>
              <a:t>OCR</a:t>
            </a:r>
            <a:r>
              <a:rPr lang="en-US" dirty="0" smtClean="0"/>
              <a:t> or </a:t>
            </a:r>
            <a:r>
              <a:rPr lang="en-US" b="1" dirty="0" smtClean="0"/>
              <a:t>pattern recognition</a:t>
            </a:r>
            <a:r>
              <a:rPr lang="en-US" dirty="0" smtClean="0"/>
              <a:t>.</a:t>
            </a:r>
            <a:endParaRPr lang="en-US" b="1" dirty="0" smtClean="0"/>
          </a:p>
          <a:p>
            <a:endParaRPr lang="en-US" b="1" dirty="0" smtClean="0"/>
          </a:p>
          <a:p>
            <a:endParaRPr lang="en-US" b="1" dirty="0" smtClean="0"/>
          </a:p>
          <a:p>
            <a:r>
              <a:rPr lang="en-US" dirty="0" smtClean="0"/>
              <a:t>what makes RPA an impactful technology is, its ability to </a:t>
            </a:r>
            <a:r>
              <a:rPr lang="en-US" b="1" dirty="0" smtClean="0"/>
              <a:t>combine </a:t>
            </a:r>
            <a:r>
              <a:rPr lang="en-US" dirty="0" smtClean="0"/>
              <a:t>and </a:t>
            </a:r>
            <a:r>
              <a:rPr lang="en-US" b="1" dirty="0" smtClean="0"/>
              <a:t>refine</a:t>
            </a:r>
            <a:r>
              <a:rPr lang="en-US" dirty="0" smtClean="0"/>
              <a:t> certain aspects of each of these technologies</a:t>
            </a:r>
            <a:endParaRPr lang="en-US" b="1" dirty="0" smtClean="0"/>
          </a:p>
        </p:txBody>
      </p:sp>
      <p:sp>
        <p:nvSpPr>
          <p:cNvPr id="8" name="Title 1"/>
          <p:cNvSpPr txBox="1">
            <a:spLocks/>
          </p:cNvSpPr>
          <p:nvPr/>
        </p:nvSpPr>
        <p:spPr>
          <a:xfrm>
            <a:off x="495987" y="207059"/>
            <a:ext cx="4485446" cy="598160"/>
          </a:xfrm>
          <a:prstGeom prst="rect">
            <a:avLst/>
          </a:prstGeom>
        </p:spPr>
        <p:txBody>
          <a:bodyPr vert="horz" lIns="91440" tIns="45720" rIns="91440" bIns="45720" rtlCol="0" anchor="t">
            <a:noAutofit/>
          </a:bodyPr>
          <a:lstStyle/>
          <a:p>
            <a:pPr lvl="0">
              <a:spcBef>
                <a:spcPct val="0"/>
              </a:spcBef>
            </a:pPr>
            <a:r>
              <a:rPr lang="en-US" sz="3600" b="1" dirty="0" smtClean="0"/>
              <a:t>Historic Evaluation</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38" y="166115"/>
            <a:ext cx="3161614" cy="734637"/>
          </a:xfrm>
        </p:spPr>
        <p:txBody>
          <a:bodyPr/>
          <a:lstStyle/>
          <a:p>
            <a:r>
              <a:rPr lang="en-US" sz="3600" b="1" dirty="0" smtClean="0"/>
              <a:t>Why RPA?</a:t>
            </a:r>
            <a:endParaRPr lang="en-US" sz="3600" dirty="0"/>
          </a:p>
        </p:txBody>
      </p:sp>
      <p:sp>
        <p:nvSpPr>
          <p:cNvPr id="4" name="Rectangle 3"/>
          <p:cNvSpPr/>
          <p:nvPr/>
        </p:nvSpPr>
        <p:spPr>
          <a:xfrm>
            <a:off x="395786" y="1246202"/>
            <a:ext cx="11559653" cy="4524315"/>
          </a:xfrm>
          <a:prstGeom prst="rect">
            <a:avLst/>
          </a:prstGeom>
        </p:spPr>
        <p:txBody>
          <a:bodyPr wrap="square">
            <a:spAutoFit/>
          </a:bodyPr>
          <a:lstStyle/>
          <a:p>
            <a:pPr fontAlgn="base"/>
            <a:r>
              <a:rPr lang="en-US" b="1" dirty="0" smtClean="0">
                <a:solidFill>
                  <a:schemeClr val="accent2">
                    <a:lumMod val="40000"/>
                    <a:lumOff val="60000"/>
                  </a:schemeClr>
                </a:solidFill>
              </a:rPr>
              <a:t>Released Value:</a:t>
            </a:r>
            <a:r>
              <a:rPr lang="en-US" b="1" dirty="0" smtClean="0"/>
              <a:t> </a:t>
            </a:r>
            <a:r>
              <a:rPr lang="en-US" dirty="0" smtClean="0"/>
              <a:t>​	RPA relieves humans of mundane tasks, allowing them to focus on more 							 intellectually valuable activities that demand human creativity​​</a:t>
            </a:r>
          </a:p>
          <a:p>
            <a:pPr fontAlgn="base"/>
            <a:endParaRPr lang="en-US" dirty="0" smtClean="0"/>
          </a:p>
          <a:p>
            <a:pPr fontAlgn="base"/>
            <a:r>
              <a:rPr lang="en-US" b="1" dirty="0" smtClean="0"/>
              <a:t>​</a:t>
            </a:r>
            <a:r>
              <a:rPr lang="en-US" b="1" dirty="0" smtClean="0">
                <a:solidFill>
                  <a:schemeClr val="accent2">
                    <a:lumMod val="40000"/>
                    <a:lumOff val="60000"/>
                  </a:schemeClr>
                </a:solidFill>
              </a:rPr>
              <a:t>Reduced Error Rate:</a:t>
            </a:r>
            <a:r>
              <a:rPr lang="en-US" b="1" dirty="0" smtClean="0"/>
              <a:t>	</a:t>
            </a:r>
            <a:r>
              <a:rPr lang="en-US" dirty="0" smtClean="0"/>
              <a:t>RPA reduce error rates which means less re-work and an enhanced reputation ​​</a:t>
            </a:r>
          </a:p>
          <a:p>
            <a:pPr fontAlgn="base"/>
            <a:endParaRPr lang="en-US" dirty="0" smtClean="0"/>
          </a:p>
          <a:p>
            <a:pPr fontAlgn="base"/>
            <a:r>
              <a:rPr lang="en-US" b="1" dirty="0" smtClean="0">
                <a:solidFill>
                  <a:schemeClr val="accent2">
                    <a:lumMod val="40000"/>
                    <a:lumOff val="60000"/>
                  </a:schemeClr>
                </a:solidFill>
              </a:rPr>
              <a:t>​​​Saves money: </a:t>
            </a:r>
            <a:r>
              <a:rPr lang="en-US" b="1" dirty="0" smtClean="0"/>
              <a:t>		</a:t>
            </a:r>
            <a:r>
              <a:rPr lang="en-US" dirty="0" smtClean="0"/>
              <a:t>RPA is typically 30 - 65% cheaper than onshore workers and 10 – 30% of offshore​​</a:t>
            </a:r>
          </a:p>
          <a:p>
            <a:pPr fontAlgn="base"/>
            <a:endParaRPr lang="en-US" dirty="0" smtClean="0"/>
          </a:p>
          <a:p>
            <a:pPr fontAlgn="base"/>
            <a:r>
              <a:rPr lang="en-US" b="1" dirty="0" smtClean="0"/>
              <a:t>​</a:t>
            </a:r>
            <a:r>
              <a:rPr lang="en-US" b="1" dirty="0" smtClean="0">
                <a:solidFill>
                  <a:schemeClr val="accent2">
                    <a:lumMod val="40000"/>
                    <a:lumOff val="60000"/>
                  </a:schemeClr>
                </a:solidFill>
              </a:rPr>
              <a:t>Do more for less:</a:t>
            </a:r>
            <a:r>
              <a:rPr lang="en-US" b="1" dirty="0" smtClean="0"/>
              <a:t> 	</a:t>
            </a:r>
            <a:r>
              <a:rPr lang="en-US" dirty="0" smtClean="0"/>
              <a:t>RPA can process much greater volumes of work at much higher speed than a 						human​​</a:t>
            </a:r>
          </a:p>
          <a:p>
            <a:pPr fontAlgn="base"/>
            <a:endParaRPr lang="en-US" dirty="0" smtClean="0"/>
          </a:p>
          <a:p>
            <a:pPr fontAlgn="base"/>
            <a:r>
              <a:rPr lang="en-US" b="1" dirty="0" smtClean="0"/>
              <a:t>​​</a:t>
            </a:r>
            <a:r>
              <a:rPr lang="en-US" b="1" dirty="0" smtClean="0">
                <a:solidFill>
                  <a:schemeClr val="accent2">
                    <a:lumMod val="40000"/>
                    <a:lumOff val="60000"/>
                  </a:schemeClr>
                </a:solidFill>
              </a:rPr>
              <a:t>Fast: </a:t>
            </a:r>
            <a:r>
              <a:rPr lang="en-US" b="1" dirty="0" smtClean="0"/>
              <a:t>				</a:t>
            </a:r>
            <a:r>
              <a:rPr lang="en-US" dirty="0" smtClean="0"/>
              <a:t>RPA can be implemented without any large scale systems integration, without 					disturbing existing systems and applications, so major productivity improvements 					can therefore be achieved quickly and cost effectively</a:t>
            </a:r>
          </a:p>
          <a:p>
            <a:pPr fontAlgn="base"/>
            <a:endParaRPr lang="en-US" dirty="0" smtClean="0"/>
          </a:p>
          <a:p>
            <a:pPr fontAlgn="base"/>
            <a:r>
              <a:rPr lang="en-US" b="1" dirty="0" smtClean="0"/>
              <a:t>​</a:t>
            </a:r>
            <a:r>
              <a:rPr lang="en-US" b="1" dirty="0" smtClean="0">
                <a:solidFill>
                  <a:schemeClr val="accent2">
                    <a:lumMod val="40000"/>
                    <a:lumOff val="60000"/>
                  </a:schemeClr>
                </a:solidFill>
              </a:rPr>
              <a:t>Auditable &amp; Secure: </a:t>
            </a:r>
            <a:r>
              <a:rPr lang="en-US" dirty="0" smtClean="0"/>
              <a:t>Robots will only ever access what you tell them to; and will create a detailed 						audit trail of all activity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2012" y="1528550"/>
            <a:ext cx="11959988" cy="5078313"/>
          </a:xfrm>
          <a:prstGeom prst="rect">
            <a:avLst/>
          </a:prstGeom>
        </p:spPr>
        <p:txBody>
          <a:bodyPr wrap="square">
            <a:spAutoFit/>
          </a:bodyPr>
          <a:lstStyle/>
          <a:p>
            <a:r>
              <a:rPr lang="en-US" b="1" dirty="0" smtClean="0">
                <a:solidFill>
                  <a:schemeClr val="accent2">
                    <a:lumMod val="40000"/>
                    <a:lumOff val="60000"/>
                  </a:schemeClr>
                </a:solidFill>
              </a:rPr>
              <a:t>ROI </a:t>
            </a:r>
            <a:r>
              <a:rPr lang="en-US" dirty="0" smtClean="0">
                <a:solidFill>
                  <a:schemeClr val="accent2">
                    <a:lumMod val="40000"/>
                    <a:lumOff val="60000"/>
                  </a:schemeClr>
                </a:solidFill>
              </a:rPr>
              <a:t> </a:t>
            </a:r>
            <a:r>
              <a:rPr lang="en-US" dirty="0" smtClean="0"/>
              <a:t>								RPA offers a potential return of investment in the scale of 30% to 										200% within the first 12 months.</a:t>
            </a:r>
          </a:p>
          <a:p>
            <a:endParaRPr lang="en-US" dirty="0" smtClean="0"/>
          </a:p>
          <a:p>
            <a:r>
              <a:rPr lang="en-US" b="1" dirty="0" smtClean="0">
                <a:solidFill>
                  <a:schemeClr val="accent2">
                    <a:lumMod val="40000"/>
                    <a:lumOff val="60000"/>
                  </a:schemeClr>
                </a:solidFill>
              </a:rPr>
              <a:t>Elimination of Human Error</a:t>
            </a:r>
            <a:r>
              <a:rPr lang="en-US" dirty="0" smtClean="0">
                <a:solidFill>
                  <a:schemeClr val="accent2">
                    <a:lumMod val="40000"/>
                    <a:lumOff val="60000"/>
                  </a:schemeClr>
                </a:solidFill>
              </a:rPr>
              <a:t>  </a:t>
            </a:r>
            <a:r>
              <a:rPr lang="en-US" dirty="0" smtClean="0"/>
              <a:t>			Robotic Process Automation, eliminated risk which resulted in greater 									accuracy.</a:t>
            </a:r>
          </a:p>
          <a:p>
            <a:endParaRPr lang="en-US" dirty="0" smtClean="0"/>
          </a:p>
          <a:p>
            <a:r>
              <a:rPr lang="en-US" b="1" dirty="0" smtClean="0">
                <a:solidFill>
                  <a:schemeClr val="accent2">
                    <a:lumMod val="40000"/>
                    <a:lumOff val="60000"/>
                  </a:schemeClr>
                </a:solidFill>
              </a:rPr>
              <a:t>Enhanced Customer Experience</a:t>
            </a:r>
            <a:r>
              <a:rPr lang="en-US" dirty="0" smtClean="0">
                <a:solidFill>
                  <a:schemeClr val="accent2">
                    <a:lumMod val="40000"/>
                    <a:lumOff val="60000"/>
                  </a:schemeClr>
                </a:solidFill>
              </a:rPr>
              <a:t>  </a:t>
            </a:r>
            <a:r>
              <a:rPr lang="en-US" dirty="0" smtClean="0"/>
              <a:t>	RPA can drive customer improvements. Through automation an 										organization can deliver quality services faster and decrease the 										chance of errors.</a:t>
            </a:r>
          </a:p>
          <a:p>
            <a:endParaRPr lang="en-US" dirty="0" smtClean="0"/>
          </a:p>
          <a:p>
            <a:pPr fontAlgn="base"/>
            <a:r>
              <a:rPr lang="en-US" b="1" dirty="0" smtClean="0">
                <a:solidFill>
                  <a:schemeClr val="accent2">
                    <a:lumMod val="40000"/>
                    <a:lumOff val="60000"/>
                  </a:schemeClr>
                </a:solidFill>
              </a:rPr>
              <a:t>Greater Productivity </a:t>
            </a:r>
            <a:r>
              <a:rPr lang="en-US" dirty="0" smtClean="0">
                <a:solidFill>
                  <a:schemeClr val="accent2">
                    <a:lumMod val="40000"/>
                    <a:lumOff val="60000"/>
                  </a:schemeClr>
                </a:solidFill>
              </a:rPr>
              <a:t> </a:t>
            </a:r>
            <a:r>
              <a:rPr lang="en-US" dirty="0" smtClean="0"/>
              <a:t>				When technology does the heavy lifting, as is the case with RPA, 										output can be significantly increased. Furthermore, knowledge 										workers will be freed up to apply their skills and experience to more 									important projects that drive innovation and growth.</a:t>
            </a:r>
          </a:p>
          <a:p>
            <a:pPr fontAlgn="base"/>
            <a:endParaRPr lang="en-US" dirty="0" smtClean="0"/>
          </a:p>
          <a:p>
            <a:pPr fontAlgn="base"/>
            <a:r>
              <a:rPr lang="en-US" b="1" dirty="0" smtClean="0">
                <a:solidFill>
                  <a:schemeClr val="accent2">
                    <a:lumMod val="40000"/>
                    <a:lumOff val="60000"/>
                  </a:schemeClr>
                </a:solidFill>
              </a:rPr>
              <a:t>Cost Savings</a:t>
            </a:r>
            <a:r>
              <a:rPr lang="en-US" dirty="0" smtClean="0"/>
              <a:t>  						By automating tasks, cost savings of nearly 30% can be achieved. 									Software robots also cost less than a full-time employee.</a:t>
            </a:r>
          </a:p>
          <a:p>
            <a:endParaRPr lang="en-US" dirty="0"/>
          </a:p>
        </p:txBody>
      </p:sp>
      <p:sp>
        <p:nvSpPr>
          <p:cNvPr id="4" name="Title 1"/>
          <p:cNvSpPr txBox="1">
            <a:spLocks/>
          </p:cNvSpPr>
          <p:nvPr/>
        </p:nvSpPr>
        <p:spPr>
          <a:xfrm>
            <a:off x="482337" y="166115"/>
            <a:ext cx="3598343" cy="734637"/>
          </a:xfrm>
          <a:prstGeom prst="rect">
            <a:avLst/>
          </a:prstGeom>
        </p:spPr>
        <p:txBody>
          <a:bodyPr vert="horz" lIns="91440" tIns="45720" rIns="91440" bIns="45720" rtlCol="0" anchor="t">
            <a:noAutofit/>
          </a:bodyPr>
          <a:lstStyle/>
          <a:p>
            <a:pPr lvl="0">
              <a:spcBef>
                <a:spcPct val="0"/>
              </a:spcBef>
            </a:pPr>
            <a:r>
              <a:rPr lang="en-US" sz="3600" b="1" dirty="0" smtClean="0"/>
              <a:t>Benefits of RPA</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2012" y="948690"/>
            <a:ext cx="11582221" cy="5909310"/>
          </a:xfrm>
          <a:prstGeom prst="rect">
            <a:avLst/>
          </a:prstGeom>
        </p:spPr>
        <p:txBody>
          <a:bodyPr wrap="square">
            <a:spAutoFit/>
          </a:bodyPr>
          <a:lstStyle/>
          <a:p>
            <a:r>
              <a:rPr lang="en-US" b="1" dirty="0" smtClean="0">
                <a:solidFill>
                  <a:schemeClr val="accent2">
                    <a:lumMod val="40000"/>
                    <a:lumOff val="60000"/>
                  </a:schemeClr>
                </a:solidFill>
              </a:rPr>
              <a:t>Robots will replace humans </a:t>
            </a:r>
          </a:p>
          <a:p>
            <a:r>
              <a:rPr lang="en-US" b="1" dirty="0" smtClean="0">
                <a:solidFill>
                  <a:schemeClr val="accent2">
                    <a:lumMod val="40000"/>
                    <a:lumOff val="60000"/>
                  </a:schemeClr>
                </a:solidFill>
              </a:rPr>
              <a:t>in the workforce : </a:t>
            </a:r>
            <a:r>
              <a:rPr lang="en-US" b="1" dirty="0" smtClean="0"/>
              <a:t>				</a:t>
            </a:r>
            <a:r>
              <a:rPr lang="en-US" dirty="0" smtClean="0"/>
              <a:t>What is actually happening is that robots are mostly </a:t>
            </a:r>
          </a:p>
          <a:p>
            <a:r>
              <a:rPr lang="en-US" dirty="0" smtClean="0"/>
              <a:t>								doing the work that humans hate.</a:t>
            </a:r>
            <a:endParaRPr lang="en-US" b="1" dirty="0" smtClean="0"/>
          </a:p>
          <a:p>
            <a:endParaRPr lang="en-US" b="1" dirty="0" smtClean="0"/>
          </a:p>
          <a:p>
            <a:r>
              <a:rPr lang="en-US" b="1" dirty="0" smtClean="0">
                <a:solidFill>
                  <a:schemeClr val="accent2">
                    <a:lumMod val="40000"/>
                    <a:lumOff val="60000"/>
                  </a:schemeClr>
                </a:solidFill>
              </a:rPr>
              <a:t>Robots are 100% accurate : </a:t>
            </a:r>
            <a:r>
              <a:rPr lang="en-US" b="1" dirty="0" smtClean="0"/>
              <a:t>		</a:t>
            </a:r>
            <a:r>
              <a:rPr lang="en-US" dirty="0" smtClean="0"/>
              <a:t>In a sense, the robots are really only as accurate as </a:t>
            </a:r>
          </a:p>
          <a:p>
            <a:r>
              <a:rPr lang="en-US" dirty="0" smtClean="0"/>
              <a:t>								how the robot developer programs them to be. This is 											because the RPA robots do not have any cognitive 												capabilities themselves.</a:t>
            </a:r>
            <a:endParaRPr lang="en-US" b="1" dirty="0" smtClean="0"/>
          </a:p>
          <a:p>
            <a:endParaRPr lang="en-US" b="1" dirty="0" smtClean="0"/>
          </a:p>
          <a:p>
            <a:r>
              <a:rPr lang="en-US" b="1" dirty="0" smtClean="0">
                <a:solidFill>
                  <a:schemeClr val="accent2">
                    <a:lumMod val="40000"/>
                    <a:lumOff val="60000"/>
                  </a:schemeClr>
                </a:solidFill>
              </a:rPr>
              <a:t>A RPA developer doesn’t </a:t>
            </a:r>
          </a:p>
          <a:p>
            <a:r>
              <a:rPr lang="en-US" b="1" dirty="0" smtClean="0">
                <a:solidFill>
                  <a:schemeClr val="accent2">
                    <a:lumMod val="40000"/>
                    <a:lumOff val="60000"/>
                  </a:schemeClr>
                </a:solidFill>
              </a:rPr>
              <a:t>require programming skills : </a:t>
            </a:r>
            <a:r>
              <a:rPr lang="en-US" b="1" dirty="0" smtClean="0"/>
              <a:t>		</a:t>
            </a:r>
            <a:r>
              <a:rPr lang="en-US" dirty="0" smtClean="0"/>
              <a:t>Handling exceptions gracefully. Use of selectors</a:t>
            </a:r>
          </a:p>
          <a:p>
            <a:r>
              <a:rPr lang="en-US" dirty="0" smtClean="0"/>
              <a:t>								generating the scripts.</a:t>
            </a:r>
            <a:endParaRPr lang="en-US" b="1" dirty="0" smtClean="0"/>
          </a:p>
          <a:p>
            <a:endParaRPr lang="en-US" b="1" dirty="0" smtClean="0"/>
          </a:p>
          <a:p>
            <a:r>
              <a:rPr lang="en-US" b="1" dirty="0" smtClean="0">
                <a:solidFill>
                  <a:schemeClr val="accent2">
                    <a:lumMod val="40000"/>
                    <a:lumOff val="60000"/>
                  </a:schemeClr>
                </a:solidFill>
              </a:rPr>
              <a:t>RPA is expensive:</a:t>
            </a:r>
            <a:r>
              <a:rPr lang="en-US" b="1" dirty="0" smtClean="0"/>
              <a:t> 				</a:t>
            </a:r>
            <a:r>
              <a:rPr lang="en-US" dirty="0" smtClean="0"/>
              <a:t>The annual cost of a robot is lower than the loaded wage of a FTE. 								One minute of work for a robot is roughly equivalent to fifteen minutes 								of work for a human employee.</a:t>
            </a:r>
            <a:endParaRPr lang="en-US" b="1" dirty="0" smtClean="0"/>
          </a:p>
          <a:p>
            <a:endParaRPr lang="en-US" b="1" dirty="0" smtClean="0"/>
          </a:p>
          <a:p>
            <a:r>
              <a:rPr lang="en-US" b="1" dirty="0" smtClean="0">
                <a:solidFill>
                  <a:schemeClr val="accent2">
                    <a:lumMod val="40000"/>
                    <a:lumOff val="60000"/>
                  </a:schemeClr>
                </a:solidFill>
              </a:rPr>
              <a:t>Robots can automate </a:t>
            </a:r>
          </a:p>
          <a:p>
            <a:r>
              <a:rPr lang="en-US" b="1" dirty="0" smtClean="0">
                <a:solidFill>
                  <a:schemeClr val="accent2">
                    <a:lumMod val="40000"/>
                    <a:lumOff val="60000"/>
                  </a:schemeClr>
                </a:solidFill>
              </a:rPr>
              <a:t>everything : 	</a:t>
            </a:r>
            <a:r>
              <a:rPr lang="en-US" b="1" dirty="0" smtClean="0"/>
              <a:t>					</a:t>
            </a:r>
            <a:r>
              <a:rPr lang="en-US" dirty="0" smtClean="0"/>
              <a:t>Rule-based, High transaction volumes, Low exceptions, Stable 									and well-defined processes, Low system change, Structured data 									and readable electronic inputs</a:t>
            </a:r>
          </a:p>
        </p:txBody>
      </p:sp>
      <p:sp>
        <p:nvSpPr>
          <p:cNvPr id="4" name="Title 1"/>
          <p:cNvSpPr txBox="1">
            <a:spLocks/>
          </p:cNvSpPr>
          <p:nvPr/>
        </p:nvSpPr>
        <p:spPr>
          <a:xfrm>
            <a:off x="482337" y="166115"/>
            <a:ext cx="4403562" cy="734637"/>
          </a:xfrm>
          <a:prstGeom prst="rect">
            <a:avLst/>
          </a:prstGeom>
        </p:spPr>
        <p:txBody>
          <a:bodyPr vert="horz" lIns="91440" tIns="45720" rIns="91440" bIns="45720" rtlCol="0" anchor="t">
            <a:noAutofit/>
          </a:bodyPr>
          <a:lstStyle/>
          <a:p>
            <a:pPr lvl="0">
              <a:spcBef>
                <a:spcPct val="0"/>
              </a:spcBef>
            </a:pPr>
            <a:r>
              <a:rPr lang="en-US" sz="3600" b="1" dirty="0" smtClean="0"/>
              <a:t>Myths about RPA</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818</TotalTime>
  <Words>708</Words>
  <Application>Microsoft Office PowerPoint</Application>
  <PresentationFormat>Widescreen</PresentationFormat>
  <Paragraphs>267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Wingdings</vt:lpstr>
      <vt:lpstr>Wingdings 3</vt:lpstr>
      <vt:lpstr>Ion</vt:lpstr>
      <vt:lpstr>PowerPoint Presentation</vt:lpstr>
      <vt:lpstr>PowerPoint Presentation</vt:lpstr>
      <vt:lpstr>PowerPoint Presentation</vt:lpstr>
      <vt:lpstr>What is RPA</vt:lpstr>
      <vt:lpstr>PowerPoint Presentation</vt:lpstr>
      <vt:lpstr>PowerPoint Presentation</vt:lpstr>
      <vt:lpstr>Why RPA?</vt:lpstr>
      <vt:lpstr>PowerPoint Presentation</vt:lpstr>
      <vt:lpstr>PowerPoint Presentation</vt:lpstr>
      <vt:lpstr>PowerPoint Presentation</vt:lpstr>
      <vt:lpstr>PowerPoint Presentation</vt:lpstr>
      <vt:lpstr>Process fit for RPA</vt:lpstr>
      <vt:lpstr>RPA Journey</vt:lpstr>
      <vt:lpstr>RPA Journey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KRISHAN GOPAL</cp:lastModifiedBy>
  <cp:revision>95</cp:revision>
  <dcterms:created xsi:type="dcterms:W3CDTF">2014-09-12T17:24:29Z</dcterms:created>
  <dcterms:modified xsi:type="dcterms:W3CDTF">2019-12-02T16:30:10Z</dcterms:modified>
</cp:coreProperties>
</file>