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65" r:id="rId3"/>
    <p:sldId id="271" r:id="rId4"/>
    <p:sldId id="261" r:id="rId5"/>
    <p:sldId id="270" r:id="rId6"/>
    <p:sldId id="264" r:id="rId7"/>
    <p:sldId id="256" r:id="rId8"/>
    <p:sldId id="258" r:id="rId9"/>
    <p:sldId id="257" r:id="rId10"/>
    <p:sldId id="260" r:id="rId11"/>
    <p:sldId id="262" r:id="rId12"/>
    <p:sldId id="263" r:id="rId13"/>
    <p:sldId id="266"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21F9406-5727-4827-BF6B-70C312DC46C0}"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40A4C-22C9-4664-9354-49B950547F1F}" type="slidenum">
              <a:rPr lang="en-US" smtClean="0"/>
              <a:t>‹#›</a:t>
            </a:fld>
            <a:endParaRPr lang="en-US"/>
          </a:p>
        </p:txBody>
      </p:sp>
    </p:spTree>
    <p:extLst>
      <p:ext uri="{BB962C8B-B14F-4D97-AF65-F5344CB8AC3E}">
        <p14:creationId xmlns:p14="http://schemas.microsoft.com/office/powerpoint/2010/main" val="1013154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1F9406-5727-4827-BF6B-70C312DC46C0}"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40A4C-22C9-4664-9354-49B950547F1F}" type="slidenum">
              <a:rPr lang="en-US" smtClean="0"/>
              <a:t>‹#›</a:t>
            </a:fld>
            <a:endParaRPr lang="en-US"/>
          </a:p>
        </p:txBody>
      </p:sp>
    </p:spTree>
    <p:extLst>
      <p:ext uri="{BB962C8B-B14F-4D97-AF65-F5344CB8AC3E}">
        <p14:creationId xmlns:p14="http://schemas.microsoft.com/office/powerpoint/2010/main" val="1518544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1F9406-5727-4827-BF6B-70C312DC46C0}"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40A4C-22C9-4664-9354-49B950547F1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98891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1F9406-5727-4827-BF6B-70C312DC46C0}"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40A4C-22C9-4664-9354-49B950547F1F}" type="slidenum">
              <a:rPr lang="en-US" smtClean="0"/>
              <a:t>‹#›</a:t>
            </a:fld>
            <a:endParaRPr lang="en-US"/>
          </a:p>
        </p:txBody>
      </p:sp>
    </p:spTree>
    <p:extLst>
      <p:ext uri="{BB962C8B-B14F-4D97-AF65-F5344CB8AC3E}">
        <p14:creationId xmlns:p14="http://schemas.microsoft.com/office/powerpoint/2010/main" val="3932476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1F9406-5727-4827-BF6B-70C312DC46C0}"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40A4C-22C9-4664-9354-49B950547F1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31401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1F9406-5727-4827-BF6B-70C312DC46C0}"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40A4C-22C9-4664-9354-49B950547F1F}" type="slidenum">
              <a:rPr lang="en-US" smtClean="0"/>
              <a:t>‹#›</a:t>
            </a:fld>
            <a:endParaRPr lang="en-US"/>
          </a:p>
        </p:txBody>
      </p:sp>
    </p:spTree>
    <p:extLst>
      <p:ext uri="{BB962C8B-B14F-4D97-AF65-F5344CB8AC3E}">
        <p14:creationId xmlns:p14="http://schemas.microsoft.com/office/powerpoint/2010/main" val="4236379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1F9406-5727-4827-BF6B-70C312DC46C0}"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40A4C-22C9-4664-9354-49B950547F1F}" type="slidenum">
              <a:rPr lang="en-US" smtClean="0"/>
              <a:t>‹#›</a:t>
            </a:fld>
            <a:endParaRPr lang="en-US"/>
          </a:p>
        </p:txBody>
      </p:sp>
    </p:spTree>
    <p:extLst>
      <p:ext uri="{BB962C8B-B14F-4D97-AF65-F5344CB8AC3E}">
        <p14:creationId xmlns:p14="http://schemas.microsoft.com/office/powerpoint/2010/main" val="4110890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1F9406-5727-4827-BF6B-70C312DC46C0}"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40A4C-22C9-4664-9354-49B950547F1F}" type="slidenum">
              <a:rPr lang="en-US" smtClean="0"/>
              <a:t>‹#›</a:t>
            </a:fld>
            <a:endParaRPr lang="en-US"/>
          </a:p>
        </p:txBody>
      </p:sp>
    </p:spTree>
    <p:extLst>
      <p:ext uri="{BB962C8B-B14F-4D97-AF65-F5344CB8AC3E}">
        <p14:creationId xmlns:p14="http://schemas.microsoft.com/office/powerpoint/2010/main" val="596494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1F9406-5727-4827-BF6B-70C312DC46C0}"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40A4C-22C9-4664-9354-49B950547F1F}" type="slidenum">
              <a:rPr lang="en-US" smtClean="0"/>
              <a:t>‹#›</a:t>
            </a:fld>
            <a:endParaRPr lang="en-US"/>
          </a:p>
        </p:txBody>
      </p:sp>
    </p:spTree>
    <p:extLst>
      <p:ext uri="{BB962C8B-B14F-4D97-AF65-F5344CB8AC3E}">
        <p14:creationId xmlns:p14="http://schemas.microsoft.com/office/powerpoint/2010/main" val="302099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1F9406-5727-4827-BF6B-70C312DC46C0}"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40A4C-22C9-4664-9354-49B950547F1F}" type="slidenum">
              <a:rPr lang="en-US" smtClean="0"/>
              <a:t>‹#›</a:t>
            </a:fld>
            <a:endParaRPr lang="en-US"/>
          </a:p>
        </p:txBody>
      </p:sp>
    </p:spTree>
    <p:extLst>
      <p:ext uri="{BB962C8B-B14F-4D97-AF65-F5344CB8AC3E}">
        <p14:creationId xmlns:p14="http://schemas.microsoft.com/office/powerpoint/2010/main" val="523966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1F9406-5727-4827-BF6B-70C312DC46C0}" type="datetimeFigureOut">
              <a:rPr lang="en-US" smtClean="0"/>
              <a:t>12/18/2018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240A4C-22C9-4664-9354-49B950547F1F}" type="slidenum">
              <a:rPr lang="en-US" smtClean="0"/>
              <a:t>‹#›</a:t>
            </a:fld>
            <a:endParaRPr lang="en-US"/>
          </a:p>
        </p:txBody>
      </p:sp>
    </p:spTree>
    <p:extLst>
      <p:ext uri="{BB962C8B-B14F-4D97-AF65-F5344CB8AC3E}">
        <p14:creationId xmlns:p14="http://schemas.microsoft.com/office/powerpoint/2010/main" val="1268611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21F9406-5727-4827-BF6B-70C312DC46C0}" type="datetimeFigureOut">
              <a:rPr lang="en-US" smtClean="0"/>
              <a:t>12/18/2018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240A4C-22C9-4664-9354-49B950547F1F}" type="slidenum">
              <a:rPr lang="en-US" smtClean="0"/>
              <a:t>‹#›</a:t>
            </a:fld>
            <a:endParaRPr lang="en-US"/>
          </a:p>
        </p:txBody>
      </p:sp>
    </p:spTree>
    <p:extLst>
      <p:ext uri="{BB962C8B-B14F-4D97-AF65-F5344CB8AC3E}">
        <p14:creationId xmlns:p14="http://schemas.microsoft.com/office/powerpoint/2010/main" val="414816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21F9406-5727-4827-BF6B-70C312DC46C0}" type="datetimeFigureOut">
              <a:rPr lang="en-US" smtClean="0"/>
              <a:t>12/18/2018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240A4C-22C9-4664-9354-49B950547F1F}" type="slidenum">
              <a:rPr lang="en-US" smtClean="0"/>
              <a:t>‹#›</a:t>
            </a:fld>
            <a:endParaRPr lang="en-US"/>
          </a:p>
        </p:txBody>
      </p:sp>
    </p:spTree>
    <p:extLst>
      <p:ext uri="{BB962C8B-B14F-4D97-AF65-F5344CB8AC3E}">
        <p14:creationId xmlns:p14="http://schemas.microsoft.com/office/powerpoint/2010/main" val="1923700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1F9406-5727-4827-BF6B-70C312DC46C0}" type="datetimeFigureOut">
              <a:rPr lang="en-US" smtClean="0"/>
              <a:t>12/18/2018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240A4C-22C9-4664-9354-49B950547F1F}" type="slidenum">
              <a:rPr lang="en-US" smtClean="0"/>
              <a:t>‹#›</a:t>
            </a:fld>
            <a:endParaRPr lang="en-US"/>
          </a:p>
        </p:txBody>
      </p:sp>
    </p:spTree>
    <p:extLst>
      <p:ext uri="{BB962C8B-B14F-4D97-AF65-F5344CB8AC3E}">
        <p14:creationId xmlns:p14="http://schemas.microsoft.com/office/powerpoint/2010/main" val="1827051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1F9406-5727-4827-BF6B-70C312DC46C0}" type="datetimeFigureOut">
              <a:rPr lang="en-US" smtClean="0"/>
              <a:t>12/18/2018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240A4C-22C9-4664-9354-49B950547F1F}" type="slidenum">
              <a:rPr lang="en-US" smtClean="0"/>
              <a:t>‹#›</a:t>
            </a:fld>
            <a:endParaRPr lang="en-US"/>
          </a:p>
        </p:txBody>
      </p:sp>
    </p:spTree>
    <p:extLst>
      <p:ext uri="{BB962C8B-B14F-4D97-AF65-F5344CB8AC3E}">
        <p14:creationId xmlns:p14="http://schemas.microsoft.com/office/powerpoint/2010/main" val="328316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21F9406-5727-4827-BF6B-70C312DC46C0}" type="datetimeFigureOut">
              <a:rPr lang="en-US" smtClean="0"/>
              <a:t>12/18/2018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240A4C-22C9-4664-9354-49B950547F1F}" type="slidenum">
              <a:rPr lang="en-US" smtClean="0"/>
              <a:t>‹#›</a:t>
            </a:fld>
            <a:endParaRPr lang="en-US"/>
          </a:p>
        </p:txBody>
      </p:sp>
    </p:spTree>
    <p:extLst>
      <p:ext uri="{BB962C8B-B14F-4D97-AF65-F5344CB8AC3E}">
        <p14:creationId xmlns:p14="http://schemas.microsoft.com/office/powerpoint/2010/main" val="175682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21F9406-5727-4827-BF6B-70C312DC46C0}" type="datetimeFigureOut">
              <a:rPr lang="en-US" smtClean="0"/>
              <a:t>12/18/2018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1240A4C-22C9-4664-9354-49B950547F1F}" type="slidenum">
              <a:rPr lang="en-US" smtClean="0"/>
              <a:t>‹#›</a:t>
            </a:fld>
            <a:endParaRPr lang="en-US"/>
          </a:p>
        </p:txBody>
      </p:sp>
    </p:spTree>
    <p:extLst>
      <p:ext uri="{BB962C8B-B14F-4D97-AF65-F5344CB8AC3E}">
        <p14:creationId xmlns:p14="http://schemas.microsoft.com/office/powerpoint/2010/main" val="42379968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xml"/><Relationship Id="rId5" Type="http://schemas.openxmlformats.org/officeDocument/2006/relationships/image" Target="../media/image21.jpeg"/><Relationship Id="rId4" Type="http://schemas.openxmlformats.org/officeDocument/2006/relationships/image" Target="../media/image20.jpg"/></Relationships>
</file>

<file path=ppt/slides/_rels/slide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 Id="rId5" Type="http://schemas.openxmlformats.org/officeDocument/2006/relationships/image" Target="../media/image27.jpg"/><Relationship Id="rId4" Type="http://schemas.openxmlformats.org/officeDocument/2006/relationships/image" Target="../media/image2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148022" cy="4953000"/>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7901" y="3788872"/>
            <a:ext cx="4864100" cy="3069128"/>
          </a:xfrm>
          <a:prstGeom prst="rect">
            <a:avLst/>
          </a:prstGeom>
        </p:spPr>
      </p:pic>
    </p:spTree>
    <p:extLst>
      <p:ext uri="{BB962C8B-B14F-4D97-AF65-F5344CB8AC3E}">
        <p14:creationId xmlns:p14="http://schemas.microsoft.com/office/powerpoint/2010/main" val="3368414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circle(in)">
                                      <p:cBhvr>
                                        <p:cTn id="13"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03300"/>
          </a:xfrm>
        </p:spPr>
        <p:txBody>
          <a:bodyPr/>
          <a:lstStyle/>
          <a:p>
            <a:r>
              <a:rPr lang="en-US" dirty="0" smtClean="0">
                <a:solidFill>
                  <a:srgbClr val="0070C0"/>
                </a:solidFill>
                <a:latin typeface="Times New Roman" panose="02020603050405020304" pitchFamily="18" charset="0"/>
                <a:cs typeface="Times New Roman" panose="02020603050405020304" pitchFamily="18" charset="0"/>
              </a:rPr>
              <a:t>Architecture</a:t>
            </a:r>
            <a:endParaRPr lang="en-US" dirty="0">
              <a:solidFill>
                <a:srgbClr val="0070C0"/>
              </a:solidFill>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7334" y="1423988"/>
            <a:ext cx="8318500" cy="3881437"/>
          </a:xfrm>
          <a:prstGeom prst="rect">
            <a:avLst/>
          </a:prstGeom>
        </p:spPr>
      </p:pic>
    </p:spTree>
    <p:extLst>
      <p:ext uri="{BB962C8B-B14F-4D97-AF65-F5344CB8AC3E}">
        <p14:creationId xmlns:p14="http://schemas.microsoft.com/office/powerpoint/2010/main" val="178025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25700"/>
            <a:ext cx="8596668" cy="486834"/>
          </a:xfrm>
        </p:spPr>
        <p:txBody>
          <a:bodyPr>
            <a:normAutofit/>
          </a:bodyPr>
          <a:lstStyle/>
          <a:p>
            <a:r>
              <a:rPr lang="en-US" sz="1800" dirty="0" smtClean="0">
                <a:solidFill>
                  <a:schemeClr val="tx1"/>
                </a:solidFill>
                <a:latin typeface="Times New Roman" panose="02020603050405020304" pitchFamily="18" charset="0"/>
                <a:cs typeface="Times New Roman" panose="02020603050405020304" pitchFamily="18" charset="0"/>
              </a:rPr>
              <a:t>This type solution provides three types of integration, which are as listed below:</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677334" y="402169"/>
            <a:ext cx="8596668" cy="660400"/>
          </a:xfrm>
          <a:prstGeom prst="rect">
            <a:avLst/>
          </a:prstGeom>
        </p:spPr>
        <p:txBody>
          <a:bodyPr vert="horz" lIns="91440" tIns="45720" rIns="91440" bIns="45720" rtlCol="0" anchor="t">
            <a:normAutofit fontScale="6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smtClean="0">
                <a:solidFill>
                  <a:srgbClr val="0070C0"/>
                </a:solidFill>
                <a:latin typeface="Times New Roman" panose="02020603050405020304" pitchFamily="18" charset="0"/>
                <a:cs typeface="Times New Roman" panose="02020603050405020304" pitchFamily="18" charset="0"/>
              </a:rPr>
              <a:t>Types Of Integration</a:t>
            </a:r>
            <a:r>
              <a:rPr lang="en-US" dirty="0" smtClean="0"/>
              <a:t/>
            </a:r>
            <a:br>
              <a:rPr lang="en-US" dirty="0" smtClean="0"/>
            </a:br>
            <a:endParaRPr lang="en-US" dirty="0">
              <a:solidFill>
                <a:srgbClr val="0070C0"/>
              </a:solidFill>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812800" y="1486100"/>
            <a:ext cx="7848600" cy="4368600"/>
          </a:xfrm>
          <a:prstGeom prst="rect">
            <a:avLst/>
          </a:prstGeom>
        </p:spPr>
      </p:pic>
    </p:spTree>
    <p:extLst>
      <p:ext uri="{BB962C8B-B14F-4D97-AF65-F5344CB8AC3E}">
        <p14:creationId xmlns:p14="http://schemas.microsoft.com/office/powerpoint/2010/main" val="270273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5500"/>
          </a:xfrm>
        </p:spPr>
        <p:txBody>
          <a:bodyPr>
            <a:normAutofit fontScale="90000"/>
          </a:bodyPr>
          <a:lstStyle/>
          <a:p>
            <a:r>
              <a:rPr lang="en-US" b="1" dirty="0">
                <a:solidFill>
                  <a:srgbClr val="0070C0"/>
                </a:solidFill>
                <a:latin typeface="Times New Roman" panose="02020603050405020304" pitchFamily="18" charset="0"/>
                <a:cs typeface="Times New Roman" panose="02020603050405020304" pitchFamily="18" charset="0"/>
              </a:rPr>
              <a:t>Benefits of Software </a:t>
            </a:r>
            <a:r>
              <a:rPr lang="en-US" sz="4000" b="1" dirty="0">
                <a:solidFill>
                  <a:srgbClr val="0070C0"/>
                </a:solidFill>
                <a:latin typeface="Times New Roman" panose="02020603050405020304" pitchFamily="18" charset="0"/>
                <a:cs typeface="Times New Roman" panose="02020603050405020304" pitchFamily="18" charset="0"/>
              </a:rPr>
              <a:t>Integration</a:t>
            </a:r>
            <a:r>
              <a:rPr lang="en-US" b="1" dirty="0"/>
              <a:t/>
            </a:r>
            <a:br>
              <a:rPr lang="en-US" b="1" dirty="0"/>
            </a:br>
            <a:endParaRPr lang="en-US" dirty="0"/>
          </a:p>
        </p:txBody>
      </p:sp>
      <p:sp>
        <p:nvSpPr>
          <p:cNvPr id="3" name="Content Placeholder 2"/>
          <p:cNvSpPr>
            <a:spLocks noGrp="1"/>
          </p:cNvSpPr>
          <p:nvPr>
            <p:ph idx="1"/>
          </p:nvPr>
        </p:nvSpPr>
        <p:spPr>
          <a:xfrm>
            <a:off x="677334" y="1435100"/>
            <a:ext cx="8596668" cy="3880773"/>
          </a:xfrm>
        </p:spPr>
        <p:txBody>
          <a:bodyPr>
            <a:normAutofit/>
          </a:bodyPr>
          <a:lstStyle/>
          <a:p>
            <a:pPr lvl="0">
              <a:lnSpc>
                <a:spcPct val="150000"/>
              </a:lnSpc>
            </a:pPr>
            <a:r>
              <a:rPr lang="en-US" dirty="0" smtClean="0">
                <a:latin typeface="Times New Roman" panose="02020603050405020304" pitchFamily="18" charset="0"/>
                <a:cs typeface="Times New Roman" panose="02020603050405020304" pitchFamily="18" charset="0"/>
              </a:rPr>
              <a:t>Accurate </a:t>
            </a:r>
            <a:r>
              <a:rPr lang="en-US" dirty="0">
                <a:latin typeface="Times New Roman" panose="02020603050405020304" pitchFamily="18" charset="0"/>
                <a:cs typeface="Times New Roman" panose="02020603050405020304" pitchFamily="18" charset="0"/>
              </a:rPr>
              <a:t>Attendance Data Transfer to Payroll Software</a:t>
            </a:r>
          </a:p>
          <a:p>
            <a:pPr lvl="0">
              <a:lnSpc>
                <a:spcPct val="150000"/>
              </a:lnSpc>
            </a:pPr>
            <a:r>
              <a:rPr lang="en-US" dirty="0">
                <a:latin typeface="Times New Roman" panose="02020603050405020304" pitchFamily="18" charset="0"/>
                <a:cs typeface="Times New Roman" panose="02020603050405020304" pitchFamily="18" charset="0"/>
              </a:rPr>
              <a:t>Smooth and Quick Payroll Processing</a:t>
            </a:r>
          </a:p>
          <a:p>
            <a:pPr lvl="0">
              <a:lnSpc>
                <a:spcPct val="150000"/>
              </a:lnSpc>
            </a:pPr>
            <a:r>
              <a:rPr lang="en-US" dirty="0">
                <a:latin typeface="Times New Roman" panose="02020603050405020304" pitchFamily="18" charset="0"/>
                <a:cs typeface="Times New Roman" panose="02020603050405020304" pitchFamily="18" charset="0"/>
              </a:rPr>
              <a:t>Minimized Human Intervention</a:t>
            </a:r>
          </a:p>
          <a:p>
            <a:pPr lvl="0">
              <a:lnSpc>
                <a:spcPct val="150000"/>
              </a:lnSpc>
            </a:pPr>
            <a:r>
              <a:rPr lang="en-US" dirty="0">
                <a:latin typeface="Times New Roman" panose="02020603050405020304" pitchFamily="18" charset="0"/>
                <a:cs typeface="Times New Roman" panose="02020603050405020304" pitchFamily="18" charset="0"/>
              </a:rPr>
              <a:t>Reduced Time Spent on Payroll Processing</a:t>
            </a:r>
          </a:p>
          <a:p>
            <a:pPr lvl="0">
              <a:lnSpc>
                <a:spcPct val="150000"/>
              </a:lnSpc>
            </a:pPr>
            <a:r>
              <a:rPr lang="en-US" dirty="0">
                <a:latin typeface="Times New Roman" panose="02020603050405020304" pitchFamily="18" charset="0"/>
                <a:cs typeface="Times New Roman" panose="02020603050405020304" pitchFamily="18" charset="0"/>
              </a:rPr>
              <a:t>Reduced Erroneous Payroll</a:t>
            </a:r>
          </a:p>
          <a:p>
            <a:pPr lvl="0">
              <a:lnSpc>
                <a:spcPct val="150000"/>
              </a:lnSpc>
            </a:pPr>
            <a:r>
              <a:rPr lang="en-US" dirty="0">
                <a:latin typeface="Times New Roman" panose="02020603050405020304" pitchFamily="18" charset="0"/>
                <a:cs typeface="Times New Roman" panose="02020603050405020304" pitchFamily="18" charset="0"/>
              </a:rPr>
              <a:t>Timely Salary Payments</a:t>
            </a:r>
          </a:p>
          <a:p>
            <a:pPr lvl="0">
              <a:lnSpc>
                <a:spcPct val="150000"/>
              </a:lnSpc>
            </a:pPr>
            <a:r>
              <a:rPr lang="en-US" dirty="0">
                <a:latin typeface="Times New Roman" panose="02020603050405020304" pitchFamily="18" charset="0"/>
                <a:cs typeface="Times New Roman" panose="02020603050405020304" pitchFamily="18" charset="0"/>
              </a:rPr>
              <a:t>Increase in Overall Productivity</a:t>
            </a:r>
          </a:p>
          <a:p>
            <a:pPr marL="0" indent="0">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415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7700"/>
          </a:xfrm>
        </p:spPr>
        <p:txBody>
          <a:bodyPr/>
          <a:lstStyle/>
          <a:p>
            <a:r>
              <a:rPr lang="en-US" dirty="0" smtClean="0">
                <a:solidFill>
                  <a:srgbClr val="0070C0"/>
                </a:solidFill>
                <a:latin typeface="Times New Roman" panose="02020603050405020304" pitchFamily="18" charset="0"/>
                <a:cs typeface="Times New Roman" panose="02020603050405020304" pitchFamily="18" charset="0"/>
              </a:rPr>
              <a:t>SaaS Model Solutions &amp; Benefits</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257300"/>
            <a:ext cx="8596668" cy="5600700"/>
          </a:xfrm>
        </p:spPr>
        <p:txBody>
          <a:bodyPr>
            <a:noAutofit/>
          </a:bodyPr>
          <a:lstStyle/>
          <a:p>
            <a:endParaRPr lang="en-US" sz="1600" dirty="0" smtClean="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SaaS </a:t>
            </a:r>
            <a:r>
              <a:rPr lang="en-US" sz="1600" dirty="0">
                <a:latin typeface="Times New Roman" panose="02020603050405020304" pitchFamily="18" charset="0"/>
                <a:cs typeface="Times New Roman" panose="02020603050405020304" pitchFamily="18" charset="0"/>
              </a:rPr>
              <a:t>can be used to manage many different business technologies. Human resources is one of the main </a:t>
            </a:r>
            <a:r>
              <a:rPr lang="en-US" sz="1600" dirty="0" smtClean="0">
                <a:latin typeface="Times New Roman" panose="02020603050405020304" pitchFamily="18" charset="0"/>
                <a:cs typeface="Times New Roman" panose="02020603050405020304" pitchFamily="18" charset="0"/>
              </a:rPr>
              <a:t>areas</a:t>
            </a:r>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Subscribes </a:t>
            </a:r>
            <a:r>
              <a:rPr lang="en-US" sz="1600" dirty="0">
                <a:latin typeface="Times New Roman" panose="02020603050405020304" pitchFamily="18" charset="0"/>
                <a:cs typeface="Times New Roman" panose="02020603050405020304" pitchFamily="18" charset="0"/>
              </a:rPr>
              <a:t>to a SaaS solution, the users access the software through the internet using login codes. The provider hosts the solution, running the application on their own servers</a:t>
            </a:r>
            <a:r>
              <a:rPr lang="en-US" sz="1600" dirty="0" smtClean="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P</a:t>
            </a:r>
            <a:r>
              <a:rPr lang="en-US" sz="1600" dirty="0" smtClean="0">
                <a:latin typeface="Times New Roman" panose="02020603050405020304" pitchFamily="18" charset="0"/>
                <a:cs typeface="Times New Roman" panose="02020603050405020304" pitchFamily="18" charset="0"/>
              </a:rPr>
              <a:t>rovider </a:t>
            </a:r>
            <a:r>
              <a:rPr lang="en-US" sz="1600" dirty="0">
                <a:latin typeface="Times New Roman" panose="02020603050405020304" pitchFamily="18" charset="0"/>
                <a:cs typeface="Times New Roman" panose="02020603050405020304" pitchFamily="18" charset="0"/>
              </a:rPr>
              <a:t>maintains the solution and makes sure that it remains secure. Providers are responsible for updating the system, continuously managing security, patching glitches, and providing support as needed for clients. Clients simply use the system for their needs and contact the provider as needed to rectify any issues</a:t>
            </a:r>
            <a:r>
              <a:rPr lang="en-US" sz="1600" dirty="0" smtClean="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SaaS solutions often integrate easily with existing solutions. There is no need for extraneous hardware – saving the expense, space, and time that would be needed to host an </a:t>
            </a:r>
            <a:r>
              <a:rPr lang="en-US" sz="1600" dirty="0" err="1">
                <a:latin typeface="Times New Roman" panose="02020603050405020304" pitchFamily="18" charset="0"/>
                <a:cs typeface="Times New Roman" panose="02020603050405020304" pitchFamily="18" charset="0"/>
              </a:rPr>
              <a:t>on-premise</a:t>
            </a:r>
            <a:r>
              <a:rPr lang="en-US" sz="1600" dirty="0">
                <a:latin typeface="Times New Roman" panose="02020603050405020304" pitchFamily="18" charset="0"/>
                <a:cs typeface="Times New Roman" panose="02020603050405020304" pitchFamily="18" charset="0"/>
              </a:rPr>
              <a:t> solution.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4400" y="1257300"/>
            <a:ext cx="4762500" cy="2241719"/>
          </a:xfrm>
          <a:prstGeom prst="rect">
            <a:avLst/>
          </a:prstGeom>
        </p:spPr>
      </p:pic>
    </p:spTree>
    <p:extLst>
      <p:ext uri="{BB962C8B-B14F-4D97-AF65-F5344CB8AC3E}">
        <p14:creationId xmlns:p14="http://schemas.microsoft.com/office/powerpoint/2010/main" val="2808617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980" y="354075"/>
            <a:ext cx="3766820" cy="3404089"/>
          </a:xfrm>
          <a:prstGeom prst="rect">
            <a:avLst/>
          </a:prstGeom>
          <a:effectLst>
            <a:glow rad="139700">
              <a:schemeClr val="accent5">
                <a:satMod val="175000"/>
                <a:alpha val="40000"/>
              </a:schemeClr>
            </a:glow>
            <a:innerShdw blurRad="114300">
              <a:prstClr val="black"/>
            </a:innerShdw>
          </a:effectLst>
          <a:scene3d>
            <a:camera prst="orthographicFront"/>
            <a:lightRig rig="threePt" dir="t"/>
          </a:scene3d>
          <a:sp3d>
            <a:bevelT prst="relaxedInset"/>
          </a:sp3d>
        </p:spPr>
      </p:pic>
      <p:sp>
        <p:nvSpPr>
          <p:cNvPr id="8" name="TextBox 7"/>
          <p:cNvSpPr txBox="1"/>
          <p:nvPr/>
        </p:nvSpPr>
        <p:spPr>
          <a:xfrm>
            <a:off x="3594100" y="4889500"/>
            <a:ext cx="4495800" cy="369332"/>
          </a:xfrm>
          <a:prstGeom prst="rect">
            <a:avLst/>
          </a:prstGeom>
          <a:solidFill>
            <a:schemeClr val="accent5">
              <a:lumMod val="60000"/>
              <a:lumOff val="40000"/>
            </a:schemeClr>
          </a:solidFill>
          <a:effectLst>
            <a:innerShdw blurRad="63500" dist="50800" dir="16200000">
              <a:prstClr val="black">
                <a:alpha val="50000"/>
              </a:prstClr>
            </a:innerShdw>
            <a:reflection blurRad="6350" stA="50000" endA="300" endPos="90000" dir="5400000" sy="-100000" algn="bl" rotWithShape="0"/>
            <a:softEdge rad="31750"/>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IN" b="1" dirty="0" smtClean="0"/>
              <a:t>LET YOUR EMPLOYEES SMILE THEMSELF</a:t>
            </a:r>
            <a:endParaRPr lang="en-IN" b="1"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1187" y="167239"/>
            <a:ext cx="6677025" cy="3590925"/>
          </a:xfrm>
          <a:prstGeom prst="rect">
            <a:avLst/>
          </a:prstGeom>
        </p:spPr>
      </p:pic>
    </p:spTree>
    <p:extLst>
      <p:ext uri="{BB962C8B-B14F-4D97-AF65-F5344CB8AC3E}">
        <p14:creationId xmlns:p14="http://schemas.microsoft.com/office/powerpoint/2010/main" val="57377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anim calcmode="lin" valueType="num">
                                      <p:cBhvr>
                                        <p:cTn id="13" dur="2000" fill="hold"/>
                                        <p:tgtEl>
                                          <p:spTgt spid="7"/>
                                        </p:tgtEl>
                                        <p:attrNameLst>
                                          <p:attrName>ppt_w</p:attrName>
                                        </p:attrNameLst>
                                      </p:cBhvr>
                                      <p:tavLst>
                                        <p:tav tm="0" fmla="#ppt_w*sin(2.5*pi*$)">
                                          <p:val>
                                            <p:fltVal val="0"/>
                                          </p:val>
                                        </p:tav>
                                        <p:tav tm="100000">
                                          <p:val>
                                            <p:fltVal val="1"/>
                                          </p:val>
                                        </p:tav>
                                      </p:tavLst>
                                    </p:anim>
                                    <p:anim calcmode="lin" valueType="num">
                                      <p:cBhvr>
                                        <p:cTn id="14"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80">
                                          <p:stCondLst>
                                            <p:cond delay="0"/>
                                          </p:stCondLst>
                                        </p:cTn>
                                        <p:tgtEl>
                                          <p:spTgt spid="8"/>
                                        </p:tgtEl>
                                      </p:cBhvr>
                                    </p:animEffect>
                                    <p:anim calcmode="lin" valueType="num">
                                      <p:cBhvr>
                                        <p:cTn id="20"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5" dur="26">
                                          <p:stCondLst>
                                            <p:cond delay="650"/>
                                          </p:stCondLst>
                                        </p:cTn>
                                        <p:tgtEl>
                                          <p:spTgt spid="8"/>
                                        </p:tgtEl>
                                      </p:cBhvr>
                                      <p:to x="100000" y="60000"/>
                                    </p:animScale>
                                    <p:animScale>
                                      <p:cBhvr>
                                        <p:cTn id="26" dur="166" decel="50000">
                                          <p:stCondLst>
                                            <p:cond delay="676"/>
                                          </p:stCondLst>
                                        </p:cTn>
                                        <p:tgtEl>
                                          <p:spTgt spid="8"/>
                                        </p:tgtEl>
                                      </p:cBhvr>
                                      <p:to x="100000" y="100000"/>
                                    </p:animScale>
                                    <p:animScale>
                                      <p:cBhvr>
                                        <p:cTn id="27" dur="26">
                                          <p:stCondLst>
                                            <p:cond delay="1312"/>
                                          </p:stCondLst>
                                        </p:cTn>
                                        <p:tgtEl>
                                          <p:spTgt spid="8"/>
                                        </p:tgtEl>
                                      </p:cBhvr>
                                      <p:to x="100000" y="80000"/>
                                    </p:animScale>
                                    <p:animScale>
                                      <p:cBhvr>
                                        <p:cTn id="28" dur="166" decel="50000">
                                          <p:stCondLst>
                                            <p:cond delay="1338"/>
                                          </p:stCondLst>
                                        </p:cTn>
                                        <p:tgtEl>
                                          <p:spTgt spid="8"/>
                                        </p:tgtEl>
                                      </p:cBhvr>
                                      <p:to x="100000" y="100000"/>
                                    </p:animScale>
                                    <p:animScale>
                                      <p:cBhvr>
                                        <p:cTn id="29" dur="26">
                                          <p:stCondLst>
                                            <p:cond delay="1642"/>
                                          </p:stCondLst>
                                        </p:cTn>
                                        <p:tgtEl>
                                          <p:spTgt spid="8"/>
                                        </p:tgtEl>
                                      </p:cBhvr>
                                      <p:to x="100000" y="90000"/>
                                    </p:animScale>
                                    <p:animScale>
                                      <p:cBhvr>
                                        <p:cTn id="30" dur="166" decel="50000">
                                          <p:stCondLst>
                                            <p:cond delay="1668"/>
                                          </p:stCondLst>
                                        </p:cTn>
                                        <p:tgtEl>
                                          <p:spTgt spid="8"/>
                                        </p:tgtEl>
                                      </p:cBhvr>
                                      <p:to x="100000" y="100000"/>
                                    </p:animScale>
                                    <p:animScale>
                                      <p:cBhvr>
                                        <p:cTn id="31" dur="26">
                                          <p:stCondLst>
                                            <p:cond delay="1808"/>
                                          </p:stCondLst>
                                        </p:cTn>
                                        <p:tgtEl>
                                          <p:spTgt spid="8"/>
                                        </p:tgtEl>
                                      </p:cBhvr>
                                      <p:to x="100000" y="95000"/>
                                    </p:animScale>
                                    <p:animScale>
                                      <p:cBhvr>
                                        <p:cTn id="32"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2" y="367698"/>
            <a:ext cx="8596668" cy="986630"/>
          </a:xfrm>
        </p:spPr>
        <p:txBody>
          <a:bodyPr>
            <a:normAutofit fontScale="90000"/>
          </a:bodyPr>
          <a:lstStyle/>
          <a:p>
            <a:r>
              <a:rPr lang="en-US" sz="4000" dirty="0">
                <a:solidFill>
                  <a:srgbClr val="0070C0"/>
                </a:solidFill>
                <a:latin typeface="Times New Roman" panose="02020603050405020304" pitchFamily="18" charset="0"/>
                <a:cs typeface="Times New Roman" panose="02020603050405020304" pitchFamily="18" charset="0"/>
              </a:rPr>
              <a:t>Challenges of Payroll Processing Faced by Organizations</a:t>
            </a:r>
            <a:r>
              <a:rPr lang="en-US" dirty="0"/>
              <a:t/>
            </a:r>
            <a:br>
              <a:rPr lang="en-US" dirty="0"/>
            </a:br>
            <a:endParaRPr lang="en-US" dirty="0"/>
          </a:p>
        </p:txBody>
      </p:sp>
      <p:sp>
        <p:nvSpPr>
          <p:cNvPr id="3" name="Content Placeholder 2"/>
          <p:cNvSpPr>
            <a:spLocks noGrp="1"/>
          </p:cNvSpPr>
          <p:nvPr>
            <p:ph idx="1"/>
          </p:nvPr>
        </p:nvSpPr>
        <p:spPr>
          <a:xfrm>
            <a:off x="677334" y="1804989"/>
            <a:ext cx="8596668" cy="4418011"/>
          </a:xfrm>
        </p:spPr>
        <p:txBody>
          <a:bodyPr/>
          <a:lstStyle/>
          <a:p>
            <a:r>
              <a:rPr lang="en-US" b="1" dirty="0"/>
              <a:t>Compliance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367327"/>
            <a:ext cx="2777066" cy="1543050"/>
          </a:xfrm>
          <a:prstGeom prst="rect">
            <a:avLst/>
          </a:prstGeom>
        </p:spPr>
      </p:pic>
      <p:sp>
        <p:nvSpPr>
          <p:cNvPr id="5" name="Content Placeholder 8"/>
          <p:cNvSpPr txBox="1">
            <a:spLocks/>
          </p:cNvSpPr>
          <p:nvPr/>
        </p:nvSpPr>
        <p:spPr>
          <a:xfrm rot="10800000" flipV="1">
            <a:off x="4159693" y="1804989"/>
            <a:ext cx="1488631" cy="43021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Accuracy</a:t>
            </a: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8175" y="2346328"/>
            <a:ext cx="1631950" cy="1543049"/>
          </a:xfrm>
          <a:prstGeom prst="rect">
            <a:avLst/>
          </a:prstGeom>
        </p:spPr>
      </p:pic>
      <p:sp>
        <p:nvSpPr>
          <p:cNvPr id="7" name="Content Placeholder 8"/>
          <p:cNvSpPr txBox="1">
            <a:spLocks/>
          </p:cNvSpPr>
          <p:nvPr/>
        </p:nvSpPr>
        <p:spPr>
          <a:xfrm rot="10800000" flipV="1">
            <a:off x="6858134" y="1804988"/>
            <a:ext cx="1790565" cy="43021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Higher Costs</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3900" y="2263780"/>
            <a:ext cx="1781002" cy="1595433"/>
          </a:xfrm>
          <a:prstGeom prst="rect">
            <a:avLst/>
          </a:prstGeom>
        </p:spPr>
      </p:pic>
      <p:sp>
        <p:nvSpPr>
          <p:cNvPr id="9" name="Content Placeholder 8"/>
          <p:cNvSpPr txBox="1">
            <a:spLocks/>
          </p:cNvSpPr>
          <p:nvPr/>
        </p:nvSpPr>
        <p:spPr>
          <a:xfrm rot="10800000" flipV="1">
            <a:off x="677332" y="4106072"/>
            <a:ext cx="2345267" cy="43021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Safety and Security</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175" y="4879183"/>
            <a:ext cx="2943225" cy="1552575"/>
          </a:xfrm>
          <a:prstGeom prst="rect">
            <a:avLst/>
          </a:prstGeom>
        </p:spPr>
      </p:pic>
      <p:sp>
        <p:nvSpPr>
          <p:cNvPr id="11" name="Content Placeholder 8"/>
          <p:cNvSpPr txBox="1">
            <a:spLocks/>
          </p:cNvSpPr>
          <p:nvPr/>
        </p:nvSpPr>
        <p:spPr>
          <a:xfrm rot="10800000" flipV="1">
            <a:off x="4159693" y="4047335"/>
            <a:ext cx="2345267" cy="43021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Tax related Issues</a:t>
            </a:r>
            <a:endParaRPr lang="en-US"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9692" y="4829971"/>
            <a:ext cx="2698442" cy="1343025"/>
          </a:xfrm>
          <a:prstGeom prst="rect">
            <a:avLst/>
          </a:prstGeom>
        </p:spPr>
      </p:pic>
      <p:sp>
        <p:nvSpPr>
          <p:cNvPr id="13" name="Content Placeholder 8"/>
          <p:cNvSpPr txBox="1">
            <a:spLocks/>
          </p:cNvSpPr>
          <p:nvPr/>
        </p:nvSpPr>
        <p:spPr>
          <a:xfrm rot="10800000" flipV="1">
            <a:off x="6928735" y="4050693"/>
            <a:ext cx="2345267" cy="43021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Burden on Finance Team</a:t>
            </a:r>
            <a:endParaRPr lang="en-US" dirty="0">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73900" y="4749395"/>
            <a:ext cx="2434079" cy="1676810"/>
          </a:xfrm>
          <a:prstGeom prst="rect">
            <a:avLst/>
          </a:prstGeom>
        </p:spPr>
      </p:pic>
    </p:spTree>
    <p:extLst>
      <p:ext uri="{BB962C8B-B14F-4D97-AF65-F5344CB8AC3E}">
        <p14:creationId xmlns:p14="http://schemas.microsoft.com/office/powerpoint/2010/main" val="3960440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9" grpId="0"/>
      <p:bldP spid="11"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397001"/>
            <a:ext cx="8596668" cy="4644362"/>
          </a:xfrm>
        </p:spPr>
        <p:txBody>
          <a:bodyPr/>
          <a:lstStyle/>
          <a:p>
            <a:r>
              <a:rPr lang="en-US" dirty="0" smtClean="0">
                <a:latin typeface="Times New Roman" panose="02020603050405020304" pitchFamily="18" charset="0"/>
                <a:cs typeface="Times New Roman" panose="02020603050405020304" pitchFamily="18" charset="0"/>
              </a:rPr>
              <a:t>IT Industries – Transformation</a:t>
            </a:r>
          </a:p>
          <a:p>
            <a:r>
              <a:rPr lang="en-US" dirty="0" smtClean="0">
                <a:latin typeface="Times New Roman" panose="02020603050405020304" pitchFamily="18" charset="0"/>
                <a:cs typeface="Times New Roman" panose="02020603050405020304" pitchFamily="18" charset="0"/>
              </a:rPr>
              <a:t>RPA - </a:t>
            </a:r>
            <a:r>
              <a:rPr lang="en-US" dirty="0">
                <a:latin typeface="Times New Roman" panose="02020603050405020304" pitchFamily="18" charset="0"/>
                <a:cs typeface="Times New Roman" panose="02020603050405020304" pitchFamily="18" charset="0"/>
              </a:rPr>
              <a:t>HR, Finance, Accounts, </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Title 1"/>
          <p:cNvSpPr>
            <a:spLocks noGrp="1"/>
          </p:cNvSpPr>
          <p:nvPr>
            <p:ph type="title"/>
          </p:nvPr>
        </p:nvSpPr>
        <p:spPr>
          <a:xfrm>
            <a:off x="910926" y="609601"/>
            <a:ext cx="8596668" cy="787400"/>
          </a:xfrm>
        </p:spPr>
        <p:txBody>
          <a:bodyPr/>
          <a:lstStyle/>
          <a:p>
            <a:r>
              <a:rPr lang="en-US" dirty="0" smtClean="0">
                <a:solidFill>
                  <a:srgbClr val="0070C0"/>
                </a:solidFill>
                <a:latin typeface="Times New Roman" panose="02020603050405020304" pitchFamily="18" charset="0"/>
                <a:cs typeface="Times New Roman" panose="02020603050405020304" pitchFamily="18" charset="0"/>
              </a:rPr>
              <a:t>Technology Assist Process Automation </a:t>
            </a:r>
            <a:endParaRPr lang="en-US" dirty="0">
              <a:solidFill>
                <a:srgbClr val="0070C0"/>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5660" y="1397001"/>
            <a:ext cx="3208108" cy="2032992"/>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070" y="2551651"/>
            <a:ext cx="5362130" cy="3502411"/>
          </a:xfrm>
          <a:prstGeom prst="rect">
            <a:avLst/>
          </a:prstGeom>
        </p:spPr>
      </p:pic>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6258368" y="4655145"/>
            <a:ext cx="3848100" cy="2173618"/>
          </a:xfrm>
          <a:prstGeom prst="rect">
            <a:avLst/>
          </a:prstGeom>
        </p:spPr>
      </p:pic>
      <p:sp>
        <p:nvSpPr>
          <p:cNvPr id="8" name="Title 1"/>
          <p:cNvSpPr txBox="1">
            <a:spLocks/>
          </p:cNvSpPr>
          <p:nvPr/>
        </p:nvSpPr>
        <p:spPr>
          <a:xfrm>
            <a:off x="910926" y="4978339"/>
            <a:ext cx="4704734" cy="7874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800" dirty="0" smtClean="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endParaRPr>
          </a:p>
        </p:txBody>
      </p:sp>
      <p:sp>
        <p:nvSpPr>
          <p:cNvPr id="9" name="Content Placeholder 8"/>
          <p:cNvSpPr txBox="1">
            <a:spLocks/>
          </p:cNvSpPr>
          <p:nvPr/>
        </p:nvSpPr>
        <p:spPr>
          <a:xfrm rot="10800000" flipV="1">
            <a:off x="6491960" y="3676513"/>
            <a:ext cx="4952998" cy="73211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latin typeface="Times New Roman" panose="02020603050405020304" pitchFamily="18" charset="0"/>
                <a:cs typeface="Times New Roman" panose="02020603050405020304" pitchFamily="18" charset="0"/>
              </a:rPr>
              <a:t>Integrated HR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2631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334" y="609601"/>
            <a:ext cx="8596668" cy="787400"/>
          </a:xfrm>
        </p:spPr>
        <p:txBody>
          <a:bodyPr/>
          <a:lstStyle/>
          <a:p>
            <a:r>
              <a:rPr lang="en-US" dirty="0" smtClean="0">
                <a:solidFill>
                  <a:srgbClr val="0070C0"/>
                </a:solidFill>
                <a:latin typeface="Times New Roman" panose="02020603050405020304" pitchFamily="18" charset="0"/>
                <a:cs typeface="Times New Roman" panose="02020603050405020304" pitchFamily="18" charset="0"/>
              </a:rPr>
              <a:t>Payroll Automation</a:t>
            </a:r>
            <a:endParaRPr lang="en-US" dirty="0">
              <a:solidFill>
                <a:srgbClr val="0070C0"/>
              </a:solidFill>
              <a:latin typeface="Times New Roman" panose="02020603050405020304" pitchFamily="18" charset="0"/>
              <a:cs typeface="Times New Roman" panose="02020603050405020304" pitchFamily="18" charset="0"/>
            </a:endParaRPr>
          </a:p>
        </p:txBody>
      </p:sp>
      <p:pic>
        <p:nvPicPr>
          <p:cNvPr id="8" name="Picture 7" descr="22.png"/>
          <p:cNvPicPr>
            <a:picLocks noChangeAspect="1"/>
          </p:cNvPicPr>
          <p:nvPr/>
        </p:nvPicPr>
        <p:blipFill>
          <a:blip r:embed="rId2" cstate="print"/>
          <a:stretch>
            <a:fillRect/>
          </a:stretch>
        </p:blipFill>
        <p:spPr>
          <a:xfrm>
            <a:off x="5600700" y="1098830"/>
            <a:ext cx="3180556" cy="2210451"/>
          </a:xfrm>
          <a:prstGeom prst="rect">
            <a:avLst/>
          </a:prstGeom>
        </p:spPr>
      </p:pic>
      <p:sp>
        <p:nvSpPr>
          <p:cNvPr id="9" name="Content Placeholder 8"/>
          <p:cNvSpPr>
            <a:spLocks noGrp="1"/>
          </p:cNvSpPr>
          <p:nvPr>
            <p:ph idx="1"/>
          </p:nvPr>
        </p:nvSpPr>
        <p:spPr>
          <a:xfrm rot="10800000" flipV="1">
            <a:off x="508000" y="1397001"/>
            <a:ext cx="4952998" cy="634999"/>
          </a:xfrm>
        </p:spPr>
        <p:txBody>
          <a:bodyPr>
            <a:noAutofit/>
          </a:bodyPr>
          <a:lstStyle/>
          <a:p>
            <a:r>
              <a:rPr lang="en-IN" dirty="0">
                <a:latin typeface="Times New Roman" panose="02020603050405020304" pitchFamily="18" charset="0"/>
                <a:cs typeface="Times New Roman" panose="02020603050405020304" pitchFamily="18" charset="0"/>
              </a:rPr>
              <a:t>Payroll  function requires repetitive processing of payroll taking into company rules</a:t>
            </a:r>
            <a:endParaRPr lang="en-US" dirty="0">
              <a:latin typeface="Times New Roman" panose="02020603050405020304" pitchFamily="18" charset="0"/>
              <a:cs typeface="Times New Roman" panose="02020603050405020304" pitchFamily="18" charset="0"/>
            </a:endParaRPr>
          </a:p>
        </p:txBody>
      </p:sp>
      <p:pic>
        <p:nvPicPr>
          <p:cNvPr id="10" name="Picture 9" descr="MKT_FeatureIcon-IdentifyAvailStaff.gif"/>
          <p:cNvPicPr>
            <a:picLocks noChangeAspect="1"/>
          </p:cNvPicPr>
          <p:nvPr/>
        </p:nvPicPr>
        <p:blipFill>
          <a:blip r:embed="rId3" cstate="print"/>
          <a:stretch>
            <a:fillRect/>
          </a:stretch>
        </p:blipFill>
        <p:spPr>
          <a:xfrm>
            <a:off x="804334" y="3051362"/>
            <a:ext cx="3437466" cy="2618993"/>
          </a:xfrm>
          <a:prstGeom prst="rect">
            <a:avLst/>
          </a:prstGeom>
        </p:spPr>
      </p:pic>
      <p:sp>
        <p:nvSpPr>
          <p:cNvPr id="12" name="Content Placeholder 8"/>
          <p:cNvSpPr txBox="1">
            <a:spLocks/>
          </p:cNvSpPr>
          <p:nvPr/>
        </p:nvSpPr>
        <p:spPr>
          <a:xfrm rot="10800000" flipV="1">
            <a:off x="577851" y="2129113"/>
            <a:ext cx="4952998" cy="73211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solidFill>
                  <a:srgbClr val="0070C0"/>
                </a:solidFill>
                <a:latin typeface="Times New Roman" panose="02020603050405020304" pitchFamily="18" charset="0"/>
                <a:cs typeface="Times New Roman" panose="02020603050405020304" pitchFamily="18" charset="0"/>
              </a:rPr>
              <a:t>Absence Management </a:t>
            </a:r>
            <a:r>
              <a:rPr lang="en-IN" dirty="0" smtClean="0">
                <a:latin typeface="Times New Roman" panose="02020603050405020304" pitchFamily="18" charset="0"/>
                <a:cs typeface="Times New Roman" panose="02020603050405020304" pitchFamily="18" charset="0"/>
              </a:rPr>
              <a:t>- Personnel </a:t>
            </a:r>
            <a:r>
              <a:rPr lang="en-IN" dirty="0">
                <a:latin typeface="Times New Roman" panose="02020603050405020304" pitchFamily="18" charset="0"/>
                <a:cs typeface="Times New Roman" panose="02020603050405020304" pitchFamily="18" charset="0"/>
              </a:rPr>
              <a:t>can be genuinely confused about or unaware of the absence management </a:t>
            </a:r>
            <a:r>
              <a:rPr lang="en-IN" dirty="0" smtClean="0">
                <a:latin typeface="Times New Roman" panose="02020603050405020304" pitchFamily="18" charset="0"/>
                <a:cs typeface="Times New Roman" panose="02020603050405020304" pitchFamily="18" charset="0"/>
              </a:rPr>
              <a:t>system -Bot</a:t>
            </a:r>
            <a:endParaRPr lang="en-US" dirty="0">
              <a:latin typeface="Times New Roman" panose="02020603050405020304" pitchFamily="18" charset="0"/>
              <a:cs typeface="Times New Roman" panose="02020603050405020304" pitchFamily="18" charset="0"/>
            </a:endParaRPr>
          </a:p>
        </p:txBody>
      </p:sp>
      <p:pic>
        <p:nvPicPr>
          <p:cNvPr id="13" name="Picture 12" descr="Capture.PNG"/>
          <p:cNvPicPr>
            <a:picLocks noChangeAspect="1"/>
          </p:cNvPicPr>
          <p:nvPr/>
        </p:nvPicPr>
        <p:blipFill>
          <a:blip r:embed="rId4" cstate="print"/>
          <a:stretch>
            <a:fillRect/>
          </a:stretch>
        </p:blipFill>
        <p:spPr>
          <a:xfrm>
            <a:off x="4410425" y="4595671"/>
            <a:ext cx="4202205" cy="2005313"/>
          </a:xfrm>
          <a:prstGeom prst="rect">
            <a:avLst/>
          </a:prstGeom>
        </p:spPr>
      </p:pic>
      <p:sp>
        <p:nvSpPr>
          <p:cNvPr id="14" name="Content Placeholder 8"/>
          <p:cNvSpPr txBox="1">
            <a:spLocks/>
          </p:cNvSpPr>
          <p:nvPr/>
        </p:nvSpPr>
        <p:spPr>
          <a:xfrm rot="10800000" flipV="1">
            <a:off x="4035028" y="3415504"/>
            <a:ext cx="4952998" cy="73211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solidFill>
                  <a:srgbClr val="0070C0"/>
                </a:solidFill>
                <a:latin typeface="Times New Roman" panose="02020603050405020304" pitchFamily="18" charset="0"/>
                <a:cs typeface="Times New Roman" panose="02020603050405020304" pitchFamily="18" charset="0"/>
              </a:rPr>
              <a:t>Data Management </a:t>
            </a:r>
            <a:r>
              <a:rPr lang="en-IN" dirty="0" smtClean="0">
                <a:latin typeface="Times New Roman" panose="02020603050405020304" pitchFamily="18" charset="0"/>
                <a:cs typeface="Times New Roman" panose="02020603050405020304" pitchFamily="18" charset="0"/>
              </a:rPr>
              <a:t>- HR </a:t>
            </a:r>
            <a:r>
              <a:rPr lang="en-IN" dirty="0">
                <a:latin typeface="Times New Roman" panose="02020603050405020304" pitchFamily="18" charset="0"/>
                <a:cs typeface="Times New Roman" panose="02020603050405020304" pitchFamily="18" charset="0"/>
              </a:rPr>
              <a:t>departments routinely get requests on personnel data which is constantly </a:t>
            </a:r>
            <a:r>
              <a:rPr lang="en-IN" dirty="0" smtClean="0">
                <a:latin typeface="Times New Roman" panose="02020603050405020304" pitchFamily="18" charset="0"/>
                <a:cs typeface="Times New Roman" panose="02020603050405020304" pitchFamily="18" charset="0"/>
              </a:rPr>
              <a:t>changing - Bot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3984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bldP spid="12"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0926" y="609601"/>
            <a:ext cx="8596668" cy="787400"/>
          </a:xfrm>
        </p:spPr>
        <p:txBody>
          <a:bodyPr/>
          <a:lstStyle/>
          <a:p>
            <a:r>
              <a:rPr lang="en-US" dirty="0" smtClean="0">
                <a:solidFill>
                  <a:srgbClr val="0070C0"/>
                </a:solidFill>
                <a:latin typeface="Times New Roman" panose="02020603050405020304" pitchFamily="18" charset="0"/>
                <a:cs typeface="Times New Roman" panose="02020603050405020304" pitchFamily="18" charset="0"/>
              </a:rPr>
              <a:t>Technology Assist Process Automation </a:t>
            </a:r>
            <a:endParaRPr lang="en-US" dirty="0">
              <a:solidFill>
                <a:srgbClr val="0070C0"/>
              </a:solidFill>
            </a:endParaRPr>
          </a:p>
        </p:txBody>
      </p:sp>
      <p:sp>
        <p:nvSpPr>
          <p:cNvPr id="8" name="Title 1"/>
          <p:cNvSpPr txBox="1">
            <a:spLocks/>
          </p:cNvSpPr>
          <p:nvPr/>
        </p:nvSpPr>
        <p:spPr>
          <a:xfrm>
            <a:off x="910926" y="4978339"/>
            <a:ext cx="4704734" cy="7874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800" dirty="0" smtClean="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68"/>
            <a:ext cx="12192000" cy="6850864"/>
          </a:xfrm>
          <a:prstGeom prst="rect">
            <a:avLst/>
          </a:prstGeom>
        </p:spPr>
      </p:pic>
    </p:spTree>
    <p:extLst>
      <p:ext uri="{BB962C8B-B14F-4D97-AF65-F5344CB8AC3E}">
        <p14:creationId xmlns:p14="http://schemas.microsoft.com/office/powerpoint/2010/main" val="1040901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0926" y="609601"/>
            <a:ext cx="8596668" cy="787400"/>
          </a:xfrm>
        </p:spPr>
        <p:txBody>
          <a:bodyPr>
            <a:normAutofit fontScale="90000"/>
          </a:bodyPr>
          <a:lstStyle/>
          <a:p>
            <a:r>
              <a:rPr lang="en-US" dirty="0" smtClean="0">
                <a:solidFill>
                  <a:srgbClr val="0070C0"/>
                </a:solidFill>
                <a:latin typeface="Times New Roman" panose="02020603050405020304" pitchFamily="18" charset="0"/>
                <a:cs typeface="Times New Roman" panose="02020603050405020304" pitchFamily="18" charset="0"/>
              </a:rPr>
              <a:t>Integrated </a:t>
            </a:r>
            <a:br>
              <a:rPr lang="en-US" dirty="0" smtClean="0">
                <a:solidFill>
                  <a:srgbClr val="0070C0"/>
                </a:solidFill>
                <a:latin typeface="Times New Roman" panose="02020603050405020304" pitchFamily="18" charset="0"/>
                <a:cs typeface="Times New Roman" panose="02020603050405020304" pitchFamily="18" charset="0"/>
              </a:rPr>
            </a:br>
            <a:r>
              <a:rPr lang="en-US" dirty="0" smtClean="0">
                <a:solidFill>
                  <a:srgbClr val="0070C0"/>
                </a:solidFill>
                <a:latin typeface="Times New Roman" panose="02020603050405020304" pitchFamily="18" charset="0"/>
                <a:cs typeface="Times New Roman" panose="02020603050405020304" pitchFamily="18" charset="0"/>
              </a:rPr>
              <a:t>Personal  Department</a:t>
            </a:r>
            <a:endParaRPr lang="en-US" dirty="0">
              <a:solidFill>
                <a:srgbClr val="0070C0"/>
              </a:solidFill>
            </a:endParaRPr>
          </a:p>
        </p:txBody>
      </p:sp>
      <p:sp>
        <p:nvSpPr>
          <p:cNvPr id="8" name="Title 1"/>
          <p:cNvSpPr txBox="1">
            <a:spLocks/>
          </p:cNvSpPr>
          <p:nvPr/>
        </p:nvSpPr>
        <p:spPr>
          <a:xfrm>
            <a:off x="910926" y="4978339"/>
            <a:ext cx="4704734" cy="7874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800" dirty="0" smtClean="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008" y="2476501"/>
            <a:ext cx="8949392" cy="4057058"/>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25676"/>
            <a:ext cx="3352800" cy="2364695"/>
          </a:xfrm>
          <a:prstGeom prst="rect">
            <a:avLst/>
          </a:prstGeom>
        </p:spPr>
      </p:pic>
    </p:spTree>
    <p:extLst>
      <p:ext uri="{BB962C8B-B14F-4D97-AF65-F5344CB8AC3E}">
        <p14:creationId xmlns:p14="http://schemas.microsoft.com/office/powerpoint/2010/main" val="10389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2012" y="741601"/>
            <a:ext cx="5009501" cy="797877"/>
          </a:xfrm>
        </p:spPr>
        <p:txBody>
          <a:bodyPr>
            <a:normAutofit/>
          </a:bodyPr>
          <a:lstStyle/>
          <a:p>
            <a:r>
              <a:rPr lang="en-US" sz="3600" dirty="0" smtClean="0">
                <a:solidFill>
                  <a:srgbClr val="0070C0"/>
                </a:solidFill>
                <a:latin typeface="Times New Roman" panose="02020603050405020304" pitchFamily="18" charset="0"/>
                <a:cs typeface="Times New Roman" panose="02020603050405020304" pitchFamily="18" charset="0"/>
              </a:rPr>
              <a:t>Employee / User Login </a:t>
            </a:r>
            <a:endParaRPr lang="en-US" sz="3600" dirty="0">
              <a:solidFill>
                <a:srgbClr val="0070C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65438" y="1659229"/>
            <a:ext cx="2674049" cy="444400"/>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  Different types of Logins</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451" y="2713160"/>
            <a:ext cx="2876550" cy="161863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6451" y="5046594"/>
            <a:ext cx="2893859" cy="1618639"/>
          </a:xfrm>
          <a:prstGeom prst="rect">
            <a:avLst/>
          </a:prstGeom>
        </p:spPr>
      </p:pic>
      <p:sp>
        <p:nvSpPr>
          <p:cNvPr id="6" name="Subtitle 2"/>
          <p:cNvSpPr txBox="1">
            <a:spLocks/>
          </p:cNvSpPr>
          <p:nvPr/>
        </p:nvSpPr>
        <p:spPr>
          <a:xfrm>
            <a:off x="632012" y="4259070"/>
            <a:ext cx="4201772"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endParaRPr lang="en-US" dirty="0"/>
          </a:p>
        </p:txBody>
      </p:sp>
      <p:sp>
        <p:nvSpPr>
          <p:cNvPr id="7" name="Title 1"/>
          <p:cNvSpPr txBox="1">
            <a:spLocks/>
          </p:cNvSpPr>
          <p:nvPr/>
        </p:nvSpPr>
        <p:spPr>
          <a:xfrm>
            <a:off x="811438" y="4076858"/>
            <a:ext cx="5354803" cy="797877"/>
          </a:xfrm>
          <a:prstGeom prst="rect">
            <a:avLst/>
          </a:prstGeom>
        </p:spPr>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1065438" y="4930321"/>
            <a:ext cx="1941360" cy="797877"/>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900" dirty="0">
              <a:latin typeface="Times New Roman" panose="02020603050405020304" pitchFamily="18" charset="0"/>
              <a:cs typeface="Times New Roman" panose="02020603050405020304" pitchFamily="18" charset="0"/>
            </a:endParaRPr>
          </a:p>
        </p:txBody>
      </p:sp>
      <p:sp>
        <p:nvSpPr>
          <p:cNvPr id="10" name="Subtitle 2"/>
          <p:cNvSpPr txBox="1">
            <a:spLocks/>
          </p:cNvSpPr>
          <p:nvPr/>
        </p:nvSpPr>
        <p:spPr>
          <a:xfrm>
            <a:off x="1065438" y="2240967"/>
            <a:ext cx="3137563" cy="444400"/>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en-US" dirty="0" smtClean="0">
                <a:solidFill>
                  <a:schemeClr val="tx1"/>
                </a:solidFill>
                <a:latin typeface="Times New Roman" panose="02020603050405020304" pitchFamily="18" charset="0"/>
                <a:cs typeface="Times New Roman" panose="02020603050405020304" pitchFamily="18" charset="0"/>
              </a:rPr>
              <a:t>  Login using Biometric Device </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Subtitle 2"/>
          <p:cNvSpPr txBox="1">
            <a:spLocks/>
          </p:cNvSpPr>
          <p:nvPr/>
        </p:nvSpPr>
        <p:spPr>
          <a:xfrm>
            <a:off x="1066212" y="4574401"/>
            <a:ext cx="2120012" cy="444400"/>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en-US" dirty="0" smtClean="0">
                <a:solidFill>
                  <a:schemeClr val="tx1"/>
                </a:solidFill>
                <a:latin typeface="Times New Roman" panose="02020603050405020304" pitchFamily="18" charset="0"/>
                <a:cs typeface="Times New Roman" panose="02020603050405020304" pitchFamily="18" charset="0"/>
              </a:rPr>
              <a:t>  Login using Badge</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Subtitle 2"/>
          <p:cNvSpPr txBox="1">
            <a:spLocks/>
          </p:cNvSpPr>
          <p:nvPr/>
        </p:nvSpPr>
        <p:spPr>
          <a:xfrm>
            <a:off x="5641513" y="2240967"/>
            <a:ext cx="2540000" cy="444400"/>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en-US" dirty="0" smtClean="0">
                <a:solidFill>
                  <a:schemeClr val="tx1"/>
                </a:solidFill>
                <a:latin typeface="Times New Roman" panose="02020603050405020304" pitchFamily="18" charset="0"/>
                <a:cs typeface="Times New Roman" panose="02020603050405020304" pitchFamily="18" charset="0"/>
              </a:rPr>
              <a:t>  Login using Swipe Card</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7141" y="2685367"/>
            <a:ext cx="2984500" cy="1646431"/>
          </a:xfrm>
          <a:prstGeom prst="rect">
            <a:avLst/>
          </a:prstGeom>
        </p:spPr>
      </p:pic>
      <p:sp>
        <p:nvSpPr>
          <p:cNvPr id="14" name="Subtitle 2"/>
          <p:cNvSpPr txBox="1">
            <a:spLocks/>
          </p:cNvSpPr>
          <p:nvPr/>
        </p:nvSpPr>
        <p:spPr>
          <a:xfrm>
            <a:off x="5352161" y="4585319"/>
            <a:ext cx="3275721" cy="444400"/>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en-US" dirty="0" smtClean="0">
                <a:solidFill>
                  <a:schemeClr val="tx1"/>
                </a:solidFill>
                <a:latin typeface="Times New Roman" panose="02020603050405020304" pitchFamily="18" charset="0"/>
                <a:cs typeface="Times New Roman" panose="02020603050405020304" pitchFamily="18" charset="0"/>
              </a:rPr>
              <a:t>  Login using Face Recognition</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47141" y="5018922"/>
            <a:ext cx="2926080" cy="1481328"/>
          </a:xfrm>
          <a:prstGeom prst="rect">
            <a:avLst/>
          </a:prstGeom>
        </p:spPr>
      </p:pic>
    </p:spTree>
    <p:extLst>
      <p:ext uri="{BB962C8B-B14F-4D97-AF65-F5344CB8AC3E}">
        <p14:creationId xmlns:p14="http://schemas.microsoft.com/office/powerpoint/2010/main" val="360676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0" grpId="0"/>
      <p:bldP spid="11" grpId="0"/>
      <p:bldP spid="12"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727" y="609600"/>
            <a:ext cx="8596668" cy="765121"/>
          </a:xfrm>
        </p:spPr>
        <p:txBody>
          <a:bodyPr/>
          <a:lstStyle/>
          <a:p>
            <a:r>
              <a:rPr lang="en-US" dirty="0">
                <a:solidFill>
                  <a:srgbClr val="0070C0"/>
                </a:solidFill>
                <a:latin typeface="Times New Roman" panose="02020603050405020304" pitchFamily="18" charset="0"/>
                <a:cs typeface="Times New Roman" panose="02020603050405020304" pitchFamily="18" charset="0"/>
              </a:rPr>
              <a:t>Creating Biometric Template</a:t>
            </a:r>
            <a:endParaRPr lang="en-US" dirty="0">
              <a:solidFill>
                <a:srgbClr val="0070C0"/>
              </a:solidFill>
            </a:endParaRPr>
          </a:p>
        </p:txBody>
      </p:sp>
      <p:sp>
        <p:nvSpPr>
          <p:cNvPr id="3" name="Rectangle 2"/>
          <p:cNvSpPr/>
          <p:nvPr/>
        </p:nvSpPr>
        <p:spPr>
          <a:xfrm>
            <a:off x="677334" y="1561068"/>
            <a:ext cx="248786" cy="400110"/>
          </a:xfrm>
          <a:prstGeom prst="rect">
            <a:avLst/>
          </a:prstGeom>
        </p:spPr>
        <p:txBody>
          <a:bodyPr wrap="none">
            <a:spAutoFit/>
          </a:bodyPr>
          <a:lstStyle/>
          <a:p>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677334" y="1487125"/>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800" dirty="0">
              <a:solidFill>
                <a:schemeClr val="tx1"/>
              </a:solidFill>
            </a:endParaRPr>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7501" y="1374721"/>
            <a:ext cx="4866501" cy="2739840"/>
          </a:xfr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120" y="4188504"/>
            <a:ext cx="4649621" cy="2445639"/>
          </a:xfrm>
          <a:prstGeom prst="rect">
            <a:avLst/>
          </a:prstGeom>
        </p:spPr>
      </p:pic>
      <p:sp>
        <p:nvSpPr>
          <p:cNvPr id="14" name="Content Placeholder 8"/>
          <p:cNvSpPr txBox="1">
            <a:spLocks/>
          </p:cNvSpPr>
          <p:nvPr/>
        </p:nvSpPr>
        <p:spPr>
          <a:xfrm rot="10800000" flipV="1">
            <a:off x="926120" y="1426439"/>
            <a:ext cx="3356988" cy="43021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Biometric Sample Acquisition</a:t>
            </a:r>
            <a:endParaRPr lang="en-US" dirty="0">
              <a:latin typeface="Times New Roman" panose="02020603050405020304" pitchFamily="18" charset="0"/>
              <a:cs typeface="Times New Roman" panose="02020603050405020304" pitchFamily="18" charset="0"/>
            </a:endParaRPr>
          </a:p>
        </p:txBody>
      </p:sp>
      <p:sp>
        <p:nvSpPr>
          <p:cNvPr id="15" name="Content Placeholder 8"/>
          <p:cNvSpPr txBox="1">
            <a:spLocks/>
          </p:cNvSpPr>
          <p:nvPr/>
        </p:nvSpPr>
        <p:spPr>
          <a:xfrm rot="10800000" flipV="1">
            <a:off x="939420" y="1856651"/>
            <a:ext cx="2629279" cy="43021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Template Extraction</a:t>
            </a:r>
            <a:endParaRPr lang="en-US" dirty="0">
              <a:latin typeface="Times New Roman" panose="02020603050405020304" pitchFamily="18" charset="0"/>
              <a:cs typeface="Times New Roman" panose="02020603050405020304" pitchFamily="18" charset="0"/>
            </a:endParaRPr>
          </a:p>
        </p:txBody>
      </p:sp>
      <p:sp>
        <p:nvSpPr>
          <p:cNvPr id="16" name="Content Placeholder 8"/>
          <p:cNvSpPr txBox="1">
            <a:spLocks/>
          </p:cNvSpPr>
          <p:nvPr/>
        </p:nvSpPr>
        <p:spPr>
          <a:xfrm rot="10800000" flipV="1">
            <a:off x="926119" y="2300119"/>
            <a:ext cx="3150580" cy="43021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Storage to DB / Mem Card</a:t>
            </a:r>
            <a:endParaRPr lang="en-US" dirty="0">
              <a:latin typeface="Times New Roman" panose="02020603050405020304" pitchFamily="18" charset="0"/>
              <a:cs typeface="Times New Roman" panose="02020603050405020304" pitchFamily="18" charset="0"/>
            </a:endParaRPr>
          </a:p>
        </p:txBody>
      </p:sp>
      <p:sp>
        <p:nvSpPr>
          <p:cNvPr id="17" name="Content Placeholder 8"/>
          <p:cNvSpPr txBox="1">
            <a:spLocks/>
          </p:cNvSpPr>
          <p:nvPr/>
        </p:nvSpPr>
        <p:spPr>
          <a:xfrm rot="10800000" flipV="1">
            <a:off x="926118" y="2796838"/>
            <a:ext cx="1488631" cy="43021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Access</a:t>
            </a:r>
            <a:endParaRPr lang="en-US" dirty="0">
              <a:latin typeface="Times New Roman" panose="02020603050405020304" pitchFamily="18" charset="0"/>
              <a:cs typeface="Times New Roman" panose="02020603050405020304" pitchFamily="18" charset="0"/>
            </a:endParaRPr>
          </a:p>
        </p:txBody>
      </p:sp>
      <p:sp>
        <p:nvSpPr>
          <p:cNvPr id="18" name="Content Placeholder 8"/>
          <p:cNvSpPr txBox="1">
            <a:spLocks/>
          </p:cNvSpPr>
          <p:nvPr/>
        </p:nvSpPr>
        <p:spPr>
          <a:xfrm rot="10800000" flipV="1">
            <a:off x="917828" y="3227050"/>
            <a:ext cx="3006471" cy="43021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Template Comparison</a:t>
            </a:r>
            <a:endParaRPr lang="en-US" dirty="0">
              <a:latin typeface="Times New Roman" panose="02020603050405020304" pitchFamily="18" charset="0"/>
              <a:cs typeface="Times New Roman" panose="02020603050405020304" pitchFamily="18" charset="0"/>
            </a:endParaRPr>
          </a:p>
        </p:txBody>
      </p:sp>
      <p:sp>
        <p:nvSpPr>
          <p:cNvPr id="19" name="Content Placeholder 8"/>
          <p:cNvSpPr txBox="1">
            <a:spLocks/>
          </p:cNvSpPr>
          <p:nvPr/>
        </p:nvSpPr>
        <p:spPr>
          <a:xfrm rot="10800000" flipV="1">
            <a:off x="917826" y="3619261"/>
            <a:ext cx="3247773" cy="43021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Result verified / Not Verified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5812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15" grpId="0"/>
      <p:bldP spid="16" grpId="0"/>
      <p:bldP spid="17" grpId="0"/>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0251"/>
            <a:ext cx="8596668" cy="698499"/>
          </a:xfrm>
        </p:spPr>
        <p:txBody>
          <a:bodyPr>
            <a:normAutofit fontScale="90000"/>
          </a:bodyPr>
          <a:lstStyle/>
          <a:p>
            <a:r>
              <a:rPr lang="en-US" sz="4000" dirty="0" smtClean="0">
                <a:solidFill>
                  <a:srgbClr val="0070C0"/>
                </a:solidFill>
                <a:latin typeface="Times New Roman" panose="02020603050405020304" pitchFamily="18" charset="0"/>
                <a:cs typeface="Times New Roman" panose="02020603050405020304" pitchFamily="18" charset="0"/>
              </a:rPr>
              <a:t>Storage Options</a:t>
            </a:r>
            <a:r>
              <a:rPr lang="en-US" dirty="0">
                <a:solidFill>
                  <a:srgbClr val="0070C0"/>
                </a:solidFill>
              </a:rPr>
              <a:t/>
            </a:r>
            <a:br>
              <a:rPr lang="en-US" dirty="0">
                <a:solidFill>
                  <a:srgbClr val="0070C0"/>
                </a:solidFill>
              </a:rPr>
            </a:br>
            <a:endParaRPr lang="en-US" dirty="0">
              <a:solidFill>
                <a:srgbClr val="0070C0"/>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663735"/>
            <a:ext cx="3246966" cy="232112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32500" y="1663736"/>
            <a:ext cx="3139902" cy="2321124"/>
          </a:xfrm>
          <a:prstGeom prst="rect">
            <a:avLst/>
          </a:prstGeom>
        </p:spPr>
      </p:pic>
      <p:sp>
        <p:nvSpPr>
          <p:cNvPr id="8" name="Title 1"/>
          <p:cNvSpPr txBox="1">
            <a:spLocks/>
          </p:cNvSpPr>
          <p:nvPr/>
        </p:nvSpPr>
        <p:spPr>
          <a:xfrm>
            <a:off x="677334" y="1188265"/>
            <a:ext cx="2738966" cy="475470"/>
          </a:xfrm>
          <a:prstGeom prst="rect">
            <a:avLst/>
          </a:prstGeom>
        </p:spPr>
        <p:txBody>
          <a:bodyPr vert="horz" lIns="91440" tIns="45720" rIns="91440" bIns="45720" rtlCol="0" anchor="t">
            <a:normAutofit fontScale="8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smtClean="0">
                <a:solidFill>
                  <a:schemeClr val="tx1"/>
                </a:solidFill>
                <a:latin typeface="Times New Roman" panose="02020603050405020304" pitchFamily="18" charset="0"/>
                <a:cs typeface="Times New Roman" panose="02020603050405020304" pitchFamily="18" charset="0"/>
              </a:rPr>
              <a:t>Data </a:t>
            </a:r>
            <a:r>
              <a:rPr lang="en-US" sz="1900" dirty="0" smtClean="0">
                <a:solidFill>
                  <a:schemeClr val="tx1"/>
                </a:solidFill>
                <a:latin typeface="Times New Roman" panose="02020603050405020304" pitchFamily="18" charset="0"/>
                <a:cs typeface="Times New Roman" panose="02020603050405020304" pitchFamily="18" charset="0"/>
              </a:rPr>
              <a:t>Base</a:t>
            </a:r>
            <a:r>
              <a:rPr lang="en-US" sz="1800" dirty="0" smtClean="0">
                <a:solidFill>
                  <a:schemeClr val="tx1"/>
                </a:solidFill>
                <a:latin typeface="Times New Roman" panose="02020603050405020304" pitchFamily="18" charset="0"/>
                <a:cs typeface="Times New Roman" panose="02020603050405020304" pitchFamily="18" charset="0"/>
              </a:rPr>
              <a:t/>
            </a:r>
            <a:br>
              <a:rPr lang="en-US" sz="1800" dirty="0" smtClean="0">
                <a:solidFill>
                  <a:schemeClr val="tx1"/>
                </a:solidFill>
                <a:latin typeface="Times New Roman" panose="02020603050405020304" pitchFamily="18" charset="0"/>
                <a:cs typeface="Times New Roman" panose="02020603050405020304" pitchFamily="18" charset="0"/>
              </a:rPr>
            </a:b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9" name="Title 1"/>
          <p:cNvSpPr txBox="1">
            <a:spLocks/>
          </p:cNvSpPr>
          <p:nvPr/>
        </p:nvSpPr>
        <p:spPr>
          <a:xfrm>
            <a:off x="5881143" y="1188265"/>
            <a:ext cx="2738966" cy="475470"/>
          </a:xfrm>
          <a:prstGeom prst="rect">
            <a:avLst/>
          </a:prstGeom>
        </p:spPr>
        <p:txBody>
          <a:bodyPr vert="horz" lIns="91440" tIns="45720" rIns="91440" bIns="45720" rtlCol="0" anchor="t">
            <a:normAutofit fontScale="8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smtClean="0">
                <a:solidFill>
                  <a:schemeClr val="tx1"/>
                </a:solidFill>
                <a:latin typeface="Times New Roman" panose="02020603050405020304" pitchFamily="18" charset="0"/>
                <a:cs typeface="Times New Roman" panose="02020603050405020304" pitchFamily="18" charset="0"/>
              </a:rPr>
              <a:t>Token / Memory card</a:t>
            </a:r>
            <a:br>
              <a:rPr lang="en-US" sz="1800" dirty="0" smtClean="0">
                <a:solidFill>
                  <a:schemeClr val="tx1"/>
                </a:solidFill>
                <a:latin typeface="Times New Roman" panose="02020603050405020304" pitchFamily="18" charset="0"/>
                <a:cs typeface="Times New Roman" panose="02020603050405020304" pitchFamily="18" charset="0"/>
              </a:rPr>
            </a:b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10" name="Title 1"/>
          <p:cNvSpPr txBox="1">
            <a:spLocks/>
          </p:cNvSpPr>
          <p:nvPr/>
        </p:nvSpPr>
        <p:spPr>
          <a:xfrm>
            <a:off x="851943" y="4362109"/>
            <a:ext cx="2738966" cy="475470"/>
          </a:xfrm>
          <a:prstGeom prst="rect">
            <a:avLst/>
          </a:prstGeom>
        </p:spPr>
        <p:txBody>
          <a:bodyPr vert="horz" lIns="91440" tIns="45720" rIns="91440" bIns="45720" rtlCol="0" anchor="t">
            <a:normAutofit fontScale="8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smtClean="0">
                <a:solidFill>
                  <a:schemeClr val="tx1"/>
                </a:solidFill>
                <a:latin typeface="Times New Roman" panose="02020603050405020304" pitchFamily="18" charset="0"/>
                <a:cs typeface="Times New Roman" panose="02020603050405020304" pitchFamily="18" charset="0"/>
              </a:rPr>
              <a:t>Individual workstation</a:t>
            </a:r>
            <a:br>
              <a:rPr lang="en-US" sz="1800" dirty="0" smtClean="0">
                <a:solidFill>
                  <a:schemeClr val="tx1"/>
                </a:solidFill>
                <a:latin typeface="Times New Roman" panose="02020603050405020304" pitchFamily="18" charset="0"/>
                <a:cs typeface="Times New Roman" panose="02020603050405020304" pitchFamily="18" charset="0"/>
              </a:rPr>
            </a:b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11" name="Title 1"/>
          <p:cNvSpPr txBox="1">
            <a:spLocks/>
          </p:cNvSpPr>
          <p:nvPr/>
        </p:nvSpPr>
        <p:spPr>
          <a:xfrm>
            <a:off x="5881143" y="4362109"/>
            <a:ext cx="2738966" cy="475470"/>
          </a:xfrm>
          <a:prstGeom prst="rect">
            <a:avLst/>
          </a:prstGeom>
        </p:spPr>
        <p:txBody>
          <a:bodyPr vert="horz" lIns="91440" tIns="45720" rIns="91440" bIns="45720" rtlCol="0" anchor="t">
            <a:normAutofit fontScale="8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smtClean="0">
                <a:solidFill>
                  <a:schemeClr val="tx1"/>
                </a:solidFill>
                <a:latin typeface="Times New Roman" panose="02020603050405020304" pitchFamily="18" charset="0"/>
                <a:cs typeface="Times New Roman" panose="02020603050405020304" pitchFamily="18" charset="0"/>
              </a:rPr>
              <a:t>Sensing Device</a:t>
            </a:r>
            <a:br>
              <a:rPr lang="en-US" sz="1800" dirty="0" smtClean="0">
                <a:solidFill>
                  <a:schemeClr val="tx1"/>
                </a:solidFill>
                <a:latin typeface="Times New Roman" panose="02020603050405020304" pitchFamily="18" charset="0"/>
                <a:cs typeface="Times New Roman" panose="02020603050405020304" pitchFamily="18" charset="0"/>
              </a:rPr>
            </a:br>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333" y="4599844"/>
            <a:ext cx="2913575" cy="1952625"/>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1142" y="4837579"/>
            <a:ext cx="3291260" cy="1924752"/>
          </a:xfrm>
          <a:prstGeom prst="rect">
            <a:avLst/>
          </a:prstGeom>
        </p:spPr>
      </p:pic>
    </p:spTree>
    <p:extLst>
      <p:ext uri="{BB962C8B-B14F-4D97-AF65-F5344CB8AC3E}">
        <p14:creationId xmlns:p14="http://schemas.microsoft.com/office/powerpoint/2010/main" val="1877983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616</TotalTime>
  <Words>349</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Times New Roman</vt:lpstr>
      <vt:lpstr>Trebuchet MS</vt:lpstr>
      <vt:lpstr>Wingdings 3</vt:lpstr>
      <vt:lpstr>Facet</vt:lpstr>
      <vt:lpstr>PowerPoint Presentation</vt:lpstr>
      <vt:lpstr>Challenges of Payroll Processing Faced by Organizations </vt:lpstr>
      <vt:lpstr>Technology Assist Process Automation </vt:lpstr>
      <vt:lpstr>Payroll Automation</vt:lpstr>
      <vt:lpstr>Technology Assist Process Automation </vt:lpstr>
      <vt:lpstr>Integrated  Personal  Department</vt:lpstr>
      <vt:lpstr>Employee / User Login </vt:lpstr>
      <vt:lpstr>Creating Biometric Template</vt:lpstr>
      <vt:lpstr>Storage Options </vt:lpstr>
      <vt:lpstr>Architecture</vt:lpstr>
      <vt:lpstr>This type solution provides three types of integration, which are as listed below:</vt:lpstr>
      <vt:lpstr>Benefits of Software Integration </vt:lpstr>
      <vt:lpstr>SaaS Model Solutions &amp; Benefits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Attendance and Payroll Automation</dc:title>
  <dc:creator>varma.chinna0428@gmail.com</dc:creator>
  <cp:lastModifiedBy>Agni</cp:lastModifiedBy>
  <cp:revision>79</cp:revision>
  <dcterms:created xsi:type="dcterms:W3CDTF">2018-12-12T10:25:55Z</dcterms:created>
  <dcterms:modified xsi:type="dcterms:W3CDTF">2018-12-18T08:28:51Z</dcterms:modified>
</cp:coreProperties>
</file>