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4">
  <p:sldMasterIdLst>
    <p:sldMasterId id="2147483719" r:id="rId1"/>
  </p:sldMasterIdLst>
  <p:sldIdLst>
    <p:sldId id="270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1DF"/>
    <a:srgbClr val="ADDDF5"/>
    <a:srgbClr val="B1A5AB"/>
    <a:srgbClr val="FADC90"/>
    <a:srgbClr val="0FE173"/>
    <a:srgbClr val="6CEEF4"/>
    <a:srgbClr val="DCBF84"/>
    <a:srgbClr val="D5E878"/>
    <a:srgbClr val="91A4CF"/>
    <a:srgbClr val="EDE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6" autoAdjust="0"/>
    <p:restoredTop sz="98029" autoAdjust="0"/>
  </p:normalViewPr>
  <p:slideViewPr>
    <p:cSldViewPr snapToGrid="0">
      <p:cViewPr varScale="1">
        <p:scale>
          <a:sx n="69" d="100"/>
          <a:sy n="69" d="100"/>
        </p:scale>
        <p:origin x="6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9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7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32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2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89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8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1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9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6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0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46" y="2565686"/>
            <a:ext cx="5851388" cy="207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2337" y="166115"/>
            <a:ext cx="8509263" cy="73463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RPA can increase employee productivity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337" y="1481729"/>
            <a:ext cx="69479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When technology does the heavy lifting, as is the case with RPA</a:t>
            </a:r>
            <a:r>
              <a:rPr lang="en-US" dirty="0" smtClean="0"/>
              <a:t>, output </a:t>
            </a:r>
            <a:r>
              <a:rPr lang="en-US" dirty="0"/>
              <a:t>can be significantly increased. Furthermore, knowledge </a:t>
            </a:r>
            <a:r>
              <a:rPr lang="en-US" dirty="0" smtClean="0"/>
              <a:t>workers </a:t>
            </a:r>
            <a:r>
              <a:rPr lang="en-US" dirty="0"/>
              <a:t>will be freed up to apply their skills and experience to more </a:t>
            </a:r>
            <a:r>
              <a:rPr lang="en-US" dirty="0" smtClean="0"/>
              <a:t>important </a:t>
            </a:r>
            <a:r>
              <a:rPr lang="en-US" dirty="0"/>
              <a:t>projects that drive innovation and growth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Maximizes efficient use of constrained workforce – by freeing up your team to focus on customers (external or internal), and perform tasks that really add value to your </a:t>
            </a:r>
            <a:r>
              <a:rPr lang="en-US" dirty="0" smtClean="0"/>
              <a:t>organization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RPA improves </a:t>
            </a:r>
            <a:r>
              <a:rPr lang="en-US" dirty="0"/>
              <a:t>productivity by achieving the optimum </a:t>
            </a:r>
            <a:r>
              <a:rPr lang="en-US" dirty="0" smtClean="0"/>
              <a:t>efficiency </a:t>
            </a:r>
            <a:r>
              <a:rPr lang="en-US" dirty="0"/>
              <a:t>of the </a:t>
            </a:r>
            <a:r>
              <a:rPr lang="en-US" dirty="0" smtClean="0"/>
              <a:t>team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RPA avoids </a:t>
            </a:r>
            <a:r>
              <a:rPr lang="en-US" dirty="0"/>
              <a:t>reprocessing and improves the </a:t>
            </a:r>
            <a:r>
              <a:rPr lang="en-US" dirty="0" smtClean="0"/>
              <a:t>productivity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RPA provides </a:t>
            </a:r>
            <a:r>
              <a:rPr lang="en-US" dirty="0"/>
              <a:t>useful data to the team, which increases the possibility of analyzing the cause of low/poor productivity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257" y="1564854"/>
            <a:ext cx="4572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9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2337" y="166115"/>
            <a:ext cx="8509263" cy="73463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RPA can increase Customer 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Satisfaction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2337" y="900752"/>
            <a:ext cx="1155965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dirty="0"/>
          </a:p>
          <a:p>
            <a:pPr lvl="0"/>
            <a:r>
              <a:rPr lang="en-US" dirty="0" smtClean="0"/>
              <a:t>RPA </a:t>
            </a:r>
            <a:r>
              <a:rPr lang="en-US" dirty="0"/>
              <a:t>can drive customer improvements. </a:t>
            </a:r>
            <a:endParaRPr lang="en-US" dirty="0" smtClean="0"/>
          </a:p>
          <a:p>
            <a:pPr lvl="0"/>
            <a:r>
              <a:rPr lang="en-US" dirty="0" smtClean="0"/>
              <a:t>Through </a:t>
            </a:r>
            <a:r>
              <a:rPr lang="en-US" dirty="0"/>
              <a:t>automation an 	</a:t>
            </a:r>
            <a:r>
              <a:rPr lang="en-US" dirty="0" smtClean="0"/>
              <a:t>organization </a:t>
            </a:r>
            <a:r>
              <a:rPr lang="en-US" dirty="0"/>
              <a:t>can deliver quality services faster and decrease the </a:t>
            </a:r>
            <a:r>
              <a:rPr lang="en-US" dirty="0" smtClean="0"/>
              <a:t>chance </a:t>
            </a:r>
            <a:r>
              <a:rPr lang="en-US" dirty="0"/>
              <a:t>of errors</a:t>
            </a:r>
            <a:r>
              <a:rPr lang="en-US" dirty="0" smtClean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RPA significantly </a:t>
            </a:r>
            <a:r>
              <a:rPr lang="en-US" dirty="0"/>
              <a:t>improves delivery quality by eliminating data-entry errors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Automated tasks can even have an audit trail, so you can see what was </a:t>
            </a:r>
            <a:r>
              <a:rPr lang="en-US" dirty="0" smtClean="0"/>
              <a:t>done. This </a:t>
            </a:r>
            <a:r>
              <a:rPr lang="en-US" dirty="0"/>
              <a:t>can greatly improve monitoring and governance for these kinds of processes. It also makes post-facto analysis much easier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Customer </a:t>
            </a:r>
            <a:r>
              <a:rPr lang="en-US" dirty="0"/>
              <a:t>can use robotics process automation as an intermediate automation strategy, reaping the benefits of process automation without any changes to </a:t>
            </a:r>
            <a:r>
              <a:rPr lang="en-US" dirty="0" smtClean="0"/>
              <a:t>their </a:t>
            </a:r>
            <a:r>
              <a:rPr lang="en-US" dirty="0"/>
              <a:t>existing </a:t>
            </a:r>
            <a:r>
              <a:rPr lang="en-US" dirty="0" smtClean="0"/>
              <a:t>systems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Several </a:t>
            </a:r>
            <a:r>
              <a:rPr lang="en-US" dirty="0"/>
              <a:t>examples of </a:t>
            </a:r>
            <a:r>
              <a:rPr lang="en-US" dirty="0" smtClean="0"/>
              <a:t>ROI </a:t>
            </a:r>
            <a:r>
              <a:rPr lang="en-US" dirty="0"/>
              <a:t>gained through the enhanced customer experience enabled by RPA implementations</a:t>
            </a:r>
            <a:r>
              <a:rPr lang="en-US" dirty="0" smtClean="0"/>
              <a:t>: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Superior </a:t>
            </a:r>
            <a:r>
              <a:rPr lang="en-US" b="1" dirty="0"/>
              <a:t>return on ROI.</a:t>
            </a:r>
            <a:endParaRPr lang="en-US" dirty="0"/>
          </a:p>
          <a:p>
            <a:pPr lvl="0"/>
            <a:r>
              <a:rPr lang="en-US" b="1" dirty="0"/>
              <a:t>Enhanced word of mouth for a business.</a:t>
            </a:r>
            <a:endParaRPr lang="en-US" dirty="0"/>
          </a:p>
          <a:p>
            <a:pPr lvl="0"/>
            <a:r>
              <a:rPr lang="en-US" b="1" dirty="0"/>
              <a:t>24/7 attention to customer needs</a:t>
            </a:r>
            <a:r>
              <a:rPr lang="en-US" b="1" dirty="0" smtClean="0"/>
              <a:t>.</a:t>
            </a:r>
          </a:p>
          <a:p>
            <a:pPr lvl="0"/>
            <a:r>
              <a:rPr lang="en-US" b="1" dirty="0"/>
              <a:t>Improved accuracy of manually-created reports.</a:t>
            </a:r>
            <a:r>
              <a:rPr lang="en-US" dirty="0"/>
              <a:t> </a:t>
            </a:r>
            <a:endParaRPr lang="en-US" dirty="0" smtClean="0"/>
          </a:p>
          <a:p>
            <a:pPr lvl="0"/>
            <a:r>
              <a:rPr lang="en-US" b="1" dirty="0"/>
              <a:t>Enhanced productivity and informed decision-making for customers</a:t>
            </a:r>
            <a:r>
              <a:rPr lang="en-US" b="1" dirty="0" smtClean="0"/>
              <a:t>.</a:t>
            </a:r>
          </a:p>
          <a:p>
            <a:pPr lvl="0"/>
            <a:r>
              <a:rPr lang="en-US" b="1" dirty="0"/>
              <a:t>Improved turnaround times</a:t>
            </a:r>
            <a:r>
              <a:rPr lang="en-US" b="1" dirty="0" smtClean="0"/>
              <a:t>.</a:t>
            </a:r>
          </a:p>
          <a:p>
            <a:pPr lvl="0"/>
            <a:r>
              <a:rPr lang="en-US" b="1" dirty="0"/>
              <a:t>Sharpening </a:t>
            </a:r>
            <a:r>
              <a:rPr lang="en-US" b="1" dirty="0" smtClean="0"/>
              <a:t>focus </a:t>
            </a:r>
            <a:r>
              <a:rPr lang="en-US" b="1" dirty="0"/>
              <a:t>on value-added activities.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118" y="4591214"/>
            <a:ext cx="3568299" cy="205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2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319197"/>
              </p:ext>
            </p:extLst>
          </p:nvPr>
        </p:nvGraphicFramePr>
        <p:xfrm>
          <a:off x="535709" y="1453962"/>
          <a:ext cx="10520218" cy="523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655">
                  <a:extLst>
                    <a:ext uri="{9D8B030D-6E8A-4147-A177-3AD203B41FA5}">
                      <a16:colId xmlns:a16="http://schemas.microsoft.com/office/drawing/2014/main" val="2851780144"/>
                    </a:ext>
                  </a:extLst>
                </a:gridCol>
                <a:gridCol w="7661563">
                  <a:extLst>
                    <a:ext uri="{9D8B030D-6E8A-4147-A177-3AD203B41FA5}">
                      <a16:colId xmlns:a16="http://schemas.microsoft.com/office/drawing/2014/main" val="130377861"/>
                    </a:ext>
                  </a:extLst>
                </a:gridCol>
              </a:tblGrid>
              <a:tr h="504979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Industry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Usage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1208758"/>
                  </a:ext>
                </a:extLst>
              </a:tr>
              <a:tr h="87160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Healthcare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effectLst/>
                        </a:rPr>
                        <a:t>Patient registration</a:t>
                      </a:r>
                    </a:p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effectLst/>
                        </a:rPr>
                        <a:t>Billing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45662"/>
                  </a:ext>
                </a:extLst>
              </a:tr>
              <a:tr h="1245153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effectLst/>
                        </a:rPr>
                        <a:t>New </a:t>
                      </a:r>
                      <a:r>
                        <a:rPr lang="en-US" dirty="0">
                          <a:effectLst/>
                        </a:rPr>
                        <a:t>employee joining </a:t>
                      </a:r>
                      <a:r>
                        <a:rPr lang="en-US" dirty="0" smtClean="0">
                          <a:effectLst/>
                        </a:rPr>
                        <a:t>formalities</a:t>
                      </a:r>
                    </a:p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effectLst/>
                        </a:rPr>
                        <a:t>Payroll process</a:t>
                      </a:r>
                    </a:p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effectLst/>
                        </a:rPr>
                        <a:t>Hiring </a:t>
                      </a:r>
                      <a:r>
                        <a:rPr lang="en-US" dirty="0">
                          <a:effectLst/>
                        </a:rPr>
                        <a:t>shortlisted candidates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523871"/>
                  </a:ext>
                </a:extLst>
              </a:tr>
              <a:tr h="87160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Insurance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effectLst/>
                        </a:rPr>
                        <a:t>Claims </a:t>
                      </a:r>
                      <a:r>
                        <a:rPr lang="en-US" dirty="0">
                          <a:effectLst/>
                        </a:rPr>
                        <a:t>Processing &amp; </a:t>
                      </a:r>
                      <a:r>
                        <a:rPr lang="en-US" dirty="0" smtClean="0">
                          <a:effectLst/>
                        </a:rPr>
                        <a:t>Clearance</a:t>
                      </a:r>
                    </a:p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effectLst/>
                        </a:rPr>
                        <a:t>Premium </a:t>
                      </a:r>
                      <a:r>
                        <a:rPr lang="en-US" dirty="0">
                          <a:effectLst/>
                        </a:rPr>
                        <a:t>Information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777755"/>
                  </a:ext>
                </a:extLst>
              </a:tr>
              <a:tr h="87160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Manufacturing &amp; Retail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effectLst/>
                        </a:rPr>
                        <a:t>Bills </a:t>
                      </a:r>
                      <a:r>
                        <a:rPr lang="en-US" dirty="0">
                          <a:effectLst/>
                        </a:rPr>
                        <a:t>of </a:t>
                      </a:r>
                      <a:r>
                        <a:rPr lang="en-US" dirty="0" smtClean="0">
                          <a:effectLst/>
                        </a:rPr>
                        <a:t>material</a:t>
                      </a:r>
                    </a:p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effectLst/>
                        </a:rPr>
                        <a:t>Calculation </a:t>
                      </a:r>
                      <a:r>
                        <a:rPr lang="en-US" dirty="0">
                          <a:effectLst/>
                        </a:rPr>
                        <a:t>of Sales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970952"/>
                  </a:ext>
                </a:extLst>
              </a:tr>
              <a:tr h="87160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Telecom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effectLst/>
                        </a:rPr>
                        <a:t>Service </a:t>
                      </a:r>
                      <a:r>
                        <a:rPr lang="en-US" dirty="0">
                          <a:effectLst/>
                        </a:rPr>
                        <a:t>Order </a:t>
                      </a:r>
                      <a:r>
                        <a:rPr lang="en-US" dirty="0" smtClean="0">
                          <a:effectLst/>
                        </a:rPr>
                        <a:t>Management</a:t>
                      </a:r>
                    </a:p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effectLst/>
                        </a:rPr>
                        <a:t>Quality </a:t>
                      </a:r>
                      <a:r>
                        <a:rPr lang="en-US" dirty="0">
                          <a:effectLst/>
                        </a:rPr>
                        <a:t>Reporting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279888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82337" y="166115"/>
            <a:ext cx="5336572" cy="7346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Industries using RPA</a:t>
            </a:r>
          </a:p>
        </p:txBody>
      </p:sp>
    </p:spTree>
    <p:extLst>
      <p:ext uri="{BB962C8B-B14F-4D97-AF65-F5344CB8AC3E}">
        <p14:creationId xmlns:p14="http://schemas.microsoft.com/office/powerpoint/2010/main" val="308235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814283"/>
              </p:ext>
            </p:extLst>
          </p:nvPr>
        </p:nvGraphicFramePr>
        <p:xfrm>
          <a:off x="535709" y="1453962"/>
          <a:ext cx="10520218" cy="4407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655">
                  <a:extLst>
                    <a:ext uri="{9D8B030D-6E8A-4147-A177-3AD203B41FA5}">
                      <a16:colId xmlns:a16="http://schemas.microsoft.com/office/drawing/2014/main" val="2851780144"/>
                    </a:ext>
                  </a:extLst>
                </a:gridCol>
                <a:gridCol w="7661563">
                  <a:extLst>
                    <a:ext uri="{9D8B030D-6E8A-4147-A177-3AD203B41FA5}">
                      <a16:colId xmlns:a16="http://schemas.microsoft.com/office/drawing/2014/main" val="130377861"/>
                    </a:ext>
                  </a:extLst>
                </a:gridCol>
              </a:tblGrid>
              <a:tr h="504979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Industry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Usage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1208758"/>
                  </a:ext>
                </a:extLst>
              </a:tr>
              <a:tr h="871607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Travel &amp; Logistic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Ticket </a:t>
                      </a:r>
                      <a:r>
                        <a:rPr lang="en-US" dirty="0" smtClean="0">
                          <a:effectLst/>
                        </a:rPr>
                        <a:t>booking</a:t>
                      </a:r>
                    </a:p>
                    <a:p>
                      <a:pPr marL="285750" indent="-28575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effectLst/>
                        </a:rPr>
                        <a:t>Passenger Details</a:t>
                      </a:r>
                    </a:p>
                    <a:p>
                      <a:pPr marL="285750" indent="-28575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effectLst/>
                        </a:rPr>
                        <a:t>Accounting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45662"/>
                  </a:ext>
                </a:extLst>
              </a:tr>
              <a:tr h="1245153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Banking and Financial 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Cards </a:t>
                      </a:r>
                      <a:r>
                        <a:rPr lang="en-US" dirty="0" smtClean="0">
                          <a:effectLst/>
                        </a:rPr>
                        <a:t>activation</a:t>
                      </a:r>
                    </a:p>
                    <a:p>
                      <a:pPr marL="285750" indent="-28575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effectLst/>
                        </a:rPr>
                        <a:t>Frauds claims</a:t>
                      </a:r>
                    </a:p>
                    <a:p>
                      <a:pPr marL="285750" indent="-28575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effectLst/>
                        </a:rPr>
                        <a:t>Discovery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523871"/>
                  </a:ext>
                </a:extLst>
              </a:tr>
              <a:tr h="871607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Government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Change of </a:t>
                      </a:r>
                      <a:r>
                        <a:rPr lang="en-US" dirty="0" smtClean="0">
                          <a:effectLst/>
                        </a:rPr>
                        <a:t>Address</a:t>
                      </a:r>
                    </a:p>
                    <a:p>
                      <a:pPr marL="285750" indent="-28575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effectLst/>
                        </a:rPr>
                        <a:t>License </a:t>
                      </a:r>
                      <a:r>
                        <a:rPr lang="en-US" dirty="0">
                          <a:effectLst/>
                        </a:rPr>
                        <a:t>Renewal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777755"/>
                  </a:ext>
                </a:extLst>
              </a:tr>
              <a:tr h="871607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Infrastructure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Issues </a:t>
                      </a:r>
                      <a:r>
                        <a:rPr lang="en-US" dirty="0" smtClean="0">
                          <a:effectLst/>
                        </a:rPr>
                        <a:t>Processing</a:t>
                      </a:r>
                    </a:p>
                    <a:p>
                      <a:pPr marL="285750" indent="-28575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effectLst/>
                        </a:rPr>
                        <a:t>Account </a:t>
                      </a:r>
                      <a:r>
                        <a:rPr lang="en-US" dirty="0">
                          <a:effectLst/>
                        </a:rPr>
                        <a:t>setup and communication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970952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482337" y="166115"/>
            <a:ext cx="5336572" cy="7346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Industries using RPA</a:t>
            </a:r>
          </a:p>
        </p:txBody>
      </p:sp>
    </p:spTree>
    <p:extLst>
      <p:ext uri="{BB962C8B-B14F-4D97-AF65-F5344CB8AC3E}">
        <p14:creationId xmlns:p14="http://schemas.microsoft.com/office/powerpoint/2010/main" val="22104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02673" y="223123"/>
            <a:ext cx="2041478" cy="68575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2673" y="1817457"/>
            <a:ext cx="10889776" cy="38074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 </a:t>
            </a:r>
            <a:r>
              <a:rPr lang="en-US" sz="2400" b="1" dirty="0" smtClean="0"/>
              <a:t>Introduction to UiPath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 What </a:t>
            </a:r>
            <a:r>
              <a:rPr lang="en-US" sz="2400" b="1" dirty="0"/>
              <a:t>is </a:t>
            </a:r>
            <a:r>
              <a:rPr lang="en-US" sz="2400" b="1" dirty="0" smtClean="0"/>
              <a:t>UiPath?</a:t>
            </a: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 Products </a:t>
            </a:r>
            <a:r>
              <a:rPr lang="en-US" sz="2400" b="1" dirty="0"/>
              <a:t>of UiPath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 Features </a:t>
            </a:r>
            <a:r>
              <a:rPr lang="en-US" sz="2400" b="1" dirty="0"/>
              <a:t>of UiPath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 How </a:t>
            </a:r>
            <a:r>
              <a:rPr lang="en-US" sz="2400" b="1" dirty="0"/>
              <a:t>to install </a:t>
            </a:r>
            <a:r>
              <a:rPr lang="en-US" sz="2400" b="1" dirty="0" smtClean="0"/>
              <a:t>UiPath?</a:t>
            </a: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 UiPath Installation</a:t>
            </a:r>
          </a:p>
        </p:txBody>
      </p:sp>
    </p:spTree>
    <p:extLst>
      <p:ext uri="{BB962C8B-B14F-4D97-AF65-F5344CB8AC3E}">
        <p14:creationId xmlns:p14="http://schemas.microsoft.com/office/powerpoint/2010/main" val="414568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82338" y="166115"/>
            <a:ext cx="3161614" cy="734637"/>
          </a:xfrm>
        </p:spPr>
        <p:txBody>
          <a:bodyPr>
            <a:normAutofit/>
          </a:bodyPr>
          <a:lstStyle/>
          <a:p>
            <a:pPr lvl="1"/>
            <a:r>
              <a:rPr lang="en-US" sz="36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What is RPA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2336" y="1412430"/>
            <a:ext cx="115596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</a:t>
            </a:r>
            <a:r>
              <a:rPr lang="en-US" dirty="0"/>
              <a:t>obotic </a:t>
            </a:r>
            <a:r>
              <a:rPr lang="en-US" b="1" dirty="0"/>
              <a:t>P</a:t>
            </a:r>
            <a:r>
              <a:rPr lang="en-US" dirty="0"/>
              <a:t>rocess </a:t>
            </a:r>
            <a:r>
              <a:rPr lang="en-US" b="1" dirty="0"/>
              <a:t>A</a:t>
            </a:r>
            <a:r>
              <a:rPr lang="en-US" dirty="0"/>
              <a:t>utomation is the technology that allows anyone today to configure computer software, or a “robot” to emulate and integrate the actions of a human interacting within digital systems to execute a business process.</a:t>
            </a:r>
            <a:endParaRPr lang="en-US" b="1" dirty="0" smtClean="0"/>
          </a:p>
          <a:p>
            <a:endParaRPr lang="en-US" dirty="0"/>
          </a:p>
          <a:p>
            <a:r>
              <a:rPr lang="en-US" dirty="0"/>
              <a:t>Robotic process automation (RPA) is the use of software with artificial intelligence (AI) and machine</a:t>
            </a:r>
            <a:r>
              <a:rPr lang="en-US" u="sng" dirty="0"/>
              <a:t> </a:t>
            </a:r>
            <a:r>
              <a:rPr lang="en-US" dirty="0"/>
              <a:t>learning capabilities to handle high-volume, repeatable tasks that previously required humans to perform. </a:t>
            </a:r>
            <a:r>
              <a:rPr lang="en-US" dirty="0" smtClean="0"/>
              <a:t> The </a:t>
            </a:r>
            <a:r>
              <a:rPr lang="en-US" dirty="0"/>
              <a:t>main goal of Robotics process automation process to replace repetitive and boring clerical task performed by humans, with a virtual workforce</a:t>
            </a:r>
            <a:r>
              <a:rPr lang="en-US" dirty="0" smtClean="0"/>
              <a:t>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82337" y="3209678"/>
            <a:ext cx="3161614" cy="734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RPA?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2337" y="3944315"/>
            <a:ext cx="11559653" cy="2777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RPA holds the power to automate almost all the repetitive, mundane and rule based tasks more quickly accurately and tirelessly, compared to a human being</a:t>
            </a:r>
            <a:r>
              <a:rPr lang="en-US" dirty="0" smtClean="0"/>
              <a:t>.</a:t>
            </a:r>
          </a:p>
          <a:p>
            <a:pPr fontAlgn="base"/>
            <a:endParaRPr lang="en-US" sz="1000" b="1" dirty="0"/>
          </a:p>
          <a:p>
            <a:pPr fontAlgn="base"/>
            <a:r>
              <a:rPr lang="en-US" dirty="0"/>
              <a:t>It uses a machine (robot) that possesses tangible integration and automation capabilities which can mimic human interactions with web applications, web sites, portals, Excel worksheets, legacy green-screen apps, and email and helps automate the tasks</a:t>
            </a:r>
            <a:r>
              <a:rPr lang="en-US" dirty="0" smtClean="0"/>
              <a:t>.</a:t>
            </a:r>
          </a:p>
          <a:p>
            <a:pPr fontAlgn="base"/>
            <a:endParaRPr lang="en-US" sz="1000" b="1" dirty="0"/>
          </a:p>
          <a:p>
            <a:pPr fontAlgn="base"/>
            <a:r>
              <a:rPr lang="en-US" dirty="0"/>
              <a:t>RPA is economically efficient than any other automation solutions that exist currently</a:t>
            </a:r>
            <a:r>
              <a:rPr lang="en-US" dirty="0" smtClean="0"/>
              <a:t>.</a:t>
            </a:r>
          </a:p>
          <a:p>
            <a:pPr fontAlgn="base"/>
            <a:endParaRPr lang="en-US" sz="1000" b="1" dirty="0"/>
          </a:p>
          <a:p>
            <a:pPr fontAlgn="base"/>
            <a:r>
              <a:rPr lang="en-US" dirty="0"/>
              <a:t>Implementing RPA for redundant business processes also enables human beings to shift their focus from repetitive tasks to tasks requiring emotional intelligence, reasoning, judgement and interactions with the customers</a:t>
            </a:r>
            <a:r>
              <a:rPr lang="en-US" dirty="0" smtClean="0"/>
              <a:t>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0012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2338" y="166115"/>
            <a:ext cx="3161614" cy="734637"/>
          </a:xfrm>
        </p:spPr>
        <p:txBody>
          <a:bodyPr>
            <a:normAutofit/>
          </a:bodyPr>
          <a:lstStyle/>
          <a:p>
            <a:pPr lvl="1"/>
            <a:r>
              <a:rPr lang="en-US" sz="36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RPA Benefits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8077" y="1440166"/>
            <a:ext cx="115596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Reduced </a:t>
            </a:r>
            <a:r>
              <a:rPr lang="en-US" b="1" dirty="0"/>
              <a:t>cost:</a:t>
            </a:r>
            <a:r>
              <a:rPr lang="en-US" dirty="0"/>
              <a:t> By automating tasks, cost savings of nearly 30% can be achieved. Software robots also cost less than a full-time </a:t>
            </a:r>
            <a:r>
              <a:rPr lang="en-US" dirty="0" smtClean="0"/>
              <a:t>employee.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Better </a:t>
            </a:r>
            <a:r>
              <a:rPr lang="en-US" b="1" dirty="0"/>
              <a:t>customer experience:</a:t>
            </a:r>
            <a:r>
              <a:rPr lang="en-US" dirty="0"/>
              <a:t> Deploying RPA frees up your high-value resources to be put back on the front line ensuring your customer </a:t>
            </a:r>
            <a:r>
              <a:rPr lang="en-US" dirty="0" smtClean="0"/>
              <a:t>success.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Lower </a:t>
            </a:r>
            <a:r>
              <a:rPr lang="en-US" b="1" dirty="0"/>
              <a:t>operational risk:</a:t>
            </a:r>
            <a:r>
              <a:rPr lang="en-US" dirty="0"/>
              <a:t> By eliminating human errors such as tiredness or lack of knowledge, RPA reduces the rate of errors thereby providing a lower level of operational </a:t>
            </a:r>
            <a:r>
              <a:rPr lang="en-US" dirty="0" smtClean="0"/>
              <a:t>risk.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Improved </a:t>
            </a:r>
            <a:r>
              <a:rPr lang="en-US" b="1" dirty="0"/>
              <a:t>internal processes:</a:t>
            </a:r>
            <a:r>
              <a:rPr lang="en-US" dirty="0"/>
              <a:t> In order to leverage AI and RPA, companies are forced to define clear governance procedures. This, in turn, allows for faster internal reporting, on-boarding and other internal </a:t>
            </a:r>
            <a:r>
              <a:rPr lang="en-US" dirty="0" smtClean="0"/>
              <a:t>activities.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It </a:t>
            </a:r>
            <a:r>
              <a:rPr lang="en-US" b="1" dirty="0"/>
              <a:t>does not replace existing IT systems: </a:t>
            </a:r>
            <a:r>
              <a:rPr lang="en-US" dirty="0"/>
              <a:t> One of the biggest advantages of using a virtual workforce, or an RPA bot is that it does not require you to replace your existing systems. Instead, RPA can leverage your existing systems, the same way a human employee can.</a:t>
            </a:r>
          </a:p>
        </p:txBody>
      </p:sp>
    </p:spTree>
    <p:extLst>
      <p:ext uri="{BB962C8B-B14F-4D97-AF65-F5344CB8AC3E}">
        <p14:creationId xmlns:p14="http://schemas.microsoft.com/office/powerpoint/2010/main" val="23542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2337" y="166115"/>
            <a:ext cx="4690163" cy="734637"/>
          </a:xfrm>
        </p:spPr>
        <p:txBody>
          <a:bodyPr>
            <a:normAutofit/>
          </a:bodyPr>
          <a:lstStyle/>
          <a:p>
            <a:pPr lvl="1"/>
            <a:r>
              <a:rPr lang="en-US" sz="36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Process fit for RPA</a:t>
            </a:r>
          </a:p>
        </p:txBody>
      </p:sp>
      <p:sp>
        <p:nvSpPr>
          <p:cNvPr id="6" name="Rectangle 5"/>
          <p:cNvSpPr/>
          <p:nvPr/>
        </p:nvSpPr>
        <p:spPr>
          <a:xfrm>
            <a:off x="348546" y="1481729"/>
            <a:ext cx="1155965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automation capabilities provided by RPA are ideal for tasks that </a:t>
            </a:r>
            <a:r>
              <a:rPr lang="en-US" dirty="0" smtClean="0"/>
              <a:t>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Repetitive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Rules-based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volume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Do not require human judgement.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a task checks every single one of these boxes, it’s probably a great fit for </a:t>
            </a:r>
            <a:r>
              <a:rPr lang="en-US" dirty="0" smtClean="0"/>
              <a:t>RPA.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set of seven questions </a:t>
            </a:r>
            <a:r>
              <a:rPr lang="en-US" dirty="0" smtClean="0"/>
              <a:t>can help in process identification, if the </a:t>
            </a:r>
            <a:r>
              <a:rPr lang="en-US" dirty="0"/>
              <a:t>answer </a:t>
            </a:r>
            <a:r>
              <a:rPr lang="en-US" dirty="0" smtClean="0"/>
              <a:t>to </a:t>
            </a:r>
            <a:r>
              <a:rPr lang="en-US" dirty="0"/>
              <a:t>these </a:t>
            </a:r>
            <a:r>
              <a:rPr lang="en-US" dirty="0" smtClean="0"/>
              <a:t>questions is a YES:</a:t>
            </a:r>
          </a:p>
          <a:p>
            <a:endParaRPr lang="en-US" dirty="0" smtClean="0"/>
          </a:p>
          <a:p>
            <a:r>
              <a:rPr lang="en-US" dirty="0"/>
              <a:t>1. Can the task be completed manually by a human sitting at a PC working with applications?</a:t>
            </a:r>
          </a:p>
          <a:p>
            <a:r>
              <a:rPr lang="en-US" dirty="0"/>
              <a:t>2. Does the business system lack an API or is the database behind the application inaccessible?</a:t>
            </a:r>
          </a:p>
          <a:p>
            <a:r>
              <a:rPr lang="en-US" dirty="0"/>
              <a:t>3. Does the core vendor charge extra for updating information in the business application?</a:t>
            </a:r>
          </a:p>
          <a:p>
            <a:r>
              <a:rPr lang="en-US" dirty="0"/>
              <a:t>4. Does a human worker perform the task more than once per week?</a:t>
            </a:r>
          </a:p>
          <a:p>
            <a:r>
              <a:rPr lang="en-US" dirty="0"/>
              <a:t>5. Does the task involve sensitive data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6. Does the task need to be completed quickly with limited staffing resources?</a:t>
            </a:r>
          </a:p>
          <a:p>
            <a:r>
              <a:rPr lang="en-US" dirty="0"/>
              <a:t>7. Are there repetitive tasks that employees dislike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650" y="900752"/>
            <a:ext cx="4134350" cy="248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2337" y="166115"/>
            <a:ext cx="3052433" cy="734637"/>
          </a:xfrm>
        </p:spPr>
        <p:txBody>
          <a:bodyPr>
            <a:normAutofit/>
          </a:bodyPr>
          <a:lstStyle/>
          <a:p>
            <a:pPr lvl="1"/>
            <a:r>
              <a:rPr lang="en-US" sz="36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RPA Journey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337" y="1060560"/>
            <a:ext cx="664179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Steps in a </a:t>
            </a:r>
            <a:r>
              <a:rPr lang="en-US" dirty="0" smtClean="0"/>
              <a:t>typical RPA journey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u="sng" dirty="0"/>
              <a:t>Identify the Automation </a:t>
            </a:r>
            <a:r>
              <a:rPr lang="en-US" b="1" u="sng" dirty="0" smtClean="0"/>
              <a:t>Opportunities</a:t>
            </a:r>
            <a:r>
              <a:rPr lang="en-US" dirty="0" smtClean="0"/>
              <a:t>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should be first step of the </a:t>
            </a:r>
            <a:r>
              <a:rPr lang="en-US" dirty="0" smtClean="0"/>
              <a:t>RPA Journey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Following area can help in identifying.</a:t>
            </a:r>
          </a:p>
          <a:p>
            <a:pPr lvl="2"/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Automation </a:t>
            </a:r>
            <a:r>
              <a:rPr lang="en-US" dirty="0"/>
              <a:t>opportunities.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Rule Driven Processes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Repetitive Processes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Data entry Processes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Volumes Driven Processes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Frequent human </a:t>
            </a:r>
            <a:r>
              <a:rPr lang="en-US" dirty="0" smtClean="0"/>
              <a:t>errors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u="sng" dirty="0"/>
              <a:t>Optimize the Identified </a:t>
            </a:r>
            <a:r>
              <a:rPr lang="en-US" b="1" u="sng" dirty="0" smtClean="0"/>
              <a:t>Processes </a:t>
            </a:r>
            <a:r>
              <a:rPr lang="en-US" b="1" dirty="0" smtClean="0"/>
              <a:t>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r>
              <a:rPr lang="en-US" dirty="0" smtClean="0"/>
              <a:t>Optimize </a:t>
            </a:r>
            <a:r>
              <a:rPr lang="en-US" dirty="0"/>
              <a:t>the </a:t>
            </a:r>
            <a:r>
              <a:rPr lang="en-US" dirty="0" smtClean="0"/>
              <a:t>‘</a:t>
            </a:r>
            <a:r>
              <a:rPr lang="en-US" dirty="0"/>
              <a:t>As Is’ </a:t>
            </a:r>
            <a:r>
              <a:rPr lang="en-US" dirty="0" smtClean="0"/>
              <a:t>process. Analyze </a:t>
            </a:r>
            <a:r>
              <a:rPr lang="en-US" dirty="0"/>
              <a:t>the </a:t>
            </a:r>
            <a:r>
              <a:rPr lang="en-US" dirty="0" smtClean="0"/>
              <a:t>existing </a:t>
            </a:r>
            <a:r>
              <a:rPr lang="en-US" dirty="0"/>
              <a:t>process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identify the improvement </a:t>
            </a:r>
            <a:r>
              <a:rPr lang="en-US" dirty="0" smtClean="0"/>
              <a:t>areas.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u="sng" dirty="0"/>
              <a:t>Build Business Case for the RPA </a:t>
            </a:r>
            <a:r>
              <a:rPr lang="en-US" b="1" u="sng" dirty="0" smtClean="0"/>
              <a:t>Journey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6" y="866596"/>
            <a:ext cx="6226322" cy="569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6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2337" y="166115"/>
            <a:ext cx="4690163" cy="622887"/>
          </a:xfrm>
        </p:spPr>
        <p:txBody>
          <a:bodyPr>
            <a:noAutofit/>
          </a:bodyPr>
          <a:lstStyle/>
          <a:p>
            <a:pPr lvl="1"/>
            <a:r>
              <a:rPr lang="en-US" sz="36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RPA Journey</a:t>
            </a:r>
          </a:p>
        </p:txBody>
      </p:sp>
      <p:sp>
        <p:nvSpPr>
          <p:cNvPr id="6" name="Rectangle 5"/>
          <p:cNvSpPr/>
          <p:nvPr/>
        </p:nvSpPr>
        <p:spPr>
          <a:xfrm>
            <a:off x="303423" y="961837"/>
            <a:ext cx="72888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u="sng" dirty="0" smtClean="0"/>
              <a:t>RPA </a:t>
            </a:r>
            <a:r>
              <a:rPr lang="en-US" b="1" u="sng" dirty="0"/>
              <a:t>Vendor Selection</a:t>
            </a:r>
            <a:r>
              <a:rPr lang="en-US" dirty="0"/>
              <a:t> :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Some </a:t>
            </a:r>
            <a:r>
              <a:rPr lang="en-US" dirty="0"/>
              <a:t>of the factors to keep in mind </a:t>
            </a:r>
            <a:r>
              <a:rPr lang="en-US" dirty="0" smtClean="0"/>
              <a:t>while </a:t>
            </a:r>
            <a:r>
              <a:rPr lang="en-US" dirty="0"/>
              <a:t>selecting RPA vendor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Technology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Pricing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u="sng" dirty="0" smtClean="0"/>
              <a:t>Pilot </a:t>
            </a:r>
            <a:r>
              <a:rPr lang="en-US" b="1" u="sng" dirty="0"/>
              <a:t>RPA </a:t>
            </a:r>
            <a:r>
              <a:rPr lang="en-US" b="1" u="sng" dirty="0" smtClean="0"/>
              <a:t>Development</a:t>
            </a:r>
            <a:r>
              <a:rPr lang="en-US" dirty="0"/>
              <a:t> 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r>
              <a:rPr lang="en-US" dirty="0" smtClean="0"/>
              <a:t>Some </a:t>
            </a:r>
            <a:r>
              <a:rPr lang="en-US" dirty="0"/>
              <a:t>of the factors need to be considered during the </a:t>
            </a:r>
            <a:endParaRPr lang="en-US" dirty="0" smtClean="0"/>
          </a:p>
          <a:p>
            <a:r>
              <a:rPr lang="en-US" dirty="0" smtClean="0"/>
              <a:t>pilot </a:t>
            </a:r>
            <a:r>
              <a:rPr lang="en-US" dirty="0"/>
              <a:t>RPA development are: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How long should your pilot be?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Plan for the programming/development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Plan for the change management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Plan for the pilot launch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Plan for the risk management during the pilot stage.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Evaluate ‘What Went Well’ and </a:t>
            </a:r>
            <a:r>
              <a:rPr lang="en-US" dirty="0" smtClean="0"/>
              <a:t>‘</a:t>
            </a:r>
            <a:r>
              <a:rPr lang="en-US" dirty="0"/>
              <a:t>What Could Have Been Better”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u="sng" dirty="0"/>
              <a:t>Ramp up and Continue Building Expertise RPA </a:t>
            </a:r>
            <a:r>
              <a:rPr lang="en-US" b="1" u="sng" dirty="0" smtClean="0"/>
              <a:t>bots</a:t>
            </a:r>
            <a:endParaRPr lang="en-US" dirty="0" smtClean="0"/>
          </a:p>
        </p:txBody>
      </p:sp>
      <p:pic>
        <p:nvPicPr>
          <p:cNvPr id="7" name="Picture 2" descr="C:\Users\KRISHA~1\AppData\Local\Temp\SNAGHTML5c11731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872" y="1936919"/>
            <a:ext cx="6151418" cy="320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22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2337" y="166115"/>
            <a:ext cx="4690163" cy="73463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 of Excellence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337" y="1490322"/>
            <a:ext cx="11559653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RPA Center of Excellence (</a:t>
            </a:r>
            <a:r>
              <a:rPr lang="en-US" dirty="0" err="1"/>
              <a:t>CoE</a:t>
            </a:r>
            <a:r>
              <a:rPr lang="en-US" dirty="0"/>
              <a:t>) helps embed automation effectively into an organization, and redistribute accumulated knowledge and resources across various business units for future deployments</a:t>
            </a:r>
            <a:r>
              <a:rPr lang="en-US" dirty="0" smtClean="0"/>
              <a:t>. </a:t>
            </a:r>
            <a:r>
              <a:rPr lang="en-US" dirty="0"/>
              <a:t>Developing an RPA </a:t>
            </a:r>
            <a:r>
              <a:rPr lang="en-US" dirty="0" err="1"/>
              <a:t>CoE</a:t>
            </a:r>
            <a:r>
              <a:rPr lang="en-US" dirty="0"/>
              <a:t> is an important step in establishing a foundation for automation in </a:t>
            </a:r>
            <a:r>
              <a:rPr lang="en-US" dirty="0" smtClean="0"/>
              <a:t>your </a:t>
            </a:r>
            <a:r>
              <a:rPr lang="en-US" dirty="0"/>
              <a:t>business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5 core </a:t>
            </a:r>
            <a:r>
              <a:rPr lang="en-US" dirty="0"/>
              <a:t>focuses </a:t>
            </a:r>
            <a:r>
              <a:rPr lang="en-US" dirty="0" smtClean="0"/>
              <a:t>in the process that </a:t>
            </a:r>
            <a:r>
              <a:rPr lang="en-US" dirty="0"/>
              <a:t>must be assessed and established while making this development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Opportunity </a:t>
            </a:r>
            <a:r>
              <a:rPr lang="en-US" sz="2000" b="1" dirty="0" smtClean="0"/>
              <a:t>Assessment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</a:t>
            </a:r>
            <a:r>
              <a:rPr lang="en-US" dirty="0"/>
              <a:t>an opportunity assessment </a:t>
            </a:r>
            <a:r>
              <a:rPr lang="en-US" dirty="0" smtClean="0"/>
              <a:t>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Engage </a:t>
            </a:r>
            <a:r>
              <a:rPr lang="en-US" dirty="0"/>
              <a:t>your business </a:t>
            </a:r>
            <a:r>
              <a:rPr lang="en-US" dirty="0" smtClean="0"/>
              <a:t>partners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Measure </a:t>
            </a:r>
            <a:r>
              <a:rPr lang="en-US" dirty="0"/>
              <a:t>the </a:t>
            </a:r>
            <a:r>
              <a:rPr lang="en-US" dirty="0" smtClean="0"/>
              <a:t>ROI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Understand </a:t>
            </a:r>
            <a:r>
              <a:rPr lang="en-US" dirty="0"/>
              <a:t>that mistakes WILL </a:t>
            </a:r>
            <a:r>
              <a:rPr lang="en-US" dirty="0" smtClean="0"/>
              <a:t>occur</a:t>
            </a:r>
          </a:p>
          <a:p>
            <a:endParaRPr lang="en-US" b="1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Robotic </a:t>
            </a:r>
            <a:r>
              <a:rPr lang="en-US" sz="2000" b="1" dirty="0" smtClean="0"/>
              <a:t>Readiness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	</a:t>
            </a:r>
            <a:r>
              <a:rPr lang="en-US" b="1" dirty="0"/>
              <a:t> </a:t>
            </a:r>
            <a:r>
              <a:rPr lang="en-US" dirty="0"/>
              <a:t>Drop the short term mentality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	 Develop through agile methodology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	 Set tangible goals and stick to </a:t>
            </a:r>
            <a:r>
              <a:rPr lang="en-US" dirty="0" smtClean="0"/>
              <a:t>them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978" y="3075709"/>
            <a:ext cx="6057012" cy="361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0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2337" y="166115"/>
            <a:ext cx="4690163" cy="73463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 of Excellence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337" y="1010675"/>
            <a:ext cx="4690163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Delivery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 an impact assessment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24-7 monitoring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Anticipate the downstream impact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Governance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Keep the core team engaged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Frequently engage the IT team</a:t>
            </a:r>
          </a:p>
          <a:p>
            <a:endParaRPr lang="en-US" b="1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Enablement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 small in the beginning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 holistically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Brace your team members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017" y="1623099"/>
            <a:ext cx="5862863" cy="376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0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</TotalTime>
  <Words>889</Words>
  <Application>Microsoft Office PowerPoint</Application>
  <PresentationFormat>Widescreen</PresentationFormat>
  <Paragraphs>191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Agenda</vt:lpstr>
      <vt:lpstr>What is RPA</vt:lpstr>
      <vt:lpstr>RPA Benefits</vt:lpstr>
      <vt:lpstr>Process fit for RPA</vt:lpstr>
      <vt:lpstr>RPA Journey</vt:lpstr>
      <vt:lpstr>RPA Journey</vt:lpstr>
      <vt:lpstr>Center of Excellence</vt:lpstr>
      <vt:lpstr>Center of Excellence</vt:lpstr>
      <vt:lpstr>How RPA can increase employee productivity</vt:lpstr>
      <vt:lpstr>How RPA can increase Customer Satisfaction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KRISHAN GOPAL</cp:lastModifiedBy>
  <cp:revision>107</cp:revision>
  <dcterms:created xsi:type="dcterms:W3CDTF">2014-09-12T17:24:29Z</dcterms:created>
  <dcterms:modified xsi:type="dcterms:W3CDTF">2019-12-02T16:28:50Z</dcterms:modified>
</cp:coreProperties>
</file>