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30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3F7906-BD56-403A-BB1F-A0DEE098584E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940F-90FC-48B0-ABF2-32DFCF45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5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ities.uipath.com/docs/final-state" TargetMode="External"/><Relationship Id="rId2" Type="http://schemas.openxmlformats.org/officeDocument/2006/relationships/hyperlink" Target="https://activities.uipath.com/docs/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13017"/>
            <a:ext cx="6721948" cy="1864364"/>
          </a:xfrm>
        </p:spPr>
        <p:txBody>
          <a:bodyPr/>
          <a:lstStyle/>
          <a:p>
            <a:r>
              <a:rPr lang="en-US" sz="13800" b="1" dirty="0" smtClean="0"/>
              <a:t>UiPath</a:t>
            </a:r>
            <a:endParaRPr lang="en-US" sz="1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898" y="4777381"/>
            <a:ext cx="5258908" cy="86142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 Framework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789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b="1" dirty="0"/>
              <a:t>RE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23851"/>
            <a:ext cx="9403742" cy="48245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stand for </a:t>
            </a:r>
            <a:r>
              <a:rPr lang="en-US" sz="2100" b="1" dirty="0"/>
              <a:t>Robotic Enterprise Framework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RE Framework uses </a:t>
            </a:r>
            <a:r>
              <a:rPr lang="en-US" b="1" dirty="0"/>
              <a:t>State Machine </a:t>
            </a:r>
            <a:r>
              <a:rPr lang="en-US" b="1" dirty="0" smtClean="0"/>
              <a:t>Diagram.</a:t>
            </a:r>
          </a:p>
          <a:p>
            <a:endParaRPr lang="en-US" b="1" dirty="0" smtClean="0"/>
          </a:p>
          <a:p>
            <a:r>
              <a:rPr lang="en-US" dirty="0"/>
              <a:t>RE Framework is used for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Proper </a:t>
            </a:r>
            <a:r>
              <a:rPr lang="en-US" dirty="0"/>
              <a:t>Exception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Recovery 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Effective Logging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Reporting Functionalities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Maintainability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Reusability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Ease of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1133"/>
          </a:xfrm>
        </p:spPr>
        <p:txBody>
          <a:bodyPr/>
          <a:lstStyle/>
          <a:p>
            <a:r>
              <a:rPr lang="en-US" b="1" dirty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0221"/>
            <a:ext cx="10235248" cy="4195481"/>
          </a:xfrm>
        </p:spPr>
        <p:txBody>
          <a:bodyPr/>
          <a:lstStyle/>
          <a:p>
            <a:r>
              <a:rPr lang="en-US" dirty="0"/>
              <a:t>A state machine is a type of automation that uses a finite number of states in its execution. It can go into a state when it is triggered by an activity, and it exits that state when another activity is triggered</a:t>
            </a:r>
            <a:r>
              <a:rPr lang="en-US" dirty="0" smtClean="0"/>
              <a:t>.</a:t>
            </a:r>
          </a:p>
          <a:p>
            <a:r>
              <a:rPr lang="en-US" dirty="0"/>
              <a:t>There are two activities that are specific to state machines, namely </a:t>
            </a:r>
            <a:r>
              <a:rPr lang="en-US" b="1" dirty="0">
                <a:hlinkClick r:id="rId2"/>
              </a:rPr>
              <a:t>State</a:t>
            </a:r>
            <a:r>
              <a:rPr lang="en-US" dirty="0"/>
              <a:t> and </a:t>
            </a:r>
            <a:r>
              <a:rPr lang="en-US" b="1" dirty="0">
                <a:hlinkClick r:id="rId3"/>
              </a:rPr>
              <a:t>Final State</a:t>
            </a:r>
            <a:r>
              <a:rPr lang="en-US" dirty="0"/>
              <a:t>, found under </a:t>
            </a:r>
            <a:r>
              <a:rPr lang="en-US" b="1" dirty="0"/>
              <a:t>Workflow &gt; State Machine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State</a:t>
            </a:r>
            <a:r>
              <a:rPr lang="en-US" dirty="0"/>
              <a:t> activity contains three sections, </a:t>
            </a:r>
            <a:r>
              <a:rPr lang="en-US" b="1" dirty="0"/>
              <a:t>Entry</a:t>
            </a:r>
            <a:r>
              <a:rPr lang="en-US" dirty="0"/>
              <a:t>, </a:t>
            </a:r>
            <a:r>
              <a:rPr lang="en-US" b="1" dirty="0"/>
              <a:t>Exit</a:t>
            </a:r>
            <a:r>
              <a:rPr lang="en-US" dirty="0"/>
              <a:t> and </a:t>
            </a:r>
            <a:r>
              <a:rPr lang="en-US" b="1" dirty="0"/>
              <a:t>Transition(s)</a:t>
            </a:r>
            <a:r>
              <a:rPr lang="en-US" dirty="0"/>
              <a:t>, while the </a:t>
            </a:r>
            <a:r>
              <a:rPr lang="en-US" b="1" dirty="0"/>
              <a:t>Final State</a:t>
            </a:r>
            <a:r>
              <a:rPr lang="en-US" dirty="0"/>
              <a:t> only contains one section, </a:t>
            </a:r>
            <a:r>
              <a:rPr lang="en-US" b="1" dirty="0"/>
              <a:t>Entry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Entry</a:t>
            </a:r>
            <a:r>
              <a:rPr lang="en-US" dirty="0"/>
              <a:t> and </a:t>
            </a:r>
            <a:r>
              <a:rPr lang="en-US" b="1" dirty="0"/>
              <a:t>Exit</a:t>
            </a:r>
            <a:r>
              <a:rPr lang="en-US" dirty="0"/>
              <a:t> sections enable you to add entry and exit triggers for the selected state, while the </a:t>
            </a:r>
            <a:r>
              <a:rPr lang="en-US" b="1" dirty="0"/>
              <a:t>Transition(s)</a:t>
            </a:r>
            <a:r>
              <a:rPr lang="en-US" dirty="0"/>
              <a:t> section displays all the transitions linked to the selected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8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US" b="1" dirty="0"/>
              <a:t>State </a:t>
            </a:r>
            <a:r>
              <a:rPr lang="en-US" b="1" dirty="0" smtClean="0"/>
              <a:t>Machine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016853"/>
          </a:xfrm>
        </p:spPr>
        <p:txBody>
          <a:bodyPr/>
          <a:lstStyle/>
          <a:p>
            <a:r>
              <a:rPr lang="en-US" dirty="0" smtClean="0"/>
              <a:t>Designing a number guessing game workflow using State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/>
              <a:t>RE Framework </a:t>
            </a:r>
            <a:r>
              <a:rPr lang="en-US" dirty="0" smtClean="0"/>
              <a:t>has </a:t>
            </a:r>
            <a:r>
              <a:rPr lang="en-US" b="1" dirty="0"/>
              <a:t>4 states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78152"/>
            <a:ext cx="8946541" cy="1826751"/>
          </a:xfrm>
        </p:spPr>
        <p:txBody>
          <a:bodyPr/>
          <a:lstStyle/>
          <a:p>
            <a:pPr lvl="0"/>
            <a:r>
              <a:rPr lang="en-US" b="1" dirty="0" smtClean="0"/>
              <a:t>Init</a:t>
            </a:r>
            <a:endParaRPr lang="en-US" dirty="0"/>
          </a:p>
          <a:p>
            <a:pPr lvl="0"/>
            <a:r>
              <a:rPr lang="en-US" b="1" dirty="0"/>
              <a:t>Get Transaction Data</a:t>
            </a:r>
            <a:endParaRPr lang="en-US" dirty="0"/>
          </a:p>
          <a:p>
            <a:pPr lvl="0"/>
            <a:r>
              <a:rPr lang="en-US" b="1" dirty="0"/>
              <a:t>Process Transaction</a:t>
            </a:r>
            <a:endParaRPr lang="en-US" dirty="0"/>
          </a:p>
          <a:p>
            <a:pPr lvl="0"/>
            <a:r>
              <a:rPr lang="en-US" b="1" dirty="0"/>
              <a:t>End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5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880860" cy="853568"/>
          </a:xfrm>
        </p:spPr>
        <p:txBody>
          <a:bodyPr/>
          <a:lstStyle/>
          <a:p>
            <a:r>
              <a:rPr lang="en-US" sz="3600" b="1" dirty="0" smtClean="0"/>
              <a:t>Init State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219" y="1360842"/>
            <a:ext cx="10104621" cy="2063931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Init state, Robot reads the configuration, settings and initializes(Start) the applications. </a:t>
            </a:r>
          </a:p>
          <a:p>
            <a:pPr lvl="0"/>
            <a:r>
              <a:rPr lang="en-US" dirty="0"/>
              <a:t>If this step is </a:t>
            </a:r>
            <a:r>
              <a:rPr lang="en-US" b="1" dirty="0"/>
              <a:t>completed successfully</a:t>
            </a:r>
            <a:r>
              <a:rPr lang="en-US" dirty="0"/>
              <a:t>, robot moves on the next step, i.e. </a:t>
            </a:r>
            <a:r>
              <a:rPr lang="en-US" b="1" dirty="0"/>
              <a:t>Get Transaction Data</a:t>
            </a:r>
            <a:r>
              <a:rPr lang="en-US" dirty="0"/>
              <a:t>.</a:t>
            </a:r>
          </a:p>
          <a:p>
            <a:r>
              <a:rPr lang="en-US" dirty="0"/>
              <a:t>If a system </a:t>
            </a:r>
            <a:r>
              <a:rPr lang="en-US" b="1" dirty="0"/>
              <a:t>error</a:t>
            </a:r>
            <a:r>
              <a:rPr lang="en-US" dirty="0"/>
              <a:t> is encountered, the next state that is executed is </a:t>
            </a:r>
            <a:r>
              <a:rPr lang="en-US" b="1" dirty="0"/>
              <a:t>End Process.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2" y="3583641"/>
            <a:ext cx="7661865" cy="666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Get Transaction Data</a:t>
            </a:r>
            <a:r>
              <a:rPr lang="en-US" sz="3600" b="1" dirty="0" smtClean="0"/>
              <a:t> State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8218" y="4572192"/>
            <a:ext cx="10104621" cy="19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/>
              <a:t>Get Transaction Data State, there are two possible courses of action</a:t>
            </a:r>
          </a:p>
          <a:p>
            <a:pPr lvl="0"/>
            <a:r>
              <a:rPr lang="en-US" dirty="0"/>
              <a:t>Either a</a:t>
            </a:r>
            <a:r>
              <a:rPr lang="en-US" b="1" dirty="0"/>
              <a:t> New Transaction</a:t>
            </a:r>
            <a:r>
              <a:rPr lang="en-US" dirty="0"/>
              <a:t> comes next and is processed by the robot. i.e. </a:t>
            </a:r>
            <a:r>
              <a:rPr lang="en-US" b="1" dirty="0"/>
              <a:t>Process Transaction</a:t>
            </a:r>
            <a:endParaRPr lang="en-US" dirty="0"/>
          </a:p>
          <a:p>
            <a:r>
              <a:rPr lang="en-US" dirty="0"/>
              <a:t>Or all transaction has been operated and </a:t>
            </a:r>
            <a:r>
              <a:rPr lang="en-US" b="1" dirty="0"/>
              <a:t>No Data</a:t>
            </a:r>
            <a:r>
              <a:rPr lang="en-US" dirty="0"/>
              <a:t> is left, so the process comes to an end i.e. </a:t>
            </a:r>
            <a:r>
              <a:rPr lang="en-US" b="1" dirty="0"/>
              <a:t>End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015945" cy="853568"/>
          </a:xfrm>
        </p:spPr>
        <p:txBody>
          <a:bodyPr/>
          <a:lstStyle/>
          <a:p>
            <a:r>
              <a:rPr lang="en-US" sz="3600" b="1" dirty="0"/>
              <a:t>Process Transaction State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0842"/>
            <a:ext cx="10992895" cy="3633588"/>
          </a:xfrm>
        </p:spPr>
        <p:txBody>
          <a:bodyPr>
            <a:normAutofit/>
          </a:bodyPr>
          <a:lstStyle/>
          <a:p>
            <a:r>
              <a:rPr lang="en-US" dirty="0"/>
              <a:t>After retrieving a new transaction, the </a:t>
            </a:r>
            <a:r>
              <a:rPr lang="en-US" b="1" dirty="0"/>
              <a:t>Process Transaction </a:t>
            </a:r>
            <a:r>
              <a:rPr lang="en-US" dirty="0"/>
              <a:t>state is executed.</a:t>
            </a:r>
          </a:p>
          <a:p>
            <a:r>
              <a:rPr lang="en-US" dirty="0"/>
              <a:t>The </a:t>
            </a:r>
            <a:r>
              <a:rPr lang="en-US" b="1" dirty="0"/>
              <a:t>Process Transaction state</a:t>
            </a:r>
            <a:r>
              <a:rPr lang="en-US" dirty="0"/>
              <a:t> can have 3 outcomes: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Success: </a:t>
            </a:r>
            <a:r>
              <a:rPr lang="en-US" dirty="0"/>
              <a:t>The first one is </a:t>
            </a:r>
            <a:r>
              <a:rPr lang="en-US" b="1" dirty="0"/>
              <a:t>Success</a:t>
            </a:r>
            <a:r>
              <a:rPr lang="en-US" dirty="0"/>
              <a:t>, in which case a loop is performed and the next transaction data is processed.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Rule Exception:</a:t>
            </a:r>
            <a:r>
              <a:rPr lang="en-US" dirty="0"/>
              <a:t> The second possible outcome is </a:t>
            </a:r>
            <a:r>
              <a:rPr lang="en-US" b="1" dirty="0"/>
              <a:t>Business Rule Exception</a:t>
            </a:r>
            <a:r>
              <a:rPr lang="en-US" dirty="0"/>
              <a:t>, in which some specific action needs to be taken. Afterwards, the execution loop back to the </a:t>
            </a:r>
            <a:r>
              <a:rPr lang="en-US" b="1" dirty="0"/>
              <a:t>Get Transaction Data</a:t>
            </a:r>
            <a:r>
              <a:rPr lang="en-US" dirty="0"/>
              <a:t>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Error: </a:t>
            </a:r>
            <a:r>
              <a:rPr lang="en-US" dirty="0"/>
              <a:t>Finally, the System Error transition, which requires us to take the necessary steps towards the recovery from the error. That means </a:t>
            </a:r>
            <a:r>
              <a:rPr lang="en-US" b="1" dirty="0"/>
              <a:t>all the applications are closed</a:t>
            </a:r>
            <a:r>
              <a:rPr lang="en-US" dirty="0"/>
              <a:t> and the execution loops back to the </a:t>
            </a:r>
            <a:r>
              <a:rPr lang="en-US" b="1" dirty="0"/>
              <a:t>Init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en-US" dirty="0"/>
              <a:t> in which the applications are restarted.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1" y="4842094"/>
            <a:ext cx="4291648" cy="611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End </a:t>
            </a:r>
            <a:r>
              <a:rPr lang="en-US" sz="3600" b="1" dirty="0"/>
              <a:t>Process State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8218" y="5545248"/>
            <a:ext cx="10104621" cy="982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 End Process State, the robot closes the application with a normal application closure. </a:t>
            </a:r>
          </a:p>
          <a:p>
            <a:r>
              <a:rPr lang="en-US" dirty="0" smtClean="0"/>
              <a:t>If there are any errors/ exceptions in the normal closure of the applications, the robot performs hardcoded closure and kill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527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982598" cy="749065"/>
          </a:xfrm>
        </p:spPr>
        <p:txBody>
          <a:bodyPr/>
          <a:lstStyle/>
          <a:p>
            <a:r>
              <a:rPr lang="en-US" sz="3600" b="1" dirty="0" smtClean="0"/>
              <a:t>Workflows in RE Framework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95" y="1295272"/>
            <a:ext cx="4892539" cy="4752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 Framework workflows: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CloseAllApplications.xaml</a:t>
            </a:r>
          </a:p>
          <a:p>
            <a:r>
              <a:rPr lang="en-US" dirty="0" smtClean="0"/>
              <a:t>GetAppCredentials</a:t>
            </a:r>
            <a:r>
              <a:rPr lang="en-US" dirty="0"/>
              <a:t>.xaml</a:t>
            </a:r>
            <a:endParaRPr lang="en-US" dirty="0" smtClean="0"/>
          </a:p>
          <a:p>
            <a:r>
              <a:rPr lang="en-US" dirty="0" smtClean="0"/>
              <a:t>GetTransactionData</a:t>
            </a:r>
            <a:r>
              <a:rPr lang="en-US" dirty="0"/>
              <a:t>.xaml</a:t>
            </a:r>
            <a:endParaRPr lang="en-US" dirty="0" smtClean="0"/>
          </a:p>
          <a:p>
            <a:r>
              <a:rPr lang="en-US" dirty="0" smtClean="0"/>
              <a:t>InitAllApplications</a:t>
            </a:r>
            <a:r>
              <a:rPr lang="en-US" dirty="0"/>
              <a:t>.xaml</a:t>
            </a:r>
            <a:endParaRPr lang="en-US" dirty="0" smtClean="0"/>
          </a:p>
          <a:p>
            <a:r>
              <a:rPr lang="en-US" dirty="0" smtClean="0"/>
              <a:t>InitAllSettings</a:t>
            </a:r>
            <a:r>
              <a:rPr lang="en-US" dirty="0"/>
              <a:t>.xaml</a:t>
            </a:r>
            <a:endParaRPr lang="en-US" dirty="0" smtClean="0"/>
          </a:p>
          <a:p>
            <a:r>
              <a:rPr lang="en-US" dirty="0" smtClean="0"/>
              <a:t>KillAllProcesses</a:t>
            </a:r>
            <a:r>
              <a:rPr lang="en-US" dirty="0"/>
              <a:t>.xaml</a:t>
            </a:r>
            <a:endParaRPr lang="en-US" dirty="0" smtClean="0"/>
          </a:p>
          <a:p>
            <a:r>
              <a:rPr lang="en-US" dirty="0" smtClean="0"/>
              <a:t>SetTransactionStatus</a:t>
            </a:r>
            <a:r>
              <a:rPr lang="en-US" dirty="0"/>
              <a:t>.xaml</a:t>
            </a:r>
            <a:endParaRPr lang="en-US" dirty="0" smtClean="0"/>
          </a:p>
          <a:p>
            <a:r>
              <a:rPr lang="en-US" dirty="0" smtClean="0"/>
              <a:t>TakeScreenshot</a:t>
            </a:r>
            <a:r>
              <a:rPr lang="en-US" dirty="0"/>
              <a:t>.xaml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6718" y="1295273"/>
            <a:ext cx="4892539" cy="2061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Project workflows: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main.xaml</a:t>
            </a:r>
          </a:p>
          <a:p>
            <a:r>
              <a:rPr lang="en-US" dirty="0" smtClean="0"/>
              <a:t>Process.xaml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6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432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UiPath</vt:lpstr>
      <vt:lpstr>RE Framework</vt:lpstr>
      <vt:lpstr>State Machine</vt:lpstr>
      <vt:lpstr>State Machine Hands-on</vt:lpstr>
      <vt:lpstr>RE Framework has 4 states: </vt:lpstr>
      <vt:lpstr>Init State</vt:lpstr>
      <vt:lpstr>Process Transaction State</vt:lpstr>
      <vt:lpstr>Workflows in RE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</dc:title>
  <dc:creator>KRISHAN GOPAL</dc:creator>
  <cp:lastModifiedBy>KRISHAN GOPAL</cp:lastModifiedBy>
  <cp:revision>4</cp:revision>
  <dcterms:created xsi:type="dcterms:W3CDTF">2020-01-17T11:46:50Z</dcterms:created>
  <dcterms:modified xsi:type="dcterms:W3CDTF">2020-01-17T12:25:09Z</dcterms:modified>
</cp:coreProperties>
</file>