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00AC-169F-40D1-9D1A-4C93F0B126EF}" type="datetimeFigureOut">
              <a:rPr lang="en-US" smtClean="0"/>
              <a:t>14-Nov-19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83E0-3A3B-4BD8-AABC-BE6DB0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>
            <a:stCxn id="135" idx="3"/>
            <a:endCxn id="138" idx="1"/>
          </p:cNvCxnSpPr>
          <p:nvPr/>
        </p:nvCxnSpPr>
        <p:spPr>
          <a:xfrm flipV="1">
            <a:off x="4475366" y="2131991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00836" y="1924466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17279" y="2370218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sp>
        <p:nvSpPr>
          <p:cNvPr id="125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2327244" y="1863414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6" name="TextBox 125"/>
          <p:cNvSpPr txBox="1"/>
          <p:nvPr/>
        </p:nvSpPr>
        <p:spPr>
          <a:xfrm>
            <a:off x="2198524" y="19754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checks Payer</a:t>
            </a:r>
          </a:p>
          <a:p>
            <a:pPr algn="ctr"/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           Type	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7656920" y="4947013"/>
            <a:ext cx="411480" cy="4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7686011" y="5399227"/>
            <a:ext cx="544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Stop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29" name="Straight Arrow Connector 128"/>
          <p:cNvCxnSpPr>
            <a:stCxn id="123" idx="6"/>
            <a:endCxn id="132" idx="1"/>
          </p:cNvCxnSpPr>
          <p:nvPr/>
        </p:nvCxnSpPr>
        <p:spPr>
          <a:xfrm>
            <a:off x="812316" y="2130206"/>
            <a:ext cx="267054" cy="17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32" idx="3"/>
            <a:endCxn id="125" idx="1"/>
          </p:cNvCxnSpPr>
          <p:nvPr/>
        </p:nvCxnSpPr>
        <p:spPr>
          <a:xfrm>
            <a:off x="1993770" y="2131992"/>
            <a:ext cx="333474" cy="57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3"/>
            <a:endCxn id="135" idx="1"/>
          </p:cNvCxnSpPr>
          <p:nvPr/>
        </p:nvCxnSpPr>
        <p:spPr>
          <a:xfrm>
            <a:off x="3241644" y="2137734"/>
            <a:ext cx="319322" cy="32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1079370" y="185767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de-DE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60966" y="1866647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7" name="TextBox 136"/>
          <p:cNvSpPr txBox="1"/>
          <p:nvPr/>
        </p:nvSpPr>
        <p:spPr>
          <a:xfrm>
            <a:off x="3572191" y="1962714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Agent Login 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Payer site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788950" y="185767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087644" y="187325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1" name="Straight Arrow Connector 140"/>
          <p:cNvCxnSpPr>
            <a:stCxn id="138" idx="3"/>
            <a:endCxn id="139" idx="1"/>
          </p:cNvCxnSpPr>
          <p:nvPr/>
        </p:nvCxnSpPr>
        <p:spPr>
          <a:xfrm>
            <a:off x="5703350" y="2131991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169" idx="1"/>
          </p:cNvCxnSpPr>
          <p:nvPr/>
        </p:nvCxnSpPr>
        <p:spPr>
          <a:xfrm flipV="1">
            <a:off x="7002044" y="2144773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9">
            <a:extLst>
              <a:ext uri="{FF2B5EF4-FFF2-40B4-BE49-F238E27FC236}">
                <a16:creationId xmlns:a16="http://schemas.microsoft.com/office/drawing/2014/main" id="{92791D22-CD51-4714-B0E1-370C8108147E}"/>
              </a:ext>
            </a:extLst>
          </p:cNvPr>
          <p:cNvSpPr/>
          <p:nvPr/>
        </p:nvSpPr>
        <p:spPr>
          <a:xfrm>
            <a:off x="2341957" y="4053282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3" name="TextBox 152"/>
          <p:cNvSpPr txBox="1"/>
          <p:nvPr/>
        </p:nvSpPr>
        <p:spPr>
          <a:xfrm>
            <a:off x="4696183" y="4277152"/>
            <a:ext cx="1117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Execute Invoice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creation procedure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3577458" y="4053785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7" name="TextBox 156"/>
          <p:cNvSpPr txBox="1"/>
          <p:nvPr/>
        </p:nvSpPr>
        <p:spPr>
          <a:xfrm>
            <a:off x="3560966" y="4128893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 Types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MEMO message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8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36416" y="4043867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9" name="TextBox 158"/>
          <p:cNvSpPr txBox="1"/>
          <p:nvPr/>
        </p:nvSpPr>
        <p:spPr>
          <a:xfrm>
            <a:off x="2258607" y="4168188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Navigate to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MEMO Window</a:t>
            </a:r>
          </a:p>
        </p:txBody>
      </p:sp>
      <p:sp>
        <p:nvSpPr>
          <p:cNvPr id="160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1064048" y="4050210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1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1079370" y="293345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2" name="TextBox 161"/>
          <p:cNvSpPr txBox="1"/>
          <p:nvPr/>
        </p:nvSpPr>
        <p:spPr>
          <a:xfrm>
            <a:off x="981217" y="3019220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 Closes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Pixcert</a:t>
            </a:r>
          </a:p>
        </p:txBody>
      </p:sp>
      <p:sp>
        <p:nvSpPr>
          <p:cNvPr id="163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2320474" y="293609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4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788588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65" name="Straight Arrow Connector 164"/>
          <p:cNvCxnSpPr>
            <a:stCxn id="145" idx="3"/>
            <a:endCxn id="156" idx="1"/>
          </p:cNvCxnSpPr>
          <p:nvPr/>
        </p:nvCxnSpPr>
        <p:spPr>
          <a:xfrm>
            <a:off x="3256357" y="4327602"/>
            <a:ext cx="321101" cy="50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85" idx="3"/>
            <a:endCxn id="173" idx="1"/>
          </p:cNvCxnSpPr>
          <p:nvPr/>
        </p:nvCxnSpPr>
        <p:spPr>
          <a:xfrm flipV="1">
            <a:off x="7039215" y="3203093"/>
            <a:ext cx="350632" cy="1647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9" idx="2"/>
            <a:endCxn id="127" idx="0"/>
          </p:cNvCxnSpPr>
          <p:nvPr/>
        </p:nvCxnSpPr>
        <p:spPr>
          <a:xfrm flipH="1">
            <a:off x="7862660" y="4599894"/>
            <a:ext cx="6753" cy="34711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089398" y="1919113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Fills the form by coping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from input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file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9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01030" y="187045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419344" y="1943467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Submit‘s Request form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1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01030" y="293345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2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3560966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3" name="TextBox 172"/>
          <p:cNvSpPr txBox="1"/>
          <p:nvPr/>
        </p:nvSpPr>
        <p:spPr>
          <a:xfrm>
            <a:off x="7389847" y="2972260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Copies generated Reference ID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709552" y="3050719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Agent </a:t>
            </a:r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Open‘s Pixcert</a:t>
            </a:r>
            <a:endParaRPr lang="de-DE" sz="800" b="1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454559" y="2992639"/>
            <a:ext cx="114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Enters </a:t>
            </a:r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required input Data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and ID</a:t>
            </a:r>
            <a:endParaRPr lang="de-DE" sz="800" b="1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227956" y="3050291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 Clicks on Submit</a:t>
            </a:r>
          </a:p>
        </p:txBody>
      </p:sp>
      <p:sp>
        <p:nvSpPr>
          <p:cNvPr id="177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805911" y="4043867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8" name="TextBox 177"/>
          <p:cNvSpPr txBox="1"/>
          <p:nvPr/>
        </p:nvSpPr>
        <p:spPr>
          <a:xfrm>
            <a:off x="4770047" y="4135557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 Clicks onSubmit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9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7412213" y="4051254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2" name="TextBox 181"/>
          <p:cNvSpPr txBox="1"/>
          <p:nvPr/>
        </p:nvSpPr>
        <p:spPr>
          <a:xfrm>
            <a:off x="6124815" y="4132654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Agent Logout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Health Quest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73109" y="4135557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 Process </a:t>
            </a:r>
          </a:p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Next </a:t>
            </a:r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record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5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24815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6" name="TextBox 185"/>
          <p:cNvSpPr txBox="1"/>
          <p:nvPr/>
        </p:nvSpPr>
        <p:spPr>
          <a:xfrm>
            <a:off x="6031571" y="3050719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He Logout</a:t>
            </a:r>
          </a:p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Payer Site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28222" y="4168188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Agent will open Health Quest</a:t>
            </a:r>
          </a:p>
        </p:txBody>
      </p:sp>
      <p:cxnSp>
        <p:nvCxnSpPr>
          <p:cNvPr id="188" name="Straight Arrow Connector 187"/>
          <p:cNvCxnSpPr>
            <a:stCxn id="164" idx="3"/>
            <a:endCxn id="185" idx="1"/>
          </p:cNvCxnSpPr>
          <p:nvPr/>
        </p:nvCxnSpPr>
        <p:spPr>
          <a:xfrm>
            <a:off x="5702988" y="3219568"/>
            <a:ext cx="42182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2" idx="3"/>
            <a:endCxn id="164" idx="1"/>
          </p:cNvCxnSpPr>
          <p:nvPr/>
        </p:nvCxnSpPr>
        <p:spPr>
          <a:xfrm>
            <a:off x="4475366" y="3219568"/>
            <a:ext cx="31322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61" idx="3"/>
            <a:endCxn id="163" idx="1"/>
          </p:cNvCxnSpPr>
          <p:nvPr/>
        </p:nvCxnSpPr>
        <p:spPr>
          <a:xfrm>
            <a:off x="1993770" y="3207775"/>
            <a:ext cx="326704" cy="263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3" idx="3"/>
            <a:endCxn id="172" idx="1"/>
          </p:cNvCxnSpPr>
          <p:nvPr/>
        </p:nvCxnSpPr>
        <p:spPr>
          <a:xfrm>
            <a:off x="3234874" y="3210413"/>
            <a:ext cx="326092" cy="91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61" idx="2"/>
          </p:cNvCxnSpPr>
          <p:nvPr/>
        </p:nvCxnSpPr>
        <p:spPr>
          <a:xfrm flipV="1">
            <a:off x="1534705" y="3482095"/>
            <a:ext cx="1865" cy="5617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1" idx="0"/>
            <a:endCxn id="169" idx="2"/>
          </p:cNvCxnSpPr>
          <p:nvPr/>
        </p:nvCxnSpPr>
        <p:spPr>
          <a:xfrm flipV="1">
            <a:off x="7858230" y="2419093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60" idx="3"/>
            <a:endCxn id="145" idx="1"/>
          </p:cNvCxnSpPr>
          <p:nvPr/>
        </p:nvCxnSpPr>
        <p:spPr>
          <a:xfrm>
            <a:off x="1978448" y="4324530"/>
            <a:ext cx="363509" cy="30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6" idx="3"/>
            <a:endCxn id="177" idx="1"/>
          </p:cNvCxnSpPr>
          <p:nvPr/>
        </p:nvCxnSpPr>
        <p:spPr>
          <a:xfrm flipV="1">
            <a:off x="4491858" y="4318187"/>
            <a:ext cx="314053" cy="991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58" idx="1"/>
          </p:cNvCxnSpPr>
          <p:nvPr/>
        </p:nvCxnSpPr>
        <p:spPr>
          <a:xfrm flipV="1">
            <a:off x="5668104" y="4318187"/>
            <a:ext cx="468312" cy="73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58" idx="3"/>
            <a:endCxn id="179" idx="1"/>
          </p:cNvCxnSpPr>
          <p:nvPr/>
        </p:nvCxnSpPr>
        <p:spPr>
          <a:xfrm>
            <a:off x="7050816" y="4318187"/>
            <a:ext cx="361397" cy="738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08178" y="2519670"/>
            <a:ext cx="221661" cy="2011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70694" y="3366930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Current</a:t>
            </a:r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164731" y="1962714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Agent opens</a:t>
            </a:r>
          </a:p>
          <a:p>
            <a:pPr algn="ctr"/>
            <a:r>
              <a:rPr lang="de-DE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Input file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54252" y="1887665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He navigates to</a:t>
            </a:r>
          </a:p>
          <a:p>
            <a:pPr algn="ctr"/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request Page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4" idx="3"/>
            <a:endCxn id="16" idx="1"/>
          </p:cNvCxnSpPr>
          <p:nvPr/>
        </p:nvCxnSpPr>
        <p:spPr>
          <a:xfrm flipV="1">
            <a:off x="4475366" y="2131991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00836" y="1924466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17279" y="2370218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sp>
        <p:nvSpPr>
          <p:cNvPr id="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2327244" y="1863414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247877" y="200507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Check the Payer</a:t>
            </a:r>
          </a:p>
          <a:p>
            <a:pPr algn="ctr"/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           Type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7656920" y="4947013"/>
            <a:ext cx="411480" cy="4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10" name="Straight Arrow Connector 9"/>
          <p:cNvCxnSpPr>
            <a:stCxn id="5" idx="6"/>
            <a:endCxn id="13" idx="1"/>
          </p:cNvCxnSpPr>
          <p:nvPr/>
        </p:nvCxnSpPr>
        <p:spPr>
          <a:xfrm>
            <a:off x="812316" y="2130206"/>
            <a:ext cx="267054" cy="17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7" idx="1"/>
          </p:cNvCxnSpPr>
          <p:nvPr/>
        </p:nvCxnSpPr>
        <p:spPr>
          <a:xfrm>
            <a:off x="1993770" y="2131992"/>
            <a:ext cx="333474" cy="57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4" idx="1"/>
          </p:cNvCxnSpPr>
          <p:nvPr/>
        </p:nvCxnSpPr>
        <p:spPr>
          <a:xfrm>
            <a:off x="3241644" y="2137734"/>
            <a:ext cx="319322" cy="32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1079370" y="185767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Read Input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file and config file</a:t>
            </a:r>
            <a:endParaRPr lang="de-DE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60966" y="1866647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3572191" y="1962714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Login 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Payer site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788950" y="185767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087644" y="187325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5703350" y="2131991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35" idx="1"/>
          </p:cNvCxnSpPr>
          <p:nvPr/>
        </p:nvCxnSpPr>
        <p:spPr>
          <a:xfrm flipV="1">
            <a:off x="7002044" y="2144773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791D22-CD51-4714-B0E1-370C8108147E}"/>
              </a:ext>
            </a:extLst>
          </p:cNvPr>
          <p:cNvSpPr/>
          <p:nvPr/>
        </p:nvSpPr>
        <p:spPr>
          <a:xfrm>
            <a:off x="2341957" y="4053282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TextBox 20"/>
          <p:cNvSpPr txBox="1"/>
          <p:nvPr/>
        </p:nvSpPr>
        <p:spPr>
          <a:xfrm>
            <a:off x="4696183" y="4277152"/>
            <a:ext cx="1117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Execute Invoice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creation procedure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3577458" y="4053785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3560966" y="4128893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Type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MEMO message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36416" y="4043867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TextBox 24"/>
          <p:cNvSpPr txBox="1"/>
          <p:nvPr/>
        </p:nvSpPr>
        <p:spPr>
          <a:xfrm>
            <a:off x="2258607" y="4168188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Navigate to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MEMO Window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1064048" y="4050210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1079370" y="293345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981217" y="3019220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Close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Pixcert</a:t>
            </a:r>
          </a:p>
        </p:txBody>
      </p: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2320474" y="293609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788588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31" name="Straight Arrow Connector 30"/>
          <p:cNvCxnSpPr>
            <a:stCxn id="20" idx="3"/>
            <a:endCxn id="22" idx="1"/>
          </p:cNvCxnSpPr>
          <p:nvPr/>
        </p:nvCxnSpPr>
        <p:spPr>
          <a:xfrm>
            <a:off x="3256357" y="4327602"/>
            <a:ext cx="321101" cy="50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9" idx="3"/>
            <a:endCxn id="39" idx="1"/>
          </p:cNvCxnSpPr>
          <p:nvPr/>
        </p:nvCxnSpPr>
        <p:spPr>
          <a:xfrm flipV="1">
            <a:off x="7039215" y="3208422"/>
            <a:ext cx="361815" cy="1114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5" idx="2"/>
            <a:endCxn id="9" idx="0"/>
          </p:cNvCxnSpPr>
          <p:nvPr/>
        </p:nvCxnSpPr>
        <p:spPr>
          <a:xfrm flipH="1">
            <a:off x="7862660" y="4599894"/>
            <a:ext cx="6753" cy="34711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20920" y="2054758"/>
            <a:ext cx="925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Fill the form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01030" y="187045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5020" y="1957171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Submit Request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01030" y="293345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3560966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TextBox 38"/>
          <p:cNvSpPr txBox="1"/>
          <p:nvPr/>
        </p:nvSpPr>
        <p:spPr>
          <a:xfrm>
            <a:off x="7401030" y="3039145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Capture Reference ID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92945" y="3122887"/>
            <a:ext cx="112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Open Pixcert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54559" y="2992639"/>
            <a:ext cx="114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Enter input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Data, id, screenshot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1666" y="3115749"/>
            <a:ext cx="112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Click on Submit</a:t>
            </a:r>
          </a:p>
        </p:txBody>
      </p:sp>
      <p:sp>
        <p:nvSpPr>
          <p:cNvPr id="43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805911" y="4043867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43"/>
          <p:cNvSpPr txBox="1"/>
          <p:nvPr/>
        </p:nvSpPr>
        <p:spPr>
          <a:xfrm>
            <a:off x="4770047" y="4217468"/>
            <a:ext cx="985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Click onSubmit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7412213" y="4051254"/>
            <a:ext cx="914400" cy="5486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TextBox 45"/>
          <p:cNvSpPr txBox="1"/>
          <p:nvPr/>
        </p:nvSpPr>
        <p:spPr>
          <a:xfrm>
            <a:off x="6124815" y="4132654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Logout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Health Quest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73109" y="4135557"/>
            <a:ext cx="9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kern="1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Process next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record</a:t>
            </a:r>
            <a:endParaRPr lang="de-DE" sz="800" b="1" kern="1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25422" y="1921761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Navigate to</a:t>
            </a:r>
          </a:p>
          <a:p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Precertification request page</a:t>
            </a:r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24815" y="294524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TextBox 49"/>
          <p:cNvSpPr txBox="1"/>
          <p:nvPr/>
        </p:nvSpPr>
        <p:spPr>
          <a:xfrm>
            <a:off x="6031571" y="3050719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Logout</a:t>
            </a:r>
          </a:p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Payer Site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8222" y="4168188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Login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Health Quest</a:t>
            </a:r>
          </a:p>
        </p:txBody>
      </p:sp>
      <p:cxnSp>
        <p:nvCxnSpPr>
          <p:cNvPr id="52" name="Straight Arrow Connector 51"/>
          <p:cNvCxnSpPr>
            <a:stCxn id="30" idx="3"/>
            <a:endCxn id="49" idx="1"/>
          </p:cNvCxnSpPr>
          <p:nvPr/>
        </p:nvCxnSpPr>
        <p:spPr>
          <a:xfrm>
            <a:off x="5702988" y="3219568"/>
            <a:ext cx="42182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3"/>
            <a:endCxn id="30" idx="1"/>
          </p:cNvCxnSpPr>
          <p:nvPr/>
        </p:nvCxnSpPr>
        <p:spPr>
          <a:xfrm>
            <a:off x="4475366" y="3219568"/>
            <a:ext cx="31322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  <a:endCxn id="29" idx="1"/>
          </p:cNvCxnSpPr>
          <p:nvPr/>
        </p:nvCxnSpPr>
        <p:spPr>
          <a:xfrm>
            <a:off x="1993770" y="3207775"/>
            <a:ext cx="326704" cy="263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3"/>
            <a:endCxn id="38" idx="1"/>
          </p:cNvCxnSpPr>
          <p:nvPr/>
        </p:nvCxnSpPr>
        <p:spPr>
          <a:xfrm>
            <a:off x="3234874" y="3210413"/>
            <a:ext cx="326092" cy="91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7" idx="2"/>
          </p:cNvCxnSpPr>
          <p:nvPr/>
        </p:nvCxnSpPr>
        <p:spPr>
          <a:xfrm flipV="1">
            <a:off x="1534705" y="3482095"/>
            <a:ext cx="1865" cy="5617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0"/>
            <a:endCxn id="35" idx="2"/>
          </p:cNvCxnSpPr>
          <p:nvPr/>
        </p:nvCxnSpPr>
        <p:spPr>
          <a:xfrm flipV="1">
            <a:off x="7858230" y="2419093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20" idx="1"/>
          </p:cNvCxnSpPr>
          <p:nvPr/>
        </p:nvCxnSpPr>
        <p:spPr>
          <a:xfrm>
            <a:off x="1978448" y="4324530"/>
            <a:ext cx="363509" cy="30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3"/>
            <a:endCxn id="43" idx="1"/>
          </p:cNvCxnSpPr>
          <p:nvPr/>
        </p:nvCxnSpPr>
        <p:spPr>
          <a:xfrm flipV="1">
            <a:off x="4491858" y="4318187"/>
            <a:ext cx="314053" cy="991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4" idx="1"/>
          </p:cNvCxnSpPr>
          <p:nvPr/>
        </p:nvCxnSpPr>
        <p:spPr>
          <a:xfrm flipV="1">
            <a:off x="5668104" y="4318187"/>
            <a:ext cx="468312" cy="73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  <a:endCxn id="45" idx="1"/>
          </p:cNvCxnSpPr>
          <p:nvPr/>
        </p:nvCxnSpPr>
        <p:spPr>
          <a:xfrm>
            <a:off x="7050816" y="4318187"/>
            <a:ext cx="361397" cy="738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08178" y="2519670"/>
            <a:ext cx="221661" cy="2011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70694" y="3366930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32102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2" idx="3"/>
            <a:endCxn id="14" idx="1"/>
          </p:cNvCxnSpPr>
          <p:nvPr/>
        </p:nvCxnSpPr>
        <p:spPr>
          <a:xfrm flipV="1">
            <a:off x="4504357" y="2481075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29827" y="2273550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1909351" y="1971174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Yes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2356235" y="221249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36184" y="2354157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Opens two input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Excel files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6656726" y="3391556"/>
            <a:ext cx="411480" cy="4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022761" y="2481049"/>
            <a:ext cx="333474" cy="576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12" idx="1"/>
          </p:cNvCxnSpPr>
          <p:nvPr/>
        </p:nvCxnSpPr>
        <p:spPr>
          <a:xfrm>
            <a:off x="3270635" y="2486818"/>
            <a:ext cx="319322" cy="32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89957" y="221573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3602911" y="2204116"/>
            <a:ext cx="92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compares data  by excel find duplicates feature 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817941" y="220675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116635" y="2222336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732341" y="2481075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 flipV="1">
            <a:off x="7031035" y="2493857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2219537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3243" y="2270729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create‘s </a:t>
            </a:r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output excel file</a:t>
            </a:r>
          </a:p>
        </p:txBody>
      </p:sp>
      <p:sp>
        <p:nvSpPr>
          <p:cNvPr id="20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3282539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635" y="2292601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Copies </a:t>
            </a:r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input files data into output file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7272" y="3316817"/>
            <a:ext cx="114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He Moves the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Input Files to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Completed folder</a:t>
            </a:r>
          </a:p>
        </p:txBody>
      </p:sp>
      <p:cxnSp>
        <p:nvCxnSpPr>
          <p:cNvPr id="23" name="Straight Arrow Connector 22"/>
          <p:cNvCxnSpPr>
            <a:stCxn id="20" idx="0"/>
            <a:endCxn id="18" idx="2"/>
          </p:cNvCxnSpPr>
          <p:nvPr/>
        </p:nvCxnSpPr>
        <p:spPr>
          <a:xfrm flipV="1">
            <a:off x="7887221" y="2768177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6" y="2015337"/>
            <a:ext cx="1083683" cy="9429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70172" y="220411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Agent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check’s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today’s date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files</a:t>
            </a:r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1307" y="2479290"/>
            <a:ext cx="267054" cy="17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 flipV="1">
            <a:off x="7068206" y="3556859"/>
            <a:ext cx="361815" cy="1184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00891" y="2791165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cxnSp>
        <p:nvCxnSpPr>
          <p:cNvPr id="29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24" idx="2"/>
            <a:endCxn id="9" idx="2"/>
          </p:cNvCxnSpPr>
          <p:nvPr/>
        </p:nvCxnSpPr>
        <p:spPr>
          <a:xfrm rot="16200000" flipH="1">
            <a:off x="3797178" y="736858"/>
            <a:ext cx="638108" cy="508098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1649689" y="3064139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No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18838" y="2201470"/>
            <a:ext cx="92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Copies mismatched records to output file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44623" y="2012300"/>
            <a:ext cx="176588" cy="19077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34250" y="2820899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Current</a:t>
            </a:r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4" name="Straight Arrow Connector 33"/>
          <p:cNvCxnSpPr>
            <a:stCxn id="43" idx="3"/>
            <a:endCxn id="45" idx="1"/>
          </p:cNvCxnSpPr>
          <p:nvPr/>
        </p:nvCxnSpPr>
        <p:spPr>
          <a:xfrm flipV="1">
            <a:off x="4504357" y="4978731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29827" y="4771206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1909351" y="4468830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Yes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2356235" y="4710154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2356219" y="4851813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Read two input 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Excel files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088963" y="5870877"/>
            <a:ext cx="411480" cy="4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118054" y="6323091"/>
            <a:ext cx="544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Stop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2022761" y="4978732"/>
            <a:ext cx="333474" cy="57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43" idx="1"/>
          </p:cNvCxnSpPr>
          <p:nvPr/>
        </p:nvCxnSpPr>
        <p:spPr>
          <a:xfrm>
            <a:off x="3270635" y="4984474"/>
            <a:ext cx="319322" cy="32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89957" y="4713387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43"/>
          <p:cNvSpPr txBox="1"/>
          <p:nvPr/>
        </p:nvSpPr>
        <p:spPr>
          <a:xfrm>
            <a:off x="3601182" y="4809454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Compare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Two files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817941" y="470441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116635" y="471999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7" name="Straight Arrow Connector 46"/>
          <p:cNvCxnSpPr>
            <a:stCxn id="45" idx="3"/>
            <a:endCxn id="46" idx="1"/>
          </p:cNvCxnSpPr>
          <p:nvPr/>
        </p:nvCxnSpPr>
        <p:spPr>
          <a:xfrm>
            <a:off x="5732341" y="4978731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51" idx="1"/>
          </p:cNvCxnSpPr>
          <p:nvPr/>
        </p:nvCxnSpPr>
        <p:spPr>
          <a:xfrm flipV="1">
            <a:off x="7031035" y="4991513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817579" y="579198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TextBox 49"/>
          <p:cNvSpPr txBox="1"/>
          <p:nvPr/>
        </p:nvSpPr>
        <p:spPr>
          <a:xfrm>
            <a:off x="4805004" y="4760680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Find mismatched records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471719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9900" y="4832584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create output excel file</a:t>
            </a:r>
          </a:p>
        </p:txBody>
      </p:sp>
      <p:sp>
        <p:nvSpPr>
          <p:cNvPr id="53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578019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2235" y="4759630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write input files data into output file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6020" y="5840618"/>
            <a:ext cx="114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move the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input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files to </a:t>
            </a:r>
            <a:endParaRPr lang="en-US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completed </a:t>
            </a:r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folder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53806" y="579198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7325176" y="5844894"/>
            <a:ext cx="112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write mismatched data into output file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8" name="Straight Arrow Connector 57"/>
          <p:cNvCxnSpPr>
            <a:stCxn id="49" idx="3"/>
            <a:endCxn id="56" idx="1"/>
          </p:cNvCxnSpPr>
          <p:nvPr/>
        </p:nvCxnSpPr>
        <p:spPr>
          <a:xfrm>
            <a:off x="5731979" y="6066308"/>
            <a:ext cx="42182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1"/>
          </p:cNvCxnSpPr>
          <p:nvPr/>
        </p:nvCxnSpPr>
        <p:spPr>
          <a:xfrm>
            <a:off x="4504357" y="6066308"/>
            <a:ext cx="31322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0"/>
            <a:endCxn id="51" idx="2"/>
          </p:cNvCxnSpPr>
          <p:nvPr/>
        </p:nvCxnSpPr>
        <p:spPr>
          <a:xfrm flipV="1">
            <a:off x="7887221" y="5265833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50880" y="4512993"/>
            <a:ext cx="214500" cy="2011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27993" y="5360253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Automated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6" y="4512993"/>
            <a:ext cx="1083683" cy="94296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69897" y="4743150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Check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files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for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today’s date</a:t>
            </a:r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41307" y="4976946"/>
            <a:ext cx="267054" cy="17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50835" y="5885238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send</a:t>
            </a:r>
            <a:r>
              <a:rPr lang="de-DE" sz="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mail</a:t>
            </a:r>
            <a:r>
              <a:rPr lang="de-DE" sz="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notification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7" name="Straight Arrow Connector 66"/>
          <p:cNvCxnSpPr>
            <a:stCxn id="56" idx="3"/>
            <a:endCxn id="53" idx="1"/>
          </p:cNvCxnSpPr>
          <p:nvPr/>
        </p:nvCxnSpPr>
        <p:spPr>
          <a:xfrm flipV="1">
            <a:off x="7068206" y="6054515"/>
            <a:ext cx="361815" cy="117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22617" y="5280704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cxnSp>
        <p:nvCxnSpPr>
          <p:cNvPr id="69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63" idx="2"/>
            <a:endCxn id="39" idx="2"/>
          </p:cNvCxnSpPr>
          <p:nvPr/>
        </p:nvCxnSpPr>
        <p:spPr>
          <a:xfrm rot="16200000" flipH="1">
            <a:off x="2522464" y="4509227"/>
            <a:ext cx="619773" cy="251322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1649689" y="5561795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No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6669789" y="3836448"/>
            <a:ext cx="544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Stop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9" idx="3"/>
            <a:endCxn id="11" idx="1"/>
          </p:cNvCxnSpPr>
          <p:nvPr/>
        </p:nvCxnSpPr>
        <p:spPr>
          <a:xfrm flipV="1">
            <a:off x="4504357" y="4978731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56133" y="4785773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3164391" y="4560215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Yes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>
            <a:stCxn id="37" idx="3"/>
            <a:endCxn id="29" idx="1"/>
          </p:cNvCxnSpPr>
          <p:nvPr/>
        </p:nvCxnSpPr>
        <p:spPr>
          <a:xfrm>
            <a:off x="1963368" y="4993681"/>
            <a:ext cx="239101" cy="4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9" idx="3"/>
            <a:endCxn id="9" idx="1"/>
          </p:cNvCxnSpPr>
          <p:nvPr/>
        </p:nvCxnSpPr>
        <p:spPr>
          <a:xfrm flipV="1">
            <a:off x="3384599" y="4987707"/>
            <a:ext cx="205358" cy="10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89957" y="4713387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3601182" y="4809454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Download Excel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Attachment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817941" y="470441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116635" y="471999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5732341" y="4978731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17" idx="1"/>
          </p:cNvCxnSpPr>
          <p:nvPr/>
        </p:nvCxnSpPr>
        <p:spPr>
          <a:xfrm flipV="1">
            <a:off x="7031035" y="4991513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817579" y="579198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4791949" y="4695065"/>
            <a:ext cx="92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Read and Make the excel data ready to post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471719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4345" y="4771206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Login to Dynamics 365 CRM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5780195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2235" y="4759630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Navigate </a:t>
            </a:r>
          </a:p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to </a:t>
            </a:r>
          </a:p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Sales-</a:t>
            </a:r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&gt;Lead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1762" y="5958586"/>
            <a:ext cx="1142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Save Lead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53806" y="579198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7325176" y="5844894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Click Create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New </a:t>
            </a:r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Lead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4" name="Straight Arrow Connector 23"/>
          <p:cNvCxnSpPr>
            <a:stCxn id="15" idx="3"/>
            <a:endCxn id="22" idx="1"/>
          </p:cNvCxnSpPr>
          <p:nvPr/>
        </p:nvCxnSpPr>
        <p:spPr>
          <a:xfrm>
            <a:off x="5731979" y="6066308"/>
            <a:ext cx="42182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9" idx="3"/>
            <a:endCxn id="15" idx="1"/>
          </p:cNvCxnSpPr>
          <p:nvPr/>
        </p:nvCxnSpPr>
        <p:spPr>
          <a:xfrm flipV="1">
            <a:off x="4512796" y="6066308"/>
            <a:ext cx="304783" cy="51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7" idx="2"/>
          </p:cNvCxnSpPr>
          <p:nvPr/>
        </p:nvCxnSpPr>
        <p:spPr>
          <a:xfrm flipV="1">
            <a:off x="7887221" y="5265833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50880" y="4512993"/>
            <a:ext cx="214500" cy="2011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27993" y="5360253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Automated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69" y="4486522"/>
            <a:ext cx="1182130" cy="10231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68331" y="4736651"/>
            <a:ext cx="88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If any un read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Email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With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Subject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“New Lead”</a:t>
            </a:r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1" name="Straight Arrow Connector 30"/>
          <p:cNvCxnSpPr>
            <a:stCxn id="5" idx="6"/>
            <a:endCxn id="37" idx="1"/>
          </p:cNvCxnSpPr>
          <p:nvPr/>
        </p:nvCxnSpPr>
        <p:spPr>
          <a:xfrm>
            <a:off x="867613" y="4991513"/>
            <a:ext cx="181355" cy="21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2601" y="5765268"/>
            <a:ext cx="11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Add lead information captured from Excel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Straight Arrow Connector 32"/>
          <p:cNvCxnSpPr>
            <a:stCxn id="22" idx="3"/>
            <a:endCxn id="19" idx="1"/>
          </p:cNvCxnSpPr>
          <p:nvPr/>
        </p:nvCxnSpPr>
        <p:spPr>
          <a:xfrm flipV="1">
            <a:off x="7068206" y="6054515"/>
            <a:ext cx="361815" cy="117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22617" y="5280704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cxnSp>
        <p:nvCxnSpPr>
          <p:cNvPr id="35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29" idx="2"/>
          </p:cNvCxnSpPr>
          <p:nvPr/>
        </p:nvCxnSpPr>
        <p:spPr>
          <a:xfrm rot="5400000">
            <a:off x="2107803" y="4890083"/>
            <a:ext cx="66160" cy="130530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2842674" y="5456796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No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1048968" y="4719361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1087322" y="480862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Monitor Email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address</a:t>
            </a:r>
            <a:endParaRPr lang="de-DE" sz="800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3598396" y="5797130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3483070" y="5963186"/>
            <a:ext cx="114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Capture Screen Shot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2306503" y="5815224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Box 41"/>
          <p:cNvSpPr txBox="1"/>
          <p:nvPr/>
        </p:nvSpPr>
        <p:spPr>
          <a:xfrm>
            <a:off x="2198220" y="5786962"/>
            <a:ext cx="1142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Send mail notification with </a:t>
            </a:r>
          </a:p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Lead info and screenshot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3" name="Straight Arrow Connector 42"/>
          <p:cNvCxnSpPr>
            <a:stCxn id="41" idx="3"/>
            <a:endCxn id="39" idx="1"/>
          </p:cNvCxnSpPr>
          <p:nvPr/>
        </p:nvCxnSpPr>
        <p:spPr>
          <a:xfrm flipV="1">
            <a:off x="3220903" y="6071450"/>
            <a:ext cx="377493" cy="180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 rot="10800000">
            <a:off x="1506169" y="5268002"/>
            <a:ext cx="800335" cy="8215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0" idx="3"/>
            <a:endCxn id="52" idx="1"/>
          </p:cNvCxnSpPr>
          <p:nvPr/>
        </p:nvCxnSpPr>
        <p:spPr>
          <a:xfrm flipV="1">
            <a:off x="4504357" y="2319412"/>
            <a:ext cx="313584" cy="89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C2180F5-379A-48FA-8798-C8D92AAFD270}"/>
              </a:ext>
            </a:extLst>
          </p:cNvPr>
          <p:cNvSpPr/>
          <p:nvPr/>
        </p:nvSpPr>
        <p:spPr>
          <a:xfrm>
            <a:off x="456133" y="2126454"/>
            <a:ext cx="411480" cy="411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3218228" y="1978858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Yes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8" name="Straight Arrow Connector 47"/>
          <p:cNvCxnSpPr>
            <a:stCxn id="76" idx="3"/>
            <a:endCxn id="68" idx="1"/>
          </p:cNvCxnSpPr>
          <p:nvPr/>
        </p:nvCxnSpPr>
        <p:spPr>
          <a:xfrm>
            <a:off x="1963368" y="2334362"/>
            <a:ext cx="239101" cy="4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8" idx="3"/>
            <a:endCxn id="50" idx="1"/>
          </p:cNvCxnSpPr>
          <p:nvPr/>
        </p:nvCxnSpPr>
        <p:spPr>
          <a:xfrm flipV="1">
            <a:off x="3384599" y="2328388"/>
            <a:ext cx="205358" cy="10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3589957" y="2054068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/>
          <p:cNvSpPr txBox="1"/>
          <p:nvPr/>
        </p:nvSpPr>
        <p:spPr>
          <a:xfrm>
            <a:off x="3575646" y="2085139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Download‘s the Excel Attachment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4817941" y="204509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6116635" y="2060673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5732341" y="2319412"/>
            <a:ext cx="384294" cy="15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3"/>
            <a:endCxn id="57" idx="1"/>
          </p:cNvCxnSpPr>
          <p:nvPr/>
        </p:nvCxnSpPr>
        <p:spPr>
          <a:xfrm flipV="1">
            <a:off x="7031035" y="2332194"/>
            <a:ext cx="398986" cy="27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4817579" y="3132669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2057874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04344" y="2126237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Agent Logins </a:t>
            </a:r>
            <a:r>
              <a:rPr lang="de-DE" sz="800" b="1" dirty="0">
                <a:latin typeface="Avenir Book" charset="0"/>
                <a:ea typeface="Avenir Book" charset="0"/>
                <a:cs typeface="Avenir Book" charset="0"/>
              </a:rPr>
              <a:t>to Dynamics 365 CRM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9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7430021" y="3120876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32235" y="2116123"/>
            <a:ext cx="9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He Navigate</a:t>
            </a:r>
          </a:p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to </a:t>
            </a:r>
          </a:p>
          <a:p>
            <a:pPr algn="ctr"/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Sales-</a:t>
            </a:r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&gt;Lead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3726" y="3234379"/>
            <a:ext cx="114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Agent Clicks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Save </a:t>
            </a:r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Lead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Rounded Rectangle 22">
            <a:extLst>
              <a:ext uri="{FF2B5EF4-FFF2-40B4-BE49-F238E27FC236}">
                <a16:creationId xmlns:a16="http://schemas.microsoft.com/office/drawing/2014/main" id="{05B8BB9B-8182-4F83-A6C1-CC0591A7FE19}"/>
              </a:ext>
            </a:extLst>
          </p:cNvPr>
          <p:cNvSpPr/>
          <p:nvPr/>
        </p:nvSpPr>
        <p:spPr>
          <a:xfrm>
            <a:off x="6153806" y="3132669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TextBox 62"/>
          <p:cNvSpPr txBox="1"/>
          <p:nvPr/>
        </p:nvSpPr>
        <p:spPr>
          <a:xfrm>
            <a:off x="7325176" y="3234379"/>
            <a:ext cx="112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He Clicks Create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New </a:t>
            </a:r>
            <a:r>
              <a:rPr lang="en-US" sz="8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Lead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4" name="Straight Arrow Connector 63"/>
          <p:cNvCxnSpPr>
            <a:stCxn id="56" idx="3"/>
            <a:endCxn id="62" idx="1"/>
          </p:cNvCxnSpPr>
          <p:nvPr/>
        </p:nvCxnSpPr>
        <p:spPr>
          <a:xfrm>
            <a:off x="5731979" y="3406989"/>
            <a:ext cx="42182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0"/>
            <a:endCxn id="57" idx="2"/>
          </p:cNvCxnSpPr>
          <p:nvPr/>
        </p:nvCxnSpPr>
        <p:spPr>
          <a:xfrm flipV="1">
            <a:off x="7887221" y="2606514"/>
            <a:ext cx="0" cy="514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3261D07-A891-4E37-816D-18FCF271734C}"/>
              </a:ext>
            </a:extLst>
          </p:cNvPr>
          <p:cNvSpPr/>
          <p:nvPr/>
        </p:nvSpPr>
        <p:spPr>
          <a:xfrm>
            <a:off x="150880" y="1853674"/>
            <a:ext cx="214500" cy="2011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7CCC85-65A3-4028-89CC-DDCF4935EA85}"/>
              </a:ext>
            </a:extLst>
          </p:cNvPr>
          <p:cNvSpPr txBox="1"/>
          <p:nvPr/>
        </p:nvSpPr>
        <p:spPr>
          <a:xfrm rot="16200000">
            <a:off x="-627993" y="2700934"/>
            <a:ext cx="1740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Current</a:t>
            </a:r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69" y="1827203"/>
            <a:ext cx="1182130" cy="102313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68331" y="2078432"/>
            <a:ext cx="88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If any un read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Email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With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Subject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“New Lead”</a:t>
            </a:r>
            <a:endParaRPr lang="en-US" sz="8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0" name="Straight Arrow Connector 69"/>
          <p:cNvCxnSpPr>
            <a:stCxn id="46" idx="6"/>
            <a:endCxn id="76" idx="1"/>
          </p:cNvCxnSpPr>
          <p:nvPr/>
        </p:nvCxnSpPr>
        <p:spPr>
          <a:xfrm>
            <a:off x="867613" y="2332194"/>
            <a:ext cx="181355" cy="21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72601" y="3105949"/>
            <a:ext cx="11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He copies each </a:t>
            </a:r>
          </a:p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Cell value and </a:t>
            </a:r>
          </a:p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Paste into lead form</a:t>
            </a:r>
            <a:endParaRPr lang="de-DE" sz="800" b="1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2" name="Straight Arrow Connector 71"/>
          <p:cNvCxnSpPr>
            <a:stCxn id="62" idx="3"/>
            <a:endCxn id="59" idx="1"/>
          </p:cNvCxnSpPr>
          <p:nvPr/>
        </p:nvCxnSpPr>
        <p:spPr>
          <a:xfrm flipV="1">
            <a:off x="7068206" y="3395196"/>
            <a:ext cx="361815" cy="117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422617" y="2621385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Book" charset="0"/>
                <a:ea typeface="Avenir Book" charset="0"/>
                <a:cs typeface="Avenir Book" charset="0"/>
              </a:rPr>
              <a:t>Start</a:t>
            </a:r>
          </a:p>
        </p:txBody>
      </p:sp>
      <p:cxnSp>
        <p:nvCxnSpPr>
          <p:cNvPr id="74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68" idx="2"/>
          </p:cNvCxnSpPr>
          <p:nvPr/>
        </p:nvCxnSpPr>
        <p:spPr>
          <a:xfrm rot="5400000">
            <a:off x="2107803" y="2230764"/>
            <a:ext cx="66160" cy="130530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858B81A-56A3-421F-836F-155682C32F33}"/>
              </a:ext>
            </a:extLst>
          </p:cNvPr>
          <p:cNvSpPr txBox="1"/>
          <p:nvPr/>
        </p:nvSpPr>
        <p:spPr>
          <a:xfrm>
            <a:off x="2868858" y="2770147"/>
            <a:ext cx="44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venir Book" charset="0"/>
                <a:ea typeface="Avenir Book" charset="0"/>
                <a:cs typeface="Avenir Book" charset="0"/>
              </a:rPr>
              <a:t>No</a:t>
            </a:r>
            <a:endParaRPr lang="en-US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6" name="Rounded Rectangle 80">
            <a:extLst>
              <a:ext uri="{FF2B5EF4-FFF2-40B4-BE49-F238E27FC236}">
                <a16:creationId xmlns:a16="http://schemas.microsoft.com/office/drawing/2014/main" id="{5B5F652F-E3CC-446E-BD33-5EDFA722F4C9}"/>
              </a:ext>
            </a:extLst>
          </p:cNvPr>
          <p:cNvSpPr/>
          <p:nvPr/>
        </p:nvSpPr>
        <p:spPr>
          <a:xfrm>
            <a:off x="1048968" y="2060042"/>
            <a:ext cx="914400" cy="54864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7" name="TextBox 76"/>
          <p:cNvSpPr txBox="1"/>
          <p:nvPr/>
        </p:nvSpPr>
        <p:spPr>
          <a:xfrm>
            <a:off x="1051255" y="214930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Agent Monitors</a:t>
            </a:r>
          </a:p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 Email </a:t>
            </a:r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address</a:t>
            </a:r>
            <a:endParaRPr lang="de-DE" sz="800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8" name="Elbow Connector 307">
            <a:extLst>
              <a:ext uri="{FF2B5EF4-FFF2-40B4-BE49-F238E27FC236}">
                <a16:creationId xmlns:a16="http://schemas.microsoft.com/office/drawing/2014/main" id="{78DC864B-EBEF-4BF7-8170-BC74E5843521}"/>
              </a:ext>
            </a:extLst>
          </p:cNvPr>
          <p:cNvCxnSpPr>
            <a:stCxn id="56" idx="1"/>
            <a:endCxn id="76" idx="2"/>
          </p:cNvCxnSpPr>
          <p:nvPr/>
        </p:nvCxnSpPr>
        <p:spPr>
          <a:xfrm rot="10800000">
            <a:off x="1506169" y="2608683"/>
            <a:ext cx="3311411" cy="79830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49983" y="2147544"/>
            <a:ext cx="92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venir Book" charset="0"/>
                <a:ea typeface="Avenir Book" charset="0"/>
                <a:cs typeface="Avenir Book" charset="0"/>
              </a:rPr>
              <a:t>He Open‘s the file in Excel</a:t>
            </a:r>
            <a:endParaRPr lang="de-DE" sz="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384</Words>
  <Application>Microsoft Office PowerPoint</Application>
  <PresentationFormat>Widescreen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Nalam Karun Kumar</dc:creator>
  <cp:lastModifiedBy>Nalam Karun Kumar</cp:lastModifiedBy>
  <cp:revision>15</cp:revision>
  <dcterms:created xsi:type="dcterms:W3CDTF">2019-11-11T15:44:12Z</dcterms:created>
  <dcterms:modified xsi:type="dcterms:W3CDTF">2019-11-14T11:02:53Z</dcterms:modified>
</cp:coreProperties>
</file>