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64" r:id="rId5"/>
  </p:sldMasterIdLst>
  <p:sldIdLst>
    <p:sldId id="337" r:id="rId6"/>
    <p:sldId id="261" r:id="rId7"/>
    <p:sldId id="269" r:id="rId8"/>
    <p:sldId id="271" r:id="rId9"/>
    <p:sldId id="384" r:id="rId10"/>
    <p:sldId id="296" r:id="rId11"/>
    <p:sldId id="305" r:id="rId12"/>
    <p:sldId id="310" r:id="rId13"/>
    <p:sldId id="311" r:id="rId14"/>
    <p:sldId id="312" r:id="rId15"/>
    <p:sldId id="313" r:id="rId16"/>
    <p:sldId id="315" r:id="rId17"/>
    <p:sldId id="335" r:id="rId18"/>
    <p:sldId id="338" r:id="rId19"/>
    <p:sldId id="339" r:id="rId20"/>
    <p:sldId id="340" r:id="rId21"/>
    <p:sldId id="341" r:id="rId22"/>
    <p:sldId id="342" r:id="rId23"/>
    <p:sldId id="343" r:id="rId24"/>
    <p:sldId id="344" r:id="rId25"/>
    <p:sldId id="355" r:id="rId26"/>
    <p:sldId id="356" r:id="rId27"/>
    <p:sldId id="336" r:id="rId28"/>
    <p:sldId id="382" r:id="rId29"/>
    <p:sldId id="357" r:id="rId30"/>
    <p:sldId id="358" r:id="rId31"/>
    <p:sldId id="359" r:id="rId32"/>
    <p:sldId id="360" r:id="rId33"/>
    <p:sldId id="361" r:id="rId34"/>
    <p:sldId id="362" r:id="rId35"/>
    <p:sldId id="363" r:id="rId36"/>
    <p:sldId id="364" r:id="rId37"/>
    <p:sldId id="365" r:id="rId38"/>
    <p:sldId id="366" r:id="rId39"/>
    <p:sldId id="367" r:id="rId40"/>
    <p:sldId id="368" r:id="rId41"/>
    <p:sldId id="369" r:id="rId42"/>
    <p:sldId id="370" r:id="rId43"/>
    <p:sldId id="371" r:id="rId44"/>
    <p:sldId id="372" r:id="rId45"/>
    <p:sldId id="373" r:id="rId46"/>
    <p:sldId id="374" r:id="rId47"/>
    <p:sldId id="375" r:id="rId48"/>
    <p:sldId id="376" r:id="rId49"/>
    <p:sldId id="377" r:id="rId50"/>
    <p:sldId id="378" r:id="rId51"/>
    <p:sldId id="379" r:id="rId52"/>
    <p:sldId id="380" r:id="rId53"/>
    <p:sldId id="293" r:id="rId54"/>
    <p:sldId id="294" r:id="rId55"/>
    <p:sldId id="295" r:id="rId56"/>
    <p:sldId id="297" r:id="rId57"/>
    <p:sldId id="298" r:id="rId58"/>
    <p:sldId id="299" r:id="rId59"/>
    <p:sldId id="300" r:id="rId60"/>
    <p:sldId id="301" r:id="rId61"/>
    <p:sldId id="303" r:id="rId62"/>
    <p:sldId id="304" r:id="rId63"/>
    <p:sldId id="306" r:id="rId64"/>
    <p:sldId id="307" r:id="rId65"/>
    <p:sldId id="308" r:id="rId66"/>
    <p:sldId id="309" r:id="rId67"/>
    <p:sldId id="317" r:id="rId68"/>
    <p:sldId id="318" r:id="rId69"/>
    <p:sldId id="316" r:id="rId70"/>
    <p:sldId id="319" r:id="rId71"/>
    <p:sldId id="320" r:id="rId72"/>
    <p:sldId id="322" r:id="rId73"/>
    <p:sldId id="323" r:id="rId74"/>
    <p:sldId id="324" r:id="rId75"/>
    <p:sldId id="325" r:id="rId76"/>
    <p:sldId id="326" r:id="rId77"/>
    <p:sldId id="327" r:id="rId78"/>
    <p:sldId id="329" r:id="rId79"/>
    <p:sldId id="331" r:id="rId80"/>
    <p:sldId id="332" r:id="rId81"/>
    <p:sldId id="334" r:id="rId82"/>
    <p:sldId id="345" r:id="rId83"/>
    <p:sldId id="347" r:id="rId84"/>
    <p:sldId id="348" r:id="rId85"/>
    <p:sldId id="349" r:id="rId86"/>
    <p:sldId id="350" r:id="rId87"/>
    <p:sldId id="351" r:id="rId88"/>
    <p:sldId id="352" r:id="rId89"/>
    <p:sldId id="353" r:id="rId90"/>
  </p:sldIdLst>
  <p:sldSz cx="12192000" cy="6858000"/>
  <p:notesSz cx="6858000" cy="9144000"/>
  <p:custShowLst>
    <p:custShow name="Banking" id="0">
      <p:sldLst>
        <p:sld r:id="rId7"/>
        <p:sld r:id="rId8"/>
        <p:sld r:id="rId9"/>
        <p:sld r:id="rId26"/>
        <p:sld r:id="rId27"/>
        <p:sld r:id="rId29"/>
        <p:sld r:id="rId10"/>
        <p:sld r:id="rId41"/>
        <p:sld r:id="rId42"/>
        <p:sld r:id="rId43"/>
      </p:sldLst>
    </p:custShow>
    <p:custShow name="Insurance" id="1">
      <p:sldLst>
        <p:sld r:id="rId30"/>
        <p:sld r:id="rId31"/>
        <p:sld r:id="rId32"/>
        <p:sld r:id="rId33"/>
        <p:sld r:id="rId34"/>
        <p:sld r:id="rId35"/>
        <p:sld r:id="rId36"/>
        <p:sld r:id="rId37"/>
        <p:sld r:id="rId38"/>
        <p:sld r:id="rId39"/>
        <p:sld r:id="rId46"/>
        <p:sld r:id="rId47"/>
        <p:sld r:id="rId48"/>
        <p:sld r:id="rId49"/>
        <p:sld r:id="rId50"/>
        <p:sld r:id="rId51"/>
        <p:sld r:id="rId52"/>
        <p:sld r:id="rId53"/>
        <p:sld r:id="rId54"/>
        <p:sld r:id="rId55"/>
        <p:sld r:id="rId56"/>
      </p:sldLst>
    </p:custShow>
    <p:custShow name="Manufacturing" id="2">
      <p:sldLst>
        <p:sld r:id="rId81"/>
        <p:sld r:id="rId28"/>
        <p:sld r:id="rId18"/>
        <p:sld r:id="rId82"/>
        <p:sld r:id="rId19"/>
        <p:sld r:id="rId20"/>
        <p:sld r:id="rId21"/>
        <p:sld r:id="rId22"/>
        <p:sld r:id="rId23"/>
        <p:sld r:id="rId24"/>
        <p:sld r:id="rId25"/>
        <p:sld r:id="rId84"/>
      </p:sldLst>
    </p:custShow>
    <p:custShow name="Logistics" id="3">
      <p:sldLst>
        <p:sld r:id="rId80"/>
        <p:sld r:id="rId85"/>
        <p:sld r:id="rId86"/>
      </p:sldLst>
    </p:custShow>
    <p:custShow name="Telecom" id="4">
      <p:sldLst>
        <p:sld r:id="rId75"/>
        <p:sld r:id="rId76"/>
        <p:sld r:id="rId77"/>
        <p:sld r:id="rId78"/>
        <p:sld r:id="rId79"/>
      </p:sldLst>
    </p:custShow>
    <p:custShow name="Healthcare" id="5">
      <p:sldLst>
        <p:sld r:id="rId62"/>
        <p:sld r:id="rId63"/>
        <p:sld r:id="rId12"/>
        <p:sld r:id="rId64"/>
        <p:sld r:id="rId65"/>
        <p:sld r:id="rId66"/>
        <p:sld r:id="rId67"/>
        <p:sld r:id="rId68"/>
        <p:sld r:id="rId69"/>
        <p:sld r:id="rId13"/>
        <p:sld r:id="rId14"/>
        <p:sld r:id="rId15"/>
        <p:sld r:id="rId16"/>
        <p:sld r:id="rId17"/>
        <p:sld r:id="rId70"/>
        <p:sld r:id="rId71"/>
      </p:sldLst>
    </p:custShow>
    <p:custShow name="Retail" id="6">
      <p:sldLst>
        <p:sld r:id="rId61"/>
        <p:sld r:id="rId72"/>
        <p:sld r:id="rId89"/>
        <p:sld r:id="rId90"/>
      </p:sldLst>
    </p:custShow>
    <p:custShow name="Government" id="7">
      <p:sldLst>
        <p:sld r:id="rId12"/>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custShow id="0"/>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10"/>
    <a:srgbClr val="595959"/>
    <a:srgbClr val="FF8000"/>
    <a:srgbClr val="F796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39" autoAdjust="0"/>
    <p:restoredTop sz="94660"/>
  </p:normalViewPr>
  <p:slideViewPr>
    <p:cSldViewPr snapToGrid="0">
      <p:cViewPr varScale="1">
        <p:scale>
          <a:sx n="64" d="100"/>
          <a:sy n="64" d="100"/>
        </p:scale>
        <p:origin x="870" y="48"/>
      </p:cViewPr>
      <p:guideLst/>
    </p:cSldViewPr>
  </p:slideViewPr>
  <p:notesTextViewPr>
    <p:cViewPr>
      <p:scale>
        <a:sx n="1" d="1"/>
        <a:sy n="1" d="1"/>
      </p:scale>
      <p:origin x="0" y="0"/>
    </p:cViewPr>
  </p:notesTextViewPr>
  <p:sorterViewPr>
    <p:cViewPr varScale="1">
      <p:scale>
        <a:sx n="100" d="100"/>
        <a:sy n="100" d="100"/>
      </p:scale>
      <p:origin x="0" y="-3129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slide" Target="slides/slide85.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viewProps" Target="viewProps.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3279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se Ca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7F781-CE74-487B-B2CF-FCD34629BBAC}"/>
              </a:ext>
            </a:extLst>
          </p:cNvPr>
          <p:cNvSpPr>
            <a:spLocks noGrp="1"/>
          </p:cNvSpPr>
          <p:nvPr>
            <p:ph type="title" hasCustomPrompt="1"/>
          </p:nvPr>
        </p:nvSpPr>
        <p:spPr>
          <a:xfrm>
            <a:off x="90862" y="76200"/>
            <a:ext cx="8881688" cy="171705"/>
          </a:xfrm>
        </p:spPr>
        <p:txBody>
          <a:bodyPr lIns="0">
            <a:normAutofit/>
          </a:bodyPr>
          <a:lstStyle>
            <a:lvl1pPr>
              <a:defRPr sz="1200">
                <a:solidFill>
                  <a:schemeClr val="bg1"/>
                </a:solidFill>
              </a:defRPr>
            </a:lvl1pPr>
          </a:lstStyle>
          <a:p>
            <a:r>
              <a:rPr lang="en-US" dirty="0"/>
              <a:t>Customer Name-Industry-Sub-category</a:t>
            </a:r>
          </a:p>
        </p:txBody>
      </p:sp>
      <p:sp>
        <p:nvSpPr>
          <p:cNvPr id="3" name="Content Placeholder 2">
            <a:extLst>
              <a:ext uri="{FF2B5EF4-FFF2-40B4-BE49-F238E27FC236}">
                <a16:creationId xmlns:a16="http://schemas.microsoft.com/office/drawing/2014/main" id="{5AB495B7-98E9-44A5-8356-5000F7F03959}"/>
              </a:ext>
            </a:extLst>
          </p:cNvPr>
          <p:cNvSpPr>
            <a:spLocks noGrp="1"/>
          </p:cNvSpPr>
          <p:nvPr>
            <p:ph idx="1" hasCustomPrompt="1"/>
          </p:nvPr>
        </p:nvSpPr>
        <p:spPr>
          <a:xfrm>
            <a:off x="356893" y="1864691"/>
            <a:ext cx="2621280" cy="2302559"/>
          </a:xfrm>
        </p:spPr>
        <p:txBody>
          <a:bodyPr lIns="0" tIns="0" rIns="0" bIns="0"/>
          <a:lstStyle>
            <a:lvl1pPr>
              <a:lnSpc>
                <a:spcPct val="150000"/>
              </a:lnSpc>
              <a:defRPr sz="1400">
                <a:solidFill>
                  <a:srgbClr val="595959"/>
                </a:solidFill>
              </a:defRPr>
            </a:lvl1pPr>
          </a:lstStyle>
          <a:p>
            <a:pPr lvl="0"/>
            <a:r>
              <a:rPr lang="en-US" dirty="0"/>
              <a:t>Challenge</a:t>
            </a:r>
          </a:p>
        </p:txBody>
      </p:sp>
      <p:sp>
        <p:nvSpPr>
          <p:cNvPr id="8" name="Content Placeholder 7">
            <a:extLst>
              <a:ext uri="{FF2B5EF4-FFF2-40B4-BE49-F238E27FC236}">
                <a16:creationId xmlns:a16="http://schemas.microsoft.com/office/drawing/2014/main" id="{D79C20B1-0803-48EF-8453-9A68F8667A4B}"/>
              </a:ext>
            </a:extLst>
          </p:cNvPr>
          <p:cNvSpPr>
            <a:spLocks noGrp="1"/>
          </p:cNvSpPr>
          <p:nvPr>
            <p:ph sz="quarter" idx="13" hasCustomPrompt="1"/>
          </p:nvPr>
        </p:nvSpPr>
        <p:spPr>
          <a:xfrm>
            <a:off x="3325990" y="1865142"/>
            <a:ext cx="2620433" cy="2302107"/>
          </a:xfrm>
        </p:spPr>
        <p:txBody>
          <a:bodyPr lIns="0" tIns="0" rIns="0" bIns="0">
            <a:normAutofit/>
          </a:bodyPr>
          <a:lstStyle>
            <a:lvl1pPr>
              <a:lnSpc>
                <a:spcPct val="150000"/>
              </a:lnSpc>
              <a:defRPr sz="1400">
                <a:solidFill>
                  <a:srgbClr val="595959"/>
                </a:solidFill>
              </a:defRPr>
            </a:lvl1pPr>
          </a:lstStyle>
          <a:p>
            <a:pPr lvl="0"/>
            <a:r>
              <a:rPr lang="en-US" dirty="0"/>
              <a:t>Solution</a:t>
            </a:r>
          </a:p>
        </p:txBody>
      </p:sp>
      <p:sp>
        <p:nvSpPr>
          <p:cNvPr id="10" name="Content Placeholder 9">
            <a:extLst>
              <a:ext uri="{FF2B5EF4-FFF2-40B4-BE49-F238E27FC236}">
                <a16:creationId xmlns:a16="http://schemas.microsoft.com/office/drawing/2014/main" id="{C94BD2CF-3B5E-414B-A10A-BA7FA21A56EF}"/>
              </a:ext>
            </a:extLst>
          </p:cNvPr>
          <p:cNvSpPr>
            <a:spLocks noGrp="1"/>
          </p:cNvSpPr>
          <p:nvPr>
            <p:ph sz="quarter" idx="14" hasCustomPrompt="1"/>
          </p:nvPr>
        </p:nvSpPr>
        <p:spPr>
          <a:xfrm>
            <a:off x="6282286" y="1865143"/>
            <a:ext cx="2620433" cy="2302105"/>
          </a:xfrm>
        </p:spPr>
        <p:txBody>
          <a:bodyPr lIns="0" tIns="0" rIns="0" bIns="0">
            <a:normAutofit/>
          </a:bodyPr>
          <a:lstStyle>
            <a:lvl1pPr>
              <a:lnSpc>
                <a:spcPct val="150000"/>
              </a:lnSpc>
              <a:defRPr sz="1400">
                <a:solidFill>
                  <a:srgbClr val="595959"/>
                </a:solidFill>
              </a:defRPr>
            </a:lvl1pPr>
          </a:lstStyle>
          <a:p>
            <a:pPr lvl="0"/>
            <a:r>
              <a:rPr lang="en-US" dirty="0"/>
              <a:t>Solution Automated</a:t>
            </a:r>
          </a:p>
        </p:txBody>
      </p:sp>
      <p:sp>
        <p:nvSpPr>
          <p:cNvPr id="12" name="Content Placeholder 11">
            <a:extLst>
              <a:ext uri="{FF2B5EF4-FFF2-40B4-BE49-F238E27FC236}">
                <a16:creationId xmlns:a16="http://schemas.microsoft.com/office/drawing/2014/main" id="{C2D553AD-503B-4593-A2CA-08BE7A3C8C70}"/>
              </a:ext>
            </a:extLst>
          </p:cNvPr>
          <p:cNvSpPr>
            <a:spLocks noGrp="1"/>
          </p:cNvSpPr>
          <p:nvPr>
            <p:ph sz="quarter" idx="15" hasCustomPrompt="1"/>
          </p:nvPr>
        </p:nvSpPr>
        <p:spPr>
          <a:xfrm>
            <a:off x="9202721" y="1865142"/>
            <a:ext cx="2620433" cy="2302107"/>
          </a:xfrm>
        </p:spPr>
        <p:txBody>
          <a:bodyPr lIns="0" tIns="0" rIns="0" bIns="0">
            <a:normAutofit/>
          </a:bodyPr>
          <a:lstStyle>
            <a:lvl1pPr marL="114300" indent="-114300">
              <a:lnSpc>
                <a:spcPct val="150000"/>
              </a:lnSpc>
              <a:buFont typeface="Arial" panose="020B0604020202020204" pitchFamily="34" charset="0"/>
              <a:buChar char="•"/>
              <a:defRPr sz="1400">
                <a:solidFill>
                  <a:srgbClr val="595959"/>
                </a:solidFill>
              </a:defRPr>
            </a:lvl1pPr>
          </a:lstStyle>
          <a:p>
            <a:pPr lvl="0"/>
            <a:r>
              <a:rPr lang="en-US" dirty="0"/>
              <a:t>Benefits</a:t>
            </a:r>
          </a:p>
        </p:txBody>
      </p:sp>
      <p:cxnSp>
        <p:nvCxnSpPr>
          <p:cNvPr id="13" name="Straight Connector 12">
            <a:extLst>
              <a:ext uri="{FF2B5EF4-FFF2-40B4-BE49-F238E27FC236}">
                <a16:creationId xmlns:a16="http://schemas.microsoft.com/office/drawing/2014/main" id="{A7219029-F05A-4EC7-A697-CC938840AD2A}"/>
              </a:ext>
            </a:extLst>
          </p:cNvPr>
          <p:cNvCxnSpPr>
            <a:cxnSpLocks/>
          </p:cNvCxnSpPr>
          <p:nvPr userDrawn="1"/>
        </p:nvCxnSpPr>
        <p:spPr>
          <a:xfrm>
            <a:off x="3157737" y="1689718"/>
            <a:ext cx="0" cy="3771282"/>
          </a:xfrm>
          <a:prstGeom prst="line">
            <a:avLst/>
          </a:prstGeom>
          <a:ln w="1270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BCAE54-5DE3-438E-B9B7-C752A8142932}"/>
              </a:ext>
            </a:extLst>
          </p:cNvPr>
          <p:cNvCxnSpPr>
            <a:cxnSpLocks/>
          </p:cNvCxnSpPr>
          <p:nvPr userDrawn="1"/>
        </p:nvCxnSpPr>
        <p:spPr>
          <a:xfrm>
            <a:off x="353569" y="5614514"/>
            <a:ext cx="10154425" cy="0"/>
          </a:xfrm>
          <a:prstGeom prst="line">
            <a:avLst/>
          </a:prstGeom>
          <a:ln w="12700" cap="rnd">
            <a:solidFill>
              <a:srgbClr val="FFCD42"/>
            </a:solidFill>
            <a:round/>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A10AAB9-D529-436E-8760-1DFE3B32D882}"/>
              </a:ext>
            </a:extLst>
          </p:cNvPr>
          <p:cNvGrpSpPr/>
          <p:nvPr userDrawn="1"/>
        </p:nvGrpSpPr>
        <p:grpSpPr>
          <a:xfrm>
            <a:off x="4150104" y="4402050"/>
            <a:ext cx="950976" cy="1212464"/>
            <a:chOff x="4070537" y="3487275"/>
            <a:chExt cx="713232" cy="909348"/>
          </a:xfrm>
        </p:grpSpPr>
        <p:pic>
          <p:nvPicPr>
            <p:cNvPr id="16" name="Picture 15">
              <a:extLst>
                <a:ext uri="{FF2B5EF4-FFF2-40B4-BE49-F238E27FC236}">
                  <a16:creationId xmlns:a16="http://schemas.microsoft.com/office/drawing/2014/main" id="{59312EAE-309B-4437-955E-8F10EB566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0537" y="3487275"/>
              <a:ext cx="713232" cy="701728"/>
            </a:xfrm>
            <a:prstGeom prst="rect">
              <a:avLst/>
            </a:prstGeom>
          </p:spPr>
        </p:pic>
        <p:cxnSp>
          <p:nvCxnSpPr>
            <p:cNvPr id="17" name="Straight Connector 16">
              <a:extLst>
                <a:ext uri="{FF2B5EF4-FFF2-40B4-BE49-F238E27FC236}">
                  <a16:creationId xmlns:a16="http://schemas.microsoft.com/office/drawing/2014/main" id="{769CDE31-608C-4B78-9B0F-562BEDDE2B56}"/>
                </a:ext>
              </a:extLst>
            </p:cNvPr>
            <p:cNvCxnSpPr/>
            <p:nvPr/>
          </p:nvCxnSpPr>
          <p:spPr>
            <a:xfrm flipH="1">
              <a:off x="4407694" y="4161685"/>
              <a:ext cx="3188" cy="234938"/>
            </a:xfrm>
            <a:prstGeom prst="line">
              <a:avLst/>
            </a:prstGeom>
            <a:ln w="12700" cap="rnd">
              <a:solidFill>
                <a:srgbClr val="FFCD42"/>
              </a:solidFill>
              <a:round/>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62952DB8-FB3A-4714-A26C-BD3AE6EC27D3}"/>
              </a:ext>
            </a:extLst>
          </p:cNvPr>
          <p:cNvGrpSpPr/>
          <p:nvPr userDrawn="1"/>
        </p:nvGrpSpPr>
        <p:grpSpPr>
          <a:xfrm>
            <a:off x="10040655" y="4402050"/>
            <a:ext cx="950976" cy="1212464"/>
            <a:chOff x="7258758" y="3487275"/>
            <a:chExt cx="713232" cy="909348"/>
          </a:xfrm>
        </p:grpSpPr>
        <p:pic>
          <p:nvPicPr>
            <p:cNvPr id="19" name="Picture 18">
              <a:extLst>
                <a:ext uri="{FF2B5EF4-FFF2-40B4-BE49-F238E27FC236}">
                  <a16:creationId xmlns:a16="http://schemas.microsoft.com/office/drawing/2014/main" id="{FC6575E1-563D-463E-9F2D-3095AAC76E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8758" y="3487275"/>
              <a:ext cx="713232" cy="701729"/>
            </a:xfrm>
            <a:prstGeom prst="rect">
              <a:avLst/>
            </a:prstGeom>
          </p:spPr>
        </p:pic>
        <p:cxnSp>
          <p:nvCxnSpPr>
            <p:cNvPr id="20" name="Straight Connector 19">
              <a:extLst>
                <a:ext uri="{FF2B5EF4-FFF2-40B4-BE49-F238E27FC236}">
                  <a16:creationId xmlns:a16="http://schemas.microsoft.com/office/drawing/2014/main" id="{02726A66-8F26-46BB-AA1D-D38298406C56}"/>
                </a:ext>
              </a:extLst>
            </p:cNvPr>
            <p:cNvCxnSpPr/>
            <p:nvPr/>
          </p:nvCxnSpPr>
          <p:spPr>
            <a:xfrm flipH="1">
              <a:off x="7615374" y="4161685"/>
              <a:ext cx="3188" cy="234938"/>
            </a:xfrm>
            <a:prstGeom prst="line">
              <a:avLst/>
            </a:prstGeom>
            <a:ln w="12700" cap="rnd">
              <a:solidFill>
                <a:srgbClr val="FFCD42"/>
              </a:solidFill>
              <a:round/>
            </a:ln>
          </p:spPr>
          <p:style>
            <a:lnRef idx="1">
              <a:schemeClr val="accent1"/>
            </a:lnRef>
            <a:fillRef idx="0">
              <a:schemeClr val="accent1"/>
            </a:fillRef>
            <a:effectRef idx="0">
              <a:schemeClr val="accent1"/>
            </a:effectRef>
            <a:fontRef idx="minor">
              <a:schemeClr val="tx1"/>
            </a:fontRef>
          </p:style>
        </p:cxnSp>
      </p:grpSp>
      <p:cxnSp>
        <p:nvCxnSpPr>
          <p:cNvPr id="21" name="Straight Connector 20">
            <a:extLst>
              <a:ext uri="{FF2B5EF4-FFF2-40B4-BE49-F238E27FC236}">
                <a16:creationId xmlns:a16="http://schemas.microsoft.com/office/drawing/2014/main" id="{3198E3E4-021B-4B5F-8769-C9051E5FF528}"/>
              </a:ext>
            </a:extLst>
          </p:cNvPr>
          <p:cNvCxnSpPr/>
          <p:nvPr userDrawn="1"/>
        </p:nvCxnSpPr>
        <p:spPr>
          <a:xfrm>
            <a:off x="9203877" y="1693647"/>
            <a:ext cx="2621280" cy="0"/>
          </a:xfrm>
          <a:prstGeom prst="line">
            <a:avLst/>
          </a:prstGeom>
          <a:ln w="12700" cap="rnd">
            <a:solidFill>
              <a:srgbClr val="FFCD42"/>
            </a:solidFill>
            <a:roun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D5E5C9-6596-4737-9D1D-4AC033B3BD33}"/>
              </a:ext>
            </a:extLst>
          </p:cNvPr>
          <p:cNvCxnSpPr>
            <a:cxnSpLocks/>
          </p:cNvCxnSpPr>
          <p:nvPr userDrawn="1"/>
        </p:nvCxnSpPr>
        <p:spPr>
          <a:xfrm>
            <a:off x="6117135" y="1689718"/>
            <a:ext cx="0" cy="3771282"/>
          </a:xfrm>
          <a:prstGeom prst="line">
            <a:avLst/>
          </a:prstGeom>
          <a:ln w="1270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F470E99-A7A3-4A3D-A282-8D5F7AA4A1E0}"/>
              </a:ext>
            </a:extLst>
          </p:cNvPr>
          <p:cNvCxnSpPr>
            <a:cxnSpLocks/>
          </p:cNvCxnSpPr>
          <p:nvPr userDrawn="1"/>
        </p:nvCxnSpPr>
        <p:spPr>
          <a:xfrm>
            <a:off x="345611" y="1693647"/>
            <a:ext cx="2621280" cy="0"/>
          </a:xfrm>
          <a:prstGeom prst="line">
            <a:avLst/>
          </a:prstGeom>
          <a:ln w="1270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72C4F48-FABC-40D5-8433-58B896AE421F}"/>
              </a:ext>
            </a:extLst>
          </p:cNvPr>
          <p:cNvSpPr txBox="1"/>
          <p:nvPr userDrawn="1"/>
        </p:nvSpPr>
        <p:spPr>
          <a:xfrm>
            <a:off x="9198234" y="1279349"/>
            <a:ext cx="2628549" cy="338554"/>
          </a:xfrm>
          <a:prstGeom prst="rect">
            <a:avLst/>
          </a:prstGeom>
          <a:noFill/>
        </p:spPr>
        <p:txBody>
          <a:bodyPr wrap="square" lIns="0" rIns="0"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79646"/>
                </a:solidFill>
                <a:effectLst/>
                <a:uLnTx/>
                <a:uFillTx/>
                <a:latin typeface="Verdana" panose="020B0604030504040204" pitchFamily="34" charset="0"/>
                <a:ea typeface="Verdana" panose="020B0604030504040204" pitchFamily="34" charset="0"/>
                <a:cs typeface="Verdana" panose="020B0604030504040204" pitchFamily="34" charset="0"/>
              </a:rPr>
              <a:t>BENEFITS</a:t>
            </a:r>
          </a:p>
        </p:txBody>
      </p:sp>
      <p:sp>
        <p:nvSpPr>
          <p:cNvPr id="25" name="TextBox 24">
            <a:extLst>
              <a:ext uri="{FF2B5EF4-FFF2-40B4-BE49-F238E27FC236}">
                <a16:creationId xmlns:a16="http://schemas.microsoft.com/office/drawing/2014/main" id="{66883B52-64E6-4D7C-9CCB-86743D10620E}"/>
              </a:ext>
            </a:extLst>
          </p:cNvPr>
          <p:cNvSpPr txBox="1"/>
          <p:nvPr userDrawn="1"/>
        </p:nvSpPr>
        <p:spPr>
          <a:xfrm>
            <a:off x="3308077" y="1279349"/>
            <a:ext cx="2628155" cy="338554"/>
          </a:xfrm>
          <a:prstGeom prst="rect">
            <a:avLst/>
          </a:prstGeom>
          <a:noFill/>
        </p:spPr>
        <p:txBody>
          <a:bodyPr wrap="square" lIns="0" rIns="0"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95959"/>
                </a:solidFill>
                <a:effectLst/>
                <a:uLnTx/>
                <a:uFillTx/>
                <a:latin typeface="Verdana" panose="020B0604030504040204" pitchFamily="34" charset="0"/>
                <a:ea typeface="Verdana" panose="020B0604030504040204" pitchFamily="34" charset="0"/>
                <a:cs typeface="Verdana" panose="020B0604030504040204" pitchFamily="34" charset="0"/>
              </a:rPr>
              <a:t>SOLUTION</a:t>
            </a:r>
          </a:p>
        </p:txBody>
      </p:sp>
      <p:sp>
        <p:nvSpPr>
          <p:cNvPr id="26" name="TextBox 25">
            <a:extLst>
              <a:ext uri="{FF2B5EF4-FFF2-40B4-BE49-F238E27FC236}">
                <a16:creationId xmlns:a16="http://schemas.microsoft.com/office/drawing/2014/main" id="{198EF80C-F3B8-4978-B608-10D257BBFF4E}"/>
              </a:ext>
            </a:extLst>
          </p:cNvPr>
          <p:cNvSpPr txBox="1"/>
          <p:nvPr userDrawn="1"/>
        </p:nvSpPr>
        <p:spPr>
          <a:xfrm>
            <a:off x="346825" y="1279350"/>
            <a:ext cx="2635755" cy="338554"/>
          </a:xfrm>
          <a:prstGeom prst="rect">
            <a:avLst/>
          </a:prstGeom>
          <a:noFill/>
        </p:spPr>
        <p:txBody>
          <a:bodyPr wrap="square" lIns="0" rIns="0"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95959"/>
                </a:solidFill>
                <a:effectLst/>
                <a:uLnTx/>
                <a:uFillTx/>
                <a:latin typeface="Verdana" panose="020B0604030504040204" pitchFamily="34" charset="0"/>
                <a:ea typeface="Verdana" panose="020B0604030504040204" pitchFamily="34" charset="0"/>
                <a:cs typeface="Verdana" panose="020B0604030504040204" pitchFamily="34" charset="0"/>
              </a:rPr>
              <a:t>CHALLENGE</a:t>
            </a:r>
          </a:p>
        </p:txBody>
      </p:sp>
      <p:cxnSp>
        <p:nvCxnSpPr>
          <p:cNvPr id="27" name="Straight Connector 26">
            <a:extLst>
              <a:ext uri="{FF2B5EF4-FFF2-40B4-BE49-F238E27FC236}">
                <a16:creationId xmlns:a16="http://schemas.microsoft.com/office/drawing/2014/main" id="{8A5F8250-9426-4BE9-BD5D-4FEB36989007}"/>
              </a:ext>
            </a:extLst>
          </p:cNvPr>
          <p:cNvCxnSpPr/>
          <p:nvPr userDrawn="1"/>
        </p:nvCxnSpPr>
        <p:spPr>
          <a:xfrm>
            <a:off x="3315701" y="1693647"/>
            <a:ext cx="2621280" cy="0"/>
          </a:xfrm>
          <a:prstGeom prst="line">
            <a:avLst/>
          </a:prstGeom>
          <a:ln w="1270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9A9027B-BC59-46FC-A615-0FCE7297A969}"/>
              </a:ext>
            </a:extLst>
          </p:cNvPr>
          <p:cNvSpPr txBox="1"/>
          <p:nvPr userDrawn="1"/>
        </p:nvSpPr>
        <p:spPr>
          <a:xfrm>
            <a:off x="6282256" y="1279349"/>
            <a:ext cx="2900289" cy="338554"/>
          </a:xfrm>
          <a:prstGeom prst="rect">
            <a:avLst/>
          </a:prstGeom>
          <a:noFill/>
        </p:spPr>
        <p:txBody>
          <a:bodyPr wrap="square" lIns="0" rIns="0"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95959"/>
                </a:solidFill>
                <a:effectLst/>
                <a:uLnTx/>
                <a:uFillTx/>
                <a:latin typeface="Verdana" panose="020B0604030504040204" pitchFamily="34" charset="0"/>
                <a:ea typeface="Verdana" panose="020B0604030504040204" pitchFamily="34" charset="0"/>
                <a:cs typeface="Verdana" panose="020B0604030504040204" pitchFamily="34" charset="0"/>
              </a:rPr>
              <a:t>PROCESSES AUTOMATED</a:t>
            </a:r>
          </a:p>
        </p:txBody>
      </p:sp>
      <p:cxnSp>
        <p:nvCxnSpPr>
          <p:cNvPr id="29" name="Straight Connector 28">
            <a:extLst>
              <a:ext uri="{FF2B5EF4-FFF2-40B4-BE49-F238E27FC236}">
                <a16:creationId xmlns:a16="http://schemas.microsoft.com/office/drawing/2014/main" id="{B86F0929-460F-4F97-9C96-E58431237CE1}"/>
              </a:ext>
            </a:extLst>
          </p:cNvPr>
          <p:cNvCxnSpPr/>
          <p:nvPr userDrawn="1"/>
        </p:nvCxnSpPr>
        <p:spPr>
          <a:xfrm>
            <a:off x="6276609" y="1693647"/>
            <a:ext cx="2621280" cy="0"/>
          </a:xfrm>
          <a:prstGeom prst="line">
            <a:avLst/>
          </a:prstGeom>
          <a:ln w="1270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17625F8-79CE-4028-998A-BE9073DD4238}"/>
              </a:ext>
            </a:extLst>
          </p:cNvPr>
          <p:cNvCxnSpPr>
            <a:cxnSpLocks/>
          </p:cNvCxnSpPr>
          <p:nvPr userDrawn="1"/>
        </p:nvCxnSpPr>
        <p:spPr>
          <a:xfrm>
            <a:off x="9053537" y="1689718"/>
            <a:ext cx="0" cy="3771282"/>
          </a:xfrm>
          <a:prstGeom prst="line">
            <a:avLst/>
          </a:prstGeom>
          <a:ln w="1270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D5F47C59-FF15-4154-95F2-E74BD428698B}"/>
              </a:ext>
            </a:extLst>
          </p:cNvPr>
          <p:cNvGrpSpPr/>
          <p:nvPr userDrawn="1"/>
        </p:nvGrpSpPr>
        <p:grpSpPr>
          <a:xfrm>
            <a:off x="1272012" y="4471018"/>
            <a:ext cx="816864" cy="1143497"/>
            <a:chOff x="938562" y="3539000"/>
            <a:chExt cx="612648" cy="857623"/>
          </a:xfrm>
        </p:grpSpPr>
        <p:cxnSp>
          <p:nvCxnSpPr>
            <p:cNvPr id="32" name="Straight Connector 31">
              <a:extLst>
                <a:ext uri="{FF2B5EF4-FFF2-40B4-BE49-F238E27FC236}">
                  <a16:creationId xmlns:a16="http://schemas.microsoft.com/office/drawing/2014/main" id="{ED621E2E-E733-40AA-8C76-6084BD0056AF}"/>
                </a:ext>
              </a:extLst>
            </p:cNvPr>
            <p:cNvCxnSpPr/>
            <p:nvPr userDrawn="1"/>
          </p:nvCxnSpPr>
          <p:spPr>
            <a:xfrm flipH="1">
              <a:off x="1247558" y="4161685"/>
              <a:ext cx="3188" cy="234938"/>
            </a:xfrm>
            <a:prstGeom prst="line">
              <a:avLst/>
            </a:prstGeom>
            <a:ln w="12700" cap="rnd">
              <a:solidFill>
                <a:srgbClr val="FFCD42"/>
              </a:solidFill>
              <a:round/>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C9A22A2B-663C-4E9A-9930-F17758932D9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38562" y="3539000"/>
              <a:ext cx="612648" cy="612648"/>
            </a:xfrm>
            <a:prstGeom prst="rect">
              <a:avLst/>
            </a:prstGeom>
          </p:spPr>
        </p:pic>
      </p:grpSp>
      <p:grpSp>
        <p:nvGrpSpPr>
          <p:cNvPr id="34" name="Group 33">
            <a:extLst>
              <a:ext uri="{FF2B5EF4-FFF2-40B4-BE49-F238E27FC236}">
                <a16:creationId xmlns:a16="http://schemas.microsoft.com/office/drawing/2014/main" id="{0B22FF7D-4BE8-4172-AC20-C0659B256CD9}"/>
              </a:ext>
            </a:extLst>
          </p:cNvPr>
          <p:cNvGrpSpPr/>
          <p:nvPr userDrawn="1"/>
        </p:nvGrpSpPr>
        <p:grpSpPr>
          <a:xfrm>
            <a:off x="7154311" y="4471018"/>
            <a:ext cx="816864" cy="1143497"/>
            <a:chOff x="5672057" y="3539000"/>
            <a:chExt cx="612648" cy="857623"/>
          </a:xfrm>
        </p:grpSpPr>
        <p:cxnSp>
          <p:nvCxnSpPr>
            <p:cNvPr id="35" name="Straight Connector 34">
              <a:extLst>
                <a:ext uri="{FF2B5EF4-FFF2-40B4-BE49-F238E27FC236}">
                  <a16:creationId xmlns:a16="http://schemas.microsoft.com/office/drawing/2014/main" id="{1F7F9407-F99A-4B6A-AE2F-654B1D22BD98}"/>
                </a:ext>
              </a:extLst>
            </p:cNvPr>
            <p:cNvCxnSpPr/>
            <p:nvPr userDrawn="1"/>
          </p:nvCxnSpPr>
          <p:spPr>
            <a:xfrm flipH="1">
              <a:off x="5978381" y="4161685"/>
              <a:ext cx="3188" cy="234938"/>
            </a:xfrm>
            <a:prstGeom prst="line">
              <a:avLst/>
            </a:prstGeom>
            <a:ln w="12700" cap="rnd">
              <a:solidFill>
                <a:srgbClr val="FFCD42"/>
              </a:solidFill>
              <a:roun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82F7075D-6E33-4161-9E2C-A0BD0E535955}"/>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672057" y="3539000"/>
              <a:ext cx="612648" cy="612648"/>
            </a:xfrm>
            <a:prstGeom prst="rect">
              <a:avLst/>
            </a:prstGeom>
          </p:spPr>
        </p:pic>
      </p:grpSp>
      <p:sp>
        <p:nvSpPr>
          <p:cNvPr id="37" name="Footer Placeholder 4">
            <a:extLst>
              <a:ext uri="{FF2B5EF4-FFF2-40B4-BE49-F238E27FC236}">
                <a16:creationId xmlns:a16="http://schemas.microsoft.com/office/drawing/2014/main" id="{D075B8C0-9189-494B-8C3B-F0B270B71189}"/>
              </a:ext>
            </a:extLst>
          </p:cNvPr>
          <p:cNvSpPr txBox="1">
            <a:spLocks/>
          </p:cNvSpPr>
          <p:nvPr userDrawn="1"/>
        </p:nvSpPr>
        <p:spPr>
          <a:xfrm>
            <a:off x="226408" y="6165927"/>
            <a:ext cx="4114800" cy="366183"/>
          </a:xfrm>
          <a:prstGeom prst="rect">
            <a:avLst/>
          </a:prstGeom>
        </p:spPr>
        <p:txBody>
          <a:bodyPr vert="horz" lIns="121920" tIns="60960" rIns="121920" bIns="6096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Company Confidential – Do Not Distribute</a:t>
            </a:r>
          </a:p>
        </p:txBody>
      </p:sp>
      <p:sp>
        <p:nvSpPr>
          <p:cNvPr id="5" name="Content Placeholder 4">
            <a:extLst>
              <a:ext uri="{FF2B5EF4-FFF2-40B4-BE49-F238E27FC236}">
                <a16:creationId xmlns:a16="http://schemas.microsoft.com/office/drawing/2014/main" id="{222FC587-95D7-4474-9A21-D9A5E622B752}"/>
              </a:ext>
            </a:extLst>
          </p:cNvPr>
          <p:cNvSpPr>
            <a:spLocks noGrp="1"/>
          </p:cNvSpPr>
          <p:nvPr>
            <p:ph sz="quarter" idx="16" hasCustomPrompt="1"/>
          </p:nvPr>
        </p:nvSpPr>
        <p:spPr>
          <a:xfrm>
            <a:off x="346075" y="254000"/>
            <a:ext cx="8626475" cy="332399"/>
          </a:xfrm>
        </p:spPr>
        <p:txBody>
          <a:bodyPr lIns="0" tIns="0" rIns="0" bIns="0">
            <a:spAutoFit/>
          </a:bodyPr>
          <a:lstStyle>
            <a:lvl1pPr>
              <a:spcBef>
                <a:spcPts val="0"/>
              </a:spcBef>
              <a:defRPr sz="2400">
                <a:solidFill>
                  <a:srgbClr val="595959"/>
                </a:solidFill>
              </a:defRPr>
            </a:lvl1pPr>
          </a:lstStyle>
          <a:p>
            <a:pPr lvl="0"/>
            <a:r>
              <a:rPr lang="en-US" dirty="0"/>
              <a:t>Company Name</a:t>
            </a:r>
          </a:p>
        </p:txBody>
      </p:sp>
      <p:sp>
        <p:nvSpPr>
          <p:cNvPr id="7" name="Content Placeholder 6">
            <a:extLst>
              <a:ext uri="{FF2B5EF4-FFF2-40B4-BE49-F238E27FC236}">
                <a16:creationId xmlns:a16="http://schemas.microsoft.com/office/drawing/2014/main" id="{9436F0D4-D45C-4E73-A839-B6467BDE58E9}"/>
              </a:ext>
            </a:extLst>
          </p:cNvPr>
          <p:cNvSpPr>
            <a:spLocks noGrp="1"/>
          </p:cNvSpPr>
          <p:nvPr>
            <p:ph sz="quarter" idx="17" hasCustomPrompt="1"/>
          </p:nvPr>
        </p:nvSpPr>
        <p:spPr>
          <a:xfrm>
            <a:off x="346075" y="558800"/>
            <a:ext cx="8626475" cy="236538"/>
          </a:xfrm>
        </p:spPr>
        <p:txBody>
          <a:bodyPr lIns="0">
            <a:noAutofit/>
          </a:bodyPr>
          <a:lstStyle>
            <a:lvl1pPr>
              <a:defRPr sz="1400">
                <a:solidFill>
                  <a:srgbClr val="F79646"/>
                </a:solidFill>
              </a:defRPr>
            </a:lvl1pPr>
          </a:lstStyle>
          <a:p>
            <a:pPr lvl="0"/>
            <a:r>
              <a:rPr lang="en-US" dirty="0"/>
              <a:t>Industry - Sub-category</a:t>
            </a:r>
          </a:p>
        </p:txBody>
      </p:sp>
      <p:sp>
        <p:nvSpPr>
          <p:cNvPr id="42" name="Rectangle 41">
            <a:extLst>
              <a:ext uri="{FF2B5EF4-FFF2-40B4-BE49-F238E27FC236}">
                <a16:creationId xmlns:a16="http://schemas.microsoft.com/office/drawing/2014/main" id="{031A4D1C-46D3-41BB-B494-00669A774AA7}"/>
              </a:ext>
            </a:extLst>
          </p:cNvPr>
          <p:cNvSpPr/>
          <p:nvPr userDrawn="1"/>
        </p:nvSpPr>
        <p:spPr>
          <a:xfrm flipV="1">
            <a:off x="-1" y="896112"/>
            <a:ext cx="12147547" cy="45719"/>
          </a:xfrm>
          <a:prstGeom prst="rect">
            <a:avLst/>
          </a:prstGeom>
          <a:gradFill rotWithShape="1">
            <a:gsLst>
              <a:gs pos="0">
                <a:srgbClr val="FCB414">
                  <a:tint val="100000"/>
                  <a:shade val="100000"/>
                  <a:satMod val="130000"/>
                </a:srgbClr>
              </a:gs>
              <a:gs pos="100000">
                <a:srgbClr val="FCB414">
                  <a:tint val="50000"/>
                  <a:shade val="100000"/>
                  <a:satMod val="350000"/>
                </a:srgbClr>
              </a:gs>
            </a:gsLst>
            <a:lin ang="16200000" scaled="0"/>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lumMod val="65000"/>
                  <a:lumOff val="35000"/>
                </a:prstClr>
              </a:solidFill>
              <a:effectLst/>
              <a:uLnTx/>
              <a:uFillTx/>
              <a:latin typeface="Verdana"/>
              <a:ea typeface="+mn-ea"/>
              <a:cs typeface="Verdana"/>
            </a:endParaRPr>
          </a:p>
        </p:txBody>
      </p:sp>
      <p:sp>
        <p:nvSpPr>
          <p:cNvPr id="39" name="Content Placeholder 2">
            <a:extLst>
              <a:ext uri="{FF2B5EF4-FFF2-40B4-BE49-F238E27FC236}">
                <a16:creationId xmlns:a16="http://schemas.microsoft.com/office/drawing/2014/main" id="{7FD181A9-A977-49BA-850F-52BBD2D32C5E}"/>
              </a:ext>
            </a:extLst>
          </p:cNvPr>
          <p:cNvSpPr>
            <a:spLocks noGrp="1"/>
          </p:cNvSpPr>
          <p:nvPr>
            <p:ph idx="18" hasCustomPrompt="1"/>
          </p:nvPr>
        </p:nvSpPr>
        <p:spPr>
          <a:xfrm>
            <a:off x="4856554" y="6049997"/>
            <a:ext cx="2621280" cy="559170"/>
          </a:xfrm>
        </p:spPr>
        <p:txBody>
          <a:bodyPr lIns="0" tIns="0" rIns="0" bIns="0"/>
          <a:lstStyle>
            <a:lvl1pPr>
              <a:lnSpc>
                <a:spcPct val="150000"/>
              </a:lnSpc>
              <a:defRPr sz="1400">
                <a:solidFill>
                  <a:srgbClr val="595959"/>
                </a:solidFill>
              </a:defRPr>
            </a:lvl1pPr>
          </a:lstStyle>
          <a:p>
            <a:pPr lvl="0"/>
            <a:r>
              <a:rPr lang="en-US" dirty="0"/>
              <a:t>Challenge</a:t>
            </a:r>
          </a:p>
        </p:txBody>
      </p:sp>
    </p:spTree>
    <p:extLst>
      <p:ext uri="{BB962C8B-B14F-4D97-AF65-F5344CB8AC3E}">
        <p14:creationId xmlns:p14="http://schemas.microsoft.com/office/powerpoint/2010/main" val="2204815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32794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C45BDB-214B-464B-B3BD-CDB2521801AE}"/>
              </a:ext>
            </a:extLst>
          </p:cNvPr>
          <p:cNvSpPr>
            <a:spLocks noGrp="1"/>
          </p:cNvSpPr>
          <p:nvPr>
            <p:ph type="title"/>
          </p:nvPr>
        </p:nvSpPr>
        <p:spPr>
          <a:xfrm>
            <a:off x="838200" y="569386"/>
            <a:ext cx="8807027" cy="717549"/>
          </a:xfrm>
          <a:prstGeom prst="rect">
            <a:avLst/>
          </a:prstGeom>
        </p:spPr>
        <p:txBody>
          <a:bodyPr vert="horz" lIns="91440" tIns="45720" rIns="91440" bIns="45720" rtlCol="0" anchor="ctr">
            <a:normAutofit/>
          </a:bodyPr>
          <a:lstStyle/>
          <a:p>
            <a:r>
              <a:rPr lang="en-US" dirty="0"/>
              <a:t>Company Name</a:t>
            </a:r>
          </a:p>
        </p:txBody>
      </p:sp>
      <p:sp>
        <p:nvSpPr>
          <p:cNvPr id="3" name="Text Placeholder 2">
            <a:extLst>
              <a:ext uri="{FF2B5EF4-FFF2-40B4-BE49-F238E27FC236}">
                <a16:creationId xmlns:a16="http://schemas.microsoft.com/office/drawing/2014/main" id="{3F1A6DF5-F80C-4568-8094-C36086249FF1}"/>
              </a:ext>
            </a:extLst>
          </p:cNvPr>
          <p:cNvSpPr>
            <a:spLocks noGrp="1"/>
          </p:cNvSpPr>
          <p:nvPr>
            <p:ph type="body" idx="1"/>
          </p:nvPr>
        </p:nvSpPr>
        <p:spPr>
          <a:xfrm>
            <a:off x="838200" y="1826685"/>
            <a:ext cx="2621280" cy="4025476"/>
          </a:xfrm>
          <a:prstGeom prst="rect">
            <a:avLst/>
          </a:prstGeom>
        </p:spPr>
        <p:txBody>
          <a:bodyPr vert="horz" lIns="91440" tIns="45720" rIns="91440" bIns="45720" rtlCol="0">
            <a:normAutofit/>
          </a:bodyPr>
          <a:lstStyle/>
          <a:p>
            <a:pPr lvl="0"/>
            <a:r>
              <a:rPr lang="en-US" dirty="0"/>
              <a:t>Challenge</a:t>
            </a:r>
          </a:p>
        </p:txBody>
      </p:sp>
      <p:sp>
        <p:nvSpPr>
          <p:cNvPr id="5" name="Footer Placeholder 4">
            <a:extLst>
              <a:ext uri="{FF2B5EF4-FFF2-40B4-BE49-F238E27FC236}">
                <a16:creationId xmlns:a16="http://schemas.microsoft.com/office/drawing/2014/main" id="{D4EB4BA3-3914-473F-92C6-A9F7663B1F75}"/>
              </a:ext>
            </a:extLst>
          </p:cNvPr>
          <p:cNvSpPr>
            <a:spLocks noGrp="1"/>
          </p:cNvSpPr>
          <p:nvPr>
            <p:ph type="ftr" sz="quarter" idx="3"/>
          </p:nvPr>
        </p:nvSpPr>
        <p:spPr>
          <a:xfrm>
            <a:off x="489373"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pPr defTabSz="609585"/>
            <a:r>
              <a:rPr lang="en-US">
                <a:solidFill>
                  <a:prstClr val="black">
                    <a:tint val="75000"/>
                  </a:prstClr>
                </a:solidFill>
              </a:rPr>
              <a:t>Company Confidential – Do Not Distribute</a:t>
            </a:r>
            <a:endParaRPr lang="en-US" dirty="0">
              <a:solidFill>
                <a:prstClr val="black">
                  <a:tint val="75000"/>
                </a:prstClr>
              </a:solidFill>
            </a:endParaRPr>
          </a:p>
        </p:txBody>
      </p:sp>
      <p:pic>
        <p:nvPicPr>
          <p:cNvPr id="7" name="Picture 6">
            <a:extLst>
              <a:ext uri="{FF2B5EF4-FFF2-40B4-BE49-F238E27FC236}">
                <a16:creationId xmlns:a16="http://schemas.microsoft.com/office/drawing/2014/main" id="{869AE49B-ADFF-4B70-9DD0-4478169DCE03}"/>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9977121" y="6037580"/>
            <a:ext cx="1651625" cy="609600"/>
          </a:xfrm>
          <a:prstGeom prst="rect">
            <a:avLst/>
          </a:prstGeom>
        </p:spPr>
      </p:pic>
      <p:sp>
        <p:nvSpPr>
          <p:cNvPr id="8" name="Text Placeholder 2">
            <a:extLst>
              <a:ext uri="{FF2B5EF4-FFF2-40B4-BE49-F238E27FC236}">
                <a16:creationId xmlns:a16="http://schemas.microsoft.com/office/drawing/2014/main" id="{D39262A3-633F-4241-9FE3-76AE9B471E23}"/>
              </a:ext>
            </a:extLst>
          </p:cNvPr>
          <p:cNvSpPr txBox="1">
            <a:spLocks/>
          </p:cNvSpPr>
          <p:nvPr userDrawn="1"/>
        </p:nvSpPr>
        <p:spPr>
          <a:xfrm>
            <a:off x="5522344" y="6037581"/>
            <a:ext cx="2621280" cy="717550"/>
          </a:xfrm>
          <a:prstGeom prst="rect">
            <a:avLst/>
          </a:prstGeom>
        </p:spPr>
        <p:txBody>
          <a:bodyPr vert="horz" lIns="91440" tIns="45720" rIns="91440" bIns="45720" rtlCol="0">
            <a:normAutofit/>
          </a:bodyPr>
          <a:lstStyle>
            <a:lvl1pPr marL="0" indent="0" algn="l" defTabSz="1219170" rtl="0" eaLnBrk="1" latinLnBrk="0" hangingPunct="1">
              <a:lnSpc>
                <a:spcPct val="100000"/>
              </a:lnSpc>
              <a:spcBef>
                <a:spcPts val="1333"/>
              </a:spcBef>
              <a:buFontTx/>
              <a:buNone/>
              <a:defRPr sz="1467"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sz="1200" dirty="0">
                <a:solidFill>
                  <a:schemeClr val="tx1"/>
                </a:solidFill>
              </a:rPr>
              <a:t>Challenge</a:t>
            </a:r>
          </a:p>
        </p:txBody>
      </p:sp>
    </p:spTree>
    <p:extLst>
      <p:ext uri="{BB962C8B-B14F-4D97-AF65-F5344CB8AC3E}">
        <p14:creationId xmlns:p14="http://schemas.microsoft.com/office/powerpoint/2010/main" val="221672047"/>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1219170" rtl="0" eaLnBrk="1" latinLnBrk="0" hangingPunct="1">
        <a:lnSpc>
          <a:spcPct val="90000"/>
        </a:lnSpc>
        <a:spcBef>
          <a:spcPct val="0"/>
        </a:spcBef>
        <a:buNone/>
        <a:defRPr sz="3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1219170" rtl="0" eaLnBrk="1" latinLnBrk="0" hangingPunct="1">
        <a:lnSpc>
          <a:spcPct val="100000"/>
        </a:lnSpc>
        <a:spcBef>
          <a:spcPts val="1333"/>
        </a:spcBef>
        <a:buFontTx/>
        <a:buNone/>
        <a:defRPr sz="1467"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C45BDB-214B-464B-B3BD-CDB2521801AE}"/>
              </a:ext>
            </a:extLst>
          </p:cNvPr>
          <p:cNvSpPr>
            <a:spLocks noGrp="1"/>
          </p:cNvSpPr>
          <p:nvPr>
            <p:ph type="title"/>
          </p:nvPr>
        </p:nvSpPr>
        <p:spPr>
          <a:xfrm>
            <a:off x="838200" y="569386"/>
            <a:ext cx="8807027" cy="717549"/>
          </a:xfrm>
          <a:prstGeom prst="rect">
            <a:avLst/>
          </a:prstGeom>
        </p:spPr>
        <p:txBody>
          <a:bodyPr vert="horz" lIns="91440" tIns="45720" rIns="91440" bIns="45720" rtlCol="0" anchor="ctr">
            <a:normAutofit/>
          </a:bodyPr>
          <a:lstStyle/>
          <a:p>
            <a:r>
              <a:rPr lang="en-US" dirty="0"/>
              <a:t>Company Name</a:t>
            </a:r>
          </a:p>
        </p:txBody>
      </p:sp>
      <p:sp>
        <p:nvSpPr>
          <p:cNvPr id="3" name="Text Placeholder 2">
            <a:extLst>
              <a:ext uri="{FF2B5EF4-FFF2-40B4-BE49-F238E27FC236}">
                <a16:creationId xmlns:a16="http://schemas.microsoft.com/office/drawing/2014/main" id="{3F1A6DF5-F80C-4568-8094-C36086249FF1}"/>
              </a:ext>
            </a:extLst>
          </p:cNvPr>
          <p:cNvSpPr>
            <a:spLocks noGrp="1"/>
          </p:cNvSpPr>
          <p:nvPr>
            <p:ph type="body" idx="1"/>
          </p:nvPr>
        </p:nvSpPr>
        <p:spPr>
          <a:xfrm>
            <a:off x="838200" y="1826685"/>
            <a:ext cx="2621280" cy="4025476"/>
          </a:xfrm>
          <a:prstGeom prst="rect">
            <a:avLst/>
          </a:prstGeom>
        </p:spPr>
        <p:txBody>
          <a:bodyPr vert="horz" lIns="91440" tIns="45720" rIns="91440" bIns="45720" rtlCol="0">
            <a:normAutofit/>
          </a:bodyPr>
          <a:lstStyle/>
          <a:p>
            <a:pPr lvl="0"/>
            <a:r>
              <a:rPr lang="en-US" dirty="0"/>
              <a:t>Challenge</a:t>
            </a:r>
          </a:p>
        </p:txBody>
      </p:sp>
      <p:sp>
        <p:nvSpPr>
          <p:cNvPr id="5" name="Footer Placeholder 4">
            <a:extLst>
              <a:ext uri="{FF2B5EF4-FFF2-40B4-BE49-F238E27FC236}">
                <a16:creationId xmlns:a16="http://schemas.microsoft.com/office/drawing/2014/main" id="{D4EB4BA3-3914-473F-92C6-A9F7663B1F75}"/>
              </a:ext>
            </a:extLst>
          </p:cNvPr>
          <p:cNvSpPr>
            <a:spLocks noGrp="1"/>
          </p:cNvSpPr>
          <p:nvPr>
            <p:ph type="ftr" sz="quarter" idx="3"/>
          </p:nvPr>
        </p:nvSpPr>
        <p:spPr>
          <a:xfrm>
            <a:off x="489373"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pPr defTabSz="609585"/>
            <a:r>
              <a:rPr lang="en-US">
                <a:solidFill>
                  <a:prstClr val="black">
                    <a:tint val="75000"/>
                  </a:prstClr>
                </a:solidFill>
              </a:rPr>
              <a:t>Company Confidential – Do Not Distribute</a:t>
            </a:r>
            <a:endParaRPr lang="en-US" dirty="0">
              <a:solidFill>
                <a:prstClr val="black">
                  <a:tint val="75000"/>
                </a:prstClr>
              </a:solidFill>
            </a:endParaRPr>
          </a:p>
        </p:txBody>
      </p:sp>
      <p:pic>
        <p:nvPicPr>
          <p:cNvPr id="7" name="Picture 6">
            <a:extLst>
              <a:ext uri="{FF2B5EF4-FFF2-40B4-BE49-F238E27FC236}">
                <a16:creationId xmlns:a16="http://schemas.microsoft.com/office/drawing/2014/main" id="{869AE49B-ADFF-4B70-9DD0-4478169DCE03}"/>
              </a:ext>
            </a:extLst>
          </p:cNvPr>
          <p:cNvPicPr>
            <a:picLocks noChangeAspect="1"/>
          </p:cNvPicPr>
          <p:nvPr userDrawn="1"/>
        </p:nvPicPr>
        <p:blipFill>
          <a:blip r:embed="rId4" cstate="hqprint">
            <a:extLst>
              <a:ext uri="{28A0092B-C50C-407E-A947-70E740481C1C}">
                <a14:useLocalDpi xmlns:a14="http://schemas.microsoft.com/office/drawing/2010/main"/>
              </a:ext>
            </a:extLst>
          </a:blip>
          <a:stretch>
            <a:fillRect/>
          </a:stretch>
        </p:blipFill>
        <p:spPr>
          <a:xfrm>
            <a:off x="9977121" y="6037580"/>
            <a:ext cx="1651625" cy="609600"/>
          </a:xfrm>
          <a:prstGeom prst="rect">
            <a:avLst/>
          </a:prstGeom>
        </p:spPr>
      </p:pic>
    </p:spTree>
    <p:extLst>
      <p:ext uri="{BB962C8B-B14F-4D97-AF65-F5344CB8AC3E}">
        <p14:creationId xmlns:p14="http://schemas.microsoft.com/office/powerpoint/2010/main" val="221672047"/>
      </p:ext>
    </p:extLst>
  </p:cSld>
  <p:clrMap bg1="lt1" tx1="dk1" bg2="lt2" tx2="dk2" accent1="accent1" accent2="accent2" accent3="accent3" accent4="accent4" accent5="accent5" accent6="accent6" hlink="hlink" folHlink="folHlink"/>
  <p:sldLayoutIdLst>
    <p:sldLayoutId id="2147483665" r:id="rId1"/>
    <p:sldLayoutId id="2147483666" r:id="rId2"/>
  </p:sldLayoutIdLst>
  <p:txStyles>
    <p:titleStyle>
      <a:lvl1pPr algn="l" defTabSz="1219170" rtl="0" eaLnBrk="1" latinLnBrk="0" hangingPunct="1">
        <a:lnSpc>
          <a:spcPct val="90000"/>
        </a:lnSpc>
        <a:spcBef>
          <a:spcPct val="0"/>
        </a:spcBef>
        <a:buNone/>
        <a:defRPr sz="3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1219170" rtl="0" eaLnBrk="1" latinLnBrk="0" hangingPunct="1">
        <a:lnSpc>
          <a:spcPct val="100000"/>
        </a:lnSpc>
        <a:spcBef>
          <a:spcPts val="1333"/>
        </a:spcBef>
        <a:buFontTx/>
        <a:buNone/>
        <a:defRPr sz="1467"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AE274D-18C0-4F8D-BF68-F2DBC1E3EE3E}"/>
              </a:ext>
            </a:extLst>
          </p:cNvPr>
          <p:cNvSpPr>
            <a:spLocks noGrp="1"/>
          </p:cNvSpPr>
          <p:nvPr>
            <p:ph idx="1"/>
          </p:nvPr>
        </p:nvSpPr>
        <p:spPr>
          <a:xfrm>
            <a:off x="2488910" y="1749850"/>
            <a:ext cx="6963894" cy="2302559"/>
          </a:xfrm>
        </p:spPr>
        <p:txBody>
          <a:bodyPr>
            <a:normAutofit fontScale="77500" lnSpcReduction="20000"/>
          </a:bodyPr>
          <a:lstStyle/>
          <a:p>
            <a:pPr>
              <a:lnSpc>
                <a:spcPct val="100000"/>
              </a:lnSpc>
            </a:pPr>
            <a:r>
              <a:rPr lang="en-US" b="1" dirty="0">
                <a:solidFill>
                  <a:srgbClr val="FF8000"/>
                </a:solidFill>
              </a:rPr>
              <a:t>**</a:t>
            </a:r>
            <a:r>
              <a:rPr lang="en-US" dirty="0">
                <a:solidFill>
                  <a:srgbClr val="FF8000"/>
                </a:solidFill>
              </a:rPr>
              <a:t>Remember to treat all content as “Company Confidential”</a:t>
            </a:r>
          </a:p>
          <a:p>
            <a:pPr>
              <a:lnSpc>
                <a:spcPct val="100000"/>
              </a:lnSpc>
            </a:pPr>
            <a:r>
              <a:rPr lang="en-US" dirty="0"/>
              <a:t>Use the “Custom Slide Show” to run pre-built, industry focused slide shows</a:t>
            </a:r>
          </a:p>
          <a:p>
            <a:pPr marL="457200" indent="-228600">
              <a:lnSpc>
                <a:spcPct val="100000"/>
              </a:lnSpc>
              <a:buFont typeface="Arial" panose="020B0604020202020204" pitchFamily="34" charset="0"/>
              <a:buChar char="•"/>
            </a:pPr>
            <a:r>
              <a:rPr lang="en-US" dirty="0"/>
              <a:t>From the Slide Show menu, select “Custom Slide Show” from the ribbon</a:t>
            </a:r>
          </a:p>
          <a:p>
            <a:pPr marL="457200" indent="-228600">
              <a:lnSpc>
                <a:spcPct val="100000"/>
              </a:lnSpc>
              <a:buFont typeface="Arial" panose="020B0604020202020204" pitchFamily="34" charset="0"/>
              <a:buChar char="•"/>
            </a:pPr>
            <a:r>
              <a:rPr lang="en-US" dirty="0"/>
              <a:t>From the drop-down menu, select the industry you want to show: Insurance, Banking, etc…</a:t>
            </a:r>
          </a:p>
          <a:p>
            <a:pPr>
              <a:lnSpc>
                <a:spcPct val="100000"/>
              </a:lnSpc>
            </a:pPr>
            <a:r>
              <a:rPr lang="en-US" b="1" dirty="0">
                <a:solidFill>
                  <a:srgbClr val="FF8000"/>
                </a:solidFill>
              </a:rPr>
              <a:t>OR</a:t>
            </a:r>
          </a:p>
          <a:p>
            <a:pPr marL="457200" indent="-228600">
              <a:lnSpc>
                <a:spcPct val="100000"/>
              </a:lnSpc>
              <a:buFont typeface="Arial" panose="020B0604020202020204" pitchFamily="34" charset="0"/>
              <a:buChar char="•"/>
            </a:pPr>
            <a:r>
              <a:rPr lang="en-US" dirty="0"/>
              <a:t>Scroll through the deck and copy/paste the slides you want into your own deck</a:t>
            </a:r>
          </a:p>
          <a:p>
            <a:pPr>
              <a:lnSpc>
                <a:spcPct val="100000"/>
              </a:lnSpc>
            </a:pPr>
            <a:endParaRPr lang="en-US" b="1" dirty="0"/>
          </a:p>
          <a:p>
            <a:pPr>
              <a:lnSpc>
                <a:spcPct val="100000"/>
              </a:lnSpc>
            </a:pPr>
            <a:r>
              <a:rPr lang="en-US" b="1" dirty="0">
                <a:solidFill>
                  <a:srgbClr val="FF8000"/>
                </a:solidFill>
              </a:rPr>
              <a:t>Note: </a:t>
            </a:r>
            <a:r>
              <a:rPr lang="en-US" b="1" dirty="0"/>
              <a:t>Please send additions, edits and ideas to Dave Nyberg</a:t>
            </a:r>
          </a:p>
          <a:p>
            <a:pPr marL="457200" indent="-228600">
              <a:buFont typeface="Arial" panose="020B0604020202020204" pitchFamily="34" charset="0"/>
              <a:buChar char="•"/>
            </a:pPr>
            <a:endParaRPr lang="en-US" dirty="0"/>
          </a:p>
        </p:txBody>
      </p:sp>
      <p:sp>
        <p:nvSpPr>
          <p:cNvPr id="7" name="Content Placeholder 6">
            <a:extLst>
              <a:ext uri="{FF2B5EF4-FFF2-40B4-BE49-F238E27FC236}">
                <a16:creationId xmlns:a16="http://schemas.microsoft.com/office/drawing/2014/main" id="{CB9FF037-1296-43F4-B3FE-CC2FA2862AEE}"/>
              </a:ext>
            </a:extLst>
          </p:cNvPr>
          <p:cNvSpPr>
            <a:spLocks noGrp="1"/>
          </p:cNvSpPr>
          <p:nvPr>
            <p:ph sz="quarter" idx="16"/>
          </p:nvPr>
        </p:nvSpPr>
        <p:spPr>
          <a:xfrm>
            <a:off x="1439535" y="379613"/>
            <a:ext cx="8626475" cy="997196"/>
          </a:xfrm>
        </p:spPr>
        <p:txBody>
          <a:bodyPr/>
          <a:lstStyle/>
          <a:p>
            <a:r>
              <a:rPr lang="en-US" b="1" dirty="0"/>
              <a:t>Automation Anywhere Customer Use Cases</a:t>
            </a:r>
          </a:p>
          <a:p>
            <a:endParaRPr lang="en-US" dirty="0"/>
          </a:p>
          <a:p>
            <a:r>
              <a:rPr lang="en-US" dirty="0"/>
              <a:t>How to use this deck…</a:t>
            </a:r>
          </a:p>
        </p:txBody>
      </p:sp>
      <p:grpSp>
        <p:nvGrpSpPr>
          <p:cNvPr id="18" name="Group 17">
            <a:extLst>
              <a:ext uri="{FF2B5EF4-FFF2-40B4-BE49-F238E27FC236}">
                <a16:creationId xmlns:a16="http://schemas.microsoft.com/office/drawing/2014/main" id="{13A7C401-6748-4033-B4CD-476CFA140E94}"/>
              </a:ext>
            </a:extLst>
          </p:cNvPr>
          <p:cNvGrpSpPr/>
          <p:nvPr/>
        </p:nvGrpSpPr>
        <p:grpSpPr>
          <a:xfrm>
            <a:off x="785597" y="5519578"/>
            <a:ext cx="1138494" cy="1034563"/>
            <a:chOff x="785597" y="5519578"/>
            <a:chExt cx="1138494" cy="1034563"/>
          </a:xfrm>
        </p:grpSpPr>
        <p:pic>
          <p:nvPicPr>
            <p:cNvPr id="6" name="Picture 5">
              <a:extLst>
                <a:ext uri="{FF2B5EF4-FFF2-40B4-BE49-F238E27FC236}">
                  <a16:creationId xmlns:a16="http://schemas.microsoft.com/office/drawing/2014/main" id="{70A8A420-F8D9-4268-A4B9-3258B077CD98}"/>
                </a:ext>
              </a:extLst>
            </p:cNvPr>
            <p:cNvPicPr>
              <a:picLocks noChangeAspect="1"/>
            </p:cNvPicPr>
            <p:nvPr/>
          </p:nvPicPr>
          <p:blipFill>
            <a:blip r:embed="rId2"/>
            <a:stretch>
              <a:fillRect/>
            </a:stretch>
          </p:blipFill>
          <p:spPr>
            <a:xfrm>
              <a:off x="1022433" y="5519578"/>
              <a:ext cx="676715" cy="603556"/>
            </a:xfrm>
            <a:prstGeom prst="rect">
              <a:avLst/>
            </a:prstGeom>
          </p:spPr>
        </p:pic>
        <p:sp>
          <p:nvSpPr>
            <p:cNvPr id="12" name="TextBox 11">
              <a:extLst>
                <a:ext uri="{FF2B5EF4-FFF2-40B4-BE49-F238E27FC236}">
                  <a16:creationId xmlns:a16="http://schemas.microsoft.com/office/drawing/2014/main" id="{243C215F-ED78-4D54-A020-701A75B91614}"/>
                </a:ext>
              </a:extLst>
            </p:cNvPr>
            <p:cNvSpPr txBox="1"/>
            <p:nvPr/>
          </p:nvSpPr>
          <p:spPr>
            <a:xfrm>
              <a:off x="785597" y="6184809"/>
              <a:ext cx="1138494" cy="369332"/>
            </a:xfrm>
            <a:prstGeom prst="rect">
              <a:avLst/>
            </a:prstGeom>
            <a:noFill/>
          </p:spPr>
          <p:txBody>
            <a:bodyPr wrap="square" rtlCol="0">
              <a:spAutoFit/>
            </a:bodyPr>
            <a:lstStyle/>
            <a:p>
              <a:pPr algn="ctr"/>
              <a:r>
                <a:rPr lang="en-US" dirty="0"/>
                <a:t>Banking</a:t>
              </a:r>
            </a:p>
          </p:txBody>
        </p:sp>
      </p:grpSp>
      <p:grpSp>
        <p:nvGrpSpPr>
          <p:cNvPr id="19" name="Group 18">
            <a:extLst>
              <a:ext uri="{FF2B5EF4-FFF2-40B4-BE49-F238E27FC236}">
                <a16:creationId xmlns:a16="http://schemas.microsoft.com/office/drawing/2014/main" id="{8F04487B-31DC-45BD-AFD3-EC3CAB3BFAE8}"/>
              </a:ext>
            </a:extLst>
          </p:cNvPr>
          <p:cNvGrpSpPr/>
          <p:nvPr/>
        </p:nvGrpSpPr>
        <p:grpSpPr>
          <a:xfrm>
            <a:off x="2370416" y="5515348"/>
            <a:ext cx="1114493" cy="1038793"/>
            <a:chOff x="2358495" y="5515348"/>
            <a:chExt cx="1114493" cy="1038793"/>
          </a:xfrm>
        </p:grpSpPr>
        <p:pic>
          <p:nvPicPr>
            <p:cNvPr id="5" name="Picture 4">
              <a:extLst>
                <a:ext uri="{FF2B5EF4-FFF2-40B4-BE49-F238E27FC236}">
                  <a16:creationId xmlns:a16="http://schemas.microsoft.com/office/drawing/2014/main" id="{4F94A5FA-C091-40CC-8F71-60E0F4B284CF}"/>
                </a:ext>
              </a:extLst>
            </p:cNvPr>
            <p:cNvPicPr>
              <a:picLocks noChangeAspect="1"/>
            </p:cNvPicPr>
            <p:nvPr/>
          </p:nvPicPr>
          <p:blipFill>
            <a:blip r:embed="rId3"/>
            <a:stretch>
              <a:fillRect/>
            </a:stretch>
          </p:blipFill>
          <p:spPr>
            <a:xfrm>
              <a:off x="2590789" y="5515348"/>
              <a:ext cx="638176" cy="607786"/>
            </a:xfrm>
            <a:prstGeom prst="rect">
              <a:avLst/>
            </a:prstGeom>
          </p:spPr>
        </p:pic>
        <p:sp>
          <p:nvSpPr>
            <p:cNvPr id="13" name="TextBox 12">
              <a:extLst>
                <a:ext uri="{FF2B5EF4-FFF2-40B4-BE49-F238E27FC236}">
                  <a16:creationId xmlns:a16="http://schemas.microsoft.com/office/drawing/2014/main" id="{3E8FB22B-D0B3-438A-B525-F3A6DCF554FC}"/>
                </a:ext>
              </a:extLst>
            </p:cNvPr>
            <p:cNvSpPr txBox="1"/>
            <p:nvPr/>
          </p:nvSpPr>
          <p:spPr>
            <a:xfrm>
              <a:off x="2358495" y="6184809"/>
              <a:ext cx="1114493" cy="369332"/>
            </a:xfrm>
            <a:prstGeom prst="rect">
              <a:avLst/>
            </a:prstGeom>
            <a:noFill/>
          </p:spPr>
          <p:txBody>
            <a:bodyPr wrap="square" rtlCol="0">
              <a:spAutoFit/>
            </a:bodyPr>
            <a:lstStyle/>
            <a:p>
              <a:pPr algn="ctr"/>
              <a:r>
                <a:rPr lang="en-US" dirty="0"/>
                <a:t>Insurance</a:t>
              </a:r>
            </a:p>
          </p:txBody>
        </p:sp>
      </p:grpSp>
      <p:grpSp>
        <p:nvGrpSpPr>
          <p:cNvPr id="20" name="Group 19">
            <a:extLst>
              <a:ext uri="{FF2B5EF4-FFF2-40B4-BE49-F238E27FC236}">
                <a16:creationId xmlns:a16="http://schemas.microsoft.com/office/drawing/2014/main" id="{65C42885-B08B-42BE-A73F-5C104D258528}"/>
              </a:ext>
            </a:extLst>
          </p:cNvPr>
          <p:cNvGrpSpPr/>
          <p:nvPr/>
        </p:nvGrpSpPr>
        <p:grpSpPr>
          <a:xfrm>
            <a:off x="3931234" y="5519578"/>
            <a:ext cx="998233" cy="1034563"/>
            <a:chOff x="4129708" y="5519578"/>
            <a:chExt cx="998233" cy="1034563"/>
          </a:xfrm>
        </p:grpSpPr>
        <p:pic>
          <p:nvPicPr>
            <p:cNvPr id="9" name="Picture 8">
              <a:extLst>
                <a:ext uri="{FF2B5EF4-FFF2-40B4-BE49-F238E27FC236}">
                  <a16:creationId xmlns:a16="http://schemas.microsoft.com/office/drawing/2014/main" id="{1C2F4104-E727-4D48-9241-EEEBB9CCC74B}"/>
                </a:ext>
              </a:extLst>
            </p:cNvPr>
            <p:cNvPicPr>
              <a:picLocks noChangeAspect="1"/>
            </p:cNvPicPr>
            <p:nvPr/>
          </p:nvPicPr>
          <p:blipFill>
            <a:blip r:embed="rId4"/>
            <a:stretch>
              <a:fillRect/>
            </a:stretch>
          </p:blipFill>
          <p:spPr>
            <a:xfrm>
              <a:off x="4315547" y="5519578"/>
              <a:ext cx="648502" cy="603556"/>
            </a:xfrm>
            <a:prstGeom prst="rect">
              <a:avLst/>
            </a:prstGeom>
          </p:spPr>
        </p:pic>
        <p:sp>
          <p:nvSpPr>
            <p:cNvPr id="14" name="TextBox 13">
              <a:extLst>
                <a:ext uri="{FF2B5EF4-FFF2-40B4-BE49-F238E27FC236}">
                  <a16:creationId xmlns:a16="http://schemas.microsoft.com/office/drawing/2014/main" id="{2DC06B3C-780D-40A5-A51E-B24232D4E534}"/>
                </a:ext>
              </a:extLst>
            </p:cNvPr>
            <p:cNvSpPr txBox="1"/>
            <p:nvPr/>
          </p:nvSpPr>
          <p:spPr>
            <a:xfrm>
              <a:off x="4129708" y="6184809"/>
              <a:ext cx="998233" cy="369332"/>
            </a:xfrm>
            <a:prstGeom prst="rect">
              <a:avLst/>
            </a:prstGeom>
            <a:noFill/>
          </p:spPr>
          <p:txBody>
            <a:bodyPr wrap="square" rtlCol="0">
              <a:spAutoFit/>
            </a:bodyPr>
            <a:lstStyle/>
            <a:p>
              <a:pPr algn="ctr"/>
              <a:r>
                <a:rPr lang="en-US" dirty="0"/>
                <a:t>Logistics</a:t>
              </a:r>
            </a:p>
          </p:txBody>
        </p:sp>
      </p:grpSp>
      <p:grpSp>
        <p:nvGrpSpPr>
          <p:cNvPr id="21" name="Group 20">
            <a:extLst>
              <a:ext uri="{FF2B5EF4-FFF2-40B4-BE49-F238E27FC236}">
                <a16:creationId xmlns:a16="http://schemas.microsoft.com/office/drawing/2014/main" id="{3C879965-C9CF-4BE4-B3B8-BA8F9E383996}"/>
              </a:ext>
            </a:extLst>
          </p:cNvPr>
          <p:cNvGrpSpPr/>
          <p:nvPr/>
        </p:nvGrpSpPr>
        <p:grpSpPr>
          <a:xfrm>
            <a:off x="5375792" y="5438726"/>
            <a:ext cx="1580501" cy="1115415"/>
            <a:chOff x="5667524" y="5438726"/>
            <a:chExt cx="1580501" cy="1115415"/>
          </a:xfrm>
        </p:grpSpPr>
        <p:pic>
          <p:nvPicPr>
            <p:cNvPr id="8" name="Picture 7">
              <a:extLst>
                <a:ext uri="{FF2B5EF4-FFF2-40B4-BE49-F238E27FC236}">
                  <a16:creationId xmlns:a16="http://schemas.microsoft.com/office/drawing/2014/main" id="{9D995B69-FF4E-462A-8AED-0DEB94234226}"/>
                </a:ext>
              </a:extLst>
            </p:cNvPr>
            <p:cNvPicPr>
              <a:picLocks noChangeAspect="1"/>
            </p:cNvPicPr>
            <p:nvPr/>
          </p:nvPicPr>
          <p:blipFill>
            <a:blip r:embed="rId5"/>
            <a:stretch>
              <a:fillRect/>
            </a:stretch>
          </p:blipFill>
          <p:spPr>
            <a:xfrm>
              <a:off x="6027080" y="5438726"/>
              <a:ext cx="721815" cy="746492"/>
            </a:xfrm>
            <a:prstGeom prst="rect">
              <a:avLst/>
            </a:prstGeom>
          </p:spPr>
        </p:pic>
        <p:sp>
          <p:nvSpPr>
            <p:cNvPr id="15" name="TextBox 14">
              <a:extLst>
                <a:ext uri="{FF2B5EF4-FFF2-40B4-BE49-F238E27FC236}">
                  <a16:creationId xmlns:a16="http://schemas.microsoft.com/office/drawing/2014/main" id="{836FAC58-C1D0-4005-B186-C7C5CAB976F2}"/>
                </a:ext>
              </a:extLst>
            </p:cNvPr>
            <p:cNvSpPr txBox="1"/>
            <p:nvPr/>
          </p:nvSpPr>
          <p:spPr>
            <a:xfrm>
              <a:off x="5667524" y="6184809"/>
              <a:ext cx="1580501" cy="369332"/>
            </a:xfrm>
            <a:prstGeom prst="rect">
              <a:avLst/>
            </a:prstGeom>
            <a:noFill/>
          </p:spPr>
          <p:txBody>
            <a:bodyPr wrap="square" rtlCol="0">
              <a:spAutoFit/>
            </a:bodyPr>
            <a:lstStyle/>
            <a:p>
              <a:pPr algn="ctr"/>
              <a:r>
                <a:rPr lang="en-US" dirty="0"/>
                <a:t>Manufacturing</a:t>
              </a:r>
            </a:p>
          </p:txBody>
        </p:sp>
      </p:grpSp>
      <p:grpSp>
        <p:nvGrpSpPr>
          <p:cNvPr id="22" name="Group 21">
            <a:extLst>
              <a:ext uri="{FF2B5EF4-FFF2-40B4-BE49-F238E27FC236}">
                <a16:creationId xmlns:a16="http://schemas.microsoft.com/office/drawing/2014/main" id="{FE300305-828C-4355-95BC-A91DDAAD98FA}"/>
              </a:ext>
            </a:extLst>
          </p:cNvPr>
          <p:cNvGrpSpPr/>
          <p:nvPr/>
        </p:nvGrpSpPr>
        <p:grpSpPr>
          <a:xfrm>
            <a:off x="7408262" y="5497076"/>
            <a:ext cx="1012277" cy="1057065"/>
            <a:chOff x="7530035" y="5497076"/>
            <a:chExt cx="1012277" cy="1057065"/>
          </a:xfrm>
        </p:grpSpPr>
        <p:pic>
          <p:nvPicPr>
            <p:cNvPr id="10" name="Picture 9">
              <a:extLst>
                <a:ext uri="{FF2B5EF4-FFF2-40B4-BE49-F238E27FC236}">
                  <a16:creationId xmlns:a16="http://schemas.microsoft.com/office/drawing/2014/main" id="{E4E27033-40F5-4582-BD1C-87CB4D666415}"/>
                </a:ext>
              </a:extLst>
            </p:cNvPr>
            <p:cNvPicPr>
              <a:picLocks noChangeAspect="1"/>
            </p:cNvPicPr>
            <p:nvPr/>
          </p:nvPicPr>
          <p:blipFill>
            <a:blip r:embed="rId6"/>
            <a:stretch>
              <a:fillRect/>
            </a:stretch>
          </p:blipFill>
          <p:spPr>
            <a:xfrm>
              <a:off x="7740756" y="5497076"/>
              <a:ext cx="567365" cy="626058"/>
            </a:xfrm>
            <a:prstGeom prst="rect">
              <a:avLst/>
            </a:prstGeom>
          </p:spPr>
        </p:pic>
        <p:sp>
          <p:nvSpPr>
            <p:cNvPr id="16" name="TextBox 15">
              <a:extLst>
                <a:ext uri="{FF2B5EF4-FFF2-40B4-BE49-F238E27FC236}">
                  <a16:creationId xmlns:a16="http://schemas.microsoft.com/office/drawing/2014/main" id="{88CDAA77-E599-45F0-A22C-3705F42F0DF4}"/>
                </a:ext>
              </a:extLst>
            </p:cNvPr>
            <p:cNvSpPr txBox="1"/>
            <p:nvPr/>
          </p:nvSpPr>
          <p:spPr>
            <a:xfrm>
              <a:off x="7530035" y="6184809"/>
              <a:ext cx="1012277" cy="369332"/>
            </a:xfrm>
            <a:prstGeom prst="rect">
              <a:avLst/>
            </a:prstGeom>
            <a:noFill/>
          </p:spPr>
          <p:txBody>
            <a:bodyPr wrap="square" rtlCol="0">
              <a:spAutoFit/>
            </a:bodyPr>
            <a:lstStyle/>
            <a:p>
              <a:pPr algn="ctr"/>
              <a:r>
                <a:rPr lang="en-US" dirty="0"/>
                <a:t>Trucking</a:t>
              </a:r>
            </a:p>
          </p:txBody>
        </p:sp>
      </p:grpSp>
      <p:grpSp>
        <p:nvGrpSpPr>
          <p:cNvPr id="23" name="Group 22">
            <a:extLst>
              <a:ext uri="{FF2B5EF4-FFF2-40B4-BE49-F238E27FC236}">
                <a16:creationId xmlns:a16="http://schemas.microsoft.com/office/drawing/2014/main" id="{1C53849D-BDB9-4754-847F-6B312B6D6650}"/>
              </a:ext>
            </a:extLst>
          </p:cNvPr>
          <p:cNvGrpSpPr/>
          <p:nvPr/>
        </p:nvGrpSpPr>
        <p:grpSpPr>
          <a:xfrm>
            <a:off x="8861220" y="5442978"/>
            <a:ext cx="896633" cy="1111163"/>
            <a:chOff x="8933774" y="5442978"/>
            <a:chExt cx="896633" cy="1111163"/>
          </a:xfrm>
        </p:grpSpPr>
        <p:pic>
          <p:nvPicPr>
            <p:cNvPr id="11" name="Picture 10">
              <a:extLst>
                <a:ext uri="{FF2B5EF4-FFF2-40B4-BE49-F238E27FC236}">
                  <a16:creationId xmlns:a16="http://schemas.microsoft.com/office/drawing/2014/main" id="{B2543B36-9D2F-4714-A364-2F6B861A6426}"/>
                </a:ext>
              </a:extLst>
            </p:cNvPr>
            <p:cNvPicPr>
              <a:picLocks noChangeAspect="1"/>
            </p:cNvPicPr>
            <p:nvPr/>
          </p:nvPicPr>
          <p:blipFill>
            <a:blip r:embed="rId7"/>
            <a:stretch>
              <a:fillRect/>
            </a:stretch>
          </p:blipFill>
          <p:spPr>
            <a:xfrm>
              <a:off x="9054385" y="5442978"/>
              <a:ext cx="644731" cy="680156"/>
            </a:xfrm>
            <a:prstGeom prst="rect">
              <a:avLst/>
            </a:prstGeom>
          </p:spPr>
        </p:pic>
        <p:sp>
          <p:nvSpPr>
            <p:cNvPr id="17" name="TextBox 16">
              <a:extLst>
                <a:ext uri="{FF2B5EF4-FFF2-40B4-BE49-F238E27FC236}">
                  <a16:creationId xmlns:a16="http://schemas.microsoft.com/office/drawing/2014/main" id="{6E01EFD5-C49A-44EA-A7A7-410DB4EB563B}"/>
                </a:ext>
              </a:extLst>
            </p:cNvPr>
            <p:cNvSpPr txBox="1"/>
            <p:nvPr/>
          </p:nvSpPr>
          <p:spPr>
            <a:xfrm>
              <a:off x="8933774" y="6184809"/>
              <a:ext cx="896633" cy="369332"/>
            </a:xfrm>
            <a:prstGeom prst="rect">
              <a:avLst/>
            </a:prstGeom>
            <a:noFill/>
          </p:spPr>
          <p:txBody>
            <a:bodyPr wrap="square" rtlCol="0">
              <a:spAutoFit/>
            </a:bodyPr>
            <a:lstStyle/>
            <a:p>
              <a:pPr algn="ctr"/>
              <a:r>
                <a:rPr lang="en-US" dirty="0"/>
                <a:t>Retail</a:t>
              </a:r>
            </a:p>
          </p:txBody>
        </p:sp>
      </p:grpSp>
      <p:sp>
        <p:nvSpPr>
          <p:cNvPr id="4" name="TextBox 3">
            <a:extLst>
              <a:ext uri="{FF2B5EF4-FFF2-40B4-BE49-F238E27FC236}">
                <a16:creationId xmlns:a16="http://schemas.microsoft.com/office/drawing/2014/main" id="{43E0E719-181C-4FBB-B163-0FF3B44BB19E}"/>
              </a:ext>
            </a:extLst>
          </p:cNvPr>
          <p:cNvSpPr txBox="1"/>
          <p:nvPr/>
        </p:nvSpPr>
        <p:spPr>
          <a:xfrm>
            <a:off x="10204176" y="5723144"/>
            <a:ext cx="1253097" cy="646331"/>
          </a:xfrm>
          <a:prstGeom prst="rect">
            <a:avLst/>
          </a:prstGeom>
          <a:noFill/>
        </p:spPr>
        <p:txBody>
          <a:bodyPr wrap="square" rtlCol="0">
            <a:spAutoFit/>
          </a:bodyPr>
          <a:lstStyle/>
          <a:p>
            <a:r>
              <a:rPr lang="en-US" dirty="0"/>
              <a:t>And more…</a:t>
            </a:r>
          </a:p>
        </p:txBody>
      </p:sp>
    </p:spTree>
    <p:extLst>
      <p:ext uri="{BB962C8B-B14F-4D97-AF65-F5344CB8AC3E}">
        <p14:creationId xmlns:p14="http://schemas.microsoft.com/office/powerpoint/2010/main" val="1779179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C00A-B508-4680-993A-BD32D43541B9}"/>
              </a:ext>
            </a:extLst>
          </p:cNvPr>
          <p:cNvSpPr>
            <a:spLocks noGrp="1"/>
          </p:cNvSpPr>
          <p:nvPr>
            <p:ph type="title"/>
          </p:nvPr>
        </p:nvSpPr>
        <p:spPr/>
        <p:txBody>
          <a:bodyPr>
            <a:normAutofit fontScale="90000"/>
          </a:bodyPr>
          <a:lstStyle/>
          <a:p>
            <a:r>
              <a:rPr lang="en-US" dirty="0"/>
              <a:t>Boston Scientific - Healthcare</a:t>
            </a:r>
          </a:p>
        </p:txBody>
      </p:sp>
      <p:sp>
        <p:nvSpPr>
          <p:cNvPr id="3" name="Content Placeholder 2">
            <a:extLst>
              <a:ext uri="{FF2B5EF4-FFF2-40B4-BE49-F238E27FC236}">
                <a16:creationId xmlns:a16="http://schemas.microsoft.com/office/drawing/2014/main" id="{5D714F61-2F34-465C-8A76-F88C4EDA702B}"/>
              </a:ext>
            </a:extLst>
          </p:cNvPr>
          <p:cNvSpPr>
            <a:spLocks noGrp="1"/>
          </p:cNvSpPr>
          <p:nvPr>
            <p:ph idx="1"/>
          </p:nvPr>
        </p:nvSpPr>
        <p:spPr/>
        <p:txBody>
          <a:bodyPr vert="horz" lIns="0" tIns="0" rIns="0" bIns="0" rtlCol="0" anchor="t">
            <a:normAutofit/>
          </a:bodyPr>
          <a:lstStyle/>
          <a:p>
            <a:pPr fontAlgn="ctr"/>
            <a:r>
              <a:rPr lang="en-IN" dirty="0"/>
              <a:t>Reduce cost for invoice creation process</a:t>
            </a:r>
            <a:endParaRPr lang="en-US" dirty="0">
              <a:solidFill>
                <a:srgbClr val="000000"/>
              </a:solidFill>
              <a:latin typeface="Calibri" charset="0"/>
            </a:endParaRPr>
          </a:p>
        </p:txBody>
      </p:sp>
      <p:sp>
        <p:nvSpPr>
          <p:cNvPr id="4" name="Content Placeholder 3">
            <a:extLst>
              <a:ext uri="{FF2B5EF4-FFF2-40B4-BE49-F238E27FC236}">
                <a16:creationId xmlns:a16="http://schemas.microsoft.com/office/drawing/2014/main" id="{43270098-7CDE-4BA2-B23B-7556592C969A}"/>
              </a:ext>
            </a:extLst>
          </p:cNvPr>
          <p:cNvSpPr>
            <a:spLocks noGrp="1"/>
          </p:cNvSpPr>
          <p:nvPr>
            <p:ph sz="quarter" idx="13"/>
          </p:nvPr>
        </p:nvSpPr>
        <p:spPr/>
        <p:txBody>
          <a:bodyPr vert="horz" lIns="0" tIns="0" rIns="0" bIns="0" rtlCol="0" anchor="t">
            <a:normAutofit/>
          </a:bodyPr>
          <a:lstStyle/>
          <a:p>
            <a:r>
              <a:rPr lang="en-IN" dirty="0"/>
              <a:t>Bots are deployed to collect and validate customer billing data, create invoices and update the ERP</a:t>
            </a:r>
            <a:endParaRPr lang="en-US" dirty="0"/>
          </a:p>
        </p:txBody>
      </p:sp>
      <p:sp>
        <p:nvSpPr>
          <p:cNvPr id="5" name="Content Placeholder 4">
            <a:extLst>
              <a:ext uri="{FF2B5EF4-FFF2-40B4-BE49-F238E27FC236}">
                <a16:creationId xmlns:a16="http://schemas.microsoft.com/office/drawing/2014/main" id="{19BF72AC-2B37-4B2B-BAD9-97B2E534BCE6}"/>
              </a:ext>
            </a:extLst>
          </p:cNvPr>
          <p:cNvSpPr>
            <a:spLocks noGrp="1"/>
          </p:cNvSpPr>
          <p:nvPr>
            <p:ph sz="quarter" idx="14"/>
          </p:nvPr>
        </p:nvSpPr>
        <p:spPr/>
        <p:txBody>
          <a:bodyPr vert="horz" lIns="0" tIns="0" rIns="0" bIns="0" rtlCol="0" anchor="t">
            <a:normAutofit/>
          </a:bodyPr>
          <a:lstStyle/>
          <a:p>
            <a:pPr marL="285750" indent="-285750">
              <a:spcBef>
                <a:spcPts val="0"/>
              </a:spcBef>
              <a:spcAft>
                <a:spcPts val="600"/>
              </a:spcAft>
              <a:buFont typeface="Arial" panose="020B0604020202020204" pitchFamily="34" charset="0"/>
              <a:buChar char="•"/>
            </a:pPr>
            <a:r>
              <a:rPr lang="en-IN" dirty="0"/>
              <a:t>Secure customer data</a:t>
            </a:r>
          </a:p>
          <a:p>
            <a:pPr marL="285750" indent="-285750">
              <a:spcBef>
                <a:spcPts val="0"/>
              </a:spcBef>
              <a:spcAft>
                <a:spcPts val="600"/>
              </a:spcAft>
              <a:buFont typeface="Arial" panose="020B0604020202020204" pitchFamily="34" charset="0"/>
              <a:buChar char="•"/>
            </a:pPr>
            <a:r>
              <a:rPr lang="en-IN" dirty="0"/>
              <a:t>Data validation</a:t>
            </a:r>
            <a:endParaRPr lang="en-US" dirty="0"/>
          </a:p>
          <a:p>
            <a:pPr marL="285750" indent="-285750">
              <a:spcBef>
                <a:spcPts val="0"/>
              </a:spcBef>
              <a:spcAft>
                <a:spcPts val="600"/>
              </a:spcAft>
              <a:buFont typeface="Arial" panose="020B0604020202020204" pitchFamily="34" charset="0"/>
              <a:buChar char="•"/>
            </a:pPr>
            <a:r>
              <a:rPr lang="en-IN" dirty="0"/>
              <a:t>Invoice creation</a:t>
            </a:r>
          </a:p>
          <a:p>
            <a:pPr marL="285750" indent="-285750">
              <a:spcBef>
                <a:spcPts val="0"/>
              </a:spcBef>
              <a:spcAft>
                <a:spcPts val="600"/>
              </a:spcAft>
              <a:buFont typeface="Arial" panose="020B0604020202020204" pitchFamily="34" charset="0"/>
              <a:buChar char="•"/>
            </a:pPr>
            <a:r>
              <a:rPr lang="en-IN" dirty="0"/>
              <a:t>Invoice distribution</a:t>
            </a:r>
          </a:p>
          <a:p>
            <a:pPr marL="285750" indent="-285750">
              <a:spcBef>
                <a:spcPts val="0"/>
              </a:spcBef>
              <a:spcAft>
                <a:spcPts val="600"/>
              </a:spcAft>
              <a:buFont typeface="Arial" panose="020B0604020202020204" pitchFamily="34" charset="0"/>
              <a:buChar char="•"/>
            </a:pPr>
            <a:r>
              <a:rPr lang="en-IN" dirty="0"/>
              <a:t>Update ERP</a:t>
            </a:r>
          </a:p>
        </p:txBody>
      </p:sp>
      <p:sp>
        <p:nvSpPr>
          <p:cNvPr id="6" name="Content Placeholder 5">
            <a:extLst>
              <a:ext uri="{FF2B5EF4-FFF2-40B4-BE49-F238E27FC236}">
                <a16:creationId xmlns:a16="http://schemas.microsoft.com/office/drawing/2014/main" id="{3467DCE4-813B-4747-9119-ABA2BA5652A9}"/>
              </a:ext>
            </a:extLst>
          </p:cNvPr>
          <p:cNvSpPr>
            <a:spLocks noGrp="1"/>
          </p:cNvSpPr>
          <p:nvPr>
            <p:ph sz="quarter" idx="15"/>
          </p:nvPr>
        </p:nvSpPr>
        <p:spPr/>
        <p:txBody>
          <a:bodyPr/>
          <a:lstStyle/>
          <a:p>
            <a:pPr>
              <a:spcBef>
                <a:spcPts val="0"/>
              </a:spcBef>
              <a:spcAft>
                <a:spcPts val="600"/>
              </a:spcAft>
            </a:pPr>
            <a:r>
              <a:rPr lang="en-IN" dirty="0"/>
              <a:t>Reduction in manual labor</a:t>
            </a:r>
          </a:p>
          <a:p>
            <a:pPr>
              <a:spcBef>
                <a:spcPts val="0"/>
              </a:spcBef>
              <a:spcAft>
                <a:spcPts val="600"/>
              </a:spcAft>
            </a:pPr>
            <a:r>
              <a:rPr lang="en-IN" dirty="0"/>
              <a:t>Insurance of accurate invoicing</a:t>
            </a:r>
          </a:p>
          <a:p>
            <a:pPr>
              <a:spcBef>
                <a:spcPts val="0"/>
              </a:spcBef>
              <a:spcAft>
                <a:spcPts val="600"/>
              </a:spcAft>
            </a:pPr>
            <a:r>
              <a:rPr lang="en-IN" dirty="0"/>
              <a:t>Elimination of errors</a:t>
            </a:r>
            <a:endParaRPr lang="en-US" dirty="0"/>
          </a:p>
        </p:txBody>
      </p:sp>
      <p:sp>
        <p:nvSpPr>
          <p:cNvPr id="7" name="Content Placeholder 6">
            <a:extLst>
              <a:ext uri="{FF2B5EF4-FFF2-40B4-BE49-F238E27FC236}">
                <a16:creationId xmlns:a16="http://schemas.microsoft.com/office/drawing/2014/main" id="{CD243270-6B47-4D19-91A6-85A7017BBDE4}"/>
              </a:ext>
            </a:extLst>
          </p:cNvPr>
          <p:cNvSpPr>
            <a:spLocks noGrp="1"/>
          </p:cNvSpPr>
          <p:nvPr>
            <p:ph sz="quarter" idx="16"/>
          </p:nvPr>
        </p:nvSpPr>
        <p:spPr>
          <a:xfrm>
            <a:off x="346075" y="254000"/>
            <a:ext cx="8626475" cy="369332"/>
          </a:xfrm>
        </p:spPr>
        <p:txBody>
          <a:bodyPr/>
          <a:lstStyle/>
          <a:p>
            <a:r>
              <a:rPr lang="en-US" dirty="0"/>
              <a:t>Boston Scientific</a:t>
            </a:r>
          </a:p>
        </p:txBody>
      </p:sp>
      <p:sp>
        <p:nvSpPr>
          <p:cNvPr id="8" name="Content Placeholder 7">
            <a:extLst>
              <a:ext uri="{FF2B5EF4-FFF2-40B4-BE49-F238E27FC236}">
                <a16:creationId xmlns:a16="http://schemas.microsoft.com/office/drawing/2014/main" id="{ED4F61EF-21CA-40FD-A4B6-9ECC6C3192CE}"/>
              </a:ext>
            </a:extLst>
          </p:cNvPr>
          <p:cNvSpPr>
            <a:spLocks noGrp="1"/>
          </p:cNvSpPr>
          <p:nvPr>
            <p:ph sz="quarter" idx="17"/>
          </p:nvPr>
        </p:nvSpPr>
        <p:spPr/>
        <p:txBody>
          <a:bodyPr/>
          <a:lstStyle/>
          <a:p>
            <a:r>
              <a:rPr lang="en-US" dirty="0"/>
              <a:t>Healthcare</a:t>
            </a:r>
          </a:p>
        </p:txBody>
      </p:sp>
      <p:pic>
        <p:nvPicPr>
          <p:cNvPr id="9" name="Picture 8">
            <a:extLst>
              <a:ext uri="{FF2B5EF4-FFF2-40B4-BE49-F238E27FC236}">
                <a16:creationId xmlns:a16="http://schemas.microsoft.com/office/drawing/2014/main" id="{72EBA687-066E-4576-BEE6-F7E7B23ADD51}"/>
              </a:ext>
            </a:extLst>
          </p:cNvPr>
          <p:cNvPicPr>
            <a:picLocks noChangeAspect="1"/>
          </p:cNvPicPr>
          <p:nvPr/>
        </p:nvPicPr>
        <p:blipFill>
          <a:blip r:embed="rId2"/>
          <a:stretch>
            <a:fillRect/>
          </a:stretch>
        </p:blipFill>
        <p:spPr>
          <a:xfrm>
            <a:off x="10241476" y="120896"/>
            <a:ext cx="1475569" cy="645986"/>
          </a:xfrm>
          <a:prstGeom prst="rect">
            <a:avLst/>
          </a:prstGeom>
        </p:spPr>
      </p:pic>
    </p:spTree>
    <p:extLst>
      <p:ext uri="{BB962C8B-B14F-4D97-AF65-F5344CB8AC3E}">
        <p14:creationId xmlns:p14="http://schemas.microsoft.com/office/powerpoint/2010/main" val="3698819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C00A-B508-4680-993A-BD32D43541B9}"/>
              </a:ext>
            </a:extLst>
          </p:cNvPr>
          <p:cNvSpPr>
            <a:spLocks noGrp="1"/>
          </p:cNvSpPr>
          <p:nvPr>
            <p:ph type="title"/>
          </p:nvPr>
        </p:nvSpPr>
        <p:spPr/>
        <p:txBody>
          <a:bodyPr>
            <a:normAutofit fontScale="90000"/>
          </a:bodyPr>
          <a:lstStyle/>
          <a:p>
            <a:r>
              <a:rPr lang="en-US" dirty="0"/>
              <a:t>Boston Scientific - Healthcare</a:t>
            </a:r>
          </a:p>
        </p:txBody>
      </p:sp>
      <p:sp>
        <p:nvSpPr>
          <p:cNvPr id="3" name="Content Placeholder 2">
            <a:extLst>
              <a:ext uri="{FF2B5EF4-FFF2-40B4-BE49-F238E27FC236}">
                <a16:creationId xmlns:a16="http://schemas.microsoft.com/office/drawing/2014/main" id="{5D714F61-2F34-465C-8A76-F88C4EDA702B}"/>
              </a:ext>
            </a:extLst>
          </p:cNvPr>
          <p:cNvSpPr>
            <a:spLocks noGrp="1"/>
          </p:cNvSpPr>
          <p:nvPr>
            <p:ph idx="1"/>
          </p:nvPr>
        </p:nvSpPr>
        <p:spPr/>
        <p:txBody>
          <a:bodyPr vert="horz" lIns="0" tIns="0" rIns="0" bIns="0" rtlCol="0" anchor="t">
            <a:normAutofit/>
          </a:bodyPr>
          <a:lstStyle/>
          <a:p>
            <a:pPr fontAlgn="ctr"/>
            <a:r>
              <a:rPr lang="en-IN" dirty="0"/>
              <a:t>Improve business control with fast access to inventory information</a:t>
            </a:r>
            <a:endParaRPr lang="en-US" dirty="0">
              <a:solidFill>
                <a:srgbClr val="000000"/>
              </a:solidFill>
              <a:latin typeface="Calibri" charset="0"/>
              <a:cs typeface="Calibri"/>
            </a:endParaRPr>
          </a:p>
        </p:txBody>
      </p:sp>
      <p:sp>
        <p:nvSpPr>
          <p:cNvPr id="4" name="Content Placeholder 3">
            <a:extLst>
              <a:ext uri="{FF2B5EF4-FFF2-40B4-BE49-F238E27FC236}">
                <a16:creationId xmlns:a16="http://schemas.microsoft.com/office/drawing/2014/main" id="{43270098-7CDE-4BA2-B23B-7556592C969A}"/>
              </a:ext>
            </a:extLst>
          </p:cNvPr>
          <p:cNvSpPr>
            <a:spLocks noGrp="1"/>
          </p:cNvSpPr>
          <p:nvPr>
            <p:ph sz="quarter" idx="13"/>
          </p:nvPr>
        </p:nvSpPr>
        <p:spPr/>
        <p:txBody>
          <a:bodyPr vert="horz" lIns="0" tIns="0" rIns="0" bIns="0" rtlCol="0" anchor="t">
            <a:normAutofit/>
          </a:bodyPr>
          <a:lstStyle/>
          <a:p>
            <a:r>
              <a:rPr lang="en-IN" dirty="0"/>
              <a:t>Bots automate inventory queries, data collection, data analysis and report generation and distribution</a:t>
            </a:r>
            <a:endParaRPr lang="en-US" dirty="0"/>
          </a:p>
        </p:txBody>
      </p:sp>
      <p:sp>
        <p:nvSpPr>
          <p:cNvPr id="5" name="Content Placeholder 4">
            <a:extLst>
              <a:ext uri="{FF2B5EF4-FFF2-40B4-BE49-F238E27FC236}">
                <a16:creationId xmlns:a16="http://schemas.microsoft.com/office/drawing/2014/main" id="{19BF72AC-2B37-4B2B-BAD9-97B2E534BCE6}"/>
              </a:ext>
            </a:extLst>
          </p:cNvPr>
          <p:cNvSpPr>
            <a:spLocks noGrp="1"/>
          </p:cNvSpPr>
          <p:nvPr>
            <p:ph sz="quarter" idx="14"/>
          </p:nvPr>
        </p:nvSpPr>
        <p:spPr/>
        <p:txBody>
          <a:bodyPr vert="horz" lIns="0" tIns="0" rIns="0" bIns="0" rtlCol="0" anchor="t">
            <a:normAutofit/>
          </a:bodyPr>
          <a:lstStyle/>
          <a:p>
            <a:pPr marL="285750" indent="-285750">
              <a:spcBef>
                <a:spcPts val="0"/>
              </a:spcBef>
              <a:spcAft>
                <a:spcPts val="600"/>
              </a:spcAft>
              <a:buFont typeface="Arial" panose="020B0604020202020204" pitchFamily="34" charset="0"/>
              <a:buChar char="•"/>
            </a:pPr>
            <a:r>
              <a:rPr lang="en-IN" dirty="0"/>
              <a:t>Inventory query definition</a:t>
            </a:r>
            <a:endParaRPr lang="en-US" dirty="0"/>
          </a:p>
          <a:p>
            <a:pPr marL="285750" indent="-285750">
              <a:spcBef>
                <a:spcPts val="0"/>
              </a:spcBef>
              <a:spcAft>
                <a:spcPts val="600"/>
              </a:spcAft>
              <a:buFont typeface="Arial" panose="020B0604020202020204" pitchFamily="34" charset="0"/>
              <a:buChar char="•"/>
            </a:pPr>
            <a:r>
              <a:rPr lang="en-IN" dirty="0"/>
              <a:t>Data collection</a:t>
            </a:r>
          </a:p>
          <a:p>
            <a:pPr marL="285750" indent="-285750">
              <a:spcBef>
                <a:spcPts val="0"/>
              </a:spcBef>
              <a:spcAft>
                <a:spcPts val="600"/>
              </a:spcAft>
              <a:buFont typeface="Arial" panose="020B0604020202020204" pitchFamily="34" charset="0"/>
              <a:buChar char="•"/>
            </a:pPr>
            <a:r>
              <a:rPr lang="en-IN" dirty="0"/>
              <a:t>Data analysis</a:t>
            </a:r>
          </a:p>
          <a:p>
            <a:pPr marL="285750" indent="-285750">
              <a:spcBef>
                <a:spcPts val="0"/>
              </a:spcBef>
              <a:spcAft>
                <a:spcPts val="600"/>
              </a:spcAft>
              <a:buFont typeface="Arial" panose="020B0604020202020204" pitchFamily="34" charset="0"/>
              <a:buChar char="•"/>
            </a:pPr>
            <a:r>
              <a:rPr lang="en-IN" dirty="0"/>
              <a:t>Report generation</a:t>
            </a:r>
          </a:p>
          <a:p>
            <a:pPr marL="285750" indent="-285750">
              <a:spcBef>
                <a:spcPts val="0"/>
              </a:spcBef>
              <a:spcAft>
                <a:spcPts val="600"/>
              </a:spcAft>
              <a:buFont typeface="Arial" panose="020B0604020202020204" pitchFamily="34" charset="0"/>
              <a:buChar char="•"/>
            </a:pPr>
            <a:r>
              <a:rPr lang="en-IN" dirty="0"/>
              <a:t>Report distribution</a:t>
            </a:r>
          </a:p>
          <a:p>
            <a:pPr marL="114300" indent="-114300">
              <a:spcBef>
                <a:spcPts val="0"/>
              </a:spcBef>
              <a:spcAft>
                <a:spcPts val="600"/>
              </a:spcAft>
              <a:buChar char="•"/>
            </a:pPr>
            <a:endParaRPr lang="en-IN" dirty="0"/>
          </a:p>
        </p:txBody>
      </p:sp>
      <p:sp>
        <p:nvSpPr>
          <p:cNvPr id="6" name="Content Placeholder 5">
            <a:extLst>
              <a:ext uri="{FF2B5EF4-FFF2-40B4-BE49-F238E27FC236}">
                <a16:creationId xmlns:a16="http://schemas.microsoft.com/office/drawing/2014/main" id="{3467DCE4-813B-4747-9119-ABA2BA5652A9}"/>
              </a:ext>
            </a:extLst>
          </p:cNvPr>
          <p:cNvSpPr>
            <a:spLocks noGrp="1"/>
          </p:cNvSpPr>
          <p:nvPr>
            <p:ph sz="quarter" idx="15"/>
          </p:nvPr>
        </p:nvSpPr>
        <p:spPr/>
        <p:txBody>
          <a:bodyPr vert="horz" lIns="0" tIns="0" rIns="0" bIns="0" rtlCol="0" anchor="t">
            <a:normAutofit/>
          </a:bodyPr>
          <a:lstStyle/>
          <a:p>
            <a:pPr>
              <a:spcBef>
                <a:spcPts val="0"/>
              </a:spcBef>
              <a:spcAft>
                <a:spcPts val="600"/>
              </a:spcAft>
            </a:pPr>
            <a:r>
              <a:rPr lang="en-IN" dirty="0"/>
              <a:t>Reduction in the cost of inventory reporting</a:t>
            </a:r>
          </a:p>
          <a:p>
            <a:pPr>
              <a:spcBef>
                <a:spcPts val="0"/>
              </a:spcBef>
              <a:spcAft>
                <a:spcPts val="600"/>
              </a:spcAft>
            </a:pPr>
            <a:r>
              <a:rPr lang="en-IN" dirty="0"/>
              <a:t>Elimination of errors</a:t>
            </a:r>
          </a:p>
          <a:p>
            <a:pPr>
              <a:spcBef>
                <a:spcPts val="0"/>
              </a:spcBef>
              <a:spcAft>
                <a:spcPts val="600"/>
              </a:spcAft>
            </a:pPr>
            <a:r>
              <a:rPr lang="en-IN" dirty="0"/>
              <a:t>Quicker turn-around of inventory information for better business control</a:t>
            </a:r>
            <a:endParaRPr lang="en-US" dirty="0"/>
          </a:p>
        </p:txBody>
      </p:sp>
      <p:sp>
        <p:nvSpPr>
          <p:cNvPr id="7" name="Content Placeholder 6">
            <a:extLst>
              <a:ext uri="{FF2B5EF4-FFF2-40B4-BE49-F238E27FC236}">
                <a16:creationId xmlns:a16="http://schemas.microsoft.com/office/drawing/2014/main" id="{CD243270-6B47-4D19-91A6-85A7017BBDE4}"/>
              </a:ext>
            </a:extLst>
          </p:cNvPr>
          <p:cNvSpPr>
            <a:spLocks noGrp="1"/>
          </p:cNvSpPr>
          <p:nvPr>
            <p:ph sz="quarter" idx="16"/>
          </p:nvPr>
        </p:nvSpPr>
        <p:spPr>
          <a:xfrm>
            <a:off x="346075" y="254000"/>
            <a:ext cx="8626475" cy="369332"/>
          </a:xfrm>
        </p:spPr>
        <p:txBody>
          <a:bodyPr/>
          <a:lstStyle/>
          <a:p>
            <a:r>
              <a:rPr lang="en-US" dirty="0"/>
              <a:t>Boston Scientific</a:t>
            </a:r>
          </a:p>
        </p:txBody>
      </p:sp>
      <p:sp>
        <p:nvSpPr>
          <p:cNvPr id="8" name="Content Placeholder 7">
            <a:extLst>
              <a:ext uri="{FF2B5EF4-FFF2-40B4-BE49-F238E27FC236}">
                <a16:creationId xmlns:a16="http://schemas.microsoft.com/office/drawing/2014/main" id="{ED4F61EF-21CA-40FD-A4B6-9ECC6C3192CE}"/>
              </a:ext>
            </a:extLst>
          </p:cNvPr>
          <p:cNvSpPr>
            <a:spLocks noGrp="1"/>
          </p:cNvSpPr>
          <p:nvPr>
            <p:ph sz="quarter" idx="17"/>
          </p:nvPr>
        </p:nvSpPr>
        <p:spPr/>
        <p:txBody>
          <a:bodyPr/>
          <a:lstStyle/>
          <a:p>
            <a:r>
              <a:rPr lang="en-US" dirty="0"/>
              <a:t>Healthcare</a:t>
            </a:r>
          </a:p>
        </p:txBody>
      </p:sp>
      <p:pic>
        <p:nvPicPr>
          <p:cNvPr id="9" name="Picture 8">
            <a:extLst>
              <a:ext uri="{FF2B5EF4-FFF2-40B4-BE49-F238E27FC236}">
                <a16:creationId xmlns:a16="http://schemas.microsoft.com/office/drawing/2014/main" id="{72EBA687-066E-4576-BEE6-F7E7B23ADD51}"/>
              </a:ext>
            </a:extLst>
          </p:cNvPr>
          <p:cNvPicPr>
            <a:picLocks noChangeAspect="1"/>
          </p:cNvPicPr>
          <p:nvPr/>
        </p:nvPicPr>
        <p:blipFill>
          <a:blip r:embed="rId2"/>
          <a:stretch>
            <a:fillRect/>
          </a:stretch>
        </p:blipFill>
        <p:spPr>
          <a:xfrm>
            <a:off x="10241476" y="120896"/>
            <a:ext cx="1475569" cy="645986"/>
          </a:xfrm>
          <a:prstGeom prst="rect">
            <a:avLst/>
          </a:prstGeom>
        </p:spPr>
      </p:pic>
    </p:spTree>
    <p:extLst>
      <p:ext uri="{BB962C8B-B14F-4D97-AF65-F5344CB8AC3E}">
        <p14:creationId xmlns:p14="http://schemas.microsoft.com/office/powerpoint/2010/main" val="176733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1E0D-9E2E-404E-BB66-AF33895F86F5}"/>
              </a:ext>
            </a:extLst>
          </p:cNvPr>
          <p:cNvSpPr>
            <a:spLocks noGrp="1"/>
          </p:cNvSpPr>
          <p:nvPr>
            <p:ph type="title"/>
          </p:nvPr>
        </p:nvSpPr>
        <p:spPr/>
        <p:txBody>
          <a:bodyPr>
            <a:normAutofit fontScale="90000"/>
          </a:bodyPr>
          <a:lstStyle/>
          <a:p>
            <a:r>
              <a:rPr lang="en-US" dirty="0"/>
              <a:t>Siemens - Healthcare</a:t>
            </a:r>
          </a:p>
        </p:txBody>
      </p:sp>
      <p:sp>
        <p:nvSpPr>
          <p:cNvPr id="3" name="Content Placeholder 2">
            <a:extLst>
              <a:ext uri="{FF2B5EF4-FFF2-40B4-BE49-F238E27FC236}">
                <a16:creationId xmlns:a16="http://schemas.microsoft.com/office/drawing/2014/main" id="{CD150A11-FE66-4047-AC9B-35E99211C5D1}"/>
              </a:ext>
            </a:extLst>
          </p:cNvPr>
          <p:cNvSpPr>
            <a:spLocks noGrp="1"/>
          </p:cNvSpPr>
          <p:nvPr>
            <p:ph idx="1"/>
          </p:nvPr>
        </p:nvSpPr>
        <p:spPr/>
        <p:txBody>
          <a:bodyPr vert="horz" lIns="0" tIns="0" rIns="0" bIns="0" rtlCol="0" anchor="t">
            <a:normAutofit/>
          </a:bodyPr>
          <a:lstStyle/>
          <a:p>
            <a:r>
              <a:rPr lang="en-IN" dirty="0"/>
              <a:t>Expedite data collection with minimal data-entry error </a:t>
            </a:r>
            <a:endParaRPr lang="en-US" dirty="0">
              <a:solidFill>
                <a:srgbClr val="000000"/>
              </a:solidFill>
              <a:latin typeface="Calibri" charset="0"/>
            </a:endParaRPr>
          </a:p>
          <a:p>
            <a:endParaRPr lang="en-US" dirty="0"/>
          </a:p>
        </p:txBody>
      </p:sp>
      <p:sp>
        <p:nvSpPr>
          <p:cNvPr id="4" name="Content Placeholder 3">
            <a:extLst>
              <a:ext uri="{FF2B5EF4-FFF2-40B4-BE49-F238E27FC236}">
                <a16:creationId xmlns:a16="http://schemas.microsoft.com/office/drawing/2014/main" id="{9E42D49E-77EC-4812-8908-9CD12F251728}"/>
              </a:ext>
            </a:extLst>
          </p:cNvPr>
          <p:cNvSpPr>
            <a:spLocks noGrp="1"/>
          </p:cNvSpPr>
          <p:nvPr>
            <p:ph sz="quarter" idx="13"/>
          </p:nvPr>
        </p:nvSpPr>
        <p:spPr/>
        <p:txBody>
          <a:bodyPr/>
          <a:lstStyle/>
          <a:p>
            <a:r>
              <a:rPr lang="en-IN" dirty="0"/>
              <a:t>Bot were deployed for automatic collection of data on DNA and other genetic material from various sources</a:t>
            </a:r>
            <a:endParaRPr lang="en-US" dirty="0"/>
          </a:p>
        </p:txBody>
      </p:sp>
      <p:sp>
        <p:nvSpPr>
          <p:cNvPr id="5" name="Content Placeholder 4">
            <a:extLst>
              <a:ext uri="{FF2B5EF4-FFF2-40B4-BE49-F238E27FC236}">
                <a16:creationId xmlns:a16="http://schemas.microsoft.com/office/drawing/2014/main" id="{51BB1B90-B33A-4F1C-B2CE-1232E9172237}"/>
              </a:ext>
            </a:extLst>
          </p:cNvPr>
          <p:cNvSpPr>
            <a:spLocks noGrp="1"/>
          </p:cNvSpPr>
          <p:nvPr>
            <p:ph sz="quarter" idx="14"/>
          </p:nvPr>
        </p:nvSpPr>
        <p:spPr/>
        <p:txBody>
          <a:bodyPr vert="horz" lIns="0" tIns="0" rIns="0" bIns="0" rtlCol="0" anchor="t">
            <a:normAutofit/>
          </a:bodyPr>
          <a:lstStyle/>
          <a:p>
            <a:pPr marL="285750" indent="-285750">
              <a:buFont typeface="Arial" panose="020B0604020202020204" pitchFamily="34" charset="0"/>
              <a:buChar char="•"/>
            </a:pPr>
            <a:r>
              <a:rPr lang="en-US" dirty="0"/>
              <a:t>Data collection</a:t>
            </a:r>
          </a:p>
          <a:p>
            <a:pPr marL="285750" indent="-285750">
              <a:buFont typeface="Arial" panose="020B0604020202020204" pitchFamily="34" charset="0"/>
              <a:buChar char="•"/>
            </a:pPr>
            <a:r>
              <a:rPr lang="en-US" dirty="0"/>
              <a:t>Data validation</a:t>
            </a:r>
          </a:p>
          <a:p>
            <a:pPr marL="285750" indent="-285750">
              <a:spcBef>
                <a:spcPts val="1300"/>
              </a:spcBef>
              <a:buFont typeface="Arial" panose="020B0604020202020204" pitchFamily="34" charset="0"/>
              <a:buChar char="•"/>
            </a:pPr>
            <a:r>
              <a:rPr lang="en-US" dirty="0"/>
              <a:t>Data updates</a:t>
            </a:r>
          </a:p>
          <a:p>
            <a:endParaRPr lang="en-US" dirty="0"/>
          </a:p>
        </p:txBody>
      </p:sp>
      <p:sp>
        <p:nvSpPr>
          <p:cNvPr id="6" name="Content Placeholder 5">
            <a:extLst>
              <a:ext uri="{FF2B5EF4-FFF2-40B4-BE49-F238E27FC236}">
                <a16:creationId xmlns:a16="http://schemas.microsoft.com/office/drawing/2014/main" id="{ED04D43B-DDA0-43F8-A4A4-0C782536977C}"/>
              </a:ext>
            </a:extLst>
          </p:cNvPr>
          <p:cNvSpPr>
            <a:spLocks noGrp="1"/>
          </p:cNvSpPr>
          <p:nvPr>
            <p:ph sz="quarter" idx="15"/>
          </p:nvPr>
        </p:nvSpPr>
        <p:spPr/>
        <p:txBody>
          <a:bodyPr/>
          <a:lstStyle/>
          <a:p>
            <a:r>
              <a:rPr lang="en-IN" dirty="0"/>
              <a:t>Expedition in data research and integration</a:t>
            </a:r>
            <a:endParaRPr lang="en-US" dirty="0"/>
          </a:p>
          <a:p>
            <a:r>
              <a:rPr lang="en-IN" dirty="0"/>
              <a:t>Reduction in manual labor cost </a:t>
            </a:r>
          </a:p>
          <a:p>
            <a:r>
              <a:rPr lang="en-IN" dirty="0"/>
              <a:t>Improvement in data integrity</a:t>
            </a:r>
          </a:p>
        </p:txBody>
      </p:sp>
      <p:sp>
        <p:nvSpPr>
          <p:cNvPr id="7" name="Content Placeholder 6">
            <a:extLst>
              <a:ext uri="{FF2B5EF4-FFF2-40B4-BE49-F238E27FC236}">
                <a16:creationId xmlns:a16="http://schemas.microsoft.com/office/drawing/2014/main" id="{EAFE5F47-5289-4A26-9A64-53E8C9C39109}"/>
              </a:ext>
            </a:extLst>
          </p:cNvPr>
          <p:cNvSpPr>
            <a:spLocks noGrp="1"/>
          </p:cNvSpPr>
          <p:nvPr>
            <p:ph sz="quarter" idx="16"/>
          </p:nvPr>
        </p:nvSpPr>
        <p:spPr>
          <a:xfrm>
            <a:off x="346075" y="254000"/>
            <a:ext cx="8626475" cy="369332"/>
          </a:xfrm>
        </p:spPr>
        <p:txBody>
          <a:bodyPr/>
          <a:lstStyle/>
          <a:p>
            <a:r>
              <a:rPr lang="en-US" dirty="0"/>
              <a:t>Siemens </a:t>
            </a:r>
            <a:r>
              <a:rPr lang="en-US" dirty="0" err="1"/>
              <a:t>Healthineers</a:t>
            </a:r>
            <a:endParaRPr lang="en-US" dirty="0"/>
          </a:p>
        </p:txBody>
      </p:sp>
      <p:sp>
        <p:nvSpPr>
          <p:cNvPr id="8" name="Content Placeholder 7">
            <a:extLst>
              <a:ext uri="{FF2B5EF4-FFF2-40B4-BE49-F238E27FC236}">
                <a16:creationId xmlns:a16="http://schemas.microsoft.com/office/drawing/2014/main" id="{4DE019EC-5345-417A-9BD6-1ED52EBE15C1}"/>
              </a:ext>
            </a:extLst>
          </p:cNvPr>
          <p:cNvSpPr>
            <a:spLocks noGrp="1"/>
          </p:cNvSpPr>
          <p:nvPr>
            <p:ph sz="quarter" idx="17"/>
          </p:nvPr>
        </p:nvSpPr>
        <p:spPr/>
        <p:txBody>
          <a:bodyPr/>
          <a:lstStyle/>
          <a:p>
            <a:r>
              <a:rPr lang="en-US" dirty="0"/>
              <a:t>Healthcare</a:t>
            </a:r>
          </a:p>
        </p:txBody>
      </p:sp>
      <p:pic>
        <p:nvPicPr>
          <p:cNvPr id="10" name="Picture 9">
            <a:extLst>
              <a:ext uri="{FF2B5EF4-FFF2-40B4-BE49-F238E27FC236}">
                <a16:creationId xmlns:a16="http://schemas.microsoft.com/office/drawing/2014/main" id="{93F6A84E-F51D-42B5-A91B-7AC8E6626084}"/>
              </a:ext>
            </a:extLst>
          </p:cNvPr>
          <p:cNvPicPr>
            <a:picLocks noChangeAspect="1"/>
          </p:cNvPicPr>
          <p:nvPr/>
        </p:nvPicPr>
        <p:blipFill>
          <a:blip r:embed="rId2"/>
          <a:stretch>
            <a:fillRect/>
          </a:stretch>
        </p:blipFill>
        <p:spPr>
          <a:xfrm>
            <a:off x="9544499" y="191302"/>
            <a:ext cx="2156908" cy="542798"/>
          </a:xfrm>
          <a:prstGeom prst="rect">
            <a:avLst/>
          </a:prstGeom>
        </p:spPr>
      </p:pic>
    </p:spTree>
    <p:extLst>
      <p:ext uri="{BB962C8B-B14F-4D97-AF65-F5344CB8AC3E}">
        <p14:creationId xmlns:p14="http://schemas.microsoft.com/office/powerpoint/2010/main" val="2842816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E9B6C-EAF6-4729-A520-BB572A5A9336}"/>
              </a:ext>
            </a:extLst>
          </p:cNvPr>
          <p:cNvSpPr>
            <a:spLocks noGrp="1"/>
          </p:cNvSpPr>
          <p:nvPr>
            <p:ph type="title"/>
          </p:nvPr>
        </p:nvSpPr>
        <p:spPr/>
        <p:txBody>
          <a:bodyPr>
            <a:normAutofit fontScale="90000"/>
          </a:bodyPr>
          <a:lstStyle/>
          <a:p>
            <a:r>
              <a:rPr lang="en-US" dirty="0" err="1"/>
              <a:t>TravelPro</a:t>
            </a:r>
            <a:r>
              <a:rPr lang="en-US" dirty="0"/>
              <a:t> - Manufacturing</a:t>
            </a:r>
          </a:p>
        </p:txBody>
      </p:sp>
      <p:sp>
        <p:nvSpPr>
          <p:cNvPr id="3" name="Content Placeholder 2">
            <a:extLst>
              <a:ext uri="{FF2B5EF4-FFF2-40B4-BE49-F238E27FC236}">
                <a16:creationId xmlns:a16="http://schemas.microsoft.com/office/drawing/2014/main" id="{1860A3DB-6809-41F2-B99B-73E19E9BC8E0}"/>
              </a:ext>
            </a:extLst>
          </p:cNvPr>
          <p:cNvSpPr>
            <a:spLocks noGrp="1"/>
          </p:cNvSpPr>
          <p:nvPr>
            <p:ph idx="1"/>
          </p:nvPr>
        </p:nvSpPr>
        <p:spPr/>
        <p:txBody>
          <a:bodyPr vert="horz" lIns="0" tIns="0" rIns="0" bIns="0" rtlCol="0" anchor="t">
            <a:normAutofit/>
          </a:bodyPr>
          <a:lstStyle/>
          <a:p>
            <a:r>
              <a:rPr lang="en-IN" dirty="0"/>
              <a:t>Make the sales-order process more time and cost efficient</a:t>
            </a:r>
            <a:endParaRPr lang="en-US" dirty="0"/>
          </a:p>
        </p:txBody>
      </p:sp>
      <p:sp>
        <p:nvSpPr>
          <p:cNvPr id="4" name="Content Placeholder 3">
            <a:extLst>
              <a:ext uri="{FF2B5EF4-FFF2-40B4-BE49-F238E27FC236}">
                <a16:creationId xmlns:a16="http://schemas.microsoft.com/office/drawing/2014/main" id="{7DBD35DC-3FB8-4561-B686-075A3CA3A086}"/>
              </a:ext>
            </a:extLst>
          </p:cNvPr>
          <p:cNvSpPr>
            <a:spLocks noGrp="1"/>
          </p:cNvSpPr>
          <p:nvPr>
            <p:ph sz="quarter" idx="13"/>
          </p:nvPr>
        </p:nvSpPr>
        <p:spPr/>
        <p:txBody>
          <a:bodyPr vert="horz" lIns="0" tIns="0" rIns="0" bIns="0" rtlCol="0" anchor="t">
            <a:normAutofit/>
          </a:bodyPr>
          <a:lstStyle/>
          <a:p>
            <a:r>
              <a:rPr lang="en-IN" dirty="0"/>
              <a:t>Imported sales order information to ERP system, consolidated purchase information from multiple sources, validated data and </a:t>
            </a:r>
            <a:r>
              <a:rPr lang="en-US" dirty="0"/>
              <a:t>generated reports</a:t>
            </a:r>
          </a:p>
          <a:p>
            <a:endParaRPr lang="en-US" dirty="0"/>
          </a:p>
        </p:txBody>
      </p:sp>
      <p:sp>
        <p:nvSpPr>
          <p:cNvPr id="5" name="Content Placeholder 4">
            <a:extLst>
              <a:ext uri="{FF2B5EF4-FFF2-40B4-BE49-F238E27FC236}">
                <a16:creationId xmlns:a16="http://schemas.microsoft.com/office/drawing/2014/main" id="{F55064F3-9E25-4125-857B-A995054AF9E8}"/>
              </a:ext>
            </a:extLst>
          </p:cNvPr>
          <p:cNvSpPr>
            <a:spLocks noGrp="1"/>
          </p:cNvSpPr>
          <p:nvPr>
            <p:ph sz="quarter" idx="14"/>
          </p:nvPr>
        </p:nvSpPr>
        <p:spPr/>
        <p:txBody>
          <a:bodyPr vert="horz" lIns="0" tIns="0" rIns="0" bIns="0" rtlCol="0" anchor="t">
            <a:normAutofit/>
          </a:bodyPr>
          <a:lstStyle/>
          <a:p>
            <a:pPr marL="285750" indent="-285750">
              <a:buFont typeface="Arial" panose="020B0604020202020204" pitchFamily="34" charset="0"/>
              <a:buChar char="•"/>
            </a:pPr>
            <a:r>
              <a:rPr lang="en-US" dirty="0">
                <a:latin typeface="Verdana" charset="0"/>
                <a:ea typeface="Verdana" charset="0"/>
                <a:cs typeface="Verdana" charset="0"/>
              </a:rPr>
              <a:t>Data integration</a:t>
            </a:r>
          </a:p>
          <a:p>
            <a:pPr marL="285750" indent="-285750">
              <a:buFont typeface="Arial" panose="020B0604020202020204" pitchFamily="34" charset="0"/>
              <a:buChar char="•"/>
            </a:pPr>
            <a:r>
              <a:rPr lang="en-US" dirty="0">
                <a:latin typeface="Verdana" charset="0"/>
                <a:ea typeface="Verdana" charset="0"/>
                <a:cs typeface="Verdana" charset="0"/>
              </a:rPr>
              <a:t>Data validation</a:t>
            </a:r>
          </a:p>
          <a:p>
            <a:pPr marL="285750" indent="-285750">
              <a:buFont typeface="Arial" panose="020B0604020202020204" pitchFamily="34" charset="0"/>
              <a:buChar char="•"/>
            </a:pPr>
            <a:r>
              <a:rPr lang="en-US" dirty="0">
                <a:latin typeface="Verdana" charset="0"/>
                <a:ea typeface="Verdana" charset="0"/>
                <a:cs typeface="Verdana" charset="0"/>
              </a:rPr>
              <a:t>Sales order creation</a:t>
            </a:r>
          </a:p>
          <a:p>
            <a:pPr marL="285750" indent="-285750">
              <a:buFont typeface="Arial" panose="020B0604020202020204" pitchFamily="34" charset="0"/>
              <a:buChar char="•"/>
            </a:pPr>
            <a:r>
              <a:rPr lang="en-US" dirty="0">
                <a:latin typeface="Verdana" charset="0"/>
                <a:ea typeface="Verdana" charset="0"/>
                <a:cs typeface="Verdana" charset="0"/>
              </a:rPr>
              <a:t>Report generation</a:t>
            </a:r>
          </a:p>
          <a:p>
            <a:pPr marL="285750" indent="-285750">
              <a:spcBef>
                <a:spcPts val="1300"/>
              </a:spcBef>
              <a:buFont typeface="Arial" panose="020B0604020202020204" pitchFamily="34" charset="0"/>
              <a:buChar char="•"/>
            </a:pPr>
            <a:r>
              <a:rPr lang="en-US" dirty="0"/>
              <a:t>Report distribution</a:t>
            </a:r>
          </a:p>
          <a:p>
            <a:endParaRPr lang="en-US" dirty="0"/>
          </a:p>
        </p:txBody>
      </p:sp>
      <p:sp>
        <p:nvSpPr>
          <p:cNvPr id="6" name="Content Placeholder 5">
            <a:extLst>
              <a:ext uri="{FF2B5EF4-FFF2-40B4-BE49-F238E27FC236}">
                <a16:creationId xmlns:a16="http://schemas.microsoft.com/office/drawing/2014/main" id="{B97A81AF-40F4-4AD0-B356-E86EB8180354}"/>
              </a:ext>
            </a:extLst>
          </p:cNvPr>
          <p:cNvSpPr>
            <a:spLocks noGrp="1"/>
          </p:cNvSpPr>
          <p:nvPr>
            <p:ph sz="quarter" idx="15"/>
          </p:nvPr>
        </p:nvSpPr>
        <p:spPr/>
        <p:txBody>
          <a:bodyPr>
            <a:normAutofit fontScale="92500" lnSpcReduction="10000"/>
          </a:bodyPr>
          <a:lstStyle/>
          <a:p>
            <a:pPr>
              <a:spcBef>
                <a:spcPts val="0"/>
              </a:spcBef>
              <a:spcAft>
                <a:spcPts val="600"/>
              </a:spcAft>
            </a:pPr>
            <a:r>
              <a:rPr lang="en-US" dirty="0">
                <a:solidFill>
                  <a:srgbClr val="666666"/>
                </a:solidFill>
                <a:latin typeface="Verdana" charset="0"/>
                <a:ea typeface="Verdana" charset="0"/>
                <a:cs typeface="Verdana" charset="0"/>
              </a:rPr>
              <a:t>Sales Operations Team focuses on strategic </a:t>
            </a:r>
            <a:r>
              <a:rPr lang="en-US" dirty="0">
                <a:latin typeface="Verdana" charset="0"/>
                <a:ea typeface="Verdana" charset="0"/>
                <a:cs typeface="Verdana" charset="0"/>
              </a:rPr>
              <a:t>projects with reduced need for manual effort</a:t>
            </a:r>
          </a:p>
          <a:p>
            <a:pPr>
              <a:spcBef>
                <a:spcPts val="0"/>
              </a:spcBef>
              <a:spcAft>
                <a:spcPts val="600"/>
              </a:spcAft>
            </a:pPr>
            <a:r>
              <a:rPr lang="en-US" dirty="0">
                <a:latin typeface="Verdana" charset="0"/>
                <a:ea typeface="Verdana" charset="0"/>
                <a:cs typeface="Verdana" charset="0"/>
              </a:rPr>
              <a:t>Reduction in processing time of complex sales order</a:t>
            </a:r>
          </a:p>
          <a:p>
            <a:pPr>
              <a:spcBef>
                <a:spcPts val="0"/>
              </a:spcBef>
              <a:spcAft>
                <a:spcPts val="600"/>
              </a:spcAft>
            </a:pPr>
            <a:r>
              <a:rPr lang="en-US" dirty="0">
                <a:solidFill>
                  <a:srgbClr val="666666"/>
                </a:solidFill>
                <a:latin typeface="Verdana" charset="0"/>
                <a:ea typeface="Verdana" charset="0"/>
                <a:cs typeface="Verdana" charset="0"/>
              </a:rPr>
              <a:t>Saving in time and money</a:t>
            </a:r>
          </a:p>
          <a:p>
            <a:endParaRPr lang="en-US" dirty="0"/>
          </a:p>
        </p:txBody>
      </p:sp>
      <p:sp>
        <p:nvSpPr>
          <p:cNvPr id="7" name="Content Placeholder 6">
            <a:extLst>
              <a:ext uri="{FF2B5EF4-FFF2-40B4-BE49-F238E27FC236}">
                <a16:creationId xmlns:a16="http://schemas.microsoft.com/office/drawing/2014/main" id="{9AE2EEAE-C57C-467B-90CF-493D92BD39B3}"/>
              </a:ext>
            </a:extLst>
          </p:cNvPr>
          <p:cNvSpPr>
            <a:spLocks noGrp="1"/>
          </p:cNvSpPr>
          <p:nvPr>
            <p:ph sz="quarter" idx="16"/>
          </p:nvPr>
        </p:nvSpPr>
        <p:spPr>
          <a:xfrm>
            <a:off x="346075" y="254000"/>
            <a:ext cx="8626475" cy="369332"/>
          </a:xfrm>
        </p:spPr>
        <p:txBody>
          <a:bodyPr/>
          <a:lstStyle/>
          <a:p>
            <a:r>
              <a:rPr lang="en-US" dirty="0" err="1"/>
              <a:t>TravelPro</a:t>
            </a:r>
            <a:endParaRPr lang="en-US" dirty="0"/>
          </a:p>
        </p:txBody>
      </p:sp>
      <p:sp>
        <p:nvSpPr>
          <p:cNvPr id="8" name="Content Placeholder 7">
            <a:extLst>
              <a:ext uri="{FF2B5EF4-FFF2-40B4-BE49-F238E27FC236}">
                <a16:creationId xmlns:a16="http://schemas.microsoft.com/office/drawing/2014/main" id="{D4501F3B-84B1-411B-AE64-E5220A44C8EB}"/>
              </a:ext>
            </a:extLst>
          </p:cNvPr>
          <p:cNvSpPr>
            <a:spLocks noGrp="1"/>
          </p:cNvSpPr>
          <p:nvPr>
            <p:ph sz="quarter" idx="17"/>
          </p:nvPr>
        </p:nvSpPr>
        <p:spPr/>
        <p:txBody>
          <a:bodyPr/>
          <a:lstStyle/>
          <a:p>
            <a:r>
              <a:rPr lang="en-US" dirty="0"/>
              <a:t>Manufacturing</a:t>
            </a:r>
          </a:p>
        </p:txBody>
      </p:sp>
      <p:pic>
        <p:nvPicPr>
          <p:cNvPr id="9" name="Picture 8">
            <a:extLst>
              <a:ext uri="{FF2B5EF4-FFF2-40B4-BE49-F238E27FC236}">
                <a16:creationId xmlns:a16="http://schemas.microsoft.com/office/drawing/2014/main" id="{D2260F22-AA6E-4F40-9466-965A9DBB0360}"/>
              </a:ext>
            </a:extLst>
          </p:cNvPr>
          <p:cNvPicPr>
            <a:picLocks noChangeAspect="1"/>
          </p:cNvPicPr>
          <p:nvPr/>
        </p:nvPicPr>
        <p:blipFill>
          <a:blip r:embed="rId2"/>
          <a:stretch>
            <a:fillRect/>
          </a:stretch>
        </p:blipFill>
        <p:spPr>
          <a:xfrm>
            <a:off x="10025336" y="94966"/>
            <a:ext cx="1284014" cy="700372"/>
          </a:xfrm>
          <a:prstGeom prst="rect">
            <a:avLst/>
          </a:prstGeom>
        </p:spPr>
      </p:pic>
    </p:spTree>
    <p:extLst>
      <p:ext uri="{BB962C8B-B14F-4D97-AF65-F5344CB8AC3E}">
        <p14:creationId xmlns:p14="http://schemas.microsoft.com/office/powerpoint/2010/main" val="625227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CA5A-E61B-4BF7-892B-76BB7D53D326}"/>
              </a:ext>
            </a:extLst>
          </p:cNvPr>
          <p:cNvSpPr>
            <a:spLocks noGrp="1"/>
          </p:cNvSpPr>
          <p:nvPr>
            <p:ph type="title"/>
          </p:nvPr>
        </p:nvSpPr>
        <p:spPr/>
        <p:txBody>
          <a:bodyPr>
            <a:normAutofit fontScale="90000"/>
          </a:bodyPr>
          <a:lstStyle/>
          <a:p>
            <a:r>
              <a:rPr lang="en-US" dirty="0"/>
              <a:t>Quad Graphics - Manufacturing</a:t>
            </a:r>
          </a:p>
        </p:txBody>
      </p:sp>
      <p:sp>
        <p:nvSpPr>
          <p:cNvPr id="3" name="Content Placeholder 2">
            <a:extLst>
              <a:ext uri="{FF2B5EF4-FFF2-40B4-BE49-F238E27FC236}">
                <a16:creationId xmlns:a16="http://schemas.microsoft.com/office/drawing/2014/main" id="{2963CED9-545F-4F52-A168-9F155CCA0B43}"/>
              </a:ext>
            </a:extLst>
          </p:cNvPr>
          <p:cNvSpPr>
            <a:spLocks noGrp="1"/>
          </p:cNvSpPr>
          <p:nvPr>
            <p:ph idx="1"/>
          </p:nvPr>
        </p:nvSpPr>
        <p:spPr/>
        <p:txBody>
          <a:bodyPr vert="horz" lIns="0" tIns="0" rIns="0" bIns="0" rtlCol="0" anchor="t">
            <a:normAutofit/>
          </a:bodyPr>
          <a:lstStyle/>
          <a:p>
            <a:r>
              <a:rPr lang="en-IN" dirty="0"/>
              <a:t>Generate and share consistent billing reports across the enterprise</a:t>
            </a:r>
            <a:endParaRPr lang="en-US" dirty="0">
              <a:solidFill>
                <a:srgbClr val="000000"/>
              </a:solidFill>
              <a:latin typeface="Calibri" charset="0"/>
            </a:endParaRPr>
          </a:p>
          <a:p>
            <a:endParaRPr lang="en-US" dirty="0"/>
          </a:p>
        </p:txBody>
      </p:sp>
      <p:sp>
        <p:nvSpPr>
          <p:cNvPr id="4" name="Content Placeholder 3">
            <a:extLst>
              <a:ext uri="{FF2B5EF4-FFF2-40B4-BE49-F238E27FC236}">
                <a16:creationId xmlns:a16="http://schemas.microsoft.com/office/drawing/2014/main" id="{C304456C-A133-450C-B0FE-46A3CC48CB7F}"/>
              </a:ext>
            </a:extLst>
          </p:cNvPr>
          <p:cNvSpPr>
            <a:spLocks noGrp="1"/>
          </p:cNvSpPr>
          <p:nvPr>
            <p:ph sz="quarter" idx="13"/>
          </p:nvPr>
        </p:nvSpPr>
        <p:spPr/>
        <p:txBody>
          <a:bodyPr/>
          <a:lstStyle/>
          <a:p>
            <a:r>
              <a:rPr lang="en-IN" dirty="0"/>
              <a:t>Automated the process to generate reports from multiple corporate billing systems including all customer invoices</a:t>
            </a:r>
            <a:endParaRPr lang="en-US" dirty="0"/>
          </a:p>
        </p:txBody>
      </p:sp>
      <p:sp>
        <p:nvSpPr>
          <p:cNvPr id="5" name="Content Placeholder 4">
            <a:extLst>
              <a:ext uri="{FF2B5EF4-FFF2-40B4-BE49-F238E27FC236}">
                <a16:creationId xmlns:a16="http://schemas.microsoft.com/office/drawing/2014/main" id="{715FEEB1-6C10-4E2E-8452-871A72183FD8}"/>
              </a:ext>
            </a:extLst>
          </p:cNvPr>
          <p:cNvSpPr>
            <a:spLocks noGrp="1"/>
          </p:cNvSpPr>
          <p:nvPr>
            <p:ph sz="quarter" idx="14"/>
          </p:nvPr>
        </p:nvSpPr>
        <p:spPr/>
        <p:txBody>
          <a:bodyPr vert="horz" lIns="0" tIns="0" rIns="0" bIns="0" rtlCol="0" anchor="t">
            <a:normAutofit/>
          </a:bodyPr>
          <a:lstStyle/>
          <a:p>
            <a:pPr marL="285750" indent="-285750">
              <a:buFont typeface="Arial" panose="020B0604020202020204" pitchFamily="34" charset="0"/>
              <a:buChar char="•"/>
            </a:pPr>
            <a:r>
              <a:rPr lang="en-US" dirty="0">
                <a:solidFill>
                  <a:srgbClr val="666666"/>
                </a:solidFill>
                <a:latin typeface="Verdana" charset="0"/>
                <a:ea typeface="Verdana" charset="0"/>
                <a:cs typeface="Verdana" charset="0"/>
              </a:rPr>
              <a:t>Billing data analysis</a:t>
            </a:r>
          </a:p>
          <a:p>
            <a:pPr marL="285750" indent="-285750">
              <a:spcBef>
                <a:spcPts val="1300"/>
              </a:spcBef>
              <a:buFont typeface="Arial" panose="020B0604020202020204" pitchFamily="34" charset="0"/>
              <a:buChar char="•"/>
            </a:pPr>
            <a:r>
              <a:rPr lang="en-US" dirty="0">
                <a:solidFill>
                  <a:srgbClr val="666666"/>
                </a:solidFill>
                <a:latin typeface="Verdana" charset="0"/>
                <a:ea typeface="Verdana" charset="0"/>
                <a:cs typeface="Verdana" charset="0"/>
              </a:rPr>
              <a:t>Report generation</a:t>
            </a:r>
            <a:endParaRPr lang="en-US" dirty="0">
              <a:solidFill>
                <a:schemeClr val="tx1"/>
              </a:solidFill>
            </a:endParaRPr>
          </a:p>
          <a:p>
            <a:pPr marL="285750" indent="-285750">
              <a:buFont typeface="Arial" panose="020B0604020202020204" pitchFamily="34" charset="0"/>
              <a:buChar char="•"/>
            </a:pPr>
            <a:r>
              <a:rPr lang="en-US" dirty="0">
                <a:solidFill>
                  <a:srgbClr val="666666"/>
                </a:solidFill>
                <a:latin typeface="Verdana" charset="0"/>
                <a:ea typeface="Verdana" charset="0"/>
                <a:cs typeface="Verdana" charset="0"/>
              </a:rPr>
              <a:t>Report distribution</a:t>
            </a:r>
          </a:p>
          <a:p>
            <a:endParaRPr lang="en-US" dirty="0"/>
          </a:p>
        </p:txBody>
      </p:sp>
      <p:sp>
        <p:nvSpPr>
          <p:cNvPr id="6" name="Content Placeholder 5">
            <a:extLst>
              <a:ext uri="{FF2B5EF4-FFF2-40B4-BE49-F238E27FC236}">
                <a16:creationId xmlns:a16="http://schemas.microsoft.com/office/drawing/2014/main" id="{27A41F73-F664-426C-9C67-DECFA6940581}"/>
              </a:ext>
            </a:extLst>
          </p:cNvPr>
          <p:cNvSpPr>
            <a:spLocks noGrp="1"/>
          </p:cNvSpPr>
          <p:nvPr>
            <p:ph sz="quarter" idx="15"/>
          </p:nvPr>
        </p:nvSpPr>
        <p:spPr/>
        <p:txBody>
          <a:bodyPr>
            <a:normAutofit lnSpcReduction="10000"/>
          </a:bodyPr>
          <a:lstStyle/>
          <a:p>
            <a:pPr lvl="0">
              <a:spcBef>
                <a:spcPts val="0"/>
              </a:spcBef>
              <a:spcAft>
                <a:spcPts val="600"/>
              </a:spcAft>
            </a:pPr>
            <a:r>
              <a:rPr lang="en-IN" dirty="0">
                <a:latin typeface="Verdana" charset="0"/>
                <a:ea typeface="Verdana" charset="0"/>
                <a:cs typeface="Verdana" charset="0"/>
              </a:rPr>
              <a:t>Availability of </a:t>
            </a:r>
            <a:r>
              <a:rPr lang="en-IN" dirty="0">
                <a:solidFill>
                  <a:srgbClr val="666666"/>
                </a:solidFill>
                <a:latin typeface="Verdana" charset="0"/>
                <a:ea typeface="Verdana" charset="0"/>
                <a:cs typeface="Verdana" charset="0"/>
              </a:rPr>
              <a:t>simplified, consistent reports across the organization</a:t>
            </a:r>
          </a:p>
          <a:p>
            <a:pPr lvl="0">
              <a:spcBef>
                <a:spcPts val="0"/>
              </a:spcBef>
              <a:spcAft>
                <a:spcPts val="600"/>
              </a:spcAft>
            </a:pPr>
            <a:r>
              <a:rPr lang="en-IN" dirty="0">
                <a:solidFill>
                  <a:srgbClr val="666666"/>
                </a:solidFill>
                <a:latin typeface="Verdana" charset="0"/>
                <a:ea typeface="Verdana" charset="0"/>
                <a:cs typeface="Verdana" charset="0"/>
              </a:rPr>
              <a:t>More accurate invoices</a:t>
            </a:r>
            <a:endParaRPr lang="en-US" dirty="0">
              <a:solidFill>
                <a:srgbClr val="666666"/>
              </a:solidFill>
              <a:latin typeface="Verdana" charset="0"/>
              <a:ea typeface="Verdana" charset="0"/>
              <a:cs typeface="Verdana" charset="0"/>
            </a:endParaRPr>
          </a:p>
          <a:p>
            <a:pPr lvl="0">
              <a:spcBef>
                <a:spcPts val="0"/>
              </a:spcBef>
              <a:spcAft>
                <a:spcPts val="600"/>
              </a:spcAft>
            </a:pPr>
            <a:r>
              <a:rPr lang="en-IN" dirty="0">
                <a:solidFill>
                  <a:srgbClr val="666666"/>
                </a:solidFill>
                <a:latin typeface="Verdana" charset="0"/>
                <a:ea typeface="Verdana" charset="0"/>
                <a:cs typeface="Verdana" charset="0"/>
              </a:rPr>
              <a:t>Extra time allows Finance Team to focus on strategy and planning</a:t>
            </a:r>
          </a:p>
        </p:txBody>
      </p:sp>
      <p:sp>
        <p:nvSpPr>
          <p:cNvPr id="7" name="Content Placeholder 6">
            <a:extLst>
              <a:ext uri="{FF2B5EF4-FFF2-40B4-BE49-F238E27FC236}">
                <a16:creationId xmlns:a16="http://schemas.microsoft.com/office/drawing/2014/main" id="{BDDADE48-38F0-4D82-BA4E-886F17E28C7D}"/>
              </a:ext>
            </a:extLst>
          </p:cNvPr>
          <p:cNvSpPr>
            <a:spLocks noGrp="1"/>
          </p:cNvSpPr>
          <p:nvPr>
            <p:ph sz="quarter" idx="16"/>
          </p:nvPr>
        </p:nvSpPr>
        <p:spPr>
          <a:xfrm>
            <a:off x="346075" y="254000"/>
            <a:ext cx="8626475" cy="369332"/>
          </a:xfrm>
        </p:spPr>
        <p:txBody>
          <a:bodyPr/>
          <a:lstStyle/>
          <a:p>
            <a:r>
              <a:rPr lang="en-US" dirty="0"/>
              <a:t>Quad Graphics</a:t>
            </a:r>
          </a:p>
        </p:txBody>
      </p:sp>
      <p:sp>
        <p:nvSpPr>
          <p:cNvPr id="8" name="Content Placeholder 7">
            <a:extLst>
              <a:ext uri="{FF2B5EF4-FFF2-40B4-BE49-F238E27FC236}">
                <a16:creationId xmlns:a16="http://schemas.microsoft.com/office/drawing/2014/main" id="{2B16D0B4-FA91-4443-B4C1-56EC0E16B31E}"/>
              </a:ext>
            </a:extLst>
          </p:cNvPr>
          <p:cNvSpPr>
            <a:spLocks noGrp="1"/>
          </p:cNvSpPr>
          <p:nvPr>
            <p:ph sz="quarter" idx="17"/>
          </p:nvPr>
        </p:nvSpPr>
        <p:spPr/>
        <p:txBody>
          <a:bodyPr/>
          <a:lstStyle/>
          <a:p>
            <a:r>
              <a:rPr lang="en-US" dirty="0"/>
              <a:t>Manufacturing</a:t>
            </a:r>
          </a:p>
        </p:txBody>
      </p:sp>
      <p:pic>
        <p:nvPicPr>
          <p:cNvPr id="9" name="Picture 8">
            <a:extLst>
              <a:ext uri="{FF2B5EF4-FFF2-40B4-BE49-F238E27FC236}">
                <a16:creationId xmlns:a16="http://schemas.microsoft.com/office/drawing/2014/main" id="{D0A08AEF-7E02-4AF6-ABE3-226366715FAA}"/>
              </a:ext>
            </a:extLst>
          </p:cNvPr>
          <p:cNvPicPr>
            <a:picLocks noChangeAspect="1"/>
          </p:cNvPicPr>
          <p:nvPr/>
        </p:nvPicPr>
        <p:blipFill>
          <a:blip r:embed="rId2"/>
          <a:stretch>
            <a:fillRect/>
          </a:stretch>
        </p:blipFill>
        <p:spPr>
          <a:xfrm>
            <a:off x="9792509" y="73830"/>
            <a:ext cx="1596670" cy="721508"/>
          </a:xfrm>
          <a:prstGeom prst="rect">
            <a:avLst/>
          </a:prstGeom>
        </p:spPr>
      </p:pic>
    </p:spTree>
    <p:extLst>
      <p:ext uri="{BB962C8B-B14F-4D97-AF65-F5344CB8AC3E}">
        <p14:creationId xmlns:p14="http://schemas.microsoft.com/office/powerpoint/2010/main" val="3877871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CA5A-E61B-4BF7-892B-76BB7D53D326}"/>
              </a:ext>
            </a:extLst>
          </p:cNvPr>
          <p:cNvSpPr>
            <a:spLocks noGrp="1"/>
          </p:cNvSpPr>
          <p:nvPr>
            <p:ph type="title"/>
          </p:nvPr>
        </p:nvSpPr>
        <p:spPr/>
        <p:txBody>
          <a:bodyPr>
            <a:normAutofit fontScale="90000"/>
          </a:bodyPr>
          <a:lstStyle/>
          <a:p>
            <a:r>
              <a:rPr lang="en-US" dirty="0"/>
              <a:t>Quad Graphics - Manufacturing</a:t>
            </a:r>
          </a:p>
        </p:txBody>
      </p:sp>
      <p:sp>
        <p:nvSpPr>
          <p:cNvPr id="3" name="Content Placeholder 2">
            <a:extLst>
              <a:ext uri="{FF2B5EF4-FFF2-40B4-BE49-F238E27FC236}">
                <a16:creationId xmlns:a16="http://schemas.microsoft.com/office/drawing/2014/main" id="{2963CED9-545F-4F52-A168-9F155CCA0B43}"/>
              </a:ext>
            </a:extLst>
          </p:cNvPr>
          <p:cNvSpPr>
            <a:spLocks noGrp="1"/>
          </p:cNvSpPr>
          <p:nvPr>
            <p:ph idx="1"/>
          </p:nvPr>
        </p:nvSpPr>
        <p:spPr/>
        <p:txBody>
          <a:bodyPr vert="horz" lIns="0" tIns="0" rIns="0" bIns="0" rtlCol="0" anchor="t">
            <a:normAutofit/>
          </a:bodyPr>
          <a:lstStyle/>
          <a:p>
            <a:pPr fontAlgn="ctr"/>
            <a:r>
              <a:rPr lang="en-IN" dirty="0"/>
              <a:t>Make Contract Intelligence (COIN) preparation and the invoicing process more cost and time efficient</a:t>
            </a:r>
            <a:endParaRPr lang="en-US" dirty="0">
              <a:solidFill>
                <a:srgbClr val="000000"/>
              </a:solidFill>
              <a:latin typeface="Calibri" charset="0"/>
            </a:endParaRPr>
          </a:p>
          <a:p>
            <a:endParaRPr lang="en-US" dirty="0"/>
          </a:p>
        </p:txBody>
      </p:sp>
      <p:sp>
        <p:nvSpPr>
          <p:cNvPr id="4" name="Content Placeholder 3">
            <a:extLst>
              <a:ext uri="{FF2B5EF4-FFF2-40B4-BE49-F238E27FC236}">
                <a16:creationId xmlns:a16="http://schemas.microsoft.com/office/drawing/2014/main" id="{C304456C-A133-450C-B0FE-46A3CC48CB7F}"/>
              </a:ext>
            </a:extLst>
          </p:cNvPr>
          <p:cNvSpPr>
            <a:spLocks noGrp="1"/>
          </p:cNvSpPr>
          <p:nvPr>
            <p:ph sz="quarter" idx="13"/>
          </p:nvPr>
        </p:nvSpPr>
        <p:spPr/>
        <p:txBody>
          <a:bodyPr vert="horz" lIns="0" tIns="0" rIns="0" bIns="0" rtlCol="0" anchor="t">
            <a:normAutofit/>
          </a:bodyPr>
          <a:lstStyle/>
          <a:p>
            <a:r>
              <a:rPr lang="en-IN" dirty="0"/>
              <a:t>Bots automate a rules-based process to generate invoices  and send them directly to customers</a:t>
            </a:r>
            <a:endParaRPr lang="en-US" dirty="0"/>
          </a:p>
        </p:txBody>
      </p:sp>
      <p:sp>
        <p:nvSpPr>
          <p:cNvPr id="5" name="Content Placeholder 4">
            <a:extLst>
              <a:ext uri="{FF2B5EF4-FFF2-40B4-BE49-F238E27FC236}">
                <a16:creationId xmlns:a16="http://schemas.microsoft.com/office/drawing/2014/main" id="{715FEEB1-6C10-4E2E-8452-871A72183FD8}"/>
              </a:ext>
            </a:extLst>
          </p:cNvPr>
          <p:cNvSpPr>
            <a:spLocks noGrp="1"/>
          </p:cNvSpPr>
          <p:nvPr>
            <p:ph sz="quarter" idx="14"/>
          </p:nvPr>
        </p:nvSpPr>
        <p:spPr/>
        <p:txBody>
          <a:bodyPr vert="horz" lIns="0" tIns="0" rIns="0" bIns="0" rtlCol="0" anchor="t">
            <a:normAutofit/>
          </a:bodyPr>
          <a:lstStyle/>
          <a:p>
            <a:pPr marL="285750" indent="-285750">
              <a:spcBef>
                <a:spcPts val="0"/>
              </a:spcBef>
              <a:spcAft>
                <a:spcPts val="600"/>
              </a:spcAft>
              <a:buFont typeface="Arial" panose="020B0604020202020204" pitchFamily="34" charset="0"/>
              <a:buChar char="•"/>
            </a:pPr>
            <a:r>
              <a:rPr lang="en-US" dirty="0">
                <a:solidFill>
                  <a:srgbClr val="666666"/>
                </a:solidFill>
                <a:latin typeface="Verdana" charset="0"/>
                <a:ea typeface="Verdana" charset="0"/>
                <a:cs typeface="Verdana" charset="0"/>
              </a:rPr>
              <a:t>Invoice rules engine</a:t>
            </a:r>
          </a:p>
          <a:p>
            <a:pPr marL="285750" indent="-285750">
              <a:spcBef>
                <a:spcPts val="0"/>
              </a:spcBef>
              <a:spcAft>
                <a:spcPts val="600"/>
              </a:spcAft>
              <a:buFont typeface="Arial" panose="020B0604020202020204" pitchFamily="34" charset="0"/>
              <a:buChar char="•"/>
            </a:pPr>
            <a:r>
              <a:rPr lang="en-US" dirty="0">
                <a:solidFill>
                  <a:srgbClr val="666666"/>
                </a:solidFill>
                <a:latin typeface="Verdana" charset="0"/>
                <a:ea typeface="Verdana" charset="0"/>
                <a:cs typeface="Verdana" charset="0"/>
              </a:rPr>
              <a:t>Invoice generation</a:t>
            </a:r>
            <a:endParaRPr lang="en-US" dirty="0">
              <a:solidFill>
                <a:schemeClr val="tx1"/>
              </a:solidFill>
            </a:endParaRPr>
          </a:p>
          <a:p>
            <a:pPr marL="285750" indent="-285750">
              <a:spcBef>
                <a:spcPts val="0"/>
              </a:spcBef>
              <a:spcAft>
                <a:spcPts val="600"/>
              </a:spcAft>
              <a:buFont typeface="Arial" panose="020B0604020202020204" pitchFamily="34" charset="0"/>
              <a:buChar char="•"/>
            </a:pPr>
            <a:r>
              <a:rPr lang="en-US" dirty="0">
                <a:solidFill>
                  <a:srgbClr val="666666"/>
                </a:solidFill>
                <a:latin typeface="Verdana" charset="0"/>
                <a:ea typeface="Verdana" charset="0"/>
                <a:cs typeface="Verdana" charset="0"/>
              </a:rPr>
              <a:t>Report generation</a:t>
            </a:r>
          </a:p>
          <a:p>
            <a:pPr marL="285750" indent="-285750">
              <a:spcBef>
                <a:spcPts val="0"/>
              </a:spcBef>
              <a:spcAft>
                <a:spcPts val="600"/>
              </a:spcAft>
              <a:buFont typeface="Arial" panose="020B0604020202020204" pitchFamily="34" charset="0"/>
              <a:buChar char="•"/>
            </a:pPr>
            <a:r>
              <a:rPr lang="en-US" dirty="0">
                <a:solidFill>
                  <a:srgbClr val="666666"/>
                </a:solidFill>
                <a:latin typeface="Verdana" charset="0"/>
                <a:ea typeface="Verdana" charset="0"/>
                <a:cs typeface="Verdana" charset="0"/>
              </a:rPr>
              <a:t>Email notifications</a:t>
            </a:r>
            <a:br>
              <a:rPr lang="en-US" dirty="0">
                <a:solidFill>
                  <a:srgbClr val="666666"/>
                </a:solidFill>
                <a:latin typeface="Verdana" charset="0"/>
                <a:ea typeface="Verdana" charset="0"/>
                <a:cs typeface="Verdana" charset="0"/>
              </a:rPr>
            </a:br>
            <a:endParaRPr lang="en-US" dirty="0">
              <a:solidFill>
                <a:srgbClr val="666666"/>
              </a:solidFill>
              <a:latin typeface="Verdana" charset="0"/>
              <a:ea typeface="Verdana" charset="0"/>
              <a:cs typeface="Verdana" charset="0"/>
            </a:endParaRPr>
          </a:p>
          <a:p>
            <a:endParaRPr lang="en-US" dirty="0"/>
          </a:p>
        </p:txBody>
      </p:sp>
      <p:sp>
        <p:nvSpPr>
          <p:cNvPr id="6" name="Content Placeholder 5">
            <a:extLst>
              <a:ext uri="{FF2B5EF4-FFF2-40B4-BE49-F238E27FC236}">
                <a16:creationId xmlns:a16="http://schemas.microsoft.com/office/drawing/2014/main" id="{27A41F73-F664-426C-9C67-DECFA6940581}"/>
              </a:ext>
            </a:extLst>
          </p:cNvPr>
          <p:cNvSpPr>
            <a:spLocks noGrp="1"/>
          </p:cNvSpPr>
          <p:nvPr>
            <p:ph sz="quarter" idx="15"/>
          </p:nvPr>
        </p:nvSpPr>
        <p:spPr>
          <a:xfrm>
            <a:off x="9202721" y="1865142"/>
            <a:ext cx="2620433" cy="3187625"/>
          </a:xfrm>
        </p:spPr>
        <p:txBody>
          <a:bodyPr>
            <a:noAutofit/>
          </a:bodyPr>
          <a:lstStyle/>
          <a:p>
            <a:pPr lvl="0">
              <a:spcBef>
                <a:spcPts val="0"/>
              </a:spcBef>
              <a:spcAft>
                <a:spcPts val="600"/>
              </a:spcAft>
            </a:pPr>
            <a:r>
              <a:rPr lang="en-IN" sz="1000" dirty="0">
                <a:solidFill>
                  <a:srgbClr val="666666"/>
                </a:solidFill>
                <a:latin typeface="Verdana" charset="0"/>
                <a:ea typeface="Verdana" charset="0"/>
                <a:cs typeface="Verdana" charset="0"/>
              </a:rPr>
              <a:t>Higher customer satisfaction with quicker invoice delivery</a:t>
            </a:r>
            <a:endParaRPr lang="en-IN" sz="1000" dirty="0">
              <a:solidFill>
                <a:srgbClr val="00B0F0"/>
              </a:solidFill>
              <a:latin typeface="Verdana" charset="0"/>
              <a:ea typeface="Verdana" charset="0"/>
              <a:cs typeface="Verdana" charset="0"/>
            </a:endParaRPr>
          </a:p>
          <a:p>
            <a:pPr lvl="0">
              <a:spcBef>
                <a:spcPts val="0"/>
              </a:spcBef>
              <a:spcAft>
                <a:spcPts val="600"/>
              </a:spcAft>
            </a:pPr>
            <a:r>
              <a:rPr lang="en-IN" sz="1000" dirty="0">
                <a:solidFill>
                  <a:srgbClr val="666666"/>
                </a:solidFill>
                <a:latin typeface="Verdana" charset="0"/>
                <a:ea typeface="Verdana" charset="0"/>
                <a:cs typeface="Verdana" charset="0"/>
              </a:rPr>
              <a:t>Rules based processes allow quick response to change in business practice</a:t>
            </a:r>
          </a:p>
          <a:p>
            <a:pPr lvl="0">
              <a:spcBef>
                <a:spcPts val="0"/>
              </a:spcBef>
              <a:spcAft>
                <a:spcPts val="600"/>
              </a:spcAft>
            </a:pPr>
            <a:r>
              <a:rPr lang="en-IN" sz="1000" dirty="0">
                <a:latin typeface="Verdana" charset="0"/>
                <a:ea typeface="Verdana" charset="0"/>
                <a:cs typeface="Verdana" charset="0"/>
              </a:rPr>
              <a:t>Reduction in human efforts from process execution allow employees to focus on more intellectual work</a:t>
            </a:r>
            <a:endParaRPr lang="en-US" sz="1000" strike="sngStrike" dirty="0">
              <a:latin typeface="Verdana" charset="0"/>
              <a:ea typeface="Verdana" charset="0"/>
              <a:cs typeface="Verdana" charset="0"/>
            </a:endParaRPr>
          </a:p>
        </p:txBody>
      </p:sp>
      <p:sp>
        <p:nvSpPr>
          <p:cNvPr id="7" name="Content Placeholder 6">
            <a:extLst>
              <a:ext uri="{FF2B5EF4-FFF2-40B4-BE49-F238E27FC236}">
                <a16:creationId xmlns:a16="http://schemas.microsoft.com/office/drawing/2014/main" id="{BDDADE48-38F0-4D82-BA4E-886F17E28C7D}"/>
              </a:ext>
            </a:extLst>
          </p:cNvPr>
          <p:cNvSpPr>
            <a:spLocks noGrp="1"/>
          </p:cNvSpPr>
          <p:nvPr>
            <p:ph sz="quarter" idx="16"/>
          </p:nvPr>
        </p:nvSpPr>
        <p:spPr>
          <a:xfrm>
            <a:off x="346075" y="254000"/>
            <a:ext cx="8626475" cy="369332"/>
          </a:xfrm>
        </p:spPr>
        <p:txBody>
          <a:bodyPr/>
          <a:lstStyle/>
          <a:p>
            <a:r>
              <a:rPr lang="en-US" dirty="0"/>
              <a:t>Quad Graphics</a:t>
            </a:r>
          </a:p>
        </p:txBody>
      </p:sp>
      <p:sp>
        <p:nvSpPr>
          <p:cNvPr id="8" name="Content Placeholder 7">
            <a:extLst>
              <a:ext uri="{FF2B5EF4-FFF2-40B4-BE49-F238E27FC236}">
                <a16:creationId xmlns:a16="http://schemas.microsoft.com/office/drawing/2014/main" id="{2B16D0B4-FA91-4443-B4C1-56EC0E16B31E}"/>
              </a:ext>
            </a:extLst>
          </p:cNvPr>
          <p:cNvSpPr>
            <a:spLocks noGrp="1"/>
          </p:cNvSpPr>
          <p:nvPr>
            <p:ph sz="quarter" idx="17"/>
          </p:nvPr>
        </p:nvSpPr>
        <p:spPr/>
        <p:txBody>
          <a:bodyPr/>
          <a:lstStyle/>
          <a:p>
            <a:r>
              <a:rPr lang="en-US" dirty="0"/>
              <a:t>Manufacturing</a:t>
            </a:r>
          </a:p>
        </p:txBody>
      </p:sp>
      <p:pic>
        <p:nvPicPr>
          <p:cNvPr id="9" name="Picture 8">
            <a:extLst>
              <a:ext uri="{FF2B5EF4-FFF2-40B4-BE49-F238E27FC236}">
                <a16:creationId xmlns:a16="http://schemas.microsoft.com/office/drawing/2014/main" id="{D0A08AEF-7E02-4AF6-ABE3-226366715FAA}"/>
              </a:ext>
            </a:extLst>
          </p:cNvPr>
          <p:cNvPicPr>
            <a:picLocks noChangeAspect="1"/>
          </p:cNvPicPr>
          <p:nvPr/>
        </p:nvPicPr>
        <p:blipFill>
          <a:blip r:embed="rId2"/>
          <a:stretch>
            <a:fillRect/>
          </a:stretch>
        </p:blipFill>
        <p:spPr>
          <a:xfrm>
            <a:off x="9792509" y="73830"/>
            <a:ext cx="1596670" cy="721508"/>
          </a:xfrm>
          <a:prstGeom prst="rect">
            <a:avLst/>
          </a:prstGeom>
        </p:spPr>
      </p:pic>
    </p:spTree>
    <p:extLst>
      <p:ext uri="{BB962C8B-B14F-4D97-AF65-F5344CB8AC3E}">
        <p14:creationId xmlns:p14="http://schemas.microsoft.com/office/powerpoint/2010/main" val="2990285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CA5A-E61B-4BF7-892B-76BB7D53D326}"/>
              </a:ext>
            </a:extLst>
          </p:cNvPr>
          <p:cNvSpPr>
            <a:spLocks noGrp="1"/>
          </p:cNvSpPr>
          <p:nvPr>
            <p:ph type="title"/>
          </p:nvPr>
        </p:nvSpPr>
        <p:spPr/>
        <p:txBody>
          <a:bodyPr>
            <a:normAutofit fontScale="90000"/>
          </a:bodyPr>
          <a:lstStyle/>
          <a:p>
            <a:r>
              <a:rPr lang="en-US" dirty="0"/>
              <a:t>Quad Graphics - Manufacturing</a:t>
            </a:r>
          </a:p>
        </p:txBody>
      </p:sp>
      <p:sp>
        <p:nvSpPr>
          <p:cNvPr id="3" name="Content Placeholder 2">
            <a:extLst>
              <a:ext uri="{FF2B5EF4-FFF2-40B4-BE49-F238E27FC236}">
                <a16:creationId xmlns:a16="http://schemas.microsoft.com/office/drawing/2014/main" id="{2963CED9-545F-4F52-A168-9F155CCA0B43}"/>
              </a:ext>
            </a:extLst>
          </p:cNvPr>
          <p:cNvSpPr>
            <a:spLocks noGrp="1"/>
          </p:cNvSpPr>
          <p:nvPr>
            <p:ph idx="1"/>
          </p:nvPr>
        </p:nvSpPr>
        <p:spPr>
          <a:xfrm>
            <a:off x="356893" y="1864691"/>
            <a:ext cx="2621280" cy="2302559"/>
          </a:xfrm>
        </p:spPr>
        <p:txBody>
          <a:bodyPr vert="horz" lIns="0" tIns="0" rIns="0" bIns="0" rtlCol="0" anchor="t">
            <a:normAutofit/>
          </a:bodyPr>
          <a:lstStyle/>
          <a:p>
            <a:pPr fontAlgn="ctr"/>
            <a:r>
              <a:rPr lang="en-IN" dirty="0"/>
              <a:t>Streamline customer email enquiry process</a:t>
            </a:r>
            <a:endParaRPr lang="en-US" dirty="0">
              <a:solidFill>
                <a:srgbClr val="000000"/>
              </a:solidFill>
              <a:latin typeface="Calibri" charset="0"/>
            </a:endParaRPr>
          </a:p>
          <a:p>
            <a:endParaRPr lang="en-US" dirty="0"/>
          </a:p>
        </p:txBody>
      </p:sp>
      <p:sp>
        <p:nvSpPr>
          <p:cNvPr id="4" name="Content Placeholder 3">
            <a:extLst>
              <a:ext uri="{FF2B5EF4-FFF2-40B4-BE49-F238E27FC236}">
                <a16:creationId xmlns:a16="http://schemas.microsoft.com/office/drawing/2014/main" id="{C304456C-A133-450C-B0FE-46A3CC48CB7F}"/>
              </a:ext>
            </a:extLst>
          </p:cNvPr>
          <p:cNvSpPr>
            <a:spLocks noGrp="1"/>
          </p:cNvSpPr>
          <p:nvPr>
            <p:ph sz="quarter" idx="13"/>
          </p:nvPr>
        </p:nvSpPr>
        <p:spPr/>
        <p:txBody>
          <a:bodyPr vert="horz" lIns="0" tIns="0" rIns="0" bIns="0" rtlCol="0" anchor="t">
            <a:normAutofit/>
          </a:bodyPr>
          <a:lstStyle/>
          <a:p>
            <a:r>
              <a:rPr lang="en-IN" dirty="0"/>
              <a:t>Bots automated the process of prioritizing freight email requests including standard processing and exception handling</a:t>
            </a:r>
          </a:p>
        </p:txBody>
      </p:sp>
      <p:sp>
        <p:nvSpPr>
          <p:cNvPr id="5" name="Content Placeholder 4">
            <a:extLst>
              <a:ext uri="{FF2B5EF4-FFF2-40B4-BE49-F238E27FC236}">
                <a16:creationId xmlns:a16="http://schemas.microsoft.com/office/drawing/2014/main" id="{715FEEB1-6C10-4E2E-8452-871A72183FD8}"/>
              </a:ext>
            </a:extLst>
          </p:cNvPr>
          <p:cNvSpPr>
            <a:spLocks noGrp="1"/>
          </p:cNvSpPr>
          <p:nvPr>
            <p:ph sz="quarter" idx="14"/>
          </p:nvPr>
        </p:nvSpPr>
        <p:spPr/>
        <p:txBody>
          <a:bodyPr vert="horz" lIns="0" tIns="0" rIns="0" bIns="0" rtlCol="0" anchor="t">
            <a:normAutofit/>
          </a:bodyPr>
          <a:lstStyle/>
          <a:p>
            <a:pPr marL="285750" indent="-285750">
              <a:spcBef>
                <a:spcPts val="0"/>
              </a:spcBef>
              <a:spcAft>
                <a:spcPts val="600"/>
              </a:spcAft>
              <a:buFont typeface="Arial" panose="020B0604020202020204" pitchFamily="34" charset="0"/>
              <a:buChar char="•"/>
            </a:pPr>
            <a:r>
              <a:rPr lang="en-US" dirty="0">
                <a:latin typeface="Verdana" charset="0"/>
                <a:ea typeface="Verdana" charset="0"/>
                <a:cs typeface="Verdana" charset="0"/>
              </a:rPr>
              <a:t>Email prioritization</a:t>
            </a:r>
          </a:p>
          <a:p>
            <a:pPr marL="285750" indent="-285750">
              <a:spcBef>
                <a:spcPts val="0"/>
              </a:spcBef>
              <a:spcAft>
                <a:spcPts val="600"/>
              </a:spcAft>
              <a:buFont typeface="Arial" panose="020B0604020202020204" pitchFamily="34" charset="0"/>
              <a:buChar char="•"/>
            </a:pPr>
            <a:r>
              <a:rPr lang="en-US" dirty="0">
                <a:latin typeface="Verdana" charset="0"/>
                <a:ea typeface="Verdana" charset="0"/>
                <a:cs typeface="Verdana" charset="0"/>
              </a:rPr>
              <a:t>Exceptions handling</a:t>
            </a:r>
          </a:p>
          <a:p>
            <a:pPr marL="285750" indent="-285750">
              <a:spcBef>
                <a:spcPts val="0"/>
              </a:spcBef>
              <a:spcAft>
                <a:spcPts val="600"/>
              </a:spcAft>
              <a:buFont typeface="Arial" panose="020B0604020202020204" pitchFamily="34" charset="0"/>
              <a:buChar char="•"/>
            </a:pPr>
            <a:r>
              <a:rPr lang="en-US" dirty="0"/>
              <a:t>Request resolution</a:t>
            </a:r>
          </a:p>
          <a:p>
            <a:pPr marL="285750" indent="-285750">
              <a:spcBef>
                <a:spcPts val="0"/>
              </a:spcBef>
              <a:spcAft>
                <a:spcPts val="600"/>
              </a:spcAft>
              <a:buFont typeface="Arial" panose="020B0604020202020204" pitchFamily="34" charset="0"/>
              <a:buChar char="•"/>
            </a:pPr>
            <a:r>
              <a:rPr lang="en-US" dirty="0"/>
              <a:t>Email notifications</a:t>
            </a:r>
          </a:p>
          <a:p>
            <a:endParaRPr lang="en-US" dirty="0"/>
          </a:p>
        </p:txBody>
      </p:sp>
      <p:sp>
        <p:nvSpPr>
          <p:cNvPr id="6" name="Content Placeholder 5">
            <a:extLst>
              <a:ext uri="{FF2B5EF4-FFF2-40B4-BE49-F238E27FC236}">
                <a16:creationId xmlns:a16="http://schemas.microsoft.com/office/drawing/2014/main" id="{27A41F73-F664-426C-9C67-DECFA6940581}"/>
              </a:ext>
            </a:extLst>
          </p:cNvPr>
          <p:cNvSpPr>
            <a:spLocks noGrp="1"/>
          </p:cNvSpPr>
          <p:nvPr>
            <p:ph sz="quarter" idx="15"/>
          </p:nvPr>
        </p:nvSpPr>
        <p:spPr/>
        <p:txBody>
          <a:bodyPr>
            <a:normAutofit fontScale="85000" lnSpcReduction="10000"/>
          </a:bodyPr>
          <a:lstStyle/>
          <a:p>
            <a:pPr lvl="0">
              <a:spcBef>
                <a:spcPts val="0"/>
              </a:spcBef>
              <a:spcAft>
                <a:spcPts val="600"/>
              </a:spcAft>
            </a:pPr>
            <a:r>
              <a:rPr lang="en-IN" dirty="0">
                <a:latin typeface="Verdana" charset="0"/>
                <a:ea typeface="Verdana" charset="0"/>
                <a:cs typeface="Verdana" charset="0"/>
              </a:rPr>
              <a:t>Increase in </a:t>
            </a:r>
            <a:r>
              <a:rPr lang="en-IN" dirty="0">
                <a:solidFill>
                  <a:srgbClr val="666666"/>
                </a:solidFill>
                <a:latin typeface="Verdana" charset="0"/>
                <a:ea typeface="Verdana" charset="0"/>
                <a:cs typeface="Verdana" charset="0"/>
              </a:rPr>
              <a:t>customer satisfaction</a:t>
            </a:r>
          </a:p>
          <a:p>
            <a:pPr lvl="0">
              <a:spcBef>
                <a:spcPts val="0"/>
              </a:spcBef>
              <a:spcAft>
                <a:spcPts val="600"/>
              </a:spcAft>
            </a:pPr>
            <a:r>
              <a:rPr lang="en-IN" dirty="0">
                <a:solidFill>
                  <a:srgbClr val="666666"/>
                </a:solidFill>
                <a:latin typeface="Verdana" charset="0"/>
                <a:ea typeface="Verdana" charset="0"/>
                <a:cs typeface="Verdana" charset="0"/>
              </a:rPr>
              <a:t>Fewer exceptions mean more time spent on higher value work</a:t>
            </a:r>
          </a:p>
          <a:p>
            <a:pPr lvl="0">
              <a:spcBef>
                <a:spcPts val="0"/>
              </a:spcBef>
              <a:spcAft>
                <a:spcPts val="600"/>
              </a:spcAft>
            </a:pPr>
            <a:r>
              <a:rPr lang="en-IN" dirty="0">
                <a:latin typeface="Verdana" charset="0"/>
                <a:ea typeface="Verdana" charset="0"/>
                <a:cs typeface="Verdana" charset="0"/>
              </a:rPr>
              <a:t>Flexible process automation to respond accordingly to changing business requirements</a:t>
            </a:r>
          </a:p>
        </p:txBody>
      </p:sp>
      <p:sp>
        <p:nvSpPr>
          <p:cNvPr id="7" name="Content Placeholder 6">
            <a:extLst>
              <a:ext uri="{FF2B5EF4-FFF2-40B4-BE49-F238E27FC236}">
                <a16:creationId xmlns:a16="http://schemas.microsoft.com/office/drawing/2014/main" id="{BDDADE48-38F0-4D82-BA4E-886F17E28C7D}"/>
              </a:ext>
            </a:extLst>
          </p:cNvPr>
          <p:cNvSpPr>
            <a:spLocks noGrp="1"/>
          </p:cNvSpPr>
          <p:nvPr>
            <p:ph sz="quarter" idx="16"/>
          </p:nvPr>
        </p:nvSpPr>
        <p:spPr>
          <a:xfrm>
            <a:off x="346075" y="254000"/>
            <a:ext cx="8626475" cy="369332"/>
          </a:xfrm>
        </p:spPr>
        <p:txBody>
          <a:bodyPr/>
          <a:lstStyle/>
          <a:p>
            <a:r>
              <a:rPr lang="en-US" dirty="0"/>
              <a:t>Quad Graphics</a:t>
            </a:r>
          </a:p>
        </p:txBody>
      </p:sp>
      <p:sp>
        <p:nvSpPr>
          <p:cNvPr id="8" name="Content Placeholder 7">
            <a:extLst>
              <a:ext uri="{FF2B5EF4-FFF2-40B4-BE49-F238E27FC236}">
                <a16:creationId xmlns:a16="http://schemas.microsoft.com/office/drawing/2014/main" id="{2B16D0B4-FA91-4443-B4C1-56EC0E16B31E}"/>
              </a:ext>
            </a:extLst>
          </p:cNvPr>
          <p:cNvSpPr>
            <a:spLocks noGrp="1"/>
          </p:cNvSpPr>
          <p:nvPr>
            <p:ph sz="quarter" idx="17"/>
          </p:nvPr>
        </p:nvSpPr>
        <p:spPr/>
        <p:txBody>
          <a:bodyPr/>
          <a:lstStyle/>
          <a:p>
            <a:r>
              <a:rPr lang="en-US" dirty="0"/>
              <a:t>Manufacturing</a:t>
            </a:r>
          </a:p>
        </p:txBody>
      </p:sp>
      <p:pic>
        <p:nvPicPr>
          <p:cNvPr id="9" name="Picture 8">
            <a:extLst>
              <a:ext uri="{FF2B5EF4-FFF2-40B4-BE49-F238E27FC236}">
                <a16:creationId xmlns:a16="http://schemas.microsoft.com/office/drawing/2014/main" id="{D0A08AEF-7E02-4AF6-ABE3-226366715FAA}"/>
              </a:ext>
            </a:extLst>
          </p:cNvPr>
          <p:cNvPicPr>
            <a:picLocks noChangeAspect="1"/>
          </p:cNvPicPr>
          <p:nvPr/>
        </p:nvPicPr>
        <p:blipFill>
          <a:blip r:embed="rId2"/>
          <a:stretch>
            <a:fillRect/>
          </a:stretch>
        </p:blipFill>
        <p:spPr>
          <a:xfrm>
            <a:off x="9792509" y="73830"/>
            <a:ext cx="1596670" cy="721508"/>
          </a:xfrm>
          <a:prstGeom prst="rect">
            <a:avLst/>
          </a:prstGeom>
        </p:spPr>
      </p:pic>
    </p:spTree>
    <p:extLst>
      <p:ext uri="{BB962C8B-B14F-4D97-AF65-F5344CB8AC3E}">
        <p14:creationId xmlns:p14="http://schemas.microsoft.com/office/powerpoint/2010/main" val="962475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CA5A-E61B-4BF7-892B-76BB7D53D326}"/>
              </a:ext>
            </a:extLst>
          </p:cNvPr>
          <p:cNvSpPr>
            <a:spLocks noGrp="1"/>
          </p:cNvSpPr>
          <p:nvPr>
            <p:ph type="title"/>
          </p:nvPr>
        </p:nvSpPr>
        <p:spPr/>
        <p:txBody>
          <a:bodyPr>
            <a:normAutofit fontScale="90000"/>
          </a:bodyPr>
          <a:lstStyle/>
          <a:p>
            <a:r>
              <a:rPr lang="en-US" dirty="0"/>
              <a:t>Quad Graphics - Manufacturing</a:t>
            </a:r>
          </a:p>
        </p:txBody>
      </p:sp>
      <p:sp>
        <p:nvSpPr>
          <p:cNvPr id="3" name="Content Placeholder 2">
            <a:extLst>
              <a:ext uri="{FF2B5EF4-FFF2-40B4-BE49-F238E27FC236}">
                <a16:creationId xmlns:a16="http://schemas.microsoft.com/office/drawing/2014/main" id="{2963CED9-545F-4F52-A168-9F155CCA0B43}"/>
              </a:ext>
            </a:extLst>
          </p:cNvPr>
          <p:cNvSpPr>
            <a:spLocks noGrp="1"/>
          </p:cNvSpPr>
          <p:nvPr>
            <p:ph idx="1"/>
          </p:nvPr>
        </p:nvSpPr>
        <p:spPr/>
        <p:txBody>
          <a:bodyPr vert="horz" lIns="0" tIns="0" rIns="0" bIns="0" rtlCol="0" anchor="t">
            <a:normAutofit/>
          </a:bodyPr>
          <a:lstStyle/>
          <a:p>
            <a:pPr fontAlgn="ctr"/>
            <a:r>
              <a:rPr lang="en-IN" dirty="0"/>
              <a:t>Optimize weekly and monthly fuel pricing update process with more accurate data collection</a:t>
            </a:r>
            <a:endParaRPr lang="en-US" dirty="0">
              <a:solidFill>
                <a:srgbClr val="000000"/>
              </a:solidFill>
              <a:latin typeface="Calibri" charset="0"/>
            </a:endParaRPr>
          </a:p>
          <a:p>
            <a:endParaRPr lang="en-US" dirty="0"/>
          </a:p>
        </p:txBody>
      </p:sp>
      <p:sp>
        <p:nvSpPr>
          <p:cNvPr id="4" name="Content Placeholder 3">
            <a:extLst>
              <a:ext uri="{FF2B5EF4-FFF2-40B4-BE49-F238E27FC236}">
                <a16:creationId xmlns:a16="http://schemas.microsoft.com/office/drawing/2014/main" id="{C304456C-A133-450C-B0FE-46A3CC48CB7F}"/>
              </a:ext>
            </a:extLst>
          </p:cNvPr>
          <p:cNvSpPr>
            <a:spLocks noGrp="1"/>
          </p:cNvSpPr>
          <p:nvPr>
            <p:ph sz="quarter" idx="13"/>
          </p:nvPr>
        </p:nvSpPr>
        <p:spPr>
          <a:xfrm>
            <a:off x="3325990" y="1865142"/>
            <a:ext cx="2620433" cy="2302107"/>
          </a:xfrm>
        </p:spPr>
        <p:txBody>
          <a:bodyPr vert="horz" lIns="0" tIns="0" rIns="0" bIns="0" rtlCol="0" anchor="t">
            <a:normAutofit/>
          </a:bodyPr>
          <a:lstStyle/>
          <a:p>
            <a:r>
              <a:rPr lang="en-IN" dirty="0"/>
              <a:t>Bots to secure fuel data weekly from EIA.gov website to calculate the fuel surcharge percentage and required tariffs for all shipments</a:t>
            </a:r>
            <a:endParaRPr lang="en-US" dirty="0"/>
          </a:p>
        </p:txBody>
      </p:sp>
      <p:sp>
        <p:nvSpPr>
          <p:cNvPr id="5" name="Content Placeholder 4">
            <a:extLst>
              <a:ext uri="{FF2B5EF4-FFF2-40B4-BE49-F238E27FC236}">
                <a16:creationId xmlns:a16="http://schemas.microsoft.com/office/drawing/2014/main" id="{715FEEB1-6C10-4E2E-8452-871A72183FD8}"/>
              </a:ext>
            </a:extLst>
          </p:cNvPr>
          <p:cNvSpPr>
            <a:spLocks noGrp="1"/>
          </p:cNvSpPr>
          <p:nvPr>
            <p:ph sz="quarter" idx="14"/>
          </p:nvPr>
        </p:nvSpPr>
        <p:spPr/>
        <p:txBody>
          <a:bodyPr vert="horz" lIns="0" tIns="0" rIns="0" bIns="0" rtlCol="0" anchor="t">
            <a:normAutofit/>
          </a:bodyPr>
          <a:lstStyle/>
          <a:p>
            <a:pPr marL="285750" indent="-285750">
              <a:spcBef>
                <a:spcPts val="0"/>
              </a:spcBef>
              <a:spcAft>
                <a:spcPts val="600"/>
              </a:spcAft>
              <a:buFont typeface="Arial" panose="020B0604020202020204" pitchFamily="34" charset="0"/>
              <a:buChar char="•"/>
            </a:pPr>
            <a:r>
              <a:rPr lang="en-US" dirty="0">
                <a:solidFill>
                  <a:srgbClr val="666666"/>
                </a:solidFill>
                <a:latin typeface="Verdana" charset="0"/>
                <a:ea typeface="Verdana" charset="0"/>
                <a:cs typeface="Verdana" charset="0"/>
              </a:rPr>
              <a:t>Data collection</a:t>
            </a:r>
          </a:p>
          <a:p>
            <a:pPr marL="285750" indent="-285750">
              <a:spcBef>
                <a:spcPts val="0"/>
              </a:spcBef>
              <a:spcAft>
                <a:spcPts val="600"/>
              </a:spcAft>
              <a:buFont typeface="Arial" panose="020B0604020202020204" pitchFamily="34" charset="0"/>
              <a:buChar char="•"/>
            </a:pPr>
            <a:r>
              <a:rPr lang="en-US" dirty="0">
                <a:solidFill>
                  <a:srgbClr val="666666"/>
                </a:solidFill>
                <a:latin typeface="Verdana" charset="0"/>
                <a:ea typeface="Verdana" charset="0"/>
                <a:cs typeface="Verdana" charset="0"/>
              </a:rPr>
              <a:t>Data analysis</a:t>
            </a:r>
          </a:p>
          <a:p>
            <a:pPr marL="285750" indent="-285750">
              <a:spcBef>
                <a:spcPts val="0"/>
              </a:spcBef>
              <a:spcAft>
                <a:spcPts val="600"/>
              </a:spcAft>
              <a:buFont typeface="Arial" panose="020B0604020202020204" pitchFamily="34" charset="0"/>
              <a:buChar char="•"/>
            </a:pPr>
            <a:r>
              <a:rPr lang="en-US" dirty="0">
                <a:solidFill>
                  <a:srgbClr val="666666"/>
                </a:solidFill>
              </a:rPr>
              <a:t>Fuel pricing review</a:t>
            </a:r>
          </a:p>
          <a:p>
            <a:pPr marL="285750" indent="-285750">
              <a:spcBef>
                <a:spcPts val="0"/>
              </a:spcBef>
              <a:spcAft>
                <a:spcPts val="600"/>
              </a:spcAft>
              <a:buFont typeface="Arial" panose="020B0604020202020204" pitchFamily="34" charset="0"/>
              <a:buChar char="•"/>
            </a:pPr>
            <a:r>
              <a:rPr lang="en-US" dirty="0">
                <a:solidFill>
                  <a:srgbClr val="666666"/>
                </a:solidFill>
              </a:rPr>
              <a:t>Report generation</a:t>
            </a:r>
          </a:p>
          <a:p>
            <a:endParaRPr lang="en-US" dirty="0"/>
          </a:p>
        </p:txBody>
      </p:sp>
      <p:sp>
        <p:nvSpPr>
          <p:cNvPr id="6" name="Content Placeholder 5">
            <a:extLst>
              <a:ext uri="{FF2B5EF4-FFF2-40B4-BE49-F238E27FC236}">
                <a16:creationId xmlns:a16="http://schemas.microsoft.com/office/drawing/2014/main" id="{27A41F73-F664-426C-9C67-DECFA6940581}"/>
              </a:ext>
            </a:extLst>
          </p:cNvPr>
          <p:cNvSpPr>
            <a:spLocks noGrp="1"/>
          </p:cNvSpPr>
          <p:nvPr>
            <p:ph sz="quarter" idx="15"/>
          </p:nvPr>
        </p:nvSpPr>
        <p:spPr/>
        <p:txBody>
          <a:bodyPr/>
          <a:lstStyle/>
          <a:p>
            <a:pPr lvl="0">
              <a:spcBef>
                <a:spcPts val="0"/>
              </a:spcBef>
              <a:spcAft>
                <a:spcPts val="600"/>
              </a:spcAft>
            </a:pPr>
            <a:r>
              <a:rPr lang="en-IN" dirty="0">
                <a:solidFill>
                  <a:srgbClr val="666666"/>
                </a:solidFill>
                <a:latin typeface="Verdana" charset="0"/>
                <a:ea typeface="Verdana" charset="0"/>
                <a:cs typeface="Verdana" charset="0"/>
              </a:rPr>
              <a:t>Maximize revenue using correct fuel and tariff data</a:t>
            </a:r>
          </a:p>
          <a:p>
            <a:pPr lvl="0">
              <a:spcBef>
                <a:spcPts val="0"/>
              </a:spcBef>
              <a:spcAft>
                <a:spcPts val="600"/>
              </a:spcAft>
            </a:pPr>
            <a:r>
              <a:rPr lang="en-IN" dirty="0">
                <a:solidFill>
                  <a:srgbClr val="666666"/>
                </a:solidFill>
                <a:latin typeface="Verdana" charset="0"/>
                <a:ea typeface="Verdana" charset="0"/>
                <a:cs typeface="Verdana" charset="0"/>
              </a:rPr>
              <a:t>Reduce the time necessary to secure appropriate data</a:t>
            </a:r>
          </a:p>
        </p:txBody>
      </p:sp>
      <p:sp>
        <p:nvSpPr>
          <p:cNvPr id="7" name="Content Placeholder 6">
            <a:extLst>
              <a:ext uri="{FF2B5EF4-FFF2-40B4-BE49-F238E27FC236}">
                <a16:creationId xmlns:a16="http://schemas.microsoft.com/office/drawing/2014/main" id="{BDDADE48-38F0-4D82-BA4E-886F17E28C7D}"/>
              </a:ext>
            </a:extLst>
          </p:cNvPr>
          <p:cNvSpPr>
            <a:spLocks noGrp="1"/>
          </p:cNvSpPr>
          <p:nvPr>
            <p:ph sz="quarter" idx="16"/>
          </p:nvPr>
        </p:nvSpPr>
        <p:spPr>
          <a:xfrm>
            <a:off x="346075" y="254000"/>
            <a:ext cx="8626475" cy="369332"/>
          </a:xfrm>
        </p:spPr>
        <p:txBody>
          <a:bodyPr/>
          <a:lstStyle/>
          <a:p>
            <a:r>
              <a:rPr lang="en-US" dirty="0"/>
              <a:t>Quad Graphics</a:t>
            </a:r>
          </a:p>
        </p:txBody>
      </p:sp>
      <p:sp>
        <p:nvSpPr>
          <p:cNvPr id="8" name="Content Placeholder 7">
            <a:extLst>
              <a:ext uri="{FF2B5EF4-FFF2-40B4-BE49-F238E27FC236}">
                <a16:creationId xmlns:a16="http://schemas.microsoft.com/office/drawing/2014/main" id="{2B16D0B4-FA91-4443-B4C1-56EC0E16B31E}"/>
              </a:ext>
            </a:extLst>
          </p:cNvPr>
          <p:cNvSpPr>
            <a:spLocks noGrp="1"/>
          </p:cNvSpPr>
          <p:nvPr>
            <p:ph sz="quarter" idx="17"/>
          </p:nvPr>
        </p:nvSpPr>
        <p:spPr/>
        <p:txBody>
          <a:bodyPr/>
          <a:lstStyle/>
          <a:p>
            <a:r>
              <a:rPr lang="en-US" dirty="0"/>
              <a:t>Manufacturing</a:t>
            </a:r>
          </a:p>
        </p:txBody>
      </p:sp>
      <p:pic>
        <p:nvPicPr>
          <p:cNvPr id="9" name="Picture 8">
            <a:extLst>
              <a:ext uri="{FF2B5EF4-FFF2-40B4-BE49-F238E27FC236}">
                <a16:creationId xmlns:a16="http://schemas.microsoft.com/office/drawing/2014/main" id="{D0A08AEF-7E02-4AF6-ABE3-226366715FAA}"/>
              </a:ext>
            </a:extLst>
          </p:cNvPr>
          <p:cNvPicPr>
            <a:picLocks noChangeAspect="1"/>
          </p:cNvPicPr>
          <p:nvPr/>
        </p:nvPicPr>
        <p:blipFill>
          <a:blip r:embed="rId2"/>
          <a:stretch>
            <a:fillRect/>
          </a:stretch>
        </p:blipFill>
        <p:spPr>
          <a:xfrm>
            <a:off x="9792509" y="73830"/>
            <a:ext cx="1596670" cy="721508"/>
          </a:xfrm>
          <a:prstGeom prst="rect">
            <a:avLst/>
          </a:prstGeom>
        </p:spPr>
      </p:pic>
    </p:spTree>
    <p:extLst>
      <p:ext uri="{BB962C8B-B14F-4D97-AF65-F5344CB8AC3E}">
        <p14:creationId xmlns:p14="http://schemas.microsoft.com/office/powerpoint/2010/main" val="1625773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CA5A-E61B-4BF7-892B-76BB7D53D326}"/>
              </a:ext>
            </a:extLst>
          </p:cNvPr>
          <p:cNvSpPr>
            <a:spLocks noGrp="1"/>
          </p:cNvSpPr>
          <p:nvPr>
            <p:ph type="title"/>
          </p:nvPr>
        </p:nvSpPr>
        <p:spPr/>
        <p:txBody>
          <a:bodyPr>
            <a:normAutofit fontScale="90000"/>
          </a:bodyPr>
          <a:lstStyle/>
          <a:p>
            <a:r>
              <a:rPr lang="en-US" dirty="0"/>
              <a:t>Quad Graphics - Manufacturing</a:t>
            </a:r>
          </a:p>
        </p:txBody>
      </p:sp>
      <p:sp>
        <p:nvSpPr>
          <p:cNvPr id="3" name="Content Placeholder 2">
            <a:extLst>
              <a:ext uri="{FF2B5EF4-FFF2-40B4-BE49-F238E27FC236}">
                <a16:creationId xmlns:a16="http://schemas.microsoft.com/office/drawing/2014/main" id="{2963CED9-545F-4F52-A168-9F155CCA0B43}"/>
              </a:ext>
            </a:extLst>
          </p:cNvPr>
          <p:cNvSpPr>
            <a:spLocks noGrp="1"/>
          </p:cNvSpPr>
          <p:nvPr>
            <p:ph idx="1"/>
          </p:nvPr>
        </p:nvSpPr>
        <p:spPr/>
        <p:txBody>
          <a:bodyPr vert="horz" lIns="0" tIns="0" rIns="0" bIns="0" rtlCol="0" anchor="t">
            <a:normAutofit/>
          </a:bodyPr>
          <a:lstStyle/>
          <a:p>
            <a:pPr fontAlgn="ctr"/>
            <a:r>
              <a:rPr lang="en-IN" dirty="0"/>
              <a:t>Improve customer satisfaction by making the paper mill reporting process more cost and time effective</a:t>
            </a:r>
            <a:endParaRPr lang="en-US" dirty="0">
              <a:solidFill>
                <a:srgbClr val="000000"/>
              </a:solidFill>
              <a:latin typeface="Calibri" charset="0"/>
            </a:endParaRPr>
          </a:p>
          <a:p>
            <a:endParaRPr lang="en-US" dirty="0"/>
          </a:p>
        </p:txBody>
      </p:sp>
      <p:sp>
        <p:nvSpPr>
          <p:cNvPr id="4" name="Content Placeholder 3">
            <a:extLst>
              <a:ext uri="{FF2B5EF4-FFF2-40B4-BE49-F238E27FC236}">
                <a16:creationId xmlns:a16="http://schemas.microsoft.com/office/drawing/2014/main" id="{C304456C-A133-450C-B0FE-46A3CC48CB7F}"/>
              </a:ext>
            </a:extLst>
          </p:cNvPr>
          <p:cNvSpPr>
            <a:spLocks noGrp="1"/>
          </p:cNvSpPr>
          <p:nvPr>
            <p:ph sz="quarter" idx="13"/>
          </p:nvPr>
        </p:nvSpPr>
        <p:spPr>
          <a:xfrm>
            <a:off x="3325990" y="1865142"/>
            <a:ext cx="2620433" cy="2302107"/>
          </a:xfrm>
        </p:spPr>
        <p:txBody>
          <a:bodyPr vert="horz" lIns="0" tIns="0" rIns="0" bIns="0" rtlCol="0" anchor="t">
            <a:normAutofit fontScale="92500" lnSpcReduction="10000"/>
          </a:bodyPr>
          <a:lstStyle/>
          <a:p>
            <a:r>
              <a:rPr lang="en-IN" dirty="0"/>
              <a:t>Bots pull monthly reporting for the paper services group including printing press: monthly yield variances, web break reports for gravure, offset, and retail distribution reports based on specific paper mill requirements</a:t>
            </a:r>
            <a:endParaRPr lang="en-US" dirty="0"/>
          </a:p>
        </p:txBody>
      </p:sp>
      <p:sp>
        <p:nvSpPr>
          <p:cNvPr id="5" name="Content Placeholder 4">
            <a:extLst>
              <a:ext uri="{FF2B5EF4-FFF2-40B4-BE49-F238E27FC236}">
                <a16:creationId xmlns:a16="http://schemas.microsoft.com/office/drawing/2014/main" id="{715FEEB1-6C10-4E2E-8452-871A72183FD8}"/>
              </a:ext>
            </a:extLst>
          </p:cNvPr>
          <p:cNvSpPr>
            <a:spLocks noGrp="1"/>
          </p:cNvSpPr>
          <p:nvPr>
            <p:ph sz="quarter" idx="14"/>
          </p:nvPr>
        </p:nvSpPr>
        <p:spPr/>
        <p:txBody>
          <a:bodyPr vert="horz" lIns="0" tIns="0" rIns="0" bIns="0" rtlCol="0" anchor="t">
            <a:normAutofit/>
          </a:bodyPr>
          <a:lstStyle/>
          <a:p>
            <a:pPr marL="285750" indent="-285750">
              <a:spcBef>
                <a:spcPts val="0"/>
              </a:spcBef>
              <a:spcAft>
                <a:spcPts val="600"/>
              </a:spcAft>
              <a:buFont typeface="Arial" panose="020B0604020202020204" pitchFamily="34" charset="0"/>
              <a:buChar char="•"/>
            </a:pPr>
            <a:r>
              <a:rPr lang="en-US" dirty="0">
                <a:solidFill>
                  <a:srgbClr val="666666"/>
                </a:solidFill>
                <a:latin typeface="Verdana" charset="0"/>
                <a:ea typeface="Verdana" charset="0"/>
                <a:cs typeface="Verdana" charset="0"/>
              </a:rPr>
              <a:t>Data collection</a:t>
            </a:r>
            <a:endParaRPr lang="en-US" dirty="0">
              <a:solidFill>
                <a:srgbClr val="000000"/>
              </a:solidFill>
              <a:latin typeface="Verdana" charset="0"/>
              <a:ea typeface="Verdana" charset="0"/>
              <a:cs typeface="Verdana" charset="0"/>
            </a:endParaRPr>
          </a:p>
          <a:p>
            <a:pPr marL="285750" indent="-285750">
              <a:spcBef>
                <a:spcPts val="0"/>
              </a:spcBef>
              <a:spcAft>
                <a:spcPts val="600"/>
              </a:spcAft>
              <a:buFont typeface="Arial" panose="020B0604020202020204" pitchFamily="34" charset="0"/>
              <a:buChar char="•"/>
            </a:pPr>
            <a:r>
              <a:rPr lang="en-US" dirty="0">
                <a:solidFill>
                  <a:srgbClr val="666666"/>
                </a:solidFill>
                <a:latin typeface="Verdana" charset="0"/>
                <a:ea typeface="Verdana" charset="0"/>
                <a:cs typeface="Verdana" charset="0"/>
              </a:rPr>
              <a:t>Data analysis</a:t>
            </a:r>
            <a:endParaRPr lang="en-US" dirty="0">
              <a:solidFill>
                <a:srgbClr val="000000"/>
              </a:solidFill>
              <a:latin typeface="Verdana" charset="0"/>
              <a:ea typeface="Verdana" charset="0"/>
              <a:cs typeface="Verdana" charset="0"/>
            </a:endParaRPr>
          </a:p>
          <a:p>
            <a:pPr marL="285750" indent="-285750">
              <a:spcBef>
                <a:spcPts val="0"/>
              </a:spcBef>
              <a:spcAft>
                <a:spcPts val="600"/>
              </a:spcAft>
              <a:buFont typeface="Arial" panose="020B0604020202020204" pitchFamily="34" charset="0"/>
              <a:buChar char="•"/>
            </a:pPr>
            <a:r>
              <a:rPr lang="en-US" dirty="0">
                <a:solidFill>
                  <a:srgbClr val="666666"/>
                </a:solidFill>
                <a:latin typeface="Verdana" charset="0"/>
                <a:ea typeface="Verdana" charset="0"/>
                <a:cs typeface="Verdana" charset="0"/>
              </a:rPr>
              <a:t>Report generation</a:t>
            </a:r>
            <a:endParaRPr lang="en-US" dirty="0">
              <a:solidFill>
                <a:schemeClr val="tx1"/>
              </a:solidFill>
            </a:endParaRPr>
          </a:p>
          <a:p>
            <a:pPr marL="285750" indent="-285750">
              <a:spcBef>
                <a:spcPts val="0"/>
              </a:spcBef>
              <a:spcAft>
                <a:spcPts val="600"/>
              </a:spcAft>
              <a:buFont typeface="Arial" panose="020B0604020202020204" pitchFamily="34" charset="0"/>
              <a:buChar char="•"/>
            </a:pPr>
            <a:r>
              <a:rPr lang="en-US" dirty="0">
                <a:solidFill>
                  <a:srgbClr val="666666"/>
                </a:solidFill>
                <a:latin typeface="Verdana" charset="0"/>
                <a:ea typeface="Verdana" charset="0"/>
                <a:cs typeface="Verdana" charset="0"/>
              </a:rPr>
              <a:t>Report distribution</a:t>
            </a:r>
          </a:p>
          <a:p>
            <a:endParaRPr lang="en-US" dirty="0"/>
          </a:p>
        </p:txBody>
      </p:sp>
      <p:sp>
        <p:nvSpPr>
          <p:cNvPr id="6" name="Content Placeholder 5">
            <a:extLst>
              <a:ext uri="{FF2B5EF4-FFF2-40B4-BE49-F238E27FC236}">
                <a16:creationId xmlns:a16="http://schemas.microsoft.com/office/drawing/2014/main" id="{27A41F73-F664-426C-9C67-DECFA6940581}"/>
              </a:ext>
            </a:extLst>
          </p:cNvPr>
          <p:cNvSpPr>
            <a:spLocks noGrp="1"/>
          </p:cNvSpPr>
          <p:nvPr>
            <p:ph sz="quarter" idx="15"/>
          </p:nvPr>
        </p:nvSpPr>
        <p:spPr/>
        <p:txBody>
          <a:bodyPr>
            <a:normAutofit fontScale="92500"/>
          </a:bodyPr>
          <a:lstStyle/>
          <a:p>
            <a:pPr lvl="0">
              <a:spcBef>
                <a:spcPts val="0"/>
              </a:spcBef>
              <a:spcAft>
                <a:spcPts val="600"/>
              </a:spcAft>
            </a:pPr>
            <a:r>
              <a:rPr lang="en-IN" dirty="0">
                <a:latin typeface="Verdana" charset="0"/>
                <a:ea typeface="Verdana" charset="0"/>
                <a:cs typeface="Verdana" charset="0"/>
              </a:rPr>
              <a:t>With quicker access to data, delivery of higher quality product leads to increase in customer satisfaction</a:t>
            </a:r>
          </a:p>
          <a:p>
            <a:pPr lvl="0">
              <a:spcBef>
                <a:spcPts val="0"/>
              </a:spcBef>
              <a:spcAft>
                <a:spcPts val="600"/>
              </a:spcAft>
            </a:pPr>
            <a:r>
              <a:rPr lang="en-IN" dirty="0">
                <a:latin typeface="Verdana" charset="0"/>
                <a:ea typeface="Verdana" charset="0"/>
                <a:cs typeface="Verdana" charset="0"/>
              </a:rPr>
              <a:t>Increase in </a:t>
            </a:r>
            <a:r>
              <a:rPr lang="en-IN" dirty="0">
                <a:solidFill>
                  <a:srgbClr val="666666"/>
                </a:solidFill>
                <a:latin typeface="Verdana" charset="0"/>
                <a:ea typeface="Verdana" charset="0"/>
                <a:cs typeface="Verdana" charset="0"/>
              </a:rPr>
              <a:t>revenue from better inventory management </a:t>
            </a:r>
            <a:endParaRPr lang="en-US" dirty="0">
              <a:solidFill>
                <a:srgbClr val="666666"/>
              </a:solidFill>
              <a:latin typeface="Verdana" charset="0"/>
              <a:ea typeface="Verdana" charset="0"/>
              <a:cs typeface="Verdana" charset="0"/>
            </a:endParaRPr>
          </a:p>
        </p:txBody>
      </p:sp>
      <p:sp>
        <p:nvSpPr>
          <p:cNvPr id="7" name="Content Placeholder 6">
            <a:extLst>
              <a:ext uri="{FF2B5EF4-FFF2-40B4-BE49-F238E27FC236}">
                <a16:creationId xmlns:a16="http://schemas.microsoft.com/office/drawing/2014/main" id="{BDDADE48-38F0-4D82-BA4E-886F17E28C7D}"/>
              </a:ext>
            </a:extLst>
          </p:cNvPr>
          <p:cNvSpPr>
            <a:spLocks noGrp="1"/>
          </p:cNvSpPr>
          <p:nvPr>
            <p:ph sz="quarter" idx="16"/>
          </p:nvPr>
        </p:nvSpPr>
        <p:spPr>
          <a:xfrm>
            <a:off x="346075" y="254000"/>
            <a:ext cx="8626475" cy="369332"/>
          </a:xfrm>
        </p:spPr>
        <p:txBody>
          <a:bodyPr/>
          <a:lstStyle/>
          <a:p>
            <a:r>
              <a:rPr lang="en-US" dirty="0"/>
              <a:t>Quad Graphics</a:t>
            </a:r>
          </a:p>
        </p:txBody>
      </p:sp>
      <p:sp>
        <p:nvSpPr>
          <p:cNvPr id="8" name="Content Placeholder 7">
            <a:extLst>
              <a:ext uri="{FF2B5EF4-FFF2-40B4-BE49-F238E27FC236}">
                <a16:creationId xmlns:a16="http://schemas.microsoft.com/office/drawing/2014/main" id="{2B16D0B4-FA91-4443-B4C1-56EC0E16B31E}"/>
              </a:ext>
            </a:extLst>
          </p:cNvPr>
          <p:cNvSpPr>
            <a:spLocks noGrp="1"/>
          </p:cNvSpPr>
          <p:nvPr>
            <p:ph sz="quarter" idx="17"/>
          </p:nvPr>
        </p:nvSpPr>
        <p:spPr/>
        <p:txBody>
          <a:bodyPr/>
          <a:lstStyle/>
          <a:p>
            <a:r>
              <a:rPr lang="en-US" dirty="0"/>
              <a:t>Manufacturing</a:t>
            </a:r>
          </a:p>
        </p:txBody>
      </p:sp>
      <p:pic>
        <p:nvPicPr>
          <p:cNvPr id="9" name="Picture 8">
            <a:extLst>
              <a:ext uri="{FF2B5EF4-FFF2-40B4-BE49-F238E27FC236}">
                <a16:creationId xmlns:a16="http://schemas.microsoft.com/office/drawing/2014/main" id="{D0A08AEF-7E02-4AF6-ABE3-226366715FAA}"/>
              </a:ext>
            </a:extLst>
          </p:cNvPr>
          <p:cNvPicPr>
            <a:picLocks noChangeAspect="1"/>
          </p:cNvPicPr>
          <p:nvPr/>
        </p:nvPicPr>
        <p:blipFill>
          <a:blip r:embed="rId2"/>
          <a:stretch>
            <a:fillRect/>
          </a:stretch>
        </p:blipFill>
        <p:spPr>
          <a:xfrm>
            <a:off x="9792509" y="73830"/>
            <a:ext cx="1596670" cy="721508"/>
          </a:xfrm>
          <a:prstGeom prst="rect">
            <a:avLst/>
          </a:prstGeom>
        </p:spPr>
      </p:pic>
    </p:spTree>
    <p:extLst>
      <p:ext uri="{BB962C8B-B14F-4D97-AF65-F5344CB8AC3E}">
        <p14:creationId xmlns:p14="http://schemas.microsoft.com/office/powerpoint/2010/main" val="2715676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CA5A-E61B-4BF7-892B-76BB7D53D326}"/>
              </a:ext>
            </a:extLst>
          </p:cNvPr>
          <p:cNvSpPr>
            <a:spLocks noGrp="1"/>
          </p:cNvSpPr>
          <p:nvPr>
            <p:ph type="title"/>
          </p:nvPr>
        </p:nvSpPr>
        <p:spPr/>
        <p:txBody>
          <a:bodyPr>
            <a:normAutofit fontScale="90000"/>
          </a:bodyPr>
          <a:lstStyle/>
          <a:p>
            <a:r>
              <a:rPr lang="en-US" dirty="0"/>
              <a:t>Quad Graphics - Manufacturing</a:t>
            </a:r>
          </a:p>
        </p:txBody>
      </p:sp>
      <p:sp>
        <p:nvSpPr>
          <p:cNvPr id="3" name="Content Placeholder 2">
            <a:extLst>
              <a:ext uri="{FF2B5EF4-FFF2-40B4-BE49-F238E27FC236}">
                <a16:creationId xmlns:a16="http://schemas.microsoft.com/office/drawing/2014/main" id="{2963CED9-545F-4F52-A168-9F155CCA0B43}"/>
              </a:ext>
            </a:extLst>
          </p:cNvPr>
          <p:cNvSpPr>
            <a:spLocks noGrp="1"/>
          </p:cNvSpPr>
          <p:nvPr>
            <p:ph idx="1"/>
          </p:nvPr>
        </p:nvSpPr>
        <p:spPr/>
        <p:txBody>
          <a:bodyPr/>
          <a:lstStyle/>
          <a:p>
            <a:pPr fontAlgn="ctr"/>
            <a:r>
              <a:rPr lang="en-IN" dirty="0"/>
              <a:t>Improve customer satisfaction with quicker and more appropriate data-based financial decisions</a:t>
            </a:r>
            <a:endParaRPr lang="en-US" dirty="0"/>
          </a:p>
        </p:txBody>
      </p:sp>
      <p:sp>
        <p:nvSpPr>
          <p:cNvPr id="4" name="Content Placeholder 3">
            <a:extLst>
              <a:ext uri="{FF2B5EF4-FFF2-40B4-BE49-F238E27FC236}">
                <a16:creationId xmlns:a16="http://schemas.microsoft.com/office/drawing/2014/main" id="{C304456C-A133-450C-B0FE-46A3CC48CB7F}"/>
              </a:ext>
            </a:extLst>
          </p:cNvPr>
          <p:cNvSpPr>
            <a:spLocks noGrp="1"/>
          </p:cNvSpPr>
          <p:nvPr>
            <p:ph sz="quarter" idx="13"/>
          </p:nvPr>
        </p:nvSpPr>
        <p:spPr>
          <a:xfrm>
            <a:off x="3325990" y="1865142"/>
            <a:ext cx="2620433" cy="2302107"/>
          </a:xfrm>
        </p:spPr>
        <p:txBody>
          <a:bodyPr vert="horz" lIns="0" tIns="0" rIns="0" bIns="0" rtlCol="0" anchor="t">
            <a:normAutofit fontScale="92500" lnSpcReduction="10000"/>
          </a:bodyPr>
          <a:lstStyle/>
          <a:p>
            <a:r>
              <a:rPr lang="en-IN" dirty="0"/>
              <a:t>Bots sort through email credit requests evaluating SOW and D&amp;B reports, and make bank/trade requests. Appropriate documents are saved to a customer folder, and updates were made to the CRM</a:t>
            </a:r>
            <a:endParaRPr lang="en-US" dirty="0"/>
          </a:p>
        </p:txBody>
      </p:sp>
      <p:sp>
        <p:nvSpPr>
          <p:cNvPr id="5" name="Content Placeholder 4">
            <a:extLst>
              <a:ext uri="{FF2B5EF4-FFF2-40B4-BE49-F238E27FC236}">
                <a16:creationId xmlns:a16="http://schemas.microsoft.com/office/drawing/2014/main" id="{715FEEB1-6C10-4E2E-8452-871A72183FD8}"/>
              </a:ext>
            </a:extLst>
          </p:cNvPr>
          <p:cNvSpPr>
            <a:spLocks noGrp="1"/>
          </p:cNvSpPr>
          <p:nvPr>
            <p:ph sz="quarter" idx="14"/>
          </p:nvPr>
        </p:nvSpPr>
        <p:spPr/>
        <p:txBody>
          <a:bodyPr/>
          <a:lstStyle/>
          <a:p>
            <a:pPr marL="285750" indent="-285750">
              <a:spcBef>
                <a:spcPts val="0"/>
              </a:spcBef>
              <a:spcAft>
                <a:spcPts val="600"/>
              </a:spcAft>
              <a:buFont typeface="Arial" panose="020B0604020202020204" pitchFamily="34" charset="0"/>
              <a:buChar char="•"/>
            </a:pPr>
            <a:r>
              <a:rPr lang="en-US" dirty="0">
                <a:solidFill>
                  <a:srgbClr val="666666"/>
                </a:solidFill>
                <a:latin typeface="Verdana" charset="0"/>
                <a:ea typeface="Verdana" charset="0"/>
                <a:cs typeface="Verdana" charset="0"/>
              </a:rPr>
              <a:t>Email evaluation</a:t>
            </a:r>
          </a:p>
          <a:p>
            <a:pPr marL="285750" indent="-285750">
              <a:spcBef>
                <a:spcPts val="0"/>
              </a:spcBef>
              <a:spcAft>
                <a:spcPts val="600"/>
              </a:spcAft>
              <a:buFont typeface="Arial" panose="020B0604020202020204" pitchFamily="34" charset="0"/>
              <a:buChar char="•"/>
            </a:pPr>
            <a:r>
              <a:rPr lang="en-US" dirty="0">
                <a:solidFill>
                  <a:srgbClr val="666666"/>
                </a:solidFill>
                <a:latin typeface="Verdana" charset="0"/>
                <a:ea typeface="Verdana" charset="0"/>
                <a:cs typeface="Verdana" charset="0"/>
              </a:rPr>
              <a:t>Data entry</a:t>
            </a:r>
          </a:p>
          <a:p>
            <a:pPr marL="285750" indent="-285750">
              <a:spcBef>
                <a:spcPts val="0"/>
              </a:spcBef>
              <a:spcAft>
                <a:spcPts val="600"/>
              </a:spcAft>
              <a:buFont typeface="Arial" panose="020B0604020202020204" pitchFamily="34" charset="0"/>
              <a:buChar char="•"/>
            </a:pPr>
            <a:r>
              <a:rPr lang="en-US" dirty="0">
                <a:solidFill>
                  <a:srgbClr val="666666"/>
                </a:solidFill>
                <a:latin typeface="Verdana" charset="0"/>
                <a:ea typeface="Verdana" charset="0"/>
                <a:cs typeface="Verdana" charset="0"/>
              </a:rPr>
              <a:t>Data validation</a:t>
            </a:r>
          </a:p>
          <a:p>
            <a:endParaRPr lang="en-US" dirty="0"/>
          </a:p>
        </p:txBody>
      </p:sp>
      <p:sp>
        <p:nvSpPr>
          <p:cNvPr id="6" name="Content Placeholder 5">
            <a:extLst>
              <a:ext uri="{FF2B5EF4-FFF2-40B4-BE49-F238E27FC236}">
                <a16:creationId xmlns:a16="http://schemas.microsoft.com/office/drawing/2014/main" id="{27A41F73-F664-426C-9C67-DECFA6940581}"/>
              </a:ext>
            </a:extLst>
          </p:cNvPr>
          <p:cNvSpPr>
            <a:spLocks noGrp="1"/>
          </p:cNvSpPr>
          <p:nvPr>
            <p:ph sz="quarter" idx="15"/>
          </p:nvPr>
        </p:nvSpPr>
        <p:spPr/>
        <p:txBody>
          <a:bodyPr/>
          <a:lstStyle/>
          <a:p>
            <a:pPr lvl="0">
              <a:spcBef>
                <a:spcPts val="0"/>
              </a:spcBef>
              <a:spcAft>
                <a:spcPts val="600"/>
              </a:spcAft>
            </a:pPr>
            <a:r>
              <a:rPr lang="en-IN" dirty="0">
                <a:solidFill>
                  <a:srgbClr val="666666"/>
                </a:solidFill>
                <a:latin typeface="Verdana" charset="0"/>
                <a:ea typeface="Verdana" charset="0"/>
                <a:cs typeface="Verdana" charset="0"/>
              </a:rPr>
              <a:t>Increase in revenue from faster credit decisions</a:t>
            </a:r>
          </a:p>
          <a:p>
            <a:pPr lvl="0">
              <a:spcBef>
                <a:spcPts val="0"/>
              </a:spcBef>
              <a:spcAft>
                <a:spcPts val="600"/>
              </a:spcAft>
            </a:pPr>
            <a:r>
              <a:rPr lang="en-IN" dirty="0">
                <a:solidFill>
                  <a:srgbClr val="666666"/>
                </a:solidFill>
                <a:latin typeface="Verdana" charset="0"/>
                <a:ea typeface="Verdana" charset="0"/>
                <a:cs typeface="Verdana" charset="0"/>
              </a:rPr>
              <a:t>Better data-based financial decisions</a:t>
            </a:r>
            <a:endParaRPr lang="en-US" dirty="0">
              <a:solidFill>
                <a:srgbClr val="666666"/>
              </a:solidFill>
              <a:latin typeface="Verdana" charset="0"/>
              <a:ea typeface="Verdana" charset="0"/>
              <a:cs typeface="Verdana" charset="0"/>
            </a:endParaRPr>
          </a:p>
          <a:p>
            <a:pPr lvl="0">
              <a:spcBef>
                <a:spcPts val="0"/>
              </a:spcBef>
              <a:spcAft>
                <a:spcPts val="600"/>
              </a:spcAft>
            </a:pPr>
            <a:r>
              <a:rPr lang="en-IN" dirty="0">
                <a:solidFill>
                  <a:srgbClr val="666666"/>
                </a:solidFill>
                <a:latin typeface="Verdana" charset="0"/>
                <a:ea typeface="Verdana" charset="0"/>
                <a:cs typeface="Verdana" charset="0"/>
              </a:rPr>
              <a:t>Increase in customer satisfaction</a:t>
            </a:r>
          </a:p>
        </p:txBody>
      </p:sp>
      <p:sp>
        <p:nvSpPr>
          <p:cNvPr id="7" name="Content Placeholder 6">
            <a:extLst>
              <a:ext uri="{FF2B5EF4-FFF2-40B4-BE49-F238E27FC236}">
                <a16:creationId xmlns:a16="http://schemas.microsoft.com/office/drawing/2014/main" id="{BDDADE48-38F0-4D82-BA4E-886F17E28C7D}"/>
              </a:ext>
            </a:extLst>
          </p:cNvPr>
          <p:cNvSpPr>
            <a:spLocks noGrp="1"/>
          </p:cNvSpPr>
          <p:nvPr>
            <p:ph sz="quarter" idx="16"/>
          </p:nvPr>
        </p:nvSpPr>
        <p:spPr>
          <a:xfrm>
            <a:off x="346075" y="254000"/>
            <a:ext cx="8626475" cy="369332"/>
          </a:xfrm>
        </p:spPr>
        <p:txBody>
          <a:bodyPr/>
          <a:lstStyle/>
          <a:p>
            <a:r>
              <a:rPr lang="en-US" dirty="0">
                <a:solidFill>
                  <a:schemeClr val="tx1"/>
                </a:solidFill>
              </a:rPr>
              <a:t>Quad Graphics</a:t>
            </a:r>
          </a:p>
        </p:txBody>
      </p:sp>
      <p:sp>
        <p:nvSpPr>
          <p:cNvPr id="8" name="Content Placeholder 7">
            <a:extLst>
              <a:ext uri="{FF2B5EF4-FFF2-40B4-BE49-F238E27FC236}">
                <a16:creationId xmlns:a16="http://schemas.microsoft.com/office/drawing/2014/main" id="{2B16D0B4-FA91-4443-B4C1-56EC0E16B31E}"/>
              </a:ext>
            </a:extLst>
          </p:cNvPr>
          <p:cNvSpPr>
            <a:spLocks noGrp="1"/>
          </p:cNvSpPr>
          <p:nvPr>
            <p:ph sz="quarter" idx="17"/>
          </p:nvPr>
        </p:nvSpPr>
        <p:spPr/>
        <p:txBody>
          <a:bodyPr/>
          <a:lstStyle/>
          <a:p>
            <a:r>
              <a:rPr lang="en-US" dirty="0"/>
              <a:t>Manufacturing</a:t>
            </a:r>
          </a:p>
        </p:txBody>
      </p:sp>
      <p:pic>
        <p:nvPicPr>
          <p:cNvPr id="9" name="Picture 8">
            <a:extLst>
              <a:ext uri="{FF2B5EF4-FFF2-40B4-BE49-F238E27FC236}">
                <a16:creationId xmlns:a16="http://schemas.microsoft.com/office/drawing/2014/main" id="{D0A08AEF-7E02-4AF6-ABE3-226366715FAA}"/>
              </a:ext>
            </a:extLst>
          </p:cNvPr>
          <p:cNvPicPr>
            <a:picLocks noChangeAspect="1"/>
          </p:cNvPicPr>
          <p:nvPr/>
        </p:nvPicPr>
        <p:blipFill>
          <a:blip r:embed="rId2"/>
          <a:stretch>
            <a:fillRect/>
          </a:stretch>
        </p:blipFill>
        <p:spPr>
          <a:xfrm>
            <a:off x="9792509" y="73830"/>
            <a:ext cx="1596670" cy="721508"/>
          </a:xfrm>
          <a:prstGeom prst="rect">
            <a:avLst/>
          </a:prstGeom>
        </p:spPr>
      </p:pic>
    </p:spTree>
    <p:extLst>
      <p:ext uri="{BB962C8B-B14F-4D97-AF65-F5344CB8AC3E}">
        <p14:creationId xmlns:p14="http://schemas.microsoft.com/office/powerpoint/2010/main" val="1207745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9AFA7-DA80-4A3D-AC3C-97681D8A2069}"/>
              </a:ext>
            </a:extLst>
          </p:cNvPr>
          <p:cNvSpPr>
            <a:spLocks noGrp="1"/>
          </p:cNvSpPr>
          <p:nvPr>
            <p:ph type="title"/>
          </p:nvPr>
        </p:nvSpPr>
        <p:spPr/>
        <p:txBody>
          <a:bodyPr>
            <a:normAutofit fontScale="90000"/>
          </a:bodyPr>
          <a:lstStyle/>
          <a:p>
            <a:r>
              <a:rPr lang="en-US" dirty="0"/>
              <a:t>ANZ Bank – FSIB Banking</a:t>
            </a:r>
          </a:p>
        </p:txBody>
      </p:sp>
      <p:sp>
        <p:nvSpPr>
          <p:cNvPr id="3" name="Content Placeholder 2">
            <a:extLst>
              <a:ext uri="{FF2B5EF4-FFF2-40B4-BE49-F238E27FC236}">
                <a16:creationId xmlns:a16="http://schemas.microsoft.com/office/drawing/2014/main" id="{7C0F4DA3-59C4-43F7-A66E-A62A5A1F74FF}"/>
              </a:ext>
            </a:extLst>
          </p:cNvPr>
          <p:cNvSpPr>
            <a:spLocks noGrp="1"/>
          </p:cNvSpPr>
          <p:nvPr>
            <p:ph idx="1"/>
          </p:nvPr>
        </p:nvSpPr>
        <p:spPr/>
        <p:txBody>
          <a:bodyPr/>
          <a:lstStyle/>
          <a:p>
            <a:r>
              <a:rPr lang="en-US" dirty="0"/>
              <a:t>Make execution of </a:t>
            </a:r>
            <a:r>
              <a:rPr lang="en-US" sz="1400" dirty="0"/>
              <a:t>general audit and certification processes more cost and time effective</a:t>
            </a:r>
            <a:endParaRPr lang="en-US" dirty="0"/>
          </a:p>
        </p:txBody>
      </p:sp>
      <p:sp>
        <p:nvSpPr>
          <p:cNvPr id="4" name="Content Placeholder 3">
            <a:extLst>
              <a:ext uri="{FF2B5EF4-FFF2-40B4-BE49-F238E27FC236}">
                <a16:creationId xmlns:a16="http://schemas.microsoft.com/office/drawing/2014/main" id="{591646F7-17A5-42F2-9F4F-B8C35700BAEF}"/>
              </a:ext>
            </a:extLst>
          </p:cNvPr>
          <p:cNvSpPr>
            <a:spLocks noGrp="1"/>
          </p:cNvSpPr>
          <p:nvPr>
            <p:ph sz="quarter" idx="13"/>
          </p:nvPr>
        </p:nvSpPr>
        <p:spPr/>
        <p:txBody>
          <a:bodyPr vert="horz" lIns="0" tIns="0" rIns="0" bIns="0" rtlCol="0" anchor="t">
            <a:normAutofit fontScale="92500"/>
          </a:bodyPr>
          <a:lstStyle/>
          <a:p>
            <a:r>
              <a:rPr lang="en-US" dirty="0"/>
              <a:t>Implemented digital workforce to automate </a:t>
            </a:r>
            <a:r>
              <a:rPr lang="en-US" sz="1400" dirty="0"/>
              <a:t>processes including transaction investigations, fund tracing, account reconciliation, recalling funds, audit certificates, and fund disbursements</a:t>
            </a:r>
          </a:p>
          <a:p>
            <a:endParaRPr lang="en-US" dirty="0"/>
          </a:p>
        </p:txBody>
      </p:sp>
      <p:sp>
        <p:nvSpPr>
          <p:cNvPr id="5" name="Content Placeholder 4">
            <a:extLst>
              <a:ext uri="{FF2B5EF4-FFF2-40B4-BE49-F238E27FC236}">
                <a16:creationId xmlns:a16="http://schemas.microsoft.com/office/drawing/2014/main" id="{D322CD7B-C144-4356-BB8C-171B5EC1803A}"/>
              </a:ext>
            </a:extLst>
          </p:cNvPr>
          <p:cNvSpPr>
            <a:spLocks noGrp="1"/>
          </p:cNvSpPr>
          <p:nvPr>
            <p:ph sz="quarter" idx="14"/>
          </p:nvPr>
        </p:nvSpPr>
        <p:spPr/>
        <p:txBody>
          <a:bodyPr vert="horz" lIns="0" tIns="0" rIns="0" bIns="0" rtlCol="0" anchor="t">
            <a:normAutofit/>
          </a:bodyPr>
          <a:lstStyle/>
          <a:p>
            <a:pPr marL="112713" indent="-112713">
              <a:buFont typeface="Arial"/>
              <a:buChar char="•"/>
            </a:pPr>
            <a:r>
              <a:rPr lang="en-US" sz="1400" dirty="0"/>
              <a:t>General Audit Certification (AUS - Australia)</a:t>
            </a:r>
            <a:endParaRPr lang="en-US" dirty="0"/>
          </a:p>
          <a:p>
            <a:endParaRPr lang="en-US" dirty="0"/>
          </a:p>
        </p:txBody>
      </p:sp>
      <p:sp>
        <p:nvSpPr>
          <p:cNvPr id="6" name="Content Placeholder 5">
            <a:extLst>
              <a:ext uri="{FF2B5EF4-FFF2-40B4-BE49-F238E27FC236}">
                <a16:creationId xmlns:a16="http://schemas.microsoft.com/office/drawing/2014/main" id="{9EDB504F-2DC5-467F-ADD0-EB7D0BEC1448}"/>
              </a:ext>
            </a:extLst>
          </p:cNvPr>
          <p:cNvSpPr>
            <a:spLocks noGrp="1"/>
          </p:cNvSpPr>
          <p:nvPr>
            <p:ph sz="quarter" idx="15"/>
          </p:nvPr>
        </p:nvSpPr>
        <p:spPr/>
        <p:txBody>
          <a:bodyPr/>
          <a:lstStyle/>
          <a:p>
            <a:pPr marL="114300" indent="-114300">
              <a:spcBef>
                <a:spcPts val="0"/>
              </a:spcBef>
              <a:spcAft>
                <a:spcPts val="600"/>
              </a:spcAft>
              <a:buFont typeface="Arial" panose="020B0604020202020204" pitchFamily="34" charset="0"/>
              <a:buChar char="•"/>
            </a:pPr>
            <a:r>
              <a:rPr lang="en-US" sz="1400" dirty="0"/>
              <a:t>40% cost reduction leveraging 500+ bots at 8 w</a:t>
            </a:r>
            <a:r>
              <a:rPr lang="en-US" dirty="0"/>
              <a:t>orldwide</a:t>
            </a:r>
            <a:r>
              <a:rPr lang="en-US" sz="1400" dirty="0"/>
              <a:t> locations </a:t>
            </a:r>
          </a:p>
          <a:p>
            <a:pPr marL="114300" indent="-114300">
              <a:spcBef>
                <a:spcPts val="0"/>
              </a:spcBef>
              <a:buFont typeface="Arial" panose="020B0604020202020204" pitchFamily="34" charset="0"/>
              <a:buChar char="•"/>
            </a:pPr>
            <a:r>
              <a:rPr lang="en-US" sz="1400" dirty="0"/>
              <a:t>70% time savings in end-to-end delivery</a:t>
            </a:r>
          </a:p>
          <a:p>
            <a:endParaRPr lang="en-US" dirty="0"/>
          </a:p>
        </p:txBody>
      </p:sp>
      <p:sp>
        <p:nvSpPr>
          <p:cNvPr id="7" name="Content Placeholder 6">
            <a:extLst>
              <a:ext uri="{FF2B5EF4-FFF2-40B4-BE49-F238E27FC236}">
                <a16:creationId xmlns:a16="http://schemas.microsoft.com/office/drawing/2014/main" id="{D03D7386-21C8-46A1-A1DB-40DAD1FBE312}"/>
              </a:ext>
            </a:extLst>
          </p:cNvPr>
          <p:cNvSpPr>
            <a:spLocks noGrp="1"/>
          </p:cNvSpPr>
          <p:nvPr>
            <p:ph sz="quarter" idx="16"/>
          </p:nvPr>
        </p:nvSpPr>
        <p:spPr>
          <a:xfrm>
            <a:off x="346075" y="254000"/>
            <a:ext cx="8626475" cy="369332"/>
          </a:xfrm>
        </p:spPr>
        <p:txBody>
          <a:bodyPr/>
          <a:lstStyle/>
          <a:p>
            <a:r>
              <a:rPr lang="en-US" dirty="0"/>
              <a:t>ANZ Bank </a:t>
            </a:r>
          </a:p>
        </p:txBody>
      </p:sp>
      <p:sp>
        <p:nvSpPr>
          <p:cNvPr id="8" name="Content Placeholder 7">
            <a:extLst>
              <a:ext uri="{FF2B5EF4-FFF2-40B4-BE49-F238E27FC236}">
                <a16:creationId xmlns:a16="http://schemas.microsoft.com/office/drawing/2014/main" id="{E5CA3565-3A8B-441E-8AD1-55FA1D1ACF0C}"/>
              </a:ext>
            </a:extLst>
          </p:cNvPr>
          <p:cNvSpPr>
            <a:spLocks noGrp="1"/>
          </p:cNvSpPr>
          <p:nvPr>
            <p:ph sz="quarter" idx="17"/>
          </p:nvPr>
        </p:nvSpPr>
        <p:spPr/>
        <p:txBody>
          <a:bodyPr/>
          <a:lstStyle/>
          <a:p>
            <a:r>
              <a:rPr lang="en-US" dirty="0"/>
              <a:t>Financial Services - Banking</a:t>
            </a:r>
          </a:p>
        </p:txBody>
      </p:sp>
      <p:pic>
        <p:nvPicPr>
          <p:cNvPr id="9" name="Picture 8">
            <a:extLst>
              <a:ext uri="{FF2B5EF4-FFF2-40B4-BE49-F238E27FC236}">
                <a16:creationId xmlns:a16="http://schemas.microsoft.com/office/drawing/2014/main" id="{8CD01954-2E8B-42A5-B4AD-380BDEE01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7378" y="102686"/>
            <a:ext cx="1724396" cy="571925"/>
          </a:xfrm>
          <a:prstGeom prst="rect">
            <a:avLst/>
          </a:prstGeom>
        </p:spPr>
      </p:pic>
    </p:spTree>
    <p:extLst>
      <p:ext uri="{BB962C8B-B14F-4D97-AF65-F5344CB8AC3E}">
        <p14:creationId xmlns:p14="http://schemas.microsoft.com/office/powerpoint/2010/main" val="445330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CA5A-E61B-4BF7-892B-76BB7D53D326}"/>
              </a:ext>
            </a:extLst>
          </p:cNvPr>
          <p:cNvSpPr>
            <a:spLocks noGrp="1"/>
          </p:cNvSpPr>
          <p:nvPr>
            <p:ph type="title"/>
          </p:nvPr>
        </p:nvSpPr>
        <p:spPr/>
        <p:txBody>
          <a:bodyPr>
            <a:normAutofit fontScale="90000"/>
          </a:bodyPr>
          <a:lstStyle/>
          <a:p>
            <a:r>
              <a:rPr lang="en-US" dirty="0"/>
              <a:t>Quad Graphics - Manufacturing</a:t>
            </a:r>
          </a:p>
        </p:txBody>
      </p:sp>
      <p:sp>
        <p:nvSpPr>
          <p:cNvPr id="3" name="Content Placeholder 2">
            <a:extLst>
              <a:ext uri="{FF2B5EF4-FFF2-40B4-BE49-F238E27FC236}">
                <a16:creationId xmlns:a16="http://schemas.microsoft.com/office/drawing/2014/main" id="{2963CED9-545F-4F52-A168-9F155CCA0B43}"/>
              </a:ext>
            </a:extLst>
          </p:cNvPr>
          <p:cNvSpPr>
            <a:spLocks noGrp="1"/>
          </p:cNvSpPr>
          <p:nvPr>
            <p:ph idx="1"/>
          </p:nvPr>
        </p:nvSpPr>
        <p:spPr/>
        <p:txBody>
          <a:bodyPr vert="horz" lIns="0" tIns="0" rIns="0" bIns="0" rtlCol="0" anchor="t">
            <a:normAutofit/>
          </a:bodyPr>
          <a:lstStyle/>
          <a:p>
            <a:pPr fontAlgn="ctr"/>
            <a:r>
              <a:rPr lang="en-IN" dirty="0"/>
              <a:t>To generate accurate, tax-compliant reports, decrease financial risk and improve revenue generation</a:t>
            </a:r>
            <a:endParaRPr lang="en-US" dirty="0">
              <a:solidFill>
                <a:srgbClr val="000000"/>
              </a:solidFill>
              <a:latin typeface="Calibri" charset="0"/>
            </a:endParaRPr>
          </a:p>
          <a:p>
            <a:endParaRPr lang="en-US" dirty="0"/>
          </a:p>
        </p:txBody>
      </p:sp>
      <p:sp>
        <p:nvSpPr>
          <p:cNvPr id="4" name="Content Placeholder 3">
            <a:extLst>
              <a:ext uri="{FF2B5EF4-FFF2-40B4-BE49-F238E27FC236}">
                <a16:creationId xmlns:a16="http://schemas.microsoft.com/office/drawing/2014/main" id="{C304456C-A133-450C-B0FE-46A3CC48CB7F}"/>
              </a:ext>
            </a:extLst>
          </p:cNvPr>
          <p:cNvSpPr>
            <a:spLocks noGrp="1"/>
          </p:cNvSpPr>
          <p:nvPr>
            <p:ph sz="quarter" idx="13"/>
          </p:nvPr>
        </p:nvSpPr>
        <p:spPr>
          <a:xfrm>
            <a:off x="3325990" y="1865142"/>
            <a:ext cx="2620433" cy="2302107"/>
          </a:xfrm>
        </p:spPr>
        <p:txBody>
          <a:bodyPr/>
          <a:lstStyle/>
          <a:p>
            <a:r>
              <a:rPr lang="en-IN" dirty="0"/>
              <a:t>Bots generated the OneSource Compliance reports and validated them against OneSource Reconciliation Reports, and sent an email to the tax department with the results</a:t>
            </a:r>
            <a:endParaRPr lang="en-US" dirty="0"/>
          </a:p>
        </p:txBody>
      </p:sp>
      <p:sp>
        <p:nvSpPr>
          <p:cNvPr id="5" name="Content Placeholder 4">
            <a:extLst>
              <a:ext uri="{FF2B5EF4-FFF2-40B4-BE49-F238E27FC236}">
                <a16:creationId xmlns:a16="http://schemas.microsoft.com/office/drawing/2014/main" id="{715FEEB1-6C10-4E2E-8452-871A72183FD8}"/>
              </a:ext>
            </a:extLst>
          </p:cNvPr>
          <p:cNvSpPr>
            <a:spLocks noGrp="1"/>
          </p:cNvSpPr>
          <p:nvPr>
            <p:ph sz="quarter" idx="14"/>
          </p:nvPr>
        </p:nvSpPr>
        <p:spPr/>
        <p:txBody>
          <a:bodyPr vert="horz" lIns="0" tIns="0" rIns="0" bIns="0" rtlCol="0" anchor="t">
            <a:normAutofit/>
          </a:bodyPr>
          <a:lstStyle/>
          <a:p>
            <a:pPr marL="285750" indent="-285750">
              <a:spcBef>
                <a:spcPts val="0"/>
              </a:spcBef>
              <a:spcAft>
                <a:spcPts val="600"/>
              </a:spcAft>
              <a:buFont typeface="Arial" panose="020B0604020202020204" pitchFamily="34" charset="0"/>
              <a:buChar char="•"/>
            </a:pPr>
            <a:r>
              <a:rPr lang="en-US" dirty="0">
                <a:solidFill>
                  <a:srgbClr val="666666"/>
                </a:solidFill>
                <a:latin typeface="Verdana" charset="0"/>
                <a:ea typeface="Verdana" charset="0"/>
                <a:cs typeface="Verdana" charset="0"/>
              </a:rPr>
              <a:t>Compliance report generation</a:t>
            </a:r>
          </a:p>
          <a:p>
            <a:pPr marL="285750" indent="-285750">
              <a:spcBef>
                <a:spcPts val="0"/>
              </a:spcBef>
              <a:spcAft>
                <a:spcPts val="600"/>
              </a:spcAft>
              <a:buFont typeface="Arial" panose="020B0604020202020204" pitchFamily="34" charset="0"/>
              <a:buChar char="•"/>
            </a:pPr>
            <a:r>
              <a:rPr lang="en-US" dirty="0">
                <a:solidFill>
                  <a:srgbClr val="666666"/>
                </a:solidFill>
                <a:latin typeface="Verdana" charset="0"/>
                <a:ea typeface="Verdana" charset="0"/>
                <a:cs typeface="Verdana" charset="0"/>
              </a:rPr>
              <a:t>Report distribution</a:t>
            </a:r>
          </a:p>
          <a:p>
            <a:pPr marL="285750" indent="-285750">
              <a:spcBef>
                <a:spcPts val="0"/>
              </a:spcBef>
              <a:spcAft>
                <a:spcPts val="600"/>
              </a:spcAft>
              <a:buFont typeface="Arial" panose="020B0604020202020204" pitchFamily="34" charset="0"/>
              <a:buChar char="•"/>
            </a:pPr>
            <a:r>
              <a:rPr lang="en-US" dirty="0">
                <a:solidFill>
                  <a:srgbClr val="666666"/>
                </a:solidFill>
              </a:rPr>
              <a:t>Email notification</a:t>
            </a:r>
          </a:p>
          <a:p>
            <a:endParaRPr lang="en-US" dirty="0"/>
          </a:p>
        </p:txBody>
      </p:sp>
      <p:sp>
        <p:nvSpPr>
          <p:cNvPr id="6" name="Content Placeholder 5">
            <a:extLst>
              <a:ext uri="{FF2B5EF4-FFF2-40B4-BE49-F238E27FC236}">
                <a16:creationId xmlns:a16="http://schemas.microsoft.com/office/drawing/2014/main" id="{27A41F73-F664-426C-9C67-DECFA6940581}"/>
              </a:ext>
            </a:extLst>
          </p:cNvPr>
          <p:cNvSpPr>
            <a:spLocks noGrp="1"/>
          </p:cNvSpPr>
          <p:nvPr>
            <p:ph sz="quarter" idx="15"/>
          </p:nvPr>
        </p:nvSpPr>
        <p:spPr/>
        <p:txBody>
          <a:bodyPr>
            <a:normAutofit fontScale="77500" lnSpcReduction="20000"/>
          </a:bodyPr>
          <a:lstStyle/>
          <a:p>
            <a:pPr lvl="0">
              <a:spcBef>
                <a:spcPts val="0"/>
              </a:spcBef>
              <a:spcAft>
                <a:spcPts val="600"/>
              </a:spcAft>
            </a:pPr>
            <a:r>
              <a:rPr lang="en-IN" dirty="0">
                <a:solidFill>
                  <a:srgbClr val="666666"/>
                </a:solidFill>
                <a:latin typeface="Verdana" charset="0"/>
                <a:ea typeface="Verdana" charset="0"/>
                <a:cs typeface="Verdana" charset="0"/>
              </a:rPr>
              <a:t>Increase in revenue from accurate tax reporting and payments</a:t>
            </a:r>
          </a:p>
          <a:p>
            <a:pPr lvl="0">
              <a:spcBef>
                <a:spcPts val="0"/>
              </a:spcBef>
              <a:spcAft>
                <a:spcPts val="600"/>
              </a:spcAft>
            </a:pPr>
            <a:r>
              <a:rPr lang="en-US" dirty="0">
                <a:latin typeface="Verdana" charset="0"/>
                <a:ea typeface="Verdana" charset="0"/>
                <a:cs typeface="Verdana" charset="0"/>
              </a:rPr>
              <a:t>Availability of automated accurate, timely compliance reports leaves more time for strategy and planning activities</a:t>
            </a:r>
          </a:p>
          <a:p>
            <a:pPr lvl="0">
              <a:spcBef>
                <a:spcPts val="0"/>
              </a:spcBef>
              <a:spcAft>
                <a:spcPts val="600"/>
              </a:spcAft>
            </a:pPr>
            <a:r>
              <a:rPr lang="en-IN" dirty="0">
                <a:solidFill>
                  <a:srgbClr val="666666"/>
                </a:solidFill>
                <a:latin typeface="Verdana" charset="0"/>
                <a:ea typeface="Verdana" charset="0"/>
                <a:cs typeface="Verdana" charset="0"/>
              </a:rPr>
              <a:t>Accurate use of tax payments lower business operations and financial risk</a:t>
            </a:r>
          </a:p>
        </p:txBody>
      </p:sp>
      <p:sp>
        <p:nvSpPr>
          <p:cNvPr id="7" name="Content Placeholder 6">
            <a:extLst>
              <a:ext uri="{FF2B5EF4-FFF2-40B4-BE49-F238E27FC236}">
                <a16:creationId xmlns:a16="http://schemas.microsoft.com/office/drawing/2014/main" id="{BDDADE48-38F0-4D82-BA4E-886F17E28C7D}"/>
              </a:ext>
            </a:extLst>
          </p:cNvPr>
          <p:cNvSpPr>
            <a:spLocks noGrp="1"/>
          </p:cNvSpPr>
          <p:nvPr>
            <p:ph sz="quarter" idx="16"/>
          </p:nvPr>
        </p:nvSpPr>
        <p:spPr>
          <a:xfrm>
            <a:off x="346075" y="254000"/>
            <a:ext cx="8626475" cy="369332"/>
          </a:xfrm>
        </p:spPr>
        <p:txBody>
          <a:bodyPr/>
          <a:lstStyle/>
          <a:p>
            <a:r>
              <a:rPr lang="en-US" dirty="0"/>
              <a:t>Quad Graphics</a:t>
            </a:r>
          </a:p>
        </p:txBody>
      </p:sp>
      <p:sp>
        <p:nvSpPr>
          <p:cNvPr id="8" name="Content Placeholder 7">
            <a:extLst>
              <a:ext uri="{FF2B5EF4-FFF2-40B4-BE49-F238E27FC236}">
                <a16:creationId xmlns:a16="http://schemas.microsoft.com/office/drawing/2014/main" id="{2B16D0B4-FA91-4443-B4C1-56EC0E16B31E}"/>
              </a:ext>
            </a:extLst>
          </p:cNvPr>
          <p:cNvSpPr>
            <a:spLocks noGrp="1"/>
          </p:cNvSpPr>
          <p:nvPr>
            <p:ph sz="quarter" idx="17"/>
          </p:nvPr>
        </p:nvSpPr>
        <p:spPr/>
        <p:txBody>
          <a:bodyPr/>
          <a:lstStyle/>
          <a:p>
            <a:r>
              <a:rPr lang="en-US" dirty="0"/>
              <a:t>Manufacturing</a:t>
            </a:r>
          </a:p>
        </p:txBody>
      </p:sp>
      <p:pic>
        <p:nvPicPr>
          <p:cNvPr id="9" name="Picture 8">
            <a:extLst>
              <a:ext uri="{FF2B5EF4-FFF2-40B4-BE49-F238E27FC236}">
                <a16:creationId xmlns:a16="http://schemas.microsoft.com/office/drawing/2014/main" id="{D0A08AEF-7E02-4AF6-ABE3-226366715FAA}"/>
              </a:ext>
            </a:extLst>
          </p:cNvPr>
          <p:cNvPicPr>
            <a:picLocks noChangeAspect="1"/>
          </p:cNvPicPr>
          <p:nvPr/>
        </p:nvPicPr>
        <p:blipFill>
          <a:blip r:embed="rId2"/>
          <a:stretch>
            <a:fillRect/>
          </a:stretch>
        </p:blipFill>
        <p:spPr>
          <a:xfrm>
            <a:off x="9792509" y="73830"/>
            <a:ext cx="1596670" cy="721508"/>
          </a:xfrm>
          <a:prstGeom prst="rect">
            <a:avLst/>
          </a:prstGeom>
        </p:spPr>
      </p:pic>
    </p:spTree>
    <p:extLst>
      <p:ext uri="{BB962C8B-B14F-4D97-AF65-F5344CB8AC3E}">
        <p14:creationId xmlns:p14="http://schemas.microsoft.com/office/powerpoint/2010/main" val="2279432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6B84B-2C79-4732-8B82-96A2D3148935}"/>
              </a:ext>
            </a:extLst>
          </p:cNvPr>
          <p:cNvSpPr>
            <a:spLocks noGrp="1"/>
          </p:cNvSpPr>
          <p:nvPr>
            <p:ph type="title"/>
          </p:nvPr>
        </p:nvSpPr>
        <p:spPr/>
        <p:txBody>
          <a:bodyPr>
            <a:normAutofit fontScale="90000"/>
          </a:bodyPr>
          <a:lstStyle/>
          <a:p>
            <a:r>
              <a:rPr lang="en-US" dirty="0"/>
              <a:t>Comerica Bank – FSIB Banking</a:t>
            </a:r>
          </a:p>
        </p:txBody>
      </p:sp>
      <p:sp>
        <p:nvSpPr>
          <p:cNvPr id="3" name="Content Placeholder 2">
            <a:extLst>
              <a:ext uri="{FF2B5EF4-FFF2-40B4-BE49-F238E27FC236}">
                <a16:creationId xmlns:a16="http://schemas.microsoft.com/office/drawing/2014/main" id="{9EEE2B5E-E7DE-45B8-90FF-9A7FCB6BCC80}"/>
              </a:ext>
            </a:extLst>
          </p:cNvPr>
          <p:cNvSpPr>
            <a:spLocks noGrp="1"/>
          </p:cNvSpPr>
          <p:nvPr>
            <p:ph idx="1"/>
          </p:nvPr>
        </p:nvSpPr>
        <p:spPr/>
        <p:txBody>
          <a:bodyPr/>
          <a:lstStyle/>
          <a:p>
            <a:r>
              <a:rPr lang="en-US" dirty="0"/>
              <a:t>Speed-up data fulfilment, validation and reporting on loan status to banking staff and management </a:t>
            </a:r>
          </a:p>
        </p:txBody>
      </p:sp>
      <p:sp>
        <p:nvSpPr>
          <p:cNvPr id="4" name="Content Placeholder 3">
            <a:extLst>
              <a:ext uri="{FF2B5EF4-FFF2-40B4-BE49-F238E27FC236}">
                <a16:creationId xmlns:a16="http://schemas.microsoft.com/office/drawing/2014/main" id="{0178B83D-1076-401E-8602-6A506E724EC2}"/>
              </a:ext>
            </a:extLst>
          </p:cNvPr>
          <p:cNvSpPr>
            <a:spLocks noGrp="1"/>
          </p:cNvSpPr>
          <p:nvPr>
            <p:ph sz="quarter" idx="13"/>
          </p:nvPr>
        </p:nvSpPr>
        <p:spPr/>
        <p:txBody>
          <a:bodyPr vert="horz" lIns="0" tIns="0" rIns="0" bIns="0" rtlCol="0" anchor="t">
            <a:normAutofit/>
          </a:bodyPr>
          <a:lstStyle/>
          <a:p>
            <a:r>
              <a:rPr lang="en-US" dirty="0"/>
              <a:t>Bots automate the data fulfilment and validation process for loan status and deliver regular updates to bankers</a:t>
            </a:r>
          </a:p>
          <a:p>
            <a:endParaRPr lang="en-US" dirty="0"/>
          </a:p>
        </p:txBody>
      </p:sp>
      <p:sp>
        <p:nvSpPr>
          <p:cNvPr id="5" name="Content Placeholder 4">
            <a:extLst>
              <a:ext uri="{FF2B5EF4-FFF2-40B4-BE49-F238E27FC236}">
                <a16:creationId xmlns:a16="http://schemas.microsoft.com/office/drawing/2014/main" id="{81C209EB-EB99-4FC0-9FA9-B19F41CF6042}"/>
              </a:ext>
            </a:extLst>
          </p:cNvPr>
          <p:cNvSpPr>
            <a:spLocks noGrp="1"/>
          </p:cNvSpPr>
          <p:nvPr>
            <p:ph sz="quarter" idx="14"/>
          </p:nvPr>
        </p:nvSpPr>
        <p:spPr/>
        <p:txBody>
          <a:bodyPr/>
          <a:lstStyle/>
          <a:p>
            <a:pPr marL="112713" indent="-112713">
              <a:buFont typeface="Arial" panose="020B0604020202020204" pitchFamily="34" charset="0"/>
              <a:buChar char="•"/>
            </a:pPr>
            <a:r>
              <a:rPr lang="en-US" dirty="0"/>
              <a:t>Data fulfilment requests</a:t>
            </a:r>
          </a:p>
          <a:p>
            <a:pPr marL="112713" indent="-112713">
              <a:buFont typeface="Arial" panose="020B0604020202020204" pitchFamily="34" charset="0"/>
              <a:buChar char="•"/>
            </a:pPr>
            <a:r>
              <a:rPr lang="en-US" dirty="0"/>
              <a:t>Data validation</a:t>
            </a:r>
          </a:p>
          <a:p>
            <a:pPr marL="112713" indent="-112713">
              <a:buFont typeface="Arial" panose="020B0604020202020204" pitchFamily="34" charset="0"/>
              <a:buChar char="•"/>
            </a:pPr>
            <a:r>
              <a:rPr lang="en-US" dirty="0"/>
              <a:t>Report generation and distribution</a:t>
            </a:r>
          </a:p>
          <a:p>
            <a:endParaRPr lang="en-US" dirty="0"/>
          </a:p>
        </p:txBody>
      </p:sp>
      <p:sp>
        <p:nvSpPr>
          <p:cNvPr id="6" name="Content Placeholder 5">
            <a:extLst>
              <a:ext uri="{FF2B5EF4-FFF2-40B4-BE49-F238E27FC236}">
                <a16:creationId xmlns:a16="http://schemas.microsoft.com/office/drawing/2014/main" id="{3BE650D0-EA04-4878-8DE0-1D3A68402DBB}"/>
              </a:ext>
            </a:extLst>
          </p:cNvPr>
          <p:cNvSpPr>
            <a:spLocks noGrp="1"/>
          </p:cNvSpPr>
          <p:nvPr>
            <p:ph sz="quarter" idx="15"/>
          </p:nvPr>
        </p:nvSpPr>
        <p:spPr>
          <a:xfrm>
            <a:off x="9202721" y="1865142"/>
            <a:ext cx="2620433" cy="2564354"/>
          </a:xfrm>
        </p:spPr>
        <p:txBody>
          <a:bodyPr>
            <a:normAutofit/>
          </a:bodyPr>
          <a:lstStyle/>
          <a:p>
            <a:pPr>
              <a:spcBef>
                <a:spcPts val="0"/>
              </a:spcBef>
              <a:spcAft>
                <a:spcPts val="600"/>
              </a:spcAft>
            </a:pPr>
            <a:r>
              <a:rPr lang="en-US" dirty="0"/>
              <a:t>Reduction in process execution cost </a:t>
            </a:r>
          </a:p>
          <a:p>
            <a:pPr>
              <a:spcBef>
                <a:spcPts val="0"/>
              </a:spcBef>
              <a:spcAft>
                <a:spcPts val="600"/>
              </a:spcAft>
            </a:pPr>
            <a:r>
              <a:rPr lang="en-US" dirty="0"/>
              <a:t>Elimination of manual intervention errors</a:t>
            </a:r>
          </a:p>
          <a:p>
            <a:pPr>
              <a:spcBef>
                <a:spcPts val="0"/>
              </a:spcBef>
              <a:spcAft>
                <a:spcPts val="600"/>
              </a:spcAft>
            </a:pPr>
            <a:r>
              <a:rPr lang="en-US" dirty="0"/>
              <a:t>Improvement in response time to bankers’ status requests</a:t>
            </a:r>
          </a:p>
          <a:p>
            <a:endParaRPr lang="en-US" dirty="0"/>
          </a:p>
        </p:txBody>
      </p:sp>
      <p:sp>
        <p:nvSpPr>
          <p:cNvPr id="7" name="Content Placeholder 6">
            <a:extLst>
              <a:ext uri="{FF2B5EF4-FFF2-40B4-BE49-F238E27FC236}">
                <a16:creationId xmlns:a16="http://schemas.microsoft.com/office/drawing/2014/main" id="{A075F099-FBC1-4F86-88F2-11C7D97811A7}"/>
              </a:ext>
            </a:extLst>
          </p:cNvPr>
          <p:cNvSpPr>
            <a:spLocks noGrp="1"/>
          </p:cNvSpPr>
          <p:nvPr>
            <p:ph sz="quarter" idx="16"/>
          </p:nvPr>
        </p:nvSpPr>
        <p:spPr>
          <a:xfrm>
            <a:off x="346075" y="254000"/>
            <a:ext cx="8626475" cy="369332"/>
          </a:xfrm>
        </p:spPr>
        <p:txBody>
          <a:bodyPr/>
          <a:lstStyle/>
          <a:p>
            <a:r>
              <a:rPr lang="en-US" dirty="0"/>
              <a:t>Commercial Bank</a:t>
            </a:r>
          </a:p>
        </p:txBody>
      </p:sp>
      <p:sp>
        <p:nvSpPr>
          <p:cNvPr id="8" name="Content Placeholder 7">
            <a:extLst>
              <a:ext uri="{FF2B5EF4-FFF2-40B4-BE49-F238E27FC236}">
                <a16:creationId xmlns:a16="http://schemas.microsoft.com/office/drawing/2014/main" id="{2D8E834A-B6A2-4693-B4E3-47613EB57783}"/>
              </a:ext>
            </a:extLst>
          </p:cNvPr>
          <p:cNvSpPr>
            <a:spLocks noGrp="1"/>
          </p:cNvSpPr>
          <p:nvPr>
            <p:ph sz="quarter" idx="17"/>
          </p:nvPr>
        </p:nvSpPr>
        <p:spPr/>
        <p:txBody>
          <a:bodyPr/>
          <a:lstStyle/>
          <a:p>
            <a:r>
              <a:rPr lang="en-US" dirty="0"/>
              <a:t>Financial Services - Banking</a:t>
            </a:r>
          </a:p>
        </p:txBody>
      </p:sp>
      <p:pic>
        <p:nvPicPr>
          <p:cNvPr id="13" name="Picture 12">
            <a:extLst>
              <a:ext uri="{FF2B5EF4-FFF2-40B4-BE49-F238E27FC236}">
                <a16:creationId xmlns:a16="http://schemas.microsoft.com/office/drawing/2014/main" id="{1FE78C1A-7393-4B7F-9A9C-54F2D1D15CF0}"/>
              </a:ext>
            </a:extLst>
          </p:cNvPr>
          <p:cNvPicPr>
            <a:picLocks noChangeAspect="1"/>
          </p:cNvPicPr>
          <p:nvPr/>
        </p:nvPicPr>
        <p:blipFill>
          <a:blip r:embed="rId2"/>
          <a:stretch>
            <a:fillRect/>
          </a:stretch>
        </p:blipFill>
        <p:spPr>
          <a:xfrm>
            <a:off x="10724148" y="136888"/>
            <a:ext cx="676715" cy="603556"/>
          </a:xfrm>
          <a:prstGeom prst="rect">
            <a:avLst/>
          </a:prstGeom>
        </p:spPr>
      </p:pic>
    </p:spTree>
    <p:extLst>
      <p:ext uri="{BB962C8B-B14F-4D97-AF65-F5344CB8AC3E}">
        <p14:creationId xmlns:p14="http://schemas.microsoft.com/office/powerpoint/2010/main" val="464383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C968B-0550-496D-80D0-9CDF865FEF69}"/>
              </a:ext>
            </a:extLst>
          </p:cNvPr>
          <p:cNvSpPr>
            <a:spLocks noGrp="1"/>
          </p:cNvSpPr>
          <p:nvPr>
            <p:ph type="title"/>
          </p:nvPr>
        </p:nvSpPr>
        <p:spPr/>
        <p:txBody>
          <a:bodyPr>
            <a:normAutofit fontScale="90000"/>
          </a:bodyPr>
          <a:lstStyle/>
          <a:p>
            <a:r>
              <a:rPr lang="en-US" dirty="0"/>
              <a:t>Capital One – FSIB Banking</a:t>
            </a:r>
          </a:p>
        </p:txBody>
      </p:sp>
      <p:sp>
        <p:nvSpPr>
          <p:cNvPr id="3" name="Content Placeholder 2">
            <a:extLst>
              <a:ext uri="{FF2B5EF4-FFF2-40B4-BE49-F238E27FC236}">
                <a16:creationId xmlns:a16="http://schemas.microsoft.com/office/drawing/2014/main" id="{19002B6A-039B-4F79-8408-8CACC67647BC}"/>
              </a:ext>
            </a:extLst>
          </p:cNvPr>
          <p:cNvSpPr>
            <a:spLocks noGrp="1"/>
          </p:cNvSpPr>
          <p:nvPr>
            <p:ph idx="1"/>
          </p:nvPr>
        </p:nvSpPr>
        <p:spPr/>
        <p:txBody>
          <a:bodyPr/>
          <a:lstStyle/>
          <a:p>
            <a:r>
              <a:rPr lang="en-US" dirty="0"/>
              <a:t>Quickly notify underwriters </a:t>
            </a:r>
            <a:r>
              <a:rPr lang="en-US" strike="sngStrike" dirty="0"/>
              <a:t> </a:t>
            </a:r>
            <a:r>
              <a:rPr lang="en-US" dirty="0"/>
              <a:t>whether loan applicants are included in industry “No lend” lists</a:t>
            </a:r>
            <a:endParaRPr lang="en-US" dirty="0">
              <a:solidFill>
                <a:srgbClr val="000000"/>
              </a:solidFill>
              <a:latin typeface="Calibri" charset="0"/>
            </a:endParaRPr>
          </a:p>
          <a:p>
            <a:endParaRPr lang="en-US" dirty="0"/>
          </a:p>
        </p:txBody>
      </p:sp>
      <p:sp>
        <p:nvSpPr>
          <p:cNvPr id="4" name="Content Placeholder 3">
            <a:extLst>
              <a:ext uri="{FF2B5EF4-FFF2-40B4-BE49-F238E27FC236}">
                <a16:creationId xmlns:a16="http://schemas.microsoft.com/office/drawing/2014/main" id="{B1EF9DCA-AD30-4204-8E32-61D08459A7D8}"/>
              </a:ext>
            </a:extLst>
          </p:cNvPr>
          <p:cNvSpPr>
            <a:spLocks noGrp="1"/>
          </p:cNvSpPr>
          <p:nvPr>
            <p:ph sz="quarter" idx="13"/>
          </p:nvPr>
        </p:nvSpPr>
        <p:spPr/>
        <p:txBody>
          <a:bodyPr vert="horz" lIns="0" tIns="0" rIns="0" bIns="0" rtlCol="0" anchor="t">
            <a:normAutofit/>
          </a:bodyPr>
          <a:lstStyle/>
          <a:p>
            <a:r>
              <a:rPr lang="en-IN" dirty="0"/>
              <a:t>Bots evaluate various data points to inform underwriters about the eligibility of loan applicants</a:t>
            </a:r>
            <a:endParaRPr lang="en-US" dirty="0"/>
          </a:p>
          <a:p>
            <a:endParaRPr lang="en-US" dirty="0"/>
          </a:p>
        </p:txBody>
      </p:sp>
      <p:sp>
        <p:nvSpPr>
          <p:cNvPr id="5" name="Content Placeholder 4">
            <a:extLst>
              <a:ext uri="{FF2B5EF4-FFF2-40B4-BE49-F238E27FC236}">
                <a16:creationId xmlns:a16="http://schemas.microsoft.com/office/drawing/2014/main" id="{0B9017D3-8D79-4F56-BBD0-5664A3CA83E6}"/>
              </a:ext>
            </a:extLst>
          </p:cNvPr>
          <p:cNvSpPr>
            <a:spLocks noGrp="1"/>
          </p:cNvSpPr>
          <p:nvPr>
            <p:ph sz="quarter" idx="14"/>
          </p:nvPr>
        </p:nvSpPr>
        <p:spPr/>
        <p:txBody>
          <a:bodyPr/>
          <a:lstStyle/>
          <a:p>
            <a:pPr marL="112713" indent="-112713">
              <a:buFont typeface="Arial" panose="020B0604020202020204" pitchFamily="34" charset="0"/>
              <a:buChar char="•"/>
            </a:pPr>
            <a:r>
              <a:rPr lang="en-US" dirty="0"/>
              <a:t>Data analysis</a:t>
            </a:r>
          </a:p>
          <a:p>
            <a:pPr marL="112713" indent="-112713">
              <a:buFont typeface="Arial" panose="020B0604020202020204" pitchFamily="34" charset="0"/>
              <a:buChar char="•"/>
            </a:pPr>
            <a:r>
              <a:rPr lang="en-US" dirty="0"/>
              <a:t>Data validation</a:t>
            </a:r>
          </a:p>
          <a:p>
            <a:pPr marL="112713" indent="-112713">
              <a:buFont typeface="Arial" panose="020B0604020202020204" pitchFamily="34" charset="0"/>
              <a:buChar char="•"/>
            </a:pPr>
            <a:r>
              <a:rPr lang="en-US" dirty="0"/>
              <a:t>Report generation</a:t>
            </a:r>
          </a:p>
          <a:p>
            <a:pPr marL="112713" indent="-112713">
              <a:buFont typeface="Arial" panose="020B0604020202020204" pitchFamily="34" charset="0"/>
              <a:buChar char="•"/>
            </a:pPr>
            <a:r>
              <a:rPr lang="en-US" dirty="0"/>
              <a:t>Email notifications</a:t>
            </a:r>
          </a:p>
        </p:txBody>
      </p:sp>
      <p:sp>
        <p:nvSpPr>
          <p:cNvPr id="6" name="Content Placeholder 5">
            <a:extLst>
              <a:ext uri="{FF2B5EF4-FFF2-40B4-BE49-F238E27FC236}">
                <a16:creationId xmlns:a16="http://schemas.microsoft.com/office/drawing/2014/main" id="{857D62AD-1E53-45A0-9912-8CC117242021}"/>
              </a:ext>
            </a:extLst>
          </p:cNvPr>
          <p:cNvSpPr>
            <a:spLocks noGrp="1"/>
          </p:cNvSpPr>
          <p:nvPr>
            <p:ph sz="quarter" idx="15"/>
          </p:nvPr>
        </p:nvSpPr>
        <p:spPr/>
        <p:txBody>
          <a:bodyPr/>
          <a:lstStyle/>
          <a:p>
            <a:pPr>
              <a:spcBef>
                <a:spcPts val="0"/>
              </a:spcBef>
              <a:spcAft>
                <a:spcPts val="600"/>
              </a:spcAft>
            </a:pPr>
            <a:r>
              <a:rPr lang="en-IN" dirty="0"/>
              <a:t>50% reduction in applicant search and validation time</a:t>
            </a:r>
          </a:p>
          <a:p>
            <a:pPr>
              <a:spcBef>
                <a:spcPts val="0"/>
              </a:spcBef>
              <a:spcAft>
                <a:spcPts val="600"/>
              </a:spcAft>
            </a:pPr>
            <a:r>
              <a:rPr lang="en-IN" dirty="0"/>
              <a:t>More efficient underwriting process</a:t>
            </a:r>
            <a:endParaRPr lang="en-US" dirty="0"/>
          </a:p>
        </p:txBody>
      </p:sp>
      <p:sp>
        <p:nvSpPr>
          <p:cNvPr id="7" name="Content Placeholder 6">
            <a:extLst>
              <a:ext uri="{FF2B5EF4-FFF2-40B4-BE49-F238E27FC236}">
                <a16:creationId xmlns:a16="http://schemas.microsoft.com/office/drawing/2014/main" id="{FCA0F93C-15BB-4311-AFD5-5BC9E59B4043}"/>
              </a:ext>
            </a:extLst>
          </p:cNvPr>
          <p:cNvSpPr>
            <a:spLocks noGrp="1"/>
          </p:cNvSpPr>
          <p:nvPr>
            <p:ph sz="quarter" idx="16"/>
          </p:nvPr>
        </p:nvSpPr>
        <p:spPr>
          <a:xfrm>
            <a:off x="346075" y="254000"/>
            <a:ext cx="8626475" cy="369332"/>
          </a:xfrm>
        </p:spPr>
        <p:txBody>
          <a:bodyPr/>
          <a:lstStyle/>
          <a:p>
            <a:r>
              <a:rPr lang="en-US" dirty="0"/>
              <a:t>Large Consumer Bank</a:t>
            </a:r>
          </a:p>
        </p:txBody>
      </p:sp>
      <p:sp>
        <p:nvSpPr>
          <p:cNvPr id="8" name="Content Placeholder 7">
            <a:extLst>
              <a:ext uri="{FF2B5EF4-FFF2-40B4-BE49-F238E27FC236}">
                <a16:creationId xmlns:a16="http://schemas.microsoft.com/office/drawing/2014/main" id="{1AC32292-41CB-4FD6-ACB4-E7802696D862}"/>
              </a:ext>
            </a:extLst>
          </p:cNvPr>
          <p:cNvSpPr>
            <a:spLocks noGrp="1"/>
          </p:cNvSpPr>
          <p:nvPr>
            <p:ph sz="quarter" idx="17"/>
          </p:nvPr>
        </p:nvSpPr>
        <p:spPr/>
        <p:txBody>
          <a:bodyPr/>
          <a:lstStyle/>
          <a:p>
            <a:r>
              <a:rPr lang="en-US" dirty="0"/>
              <a:t>Financial Services - Banking</a:t>
            </a:r>
          </a:p>
        </p:txBody>
      </p:sp>
      <p:pic>
        <p:nvPicPr>
          <p:cNvPr id="10" name="Picture 9">
            <a:extLst>
              <a:ext uri="{FF2B5EF4-FFF2-40B4-BE49-F238E27FC236}">
                <a16:creationId xmlns:a16="http://schemas.microsoft.com/office/drawing/2014/main" id="{E4DADACE-AB79-4F83-90AD-BFED86E58105}"/>
              </a:ext>
            </a:extLst>
          </p:cNvPr>
          <p:cNvPicPr>
            <a:picLocks noChangeAspect="1"/>
          </p:cNvPicPr>
          <p:nvPr/>
        </p:nvPicPr>
        <p:blipFill>
          <a:blip r:embed="rId2"/>
          <a:stretch>
            <a:fillRect/>
          </a:stretch>
        </p:blipFill>
        <p:spPr>
          <a:xfrm>
            <a:off x="10724148" y="136888"/>
            <a:ext cx="676715" cy="603556"/>
          </a:xfrm>
          <a:prstGeom prst="rect">
            <a:avLst/>
          </a:prstGeom>
        </p:spPr>
      </p:pic>
    </p:spTree>
    <p:extLst>
      <p:ext uri="{BB962C8B-B14F-4D97-AF65-F5344CB8AC3E}">
        <p14:creationId xmlns:p14="http://schemas.microsoft.com/office/powerpoint/2010/main" val="2575422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B075-A84F-4C70-9CBC-F20A7920C829}"/>
              </a:ext>
            </a:extLst>
          </p:cNvPr>
          <p:cNvSpPr>
            <a:spLocks noGrp="1"/>
          </p:cNvSpPr>
          <p:nvPr>
            <p:ph type="title"/>
          </p:nvPr>
        </p:nvSpPr>
        <p:spPr/>
        <p:txBody>
          <a:bodyPr>
            <a:normAutofit fontScale="90000"/>
          </a:bodyPr>
          <a:lstStyle/>
          <a:p>
            <a:r>
              <a:rPr lang="en-US" dirty="0"/>
              <a:t>Schlumberger - Manufacturing</a:t>
            </a:r>
          </a:p>
        </p:txBody>
      </p:sp>
      <p:sp>
        <p:nvSpPr>
          <p:cNvPr id="3" name="Content Placeholder 2">
            <a:extLst>
              <a:ext uri="{FF2B5EF4-FFF2-40B4-BE49-F238E27FC236}">
                <a16:creationId xmlns:a16="http://schemas.microsoft.com/office/drawing/2014/main" id="{CFD26FD8-DF11-452C-855B-0B11949A9E17}"/>
              </a:ext>
            </a:extLst>
          </p:cNvPr>
          <p:cNvSpPr>
            <a:spLocks noGrp="1"/>
          </p:cNvSpPr>
          <p:nvPr>
            <p:ph idx="1"/>
          </p:nvPr>
        </p:nvSpPr>
        <p:spPr/>
        <p:txBody>
          <a:bodyPr vert="horz" lIns="0" tIns="0" rIns="0" bIns="0" rtlCol="0" anchor="t">
            <a:normAutofit/>
          </a:bodyPr>
          <a:lstStyle/>
          <a:p>
            <a:r>
              <a:rPr lang="en-IN" dirty="0"/>
              <a:t>Provide uniform inventory data information across the organization</a:t>
            </a:r>
            <a:endParaRPr lang="en-US" dirty="0">
              <a:solidFill>
                <a:srgbClr val="000000"/>
              </a:solidFill>
              <a:latin typeface="Calibri" charset="0"/>
            </a:endParaRPr>
          </a:p>
          <a:p>
            <a:endParaRPr lang="en-US" dirty="0"/>
          </a:p>
        </p:txBody>
      </p:sp>
      <p:sp>
        <p:nvSpPr>
          <p:cNvPr id="4" name="Content Placeholder 3">
            <a:extLst>
              <a:ext uri="{FF2B5EF4-FFF2-40B4-BE49-F238E27FC236}">
                <a16:creationId xmlns:a16="http://schemas.microsoft.com/office/drawing/2014/main" id="{C485E0D0-81B3-4071-B126-06F554E5AA00}"/>
              </a:ext>
            </a:extLst>
          </p:cNvPr>
          <p:cNvSpPr>
            <a:spLocks noGrp="1"/>
          </p:cNvSpPr>
          <p:nvPr>
            <p:ph sz="quarter" idx="13"/>
          </p:nvPr>
        </p:nvSpPr>
        <p:spPr/>
        <p:txBody>
          <a:bodyPr vert="horz" lIns="0" tIns="0" rIns="0" bIns="0" rtlCol="0" anchor="t">
            <a:normAutofit/>
          </a:bodyPr>
          <a:lstStyle/>
          <a:p>
            <a:r>
              <a:rPr lang="en-IN" dirty="0"/>
              <a:t>Bots automated asset and inventory details, data downloads from the business Intelligence solution, automatic validation and updates to the database </a:t>
            </a:r>
            <a:endParaRPr lang="en-US" dirty="0"/>
          </a:p>
        </p:txBody>
      </p:sp>
      <p:sp>
        <p:nvSpPr>
          <p:cNvPr id="5" name="Content Placeholder 4">
            <a:extLst>
              <a:ext uri="{FF2B5EF4-FFF2-40B4-BE49-F238E27FC236}">
                <a16:creationId xmlns:a16="http://schemas.microsoft.com/office/drawing/2014/main" id="{EE02951A-963D-4873-B5BE-25B4B56CEC38}"/>
              </a:ext>
            </a:extLst>
          </p:cNvPr>
          <p:cNvSpPr>
            <a:spLocks noGrp="1"/>
          </p:cNvSpPr>
          <p:nvPr>
            <p:ph sz="quarter" idx="14"/>
          </p:nvPr>
        </p:nvSpPr>
        <p:spPr/>
        <p:txBody>
          <a:bodyPr vert="horz" lIns="0" tIns="0" rIns="0" bIns="0" rtlCol="0" anchor="t">
            <a:normAutofit/>
          </a:bodyPr>
          <a:lstStyle/>
          <a:p>
            <a:pPr marL="285750" indent="-285750">
              <a:buFont typeface="Arial" panose="020B0604020202020204" pitchFamily="34" charset="0"/>
              <a:buChar char="•"/>
            </a:pPr>
            <a:r>
              <a:rPr lang="en-US" dirty="0">
                <a:solidFill>
                  <a:srgbClr val="666666"/>
                </a:solidFill>
                <a:latin typeface="Verdana" charset="0"/>
                <a:ea typeface="Verdana" charset="0"/>
                <a:cs typeface="Verdana" charset="0"/>
              </a:rPr>
              <a:t>Data handling</a:t>
            </a:r>
          </a:p>
          <a:p>
            <a:pPr marL="285750" indent="-285750">
              <a:buFont typeface="Arial" panose="020B0604020202020204" pitchFamily="34" charset="0"/>
              <a:buChar char="•"/>
            </a:pPr>
            <a:r>
              <a:rPr lang="en-US" dirty="0">
                <a:solidFill>
                  <a:srgbClr val="666666"/>
                </a:solidFill>
                <a:latin typeface="Verdana" charset="0"/>
                <a:ea typeface="Verdana" charset="0"/>
                <a:cs typeface="Verdana" charset="0"/>
              </a:rPr>
              <a:t>Data validation</a:t>
            </a:r>
          </a:p>
          <a:p>
            <a:pPr marL="285750" indent="-285750">
              <a:buFont typeface="Arial" panose="020B0604020202020204" pitchFamily="34" charset="0"/>
              <a:buChar char="•"/>
            </a:pPr>
            <a:r>
              <a:rPr lang="en-US" dirty="0">
                <a:solidFill>
                  <a:srgbClr val="666666"/>
                </a:solidFill>
                <a:latin typeface="Verdana" charset="0"/>
                <a:ea typeface="Verdana" charset="0"/>
                <a:cs typeface="Verdana" charset="0"/>
              </a:rPr>
              <a:t>Inventory data updates</a:t>
            </a:r>
          </a:p>
          <a:p>
            <a:pPr marL="285750" indent="-285750">
              <a:spcBef>
                <a:spcPts val="1300"/>
              </a:spcBef>
              <a:buFont typeface="Arial" panose="020B0604020202020204" pitchFamily="34" charset="0"/>
              <a:buChar char="•"/>
            </a:pPr>
            <a:r>
              <a:rPr lang="en-US" dirty="0">
                <a:solidFill>
                  <a:srgbClr val="666666"/>
                </a:solidFill>
              </a:rPr>
              <a:t>Inventory analysis</a:t>
            </a:r>
          </a:p>
          <a:p>
            <a:pPr marL="285750" indent="-285750">
              <a:spcBef>
                <a:spcPts val="1300"/>
              </a:spcBef>
              <a:buFont typeface="Arial" panose="020B0604020202020204" pitchFamily="34" charset="0"/>
              <a:buChar char="•"/>
            </a:pPr>
            <a:r>
              <a:rPr lang="en-US" dirty="0">
                <a:solidFill>
                  <a:srgbClr val="666666"/>
                </a:solidFill>
              </a:rPr>
              <a:t>Report generation</a:t>
            </a:r>
          </a:p>
          <a:p>
            <a:endParaRPr lang="en-US" dirty="0"/>
          </a:p>
        </p:txBody>
      </p:sp>
      <p:sp>
        <p:nvSpPr>
          <p:cNvPr id="6" name="Content Placeholder 5">
            <a:extLst>
              <a:ext uri="{FF2B5EF4-FFF2-40B4-BE49-F238E27FC236}">
                <a16:creationId xmlns:a16="http://schemas.microsoft.com/office/drawing/2014/main" id="{C42F6FA7-2DC7-4822-BCE6-847D79030859}"/>
              </a:ext>
            </a:extLst>
          </p:cNvPr>
          <p:cNvSpPr>
            <a:spLocks noGrp="1"/>
          </p:cNvSpPr>
          <p:nvPr>
            <p:ph sz="quarter" idx="15"/>
          </p:nvPr>
        </p:nvSpPr>
        <p:spPr/>
        <p:txBody>
          <a:bodyPr>
            <a:normAutofit/>
          </a:bodyPr>
          <a:lstStyle/>
          <a:p>
            <a:pPr>
              <a:spcBef>
                <a:spcPts val="0"/>
              </a:spcBef>
              <a:spcAft>
                <a:spcPts val="600"/>
              </a:spcAft>
            </a:pPr>
            <a:r>
              <a:rPr lang="en-US" dirty="0">
                <a:latin typeface="Verdana" charset="0"/>
                <a:ea typeface="Verdana" charset="0"/>
                <a:cs typeface="Verdana" charset="0"/>
              </a:rPr>
              <a:t>Availability of quick, accurate, error-free data</a:t>
            </a:r>
          </a:p>
          <a:p>
            <a:pPr>
              <a:spcBef>
                <a:spcPts val="0"/>
              </a:spcBef>
              <a:spcAft>
                <a:spcPts val="600"/>
              </a:spcAft>
            </a:pPr>
            <a:r>
              <a:rPr lang="en-US" dirty="0">
                <a:solidFill>
                  <a:srgbClr val="666666"/>
                </a:solidFill>
                <a:latin typeface="Verdana" charset="0"/>
                <a:ea typeface="Verdana" charset="0"/>
                <a:cs typeface="Verdana" charset="0"/>
              </a:rPr>
              <a:t>Ensure inventory details match across the organization</a:t>
            </a:r>
          </a:p>
          <a:p>
            <a:endParaRPr lang="en-US" dirty="0"/>
          </a:p>
        </p:txBody>
      </p:sp>
      <p:sp>
        <p:nvSpPr>
          <p:cNvPr id="7" name="Content Placeholder 6">
            <a:extLst>
              <a:ext uri="{FF2B5EF4-FFF2-40B4-BE49-F238E27FC236}">
                <a16:creationId xmlns:a16="http://schemas.microsoft.com/office/drawing/2014/main" id="{39E0A332-2426-4DE4-BA71-F071A3D9FEB3}"/>
              </a:ext>
            </a:extLst>
          </p:cNvPr>
          <p:cNvSpPr>
            <a:spLocks noGrp="1"/>
          </p:cNvSpPr>
          <p:nvPr>
            <p:ph sz="quarter" idx="16"/>
          </p:nvPr>
        </p:nvSpPr>
        <p:spPr>
          <a:xfrm>
            <a:off x="346075" y="254000"/>
            <a:ext cx="8626475" cy="369332"/>
          </a:xfrm>
        </p:spPr>
        <p:txBody>
          <a:bodyPr/>
          <a:lstStyle/>
          <a:p>
            <a:r>
              <a:rPr lang="en-US" dirty="0"/>
              <a:t>High-Tech Manufacturing Company</a:t>
            </a:r>
          </a:p>
        </p:txBody>
      </p:sp>
      <p:sp>
        <p:nvSpPr>
          <p:cNvPr id="8" name="Content Placeholder 7">
            <a:extLst>
              <a:ext uri="{FF2B5EF4-FFF2-40B4-BE49-F238E27FC236}">
                <a16:creationId xmlns:a16="http://schemas.microsoft.com/office/drawing/2014/main" id="{1C1CED30-4BA9-4A40-8526-85E5E0ADBCA0}"/>
              </a:ext>
            </a:extLst>
          </p:cNvPr>
          <p:cNvSpPr>
            <a:spLocks noGrp="1"/>
          </p:cNvSpPr>
          <p:nvPr>
            <p:ph sz="quarter" idx="17"/>
          </p:nvPr>
        </p:nvSpPr>
        <p:spPr/>
        <p:txBody>
          <a:bodyPr/>
          <a:lstStyle/>
          <a:p>
            <a:r>
              <a:rPr lang="en-US" dirty="0"/>
              <a:t>Manufacturing</a:t>
            </a:r>
          </a:p>
        </p:txBody>
      </p:sp>
      <p:pic>
        <p:nvPicPr>
          <p:cNvPr id="10" name="Picture 9">
            <a:extLst>
              <a:ext uri="{FF2B5EF4-FFF2-40B4-BE49-F238E27FC236}">
                <a16:creationId xmlns:a16="http://schemas.microsoft.com/office/drawing/2014/main" id="{E6C1C1C5-88DA-49E6-B68D-6673F78A1C83}"/>
              </a:ext>
            </a:extLst>
          </p:cNvPr>
          <p:cNvPicPr>
            <a:picLocks noChangeAspect="1"/>
          </p:cNvPicPr>
          <p:nvPr/>
        </p:nvPicPr>
        <p:blipFill>
          <a:blip r:embed="rId2"/>
          <a:stretch>
            <a:fillRect/>
          </a:stretch>
        </p:blipFill>
        <p:spPr>
          <a:xfrm>
            <a:off x="10881107" y="90311"/>
            <a:ext cx="646232" cy="676715"/>
          </a:xfrm>
          <a:prstGeom prst="rect">
            <a:avLst/>
          </a:prstGeom>
        </p:spPr>
      </p:pic>
    </p:spTree>
    <p:extLst>
      <p:ext uri="{BB962C8B-B14F-4D97-AF65-F5344CB8AC3E}">
        <p14:creationId xmlns:p14="http://schemas.microsoft.com/office/powerpoint/2010/main" val="543905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6786-47FE-438B-949F-64CCC2BC2780}"/>
              </a:ext>
            </a:extLst>
          </p:cNvPr>
          <p:cNvSpPr>
            <a:spLocks noGrp="1"/>
          </p:cNvSpPr>
          <p:nvPr>
            <p:ph type="title"/>
          </p:nvPr>
        </p:nvSpPr>
        <p:spPr/>
        <p:txBody>
          <a:bodyPr>
            <a:noAutofit/>
          </a:bodyPr>
          <a:lstStyle/>
          <a:p>
            <a:r>
              <a:rPr lang="en-US" dirty="0"/>
              <a:t>Brompton – FSIB Banking</a:t>
            </a:r>
          </a:p>
        </p:txBody>
      </p:sp>
      <p:sp>
        <p:nvSpPr>
          <p:cNvPr id="3" name="Content Placeholder 2">
            <a:extLst>
              <a:ext uri="{FF2B5EF4-FFF2-40B4-BE49-F238E27FC236}">
                <a16:creationId xmlns:a16="http://schemas.microsoft.com/office/drawing/2014/main" id="{E5561807-53E1-4B8A-935B-EA3631AF76D6}"/>
              </a:ext>
            </a:extLst>
          </p:cNvPr>
          <p:cNvSpPr>
            <a:spLocks noGrp="1"/>
          </p:cNvSpPr>
          <p:nvPr>
            <p:ph idx="1"/>
          </p:nvPr>
        </p:nvSpPr>
        <p:spPr/>
        <p:txBody>
          <a:bodyPr vert="horz" lIns="0" tIns="0" rIns="0" bIns="0" rtlCol="0" anchor="t">
            <a:normAutofit/>
          </a:bodyPr>
          <a:lstStyle/>
          <a:p>
            <a:r>
              <a:rPr lang="en-US" dirty="0"/>
              <a:t>Streamline 300+ asset allocation processes</a:t>
            </a:r>
          </a:p>
          <a:p>
            <a:endParaRPr lang="en-US" dirty="0"/>
          </a:p>
        </p:txBody>
      </p:sp>
      <p:sp>
        <p:nvSpPr>
          <p:cNvPr id="4" name="Content Placeholder 3">
            <a:extLst>
              <a:ext uri="{FF2B5EF4-FFF2-40B4-BE49-F238E27FC236}">
                <a16:creationId xmlns:a16="http://schemas.microsoft.com/office/drawing/2014/main" id="{925DED1E-D6EF-44F5-857F-5E467E2FEF85}"/>
              </a:ext>
            </a:extLst>
          </p:cNvPr>
          <p:cNvSpPr>
            <a:spLocks noGrp="1"/>
          </p:cNvSpPr>
          <p:nvPr>
            <p:ph sz="quarter" idx="13"/>
          </p:nvPr>
        </p:nvSpPr>
        <p:spPr/>
        <p:txBody>
          <a:bodyPr vert="horz" lIns="0" tIns="0" rIns="0" bIns="0" rtlCol="0" anchor="t">
            <a:normAutofit/>
          </a:bodyPr>
          <a:lstStyle/>
          <a:p>
            <a:r>
              <a:rPr lang="en-US" dirty="0"/>
              <a:t>Bots collect real-time data from multiple legacy sources and integrate just-in-time processes to produce error-free reports</a:t>
            </a:r>
          </a:p>
          <a:p>
            <a:endParaRPr lang="en-US" dirty="0"/>
          </a:p>
        </p:txBody>
      </p:sp>
      <p:sp>
        <p:nvSpPr>
          <p:cNvPr id="5" name="Content Placeholder 4">
            <a:extLst>
              <a:ext uri="{FF2B5EF4-FFF2-40B4-BE49-F238E27FC236}">
                <a16:creationId xmlns:a16="http://schemas.microsoft.com/office/drawing/2014/main" id="{5221E6AD-0774-482F-A0C1-35D3C0ED1520}"/>
              </a:ext>
            </a:extLst>
          </p:cNvPr>
          <p:cNvSpPr>
            <a:spLocks noGrp="1"/>
          </p:cNvSpPr>
          <p:nvPr>
            <p:ph sz="quarter" idx="14"/>
          </p:nvPr>
        </p:nvSpPr>
        <p:spPr/>
        <p:txBody>
          <a:bodyPr/>
          <a:lstStyle/>
          <a:p>
            <a:pPr marL="112713" indent="-112713">
              <a:buFont typeface="Arial" panose="020B0604020202020204" pitchFamily="34" charset="0"/>
              <a:buChar char="•"/>
            </a:pPr>
            <a:r>
              <a:rPr lang="en-US" dirty="0"/>
              <a:t>Data acquisition</a:t>
            </a:r>
          </a:p>
          <a:p>
            <a:pPr marL="112713" indent="-112713">
              <a:buFont typeface="Arial" panose="020B0604020202020204" pitchFamily="34" charset="0"/>
              <a:buChar char="•"/>
            </a:pPr>
            <a:r>
              <a:rPr lang="en-US" dirty="0"/>
              <a:t>Data analysis</a:t>
            </a:r>
          </a:p>
          <a:p>
            <a:pPr marL="112713" indent="-112713">
              <a:buFont typeface="Arial" panose="020B0604020202020204" pitchFamily="34" charset="0"/>
              <a:buChar char="•"/>
            </a:pPr>
            <a:r>
              <a:rPr lang="en-US" dirty="0"/>
              <a:t>Data validation</a:t>
            </a:r>
          </a:p>
          <a:p>
            <a:pPr marL="112713" indent="-112713">
              <a:buFont typeface="Arial" panose="020B0604020202020204" pitchFamily="34" charset="0"/>
              <a:buChar char="•"/>
            </a:pPr>
            <a:r>
              <a:rPr lang="en-US" dirty="0"/>
              <a:t>Report generation</a:t>
            </a:r>
          </a:p>
          <a:p>
            <a:pPr marL="112713" indent="-112713">
              <a:buFont typeface="Arial" panose="020B0604020202020204" pitchFamily="34" charset="0"/>
              <a:buChar char="•"/>
            </a:pPr>
            <a:r>
              <a:rPr lang="en-US" dirty="0"/>
              <a:t>Email notifications</a:t>
            </a:r>
          </a:p>
          <a:p>
            <a:endParaRPr lang="en-US" dirty="0"/>
          </a:p>
        </p:txBody>
      </p:sp>
      <p:sp>
        <p:nvSpPr>
          <p:cNvPr id="6" name="Content Placeholder 5">
            <a:extLst>
              <a:ext uri="{FF2B5EF4-FFF2-40B4-BE49-F238E27FC236}">
                <a16:creationId xmlns:a16="http://schemas.microsoft.com/office/drawing/2014/main" id="{8DCF1C3B-53F5-47F4-9B5B-20AB5E03AF2B}"/>
              </a:ext>
            </a:extLst>
          </p:cNvPr>
          <p:cNvSpPr>
            <a:spLocks noGrp="1"/>
          </p:cNvSpPr>
          <p:nvPr>
            <p:ph sz="quarter" idx="15"/>
          </p:nvPr>
        </p:nvSpPr>
        <p:spPr>
          <a:xfrm>
            <a:off x="9202721" y="1865142"/>
            <a:ext cx="2620433" cy="2694983"/>
          </a:xfrm>
        </p:spPr>
        <p:txBody>
          <a:bodyPr>
            <a:normAutofit fontScale="92500"/>
          </a:bodyPr>
          <a:lstStyle/>
          <a:p>
            <a:pPr marL="114300" indent="-114300">
              <a:spcBef>
                <a:spcPts val="0"/>
              </a:spcBef>
              <a:spcAft>
                <a:spcPts val="600"/>
              </a:spcAft>
              <a:buFont typeface="Arial" panose="020B0604020202020204" pitchFamily="34" charset="0"/>
              <a:buChar char="•"/>
            </a:pPr>
            <a:r>
              <a:rPr lang="en-US" dirty="0"/>
              <a:t>75% savings in manual effort</a:t>
            </a:r>
            <a:endParaRPr lang="en-US" strike="sngStrike" dirty="0"/>
          </a:p>
          <a:p>
            <a:pPr>
              <a:spcBef>
                <a:spcPts val="0"/>
              </a:spcBef>
              <a:spcAft>
                <a:spcPts val="600"/>
              </a:spcAft>
            </a:pPr>
            <a:r>
              <a:rPr lang="en-US" dirty="0"/>
              <a:t>80% reduction</a:t>
            </a:r>
            <a:r>
              <a:rPr lang="en-US" dirty="0">
                <a:solidFill>
                  <a:srgbClr val="00B0F0"/>
                </a:solidFill>
              </a:rPr>
              <a:t> </a:t>
            </a:r>
            <a:r>
              <a:rPr lang="en-US" dirty="0"/>
              <a:t>in process implementation cost</a:t>
            </a:r>
          </a:p>
          <a:p>
            <a:pPr marL="114300" indent="-114300">
              <a:spcBef>
                <a:spcPts val="0"/>
              </a:spcBef>
              <a:spcAft>
                <a:spcPts val="600"/>
              </a:spcAft>
              <a:buFont typeface="Arial" panose="020B0604020202020204" pitchFamily="34" charset="0"/>
              <a:buChar char="•"/>
            </a:pPr>
            <a:r>
              <a:rPr lang="en-US" dirty="0"/>
              <a:t>100% Error-free data</a:t>
            </a:r>
          </a:p>
          <a:p>
            <a:pPr>
              <a:spcBef>
                <a:spcPts val="0"/>
              </a:spcBef>
              <a:spcAft>
                <a:spcPts val="600"/>
              </a:spcAft>
            </a:pPr>
            <a:r>
              <a:rPr lang="en-US" dirty="0"/>
              <a:t>Improvement in investor and distributor experience with real-time access to multiple data feeds and analytics</a:t>
            </a:r>
          </a:p>
          <a:p>
            <a:pPr marL="0" indent="0">
              <a:spcBef>
                <a:spcPts val="0"/>
              </a:spcBef>
              <a:spcAft>
                <a:spcPts val="600"/>
              </a:spcAft>
              <a:buNone/>
            </a:pPr>
            <a:endParaRPr lang="en-US" dirty="0"/>
          </a:p>
          <a:p>
            <a:endParaRPr lang="en-US" dirty="0"/>
          </a:p>
        </p:txBody>
      </p:sp>
      <p:sp>
        <p:nvSpPr>
          <p:cNvPr id="7" name="Content Placeholder 6">
            <a:extLst>
              <a:ext uri="{FF2B5EF4-FFF2-40B4-BE49-F238E27FC236}">
                <a16:creationId xmlns:a16="http://schemas.microsoft.com/office/drawing/2014/main" id="{7068923B-3894-424D-9F19-97AAF07F97A4}"/>
              </a:ext>
            </a:extLst>
          </p:cNvPr>
          <p:cNvSpPr>
            <a:spLocks noGrp="1"/>
          </p:cNvSpPr>
          <p:nvPr>
            <p:ph sz="quarter" idx="16"/>
          </p:nvPr>
        </p:nvSpPr>
        <p:spPr>
          <a:xfrm>
            <a:off x="346075" y="254000"/>
            <a:ext cx="8626475" cy="369332"/>
          </a:xfrm>
        </p:spPr>
        <p:txBody>
          <a:bodyPr/>
          <a:lstStyle/>
          <a:p>
            <a:r>
              <a:rPr lang="en-US" dirty="0"/>
              <a:t>Asset Management Company</a:t>
            </a:r>
          </a:p>
        </p:txBody>
      </p:sp>
      <p:sp>
        <p:nvSpPr>
          <p:cNvPr id="8" name="Content Placeholder 7">
            <a:extLst>
              <a:ext uri="{FF2B5EF4-FFF2-40B4-BE49-F238E27FC236}">
                <a16:creationId xmlns:a16="http://schemas.microsoft.com/office/drawing/2014/main" id="{E72DD235-5929-4E15-8BB2-1A9A232A4318}"/>
              </a:ext>
            </a:extLst>
          </p:cNvPr>
          <p:cNvSpPr>
            <a:spLocks noGrp="1"/>
          </p:cNvSpPr>
          <p:nvPr>
            <p:ph sz="quarter" idx="17"/>
          </p:nvPr>
        </p:nvSpPr>
        <p:spPr/>
        <p:txBody>
          <a:bodyPr/>
          <a:lstStyle/>
          <a:p>
            <a:r>
              <a:rPr lang="en-US" dirty="0"/>
              <a:t>Financial Services - Banking</a:t>
            </a:r>
          </a:p>
        </p:txBody>
      </p:sp>
      <p:pic>
        <p:nvPicPr>
          <p:cNvPr id="10" name="Picture 9">
            <a:extLst>
              <a:ext uri="{FF2B5EF4-FFF2-40B4-BE49-F238E27FC236}">
                <a16:creationId xmlns:a16="http://schemas.microsoft.com/office/drawing/2014/main" id="{14416839-EB39-4C9B-AF88-5FC44A6FD236}"/>
              </a:ext>
            </a:extLst>
          </p:cNvPr>
          <p:cNvPicPr>
            <a:picLocks noChangeAspect="1"/>
          </p:cNvPicPr>
          <p:nvPr/>
        </p:nvPicPr>
        <p:blipFill>
          <a:blip r:embed="rId2"/>
          <a:stretch>
            <a:fillRect/>
          </a:stretch>
        </p:blipFill>
        <p:spPr>
          <a:xfrm>
            <a:off x="10881107" y="90311"/>
            <a:ext cx="646232" cy="676715"/>
          </a:xfrm>
          <a:prstGeom prst="rect">
            <a:avLst/>
          </a:prstGeom>
        </p:spPr>
      </p:pic>
    </p:spTree>
    <p:extLst>
      <p:ext uri="{BB962C8B-B14F-4D97-AF65-F5344CB8AC3E}">
        <p14:creationId xmlns:p14="http://schemas.microsoft.com/office/powerpoint/2010/main" val="3332920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732B-173F-4921-BAB1-7459AAD95363}"/>
              </a:ext>
            </a:extLst>
          </p:cNvPr>
          <p:cNvSpPr>
            <a:spLocks noGrp="1"/>
          </p:cNvSpPr>
          <p:nvPr>
            <p:ph type="title"/>
          </p:nvPr>
        </p:nvSpPr>
        <p:spPr/>
        <p:txBody>
          <a:bodyPr>
            <a:normAutofit fontScale="90000"/>
          </a:bodyPr>
          <a:lstStyle/>
          <a:p>
            <a:r>
              <a:rPr lang="en-US" dirty="0"/>
              <a:t>AXA Life Insurance – FSIB Insurance</a:t>
            </a:r>
          </a:p>
        </p:txBody>
      </p:sp>
      <p:sp>
        <p:nvSpPr>
          <p:cNvPr id="3" name="Content Placeholder 2">
            <a:extLst>
              <a:ext uri="{FF2B5EF4-FFF2-40B4-BE49-F238E27FC236}">
                <a16:creationId xmlns:a16="http://schemas.microsoft.com/office/drawing/2014/main" id="{76482E84-7943-4474-9FE4-F46025AAE2AD}"/>
              </a:ext>
            </a:extLst>
          </p:cNvPr>
          <p:cNvSpPr>
            <a:spLocks noGrp="1"/>
          </p:cNvSpPr>
          <p:nvPr>
            <p:ph idx="1"/>
          </p:nvPr>
        </p:nvSpPr>
        <p:spPr/>
        <p:txBody>
          <a:bodyPr vert="horz" lIns="0" tIns="0" rIns="0" bIns="0" rtlCol="0" anchor="t">
            <a:normAutofit/>
          </a:bodyPr>
          <a:lstStyle/>
          <a:p>
            <a:r>
              <a:rPr lang="en-IN" dirty="0"/>
              <a:t>Reduce processing time for record migration and updates</a:t>
            </a:r>
            <a:endParaRPr lang="en-US" dirty="0">
              <a:solidFill>
                <a:srgbClr val="000000"/>
              </a:solidFill>
              <a:latin typeface="Calibri"/>
              <a:cs typeface="Calibri"/>
            </a:endParaRPr>
          </a:p>
        </p:txBody>
      </p:sp>
      <p:sp>
        <p:nvSpPr>
          <p:cNvPr id="4" name="Content Placeholder 3">
            <a:extLst>
              <a:ext uri="{FF2B5EF4-FFF2-40B4-BE49-F238E27FC236}">
                <a16:creationId xmlns:a16="http://schemas.microsoft.com/office/drawing/2014/main" id="{E6AEEF51-6AAB-4FDF-AA09-369155558B34}"/>
              </a:ext>
            </a:extLst>
          </p:cNvPr>
          <p:cNvSpPr>
            <a:spLocks noGrp="1"/>
          </p:cNvSpPr>
          <p:nvPr>
            <p:ph sz="quarter" idx="13"/>
          </p:nvPr>
        </p:nvSpPr>
        <p:spPr/>
        <p:txBody>
          <a:bodyPr vert="horz" lIns="0" tIns="0" rIns="0" bIns="0" rtlCol="0" anchor="t">
            <a:normAutofit/>
          </a:bodyPr>
          <a:lstStyle/>
          <a:p>
            <a:r>
              <a:rPr lang="en-IN" dirty="0"/>
              <a:t>Bots automate record migration between legacy systems and validate record updates</a:t>
            </a:r>
            <a:endParaRPr lang="en-US" dirty="0"/>
          </a:p>
          <a:p>
            <a:endParaRPr lang="en-US" dirty="0"/>
          </a:p>
        </p:txBody>
      </p:sp>
      <p:sp>
        <p:nvSpPr>
          <p:cNvPr id="5" name="Content Placeholder 4">
            <a:extLst>
              <a:ext uri="{FF2B5EF4-FFF2-40B4-BE49-F238E27FC236}">
                <a16:creationId xmlns:a16="http://schemas.microsoft.com/office/drawing/2014/main" id="{E43BFBCD-6BA7-4CE2-8051-5F1A275B98F3}"/>
              </a:ext>
            </a:extLst>
          </p:cNvPr>
          <p:cNvSpPr>
            <a:spLocks noGrp="1"/>
          </p:cNvSpPr>
          <p:nvPr>
            <p:ph sz="quarter" idx="14"/>
          </p:nvPr>
        </p:nvSpPr>
        <p:spPr/>
        <p:txBody>
          <a:bodyPr/>
          <a:lstStyle/>
          <a:p>
            <a:pPr marL="112713" indent="-112713">
              <a:spcBef>
                <a:spcPts val="0"/>
              </a:spcBef>
              <a:spcAft>
                <a:spcPts val="600"/>
              </a:spcAft>
              <a:buFont typeface="Arial" panose="020B0604020202020204" pitchFamily="34" charset="0"/>
              <a:buChar char="•"/>
            </a:pPr>
            <a:r>
              <a:rPr lang="en-US" dirty="0"/>
              <a:t>Data migration</a:t>
            </a:r>
          </a:p>
          <a:p>
            <a:pPr marL="112713" indent="-112713">
              <a:spcBef>
                <a:spcPts val="0"/>
              </a:spcBef>
              <a:spcAft>
                <a:spcPts val="600"/>
              </a:spcAft>
              <a:buFont typeface="Arial" panose="020B0604020202020204" pitchFamily="34" charset="0"/>
              <a:buChar char="•"/>
            </a:pPr>
            <a:r>
              <a:rPr lang="en-US" dirty="0"/>
              <a:t>Data validation</a:t>
            </a:r>
          </a:p>
        </p:txBody>
      </p:sp>
      <p:sp>
        <p:nvSpPr>
          <p:cNvPr id="6" name="Content Placeholder 5">
            <a:extLst>
              <a:ext uri="{FF2B5EF4-FFF2-40B4-BE49-F238E27FC236}">
                <a16:creationId xmlns:a16="http://schemas.microsoft.com/office/drawing/2014/main" id="{C119A1F4-5909-4CCB-89AF-644F81A7CD7D}"/>
              </a:ext>
            </a:extLst>
          </p:cNvPr>
          <p:cNvSpPr>
            <a:spLocks noGrp="1"/>
          </p:cNvSpPr>
          <p:nvPr>
            <p:ph sz="quarter" idx="15"/>
          </p:nvPr>
        </p:nvSpPr>
        <p:spPr/>
        <p:txBody>
          <a:bodyPr/>
          <a:lstStyle/>
          <a:p>
            <a:pPr>
              <a:spcBef>
                <a:spcPts val="0"/>
              </a:spcBef>
              <a:spcAft>
                <a:spcPts val="600"/>
              </a:spcAft>
            </a:pPr>
            <a:r>
              <a:rPr lang="en-IN" dirty="0"/>
              <a:t>70% reduction in processing time</a:t>
            </a:r>
          </a:p>
          <a:p>
            <a:pPr>
              <a:spcBef>
                <a:spcPts val="0"/>
              </a:spcBef>
              <a:spcAft>
                <a:spcPts val="600"/>
              </a:spcAft>
            </a:pPr>
            <a:r>
              <a:rPr lang="en-IN" dirty="0"/>
              <a:t>Complete elimination of</a:t>
            </a:r>
            <a:r>
              <a:rPr lang="en-IN" dirty="0">
                <a:solidFill>
                  <a:srgbClr val="00B0F0"/>
                </a:solidFill>
              </a:rPr>
              <a:t> </a:t>
            </a:r>
            <a:r>
              <a:rPr lang="en-IN" dirty="0"/>
              <a:t>errors in the daily migration of 500,000 records between systems</a:t>
            </a:r>
            <a:endParaRPr lang="en-US" dirty="0"/>
          </a:p>
        </p:txBody>
      </p:sp>
      <p:sp>
        <p:nvSpPr>
          <p:cNvPr id="7" name="Content Placeholder 6">
            <a:extLst>
              <a:ext uri="{FF2B5EF4-FFF2-40B4-BE49-F238E27FC236}">
                <a16:creationId xmlns:a16="http://schemas.microsoft.com/office/drawing/2014/main" id="{6F61CFFB-B85C-4435-B398-370BF31DDC93}"/>
              </a:ext>
            </a:extLst>
          </p:cNvPr>
          <p:cNvSpPr>
            <a:spLocks noGrp="1"/>
          </p:cNvSpPr>
          <p:nvPr>
            <p:ph sz="quarter" idx="16"/>
          </p:nvPr>
        </p:nvSpPr>
        <p:spPr>
          <a:xfrm>
            <a:off x="346075" y="254000"/>
            <a:ext cx="8626475" cy="369332"/>
          </a:xfrm>
        </p:spPr>
        <p:txBody>
          <a:bodyPr/>
          <a:lstStyle/>
          <a:p>
            <a:r>
              <a:rPr lang="en-US" dirty="0"/>
              <a:t>US Life Insurance Company</a:t>
            </a:r>
          </a:p>
        </p:txBody>
      </p:sp>
      <p:sp>
        <p:nvSpPr>
          <p:cNvPr id="8" name="Content Placeholder 7">
            <a:extLst>
              <a:ext uri="{FF2B5EF4-FFF2-40B4-BE49-F238E27FC236}">
                <a16:creationId xmlns:a16="http://schemas.microsoft.com/office/drawing/2014/main" id="{661755E1-8204-4B84-AFDB-E56C20C9FAEC}"/>
              </a:ext>
            </a:extLst>
          </p:cNvPr>
          <p:cNvSpPr>
            <a:spLocks noGrp="1"/>
          </p:cNvSpPr>
          <p:nvPr>
            <p:ph sz="quarter" idx="17"/>
          </p:nvPr>
        </p:nvSpPr>
        <p:spPr/>
        <p:txBody>
          <a:bodyPr/>
          <a:lstStyle/>
          <a:p>
            <a:r>
              <a:rPr lang="en-US" dirty="0"/>
              <a:t>Financial Services - Insurance</a:t>
            </a:r>
          </a:p>
        </p:txBody>
      </p:sp>
      <p:pic>
        <p:nvPicPr>
          <p:cNvPr id="10" name="Picture 9">
            <a:extLst>
              <a:ext uri="{FF2B5EF4-FFF2-40B4-BE49-F238E27FC236}">
                <a16:creationId xmlns:a16="http://schemas.microsoft.com/office/drawing/2014/main" id="{FF682300-97A6-474F-BA29-38775529B68F}"/>
              </a:ext>
            </a:extLst>
          </p:cNvPr>
          <p:cNvPicPr>
            <a:picLocks noChangeAspect="1"/>
          </p:cNvPicPr>
          <p:nvPr/>
        </p:nvPicPr>
        <p:blipFill>
          <a:blip r:embed="rId2"/>
          <a:stretch>
            <a:fillRect/>
          </a:stretch>
        </p:blipFill>
        <p:spPr>
          <a:xfrm>
            <a:off x="10714821" y="205828"/>
            <a:ext cx="640135" cy="609653"/>
          </a:xfrm>
          <a:prstGeom prst="rect">
            <a:avLst/>
          </a:prstGeom>
        </p:spPr>
      </p:pic>
    </p:spTree>
    <p:extLst>
      <p:ext uri="{BB962C8B-B14F-4D97-AF65-F5344CB8AC3E}">
        <p14:creationId xmlns:p14="http://schemas.microsoft.com/office/powerpoint/2010/main" val="1323090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DD6EA-0C13-4C28-B141-CB6465D34411}"/>
              </a:ext>
            </a:extLst>
          </p:cNvPr>
          <p:cNvSpPr>
            <a:spLocks noGrp="1"/>
          </p:cNvSpPr>
          <p:nvPr>
            <p:ph type="title"/>
          </p:nvPr>
        </p:nvSpPr>
        <p:spPr/>
        <p:txBody>
          <a:bodyPr>
            <a:normAutofit fontScale="90000"/>
          </a:bodyPr>
          <a:lstStyle/>
          <a:p>
            <a:r>
              <a:rPr lang="en-US" dirty="0"/>
              <a:t>CHUBB – FSIB Insurance</a:t>
            </a:r>
          </a:p>
        </p:txBody>
      </p:sp>
      <p:sp>
        <p:nvSpPr>
          <p:cNvPr id="3" name="Content Placeholder 2">
            <a:extLst>
              <a:ext uri="{FF2B5EF4-FFF2-40B4-BE49-F238E27FC236}">
                <a16:creationId xmlns:a16="http://schemas.microsoft.com/office/drawing/2014/main" id="{DD4C6517-2EE2-45A5-A50F-FB5578268C4B}"/>
              </a:ext>
            </a:extLst>
          </p:cNvPr>
          <p:cNvSpPr>
            <a:spLocks noGrp="1"/>
          </p:cNvSpPr>
          <p:nvPr>
            <p:ph idx="1"/>
          </p:nvPr>
        </p:nvSpPr>
        <p:spPr/>
        <p:txBody>
          <a:bodyPr vert="horz" lIns="0" tIns="0" rIns="0" bIns="0" rtlCol="0" anchor="t">
            <a:normAutofit/>
          </a:bodyPr>
          <a:lstStyle/>
          <a:p>
            <a:r>
              <a:rPr lang="en-IN" dirty="0"/>
              <a:t>Optimize coverage and policy execution to improve customer satisfaction</a:t>
            </a:r>
            <a:endParaRPr lang="en-US" dirty="0"/>
          </a:p>
        </p:txBody>
      </p:sp>
      <p:sp>
        <p:nvSpPr>
          <p:cNvPr id="4" name="Content Placeholder 3">
            <a:extLst>
              <a:ext uri="{FF2B5EF4-FFF2-40B4-BE49-F238E27FC236}">
                <a16:creationId xmlns:a16="http://schemas.microsoft.com/office/drawing/2014/main" id="{19757FD8-6057-41F4-88C9-05ACAAD3DDED}"/>
              </a:ext>
            </a:extLst>
          </p:cNvPr>
          <p:cNvSpPr>
            <a:spLocks noGrp="1"/>
          </p:cNvSpPr>
          <p:nvPr>
            <p:ph sz="quarter" idx="13"/>
          </p:nvPr>
        </p:nvSpPr>
        <p:spPr/>
        <p:txBody>
          <a:bodyPr vert="horz" lIns="0" tIns="0" rIns="0" bIns="0" rtlCol="0" anchor="t">
            <a:normAutofit/>
          </a:bodyPr>
          <a:lstStyle/>
          <a:p>
            <a:r>
              <a:rPr lang="en-IN" dirty="0"/>
              <a:t>Bots evaluate cases and provide correct information for claims, policy administration, and resolution</a:t>
            </a:r>
            <a:endParaRPr lang="en-US" dirty="0"/>
          </a:p>
          <a:p>
            <a:endParaRPr lang="en-US" dirty="0"/>
          </a:p>
        </p:txBody>
      </p:sp>
      <p:sp>
        <p:nvSpPr>
          <p:cNvPr id="5" name="Content Placeholder 4">
            <a:extLst>
              <a:ext uri="{FF2B5EF4-FFF2-40B4-BE49-F238E27FC236}">
                <a16:creationId xmlns:a16="http://schemas.microsoft.com/office/drawing/2014/main" id="{491363BB-BF46-408E-82A0-2DC862DB90B9}"/>
              </a:ext>
            </a:extLst>
          </p:cNvPr>
          <p:cNvSpPr>
            <a:spLocks noGrp="1"/>
          </p:cNvSpPr>
          <p:nvPr>
            <p:ph sz="quarter" idx="14"/>
          </p:nvPr>
        </p:nvSpPr>
        <p:spPr/>
        <p:txBody>
          <a:bodyPr/>
          <a:lstStyle/>
          <a:p>
            <a:pPr marL="112713" indent="-112713">
              <a:buFont typeface="Arial" panose="020B0604020202020204" pitchFamily="34" charset="0"/>
              <a:buChar char="•"/>
            </a:pPr>
            <a:r>
              <a:rPr lang="en-IN" dirty="0">
                <a:solidFill>
                  <a:srgbClr val="666666"/>
                </a:solidFill>
                <a:latin typeface="Verdana" charset="0"/>
                <a:ea typeface="Verdana" charset="0"/>
                <a:cs typeface="Verdana" charset="0"/>
              </a:rPr>
              <a:t>Data analysis</a:t>
            </a:r>
          </a:p>
          <a:p>
            <a:pPr marL="112713" indent="-112713">
              <a:buFont typeface="Arial" panose="020B0604020202020204" pitchFamily="34" charset="0"/>
              <a:buChar char="•"/>
            </a:pPr>
            <a:r>
              <a:rPr lang="en-IN" dirty="0">
                <a:solidFill>
                  <a:srgbClr val="666666"/>
                </a:solidFill>
                <a:latin typeface="Verdana" charset="0"/>
                <a:ea typeface="Verdana" charset="0"/>
                <a:cs typeface="Verdana" charset="0"/>
              </a:rPr>
              <a:t>Policy and claim updates</a:t>
            </a:r>
          </a:p>
          <a:p>
            <a:pPr marL="112713" indent="-112713">
              <a:buFont typeface="Arial" panose="020B0604020202020204" pitchFamily="34" charset="0"/>
              <a:buChar char="•"/>
            </a:pPr>
            <a:r>
              <a:rPr lang="en-US" dirty="0">
                <a:solidFill>
                  <a:srgbClr val="666666"/>
                </a:solidFill>
                <a:latin typeface="Verdana" charset="0"/>
                <a:ea typeface="Verdana" charset="0"/>
                <a:cs typeface="Verdana" charset="0"/>
              </a:rPr>
              <a:t>Claim resolution</a:t>
            </a:r>
          </a:p>
          <a:p>
            <a:endParaRPr lang="en-US" dirty="0"/>
          </a:p>
        </p:txBody>
      </p:sp>
      <p:sp>
        <p:nvSpPr>
          <p:cNvPr id="6" name="Content Placeholder 5">
            <a:extLst>
              <a:ext uri="{FF2B5EF4-FFF2-40B4-BE49-F238E27FC236}">
                <a16:creationId xmlns:a16="http://schemas.microsoft.com/office/drawing/2014/main" id="{132EA81E-ABE2-4735-8F88-A43F108884F8}"/>
              </a:ext>
            </a:extLst>
          </p:cNvPr>
          <p:cNvSpPr>
            <a:spLocks noGrp="1"/>
          </p:cNvSpPr>
          <p:nvPr>
            <p:ph sz="quarter" idx="15"/>
          </p:nvPr>
        </p:nvSpPr>
        <p:spPr/>
        <p:txBody>
          <a:bodyPr vert="horz" lIns="0" tIns="0" rIns="0" bIns="0" rtlCol="0" anchor="t">
            <a:normAutofit/>
          </a:bodyPr>
          <a:lstStyle/>
          <a:p>
            <a:pPr>
              <a:spcBef>
                <a:spcPts val="0"/>
              </a:spcBef>
              <a:spcAft>
                <a:spcPts val="600"/>
              </a:spcAft>
            </a:pPr>
            <a:r>
              <a:rPr lang="en-IN" dirty="0">
                <a:latin typeface="Verdana" charset="0"/>
                <a:ea typeface="Verdana" charset="0"/>
                <a:cs typeface="Verdana" charset="0"/>
              </a:rPr>
              <a:t>Reduction in </a:t>
            </a:r>
            <a:r>
              <a:rPr lang="en-IN" dirty="0">
                <a:solidFill>
                  <a:srgbClr val="666666"/>
                </a:solidFill>
                <a:latin typeface="Verdana" charset="0"/>
                <a:ea typeface="Verdana" charset="0"/>
                <a:cs typeface="Verdana" charset="0"/>
              </a:rPr>
              <a:t>execution time by 96% - from 4 minutes to 10 seconds</a:t>
            </a:r>
          </a:p>
          <a:p>
            <a:pPr>
              <a:spcBef>
                <a:spcPts val="0"/>
              </a:spcBef>
              <a:spcAft>
                <a:spcPts val="600"/>
              </a:spcAft>
            </a:pPr>
            <a:r>
              <a:rPr lang="en-US" dirty="0">
                <a:latin typeface="Verdana" charset="0"/>
                <a:ea typeface="Verdana" charset="0"/>
                <a:cs typeface="Verdana" charset="0"/>
              </a:rPr>
              <a:t>Quicker resolution delivers increased customer satisfaction</a:t>
            </a:r>
          </a:p>
          <a:p>
            <a:endParaRPr lang="en-US" dirty="0"/>
          </a:p>
        </p:txBody>
      </p:sp>
      <p:sp>
        <p:nvSpPr>
          <p:cNvPr id="7" name="Content Placeholder 6">
            <a:extLst>
              <a:ext uri="{FF2B5EF4-FFF2-40B4-BE49-F238E27FC236}">
                <a16:creationId xmlns:a16="http://schemas.microsoft.com/office/drawing/2014/main" id="{D6AA24FE-275C-42D7-B711-AE9B06246E91}"/>
              </a:ext>
            </a:extLst>
          </p:cNvPr>
          <p:cNvSpPr>
            <a:spLocks noGrp="1"/>
          </p:cNvSpPr>
          <p:nvPr>
            <p:ph sz="quarter" idx="16"/>
          </p:nvPr>
        </p:nvSpPr>
        <p:spPr>
          <a:xfrm>
            <a:off x="346075" y="254000"/>
            <a:ext cx="8626475" cy="369332"/>
          </a:xfrm>
        </p:spPr>
        <p:txBody>
          <a:bodyPr/>
          <a:lstStyle/>
          <a:p>
            <a:r>
              <a:rPr lang="en-US" dirty="0"/>
              <a:t>US Insurance Company</a:t>
            </a:r>
          </a:p>
        </p:txBody>
      </p:sp>
      <p:sp>
        <p:nvSpPr>
          <p:cNvPr id="8" name="Content Placeholder 7">
            <a:extLst>
              <a:ext uri="{FF2B5EF4-FFF2-40B4-BE49-F238E27FC236}">
                <a16:creationId xmlns:a16="http://schemas.microsoft.com/office/drawing/2014/main" id="{8E85BA94-792B-4537-A256-342C93075273}"/>
              </a:ext>
            </a:extLst>
          </p:cNvPr>
          <p:cNvSpPr>
            <a:spLocks noGrp="1"/>
          </p:cNvSpPr>
          <p:nvPr>
            <p:ph sz="quarter" idx="17"/>
          </p:nvPr>
        </p:nvSpPr>
        <p:spPr/>
        <p:txBody>
          <a:bodyPr/>
          <a:lstStyle/>
          <a:p>
            <a:r>
              <a:rPr lang="en-US" dirty="0"/>
              <a:t>Financial Services - Insurance</a:t>
            </a:r>
          </a:p>
        </p:txBody>
      </p:sp>
      <p:pic>
        <p:nvPicPr>
          <p:cNvPr id="11" name="Picture 10">
            <a:extLst>
              <a:ext uri="{FF2B5EF4-FFF2-40B4-BE49-F238E27FC236}">
                <a16:creationId xmlns:a16="http://schemas.microsoft.com/office/drawing/2014/main" id="{2E9D333A-0285-4CD6-A548-1A2867178473}"/>
              </a:ext>
            </a:extLst>
          </p:cNvPr>
          <p:cNvPicPr>
            <a:picLocks noChangeAspect="1"/>
          </p:cNvPicPr>
          <p:nvPr/>
        </p:nvPicPr>
        <p:blipFill>
          <a:blip r:embed="rId2"/>
          <a:stretch>
            <a:fillRect/>
          </a:stretch>
        </p:blipFill>
        <p:spPr>
          <a:xfrm>
            <a:off x="10714821" y="191548"/>
            <a:ext cx="640135" cy="609653"/>
          </a:xfrm>
          <a:prstGeom prst="rect">
            <a:avLst/>
          </a:prstGeom>
        </p:spPr>
      </p:pic>
    </p:spTree>
    <p:extLst>
      <p:ext uri="{BB962C8B-B14F-4D97-AF65-F5344CB8AC3E}">
        <p14:creationId xmlns:p14="http://schemas.microsoft.com/office/powerpoint/2010/main" val="3947770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DF85-72E3-4039-A15B-8C8D3F013632}"/>
              </a:ext>
            </a:extLst>
          </p:cNvPr>
          <p:cNvSpPr>
            <a:spLocks noGrp="1"/>
          </p:cNvSpPr>
          <p:nvPr>
            <p:ph type="title"/>
          </p:nvPr>
        </p:nvSpPr>
        <p:spPr/>
        <p:txBody>
          <a:bodyPr>
            <a:normAutofit fontScale="90000"/>
          </a:bodyPr>
          <a:lstStyle/>
          <a:p>
            <a:r>
              <a:rPr lang="en-US" dirty="0"/>
              <a:t>AIG – FSIB Insurance</a:t>
            </a:r>
          </a:p>
        </p:txBody>
      </p:sp>
      <p:sp>
        <p:nvSpPr>
          <p:cNvPr id="3" name="Content Placeholder 2">
            <a:extLst>
              <a:ext uri="{FF2B5EF4-FFF2-40B4-BE49-F238E27FC236}">
                <a16:creationId xmlns:a16="http://schemas.microsoft.com/office/drawing/2014/main" id="{9185FEAB-3999-4FB1-883D-9234B012DF63}"/>
              </a:ext>
            </a:extLst>
          </p:cNvPr>
          <p:cNvSpPr>
            <a:spLocks noGrp="1"/>
          </p:cNvSpPr>
          <p:nvPr>
            <p:ph idx="1"/>
          </p:nvPr>
        </p:nvSpPr>
        <p:spPr/>
        <p:txBody>
          <a:bodyPr/>
          <a:lstStyle/>
          <a:p>
            <a:r>
              <a:rPr lang="en-IN" dirty="0"/>
              <a:t>Expedite e-application and underwriting process to improve the quote-to-close ratio and simplify AIG’s sales cycle</a:t>
            </a:r>
            <a:endParaRPr lang="en-US" dirty="0"/>
          </a:p>
        </p:txBody>
      </p:sp>
      <p:sp>
        <p:nvSpPr>
          <p:cNvPr id="4" name="Content Placeholder 3">
            <a:extLst>
              <a:ext uri="{FF2B5EF4-FFF2-40B4-BE49-F238E27FC236}">
                <a16:creationId xmlns:a16="http://schemas.microsoft.com/office/drawing/2014/main" id="{7DFC0108-393B-4309-9F59-CDAF0DD2B9E0}"/>
              </a:ext>
            </a:extLst>
          </p:cNvPr>
          <p:cNvSpPr>
            <a:spLocks noGrp="1"/>
          </p:cNvSpPr>
          <p:nvPr>
            <p:ph sz="quarter" idx="13"/>
          </p:nvPr>
        </p:nvSpPr>
        <p:spPr/>
        <p:txBody>
          <a:bodyPr vert="horz" lIns="0" tIns="0" rIns="0" bIns="0" rtlCol="0" anchor="t">
            <a:normAutofit/>
          </a:bodyPr>
          <a:lstStyle/>
          <a:p>
            <a:r>
              <a:rPr lang="en-IN" dirty="0"/>
              <a:t>Bots automate the entire e-application process for future and existing policy holders</a:t>
            </a:r>
            <a:endParaRPr lang="en-US" dirty="0"/>
          </a:p>
          <a:p>
            <a:endParaRPr lang="en-US" dirty="0"/>
          </a:p>
        </p:txBody>
      </p:sp>
      <p:sp>
        <p:nvSpPr>
          <p:cNvPr id="5" name="Content Placeholder 4">
            <a:extLst>
              <a:ext uri="{FF2B5EF4-FFF2-40B4-BE49-F238E27FC236}">
                <a16:creationId xmlns:a16="http://schemas.microsoft.com/office/drawing/2014/main" id="{26354161-9368-49F8-83A5-27473CA1918E}"/>
              </a:ext>
            </a:extLst>
          </p:cNvPr>
          <p:cNvSpPr>
            <a:spLocks noGrp="1"/>
          </p:cNvSpPr>
          <p:nvPr>
            <p:ph sz="quarter" idx="14"/>
          </p:nvPr>
        </p:nvSpPr>
        <p:spPr/>
        <p:txBody>
          <a:bodyPr/>
          <a:lstStyle/>
          <a:p>
            <a:pPr marL="112713" indent="-112713">
              <a:buFont typeface="Arial" panose="020B0604020202020204" pitchFamily="34" charset="0"/>
              <a:buChar char="•"/>
            </a:pPr>
            <a:r>
              <a:rPr lang="en-US" dirty="0"/>
              <a:t>Data acquisition</a:t>
            </a:r>
          </a:p>
          <a:p>
            <a:pPr marL="112713" indent="-112713">
              <a:buFont typeface="Arial" panose="020B0604020202020204" pitchFamily="34" charset="0"/>
              <a:buChar char="•"/>
            </a:pPr>
            <a:r>
              <a:rPr lang="en-US" dirty="0"/>
              <a:t>Data analysis</a:t>
            </a:r>
          </a:p>
          <a:p>
            <a:pPr marL="112713" indent="-112713">
              <a:buFont typeface="Arial" panose="020B0604020202020204" pitchFamily="34" charset="0"/>
              <a:buChar char="•"/>
            </a:pPr>
            <a:r>
              <a:rPr lang="en-US" dirty="0"/>
              <a:t>Identify up-sell and cross-sell opportunities</a:t>
            </a:r>
          </a:p>
          <a:p>
            <a:pPr marL="112713" indent="-112713">
              <a:buFont typeface="Arial" panose="020B0604020202020204" pitchFamily="34" charset="0"/>
              <a:buChar char="•"/>
            </a:pPr>
            <a:r>
              <a:rPr lang="en-US" dirty="0"/>
              <a:t>Data distribution</a:t>
            </a:r>
          </a:p>
          <a:p>
            <a:endParaRPr lang="en-US" dirty="0"/>
          </a:p>
        </p:txBody>
      </p:sp>
      <p:sp>
        <p:nvSpPr>
          <p:cNvPr id="6" name="Content Placeholder 5">
            <a:extLst>
              <a:ext uri="{FF2B5EF4-FFF2-40B4-BE49-F238E27FC236}">
                <a16:creationId xmlns:a16="http://schemas.microsoft.com/office/drawing/2014/main" id="{B4395A84-8A1B-49D0-B774-5B09E245EC2B}"/>
              </a:ext>
            </a:extLst>
          </p:cNvPr>
          <p:cNvSpPr>
            <a:spLocks noGrp="1"/>
          </p:cNvSpPr>
          <p:nvPr>
            <p:ph sz="quarter" idx="15"/>
          </p:nvPr>
        </p:nvSpPr>
        <p:spPr>
          <a:xfrm>
            <a:off x="9202721" y="1865141"/>
            <a:ext cx="2620433" cy="2718733"/>
          </a:xfrm>
        </p:spPr>
        <p:txBody>
          <a:bodyPr vert="horz" lIns="0" tIns="0" rIns="0" bIns="0" rtlCol="0" anchor="t">
            <a:normAutofit/>
          </a:bodyPr>
          <a:lstStyle/>
          <a:p>
            <a:pPr>
              <a:spcBef>
                <a:spcPts val="0"/>
              </a:spcBef>
              <a:spcAft>
                <a:spcPts val="600"/>
              </a:spcAft>
            </a:pPr>
            <a:r>
              <a:rPr lang="en-IN" dirty="0"/>
              <a:t>Expedited application and underwriting processes to deliver quicker turn-around and higher quote-to-close ratio</a:t>
            </a:r>
          </a:p>
          <a:p>
            <a:pPr>
              <a:spcBef>
                <a:spcPts val="0"/>
              </a:spcBef>
              <a:spcAft>
                <a:spcPts val="600"/>
              </a:spcAft>
            </a:pPr>
            <a:r>
              <a:rPr lang="en-IN" dirty="0"/>
              <a:t>Increased cross-product sales leading to increased revenue</a:t>
            </a:r>
            <a:endParaRPr lang="en-US" dirty="0"/>
          </a:p>
        </p:txBody>
      </p:sp>
      <p:sp>
        <p:nvSpPr>
          <p:cNvPr id="7" name="Content Placeholder 6">
            <a:extLst>
              <a:ext uri="{FF2B5EF4-FFF2-40B4-BE49-F238E27FC236}">
                <a16:creationId xmlns:a16="http://schemas.microsoft.com/office/drawing/2014/main" id="{367B5C3F-67AA-4210-8F13-BBD1087DFF78}"/>
              </a:ext>
            </a:extLst>
          </p:cNvPr>
          <p:cNvSpPr>
            <a:spLocks noGrp="1"/>
          </p:cNvSpPr>
          <p:nvPr>
            <p:ph sz="quarter" idx="16"/>
          </p:nvPr>
        </p:nvSpPr>
        <p:spPr>
          <a:xfrm>
            <a:off x="346075" y="254000"/>
            <a:ext cx="8626475" cy="369332"/>
          </a:xfrm>
        </p:spPr>
        <p:txBody>
          <a:bodyPr/>
          <a:lstStyle/>
          <a:p>
            <a:r>
              <a:rPr lang="en-US" dirty="0"/>
              <a:t>Large US Insurance Company</a:t>
            </a:r>
          </a:p>
        </p:txBody>
      </p:sp>
      <p:sp>
        <p:nvSpPr>
          <p:cNvPr id="8" name="Content Placeholder 7">
            <a:extLst>
              <a:ext uri="{FF2B5EF4-FFF2-40B4-BE49-F238E27FC236}">
                <a16:creationId xmlns:a16="http://schemas.microsoft.com/office/drawing/2014/main" id="{BD63C447-7612-4B1F-BF24-8CC1C7F1B8C2}"/>
              </a:ext>
            </a:extLst>
          </p:cNvPr>
          <p:cNvSpPr>
            <a:spLocks noGrp="1"/>
          </p:cNvSpPr>
          <p:nvPr>
            <p:ph sz="quarter" idx="17"/>
          </p:nvPr>
        </p:nvSpPr>
        <p:spPr/>
        <p:txBody>
          <a:bodyPr/>
          <a:lstStyle/>
          <a:p>
            <a:r>
              <a:rPr lang="en-US" dirty="0"/>
              <a:t>Financial Services - Insurance</a:t>
            </a:r>
          </a:p>
        </p:txBody>
      </p:sp>
      <p:pic>
        <p:nvPicPr>
          <p:cNvPr id="10" name="Picture 9">
            <a:extLst>
              <a:ext uri="{FF2B5EF4-FFF2-40B4-BE49-F238E27FC236}">
                <a16:creationId xmlns:a16="http://schemas.microsoft.com/office/drawing/2014/main" id="{A835B911-7BFD-460E-A9E7-C71F92DACCE1}"/>
              </a:ext>
            </a:extLst>
          </p:cNvPr>
          <p:cNvPicPr>
            <a:picLocks noChangeAspect="1"/>
          </p:cNvPicPr>
          <p:nvPr/>
        </p:nvPicPr>
        <p:blipFill>
          <a:blip r:embed="rId2"/>
          <a:stretch>
            <a:fillRect/>
          </a:stretch>
        </p:blipFill>
        <p:spPr>
          <a:xfrm>
            <a:off x="10714821" y="162052"/>
            <a:ext cx="640135" cy="609653"/>
          </a:xfrm>
          <a:prstGeom prst="rect">
            <a:avLst/>
          </a:prstGeom>
        </p:spPr>
      </p:pic>
    </p:spTree>
    <p:extLst>
      <p:ext uri="{BB962C8B-B14F-4D97-AF65-F5344CB8AC3E}">
        <p14:creationId xmlns:p14="http://schemas.microsoft.com/office/powerpoint/2010/main" val="4287220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DF85-72E3-4039-A15B-8C8D3F013632}"/>
              </a:ext>
            </a:extLst>
          </p:cNvPr>
          <p:cNvSpPr>
            <a:spLocks noGrp="1"/>
          </p:cNvSpPr>
          <p:nvPr>
            <p:ph type="title"/>
          </p:nvPr>
        </p:nvSpPr>
        <p:spPr/>
        <p:txBody>
          <a:bodyPr>
            <a:normAutofit fontScale="90000"/>
          </a:bodyPr>
          <a:lstStyle/>
          <a:p>
            <a:r>
              <a:rPr lang="en-US" dirty="0"/>
              <a:t>AIG – FSIB Insurance</a:t>
            </a:r>
          </a:p>
        </p:txBody>
      </p:sp>
      <p:sp>
        <p:nvSpPr>
          <p:cNvPr id="3" name="Content Placeholder 2">
            <a:extLst>
              <a:ext uri="{FF2B5EF4-FFF2-40B4-BE49-F238E27FC236}">
                <a16:creationId xmlns:a16="http://schemas.microsoft.com/office/drawing/2014/main" id="{9185FEAB-3999-4FB1-883D-9234B012DF63}"/>
              </a:ext>
            </a:extLst>
          </p:cNvPr>
          <p:cNvSpPr>
            <a:spLocks noGrp="1"/>
          </p:cNvSpPr>
          <p:nvPr>
            <p:ph idx="1"/>
          </p:nvPr>
        </p:nvSpPr>
        <p:spPr/>
        <p:txBody>
          <a:bodyPr vert="horz" lIns="0" tIns="0" rIns="0" bIns="0" rtlCol="0" anchor="t">
            <a:normAutofit/>
          </a:bodyPr>
          <a:lstStyle/>
          <a:p>
            <a:pPr fontAlgn="ctr"/>
            <a:r>
              <a:rPr lang="en-IN" dirty="0"/>
              <a:t>Normalize data to improve manual reporting activities</a:t>
            </a:r>
            <a:endParaRPr lang="en-US" dirty="0"/>
          </a:p>
        </p:txBody>
      </p:sp>
      <p:sp>
        <p:nvSpPr>
          <p:cNvPr id="4" name="Content Placeholder 3">
            <a:extLst>
              <a:ext uri="{FF2B5EF4-FFF2-40B4-BE49-F238E27FC236}">
                <a16:creationId xmlns:a16="http://schemas.microsoft.com/office/drawing/2014/main" id="{7DFC0108-393B-4309-9F59-CDAF0DD2B9E0}"/>
              </a:ext>
            </a:extLst>
          </p:cNvPr>
          <p:cNvSpPr>
            <a:spLocks noGrp="1"/>
          </p:cNvSpPr>
          <p:nvPr>
            <p:ph sz="quarter" idx="13"/>
          </p:nvPr>
        </p:nvSpPr>
        <p:spPr/>
        <p:txBody>
          <a:bodyPr vert="horz" lIns="0" tIns="0" rIns="0" bIns="0" rtlCol="0" anchor="t">
            <a:normAutofit/>
          </a:bodyPr>
          <a:lstStyle/>
          <a:p>
            <a:r>
              <a:rPr lang="en-IN" dirty="0"/>
              <a:t>Bots automate end-to-end report generation process</a:t>
            </a:r>
            <a:endParaRPr lang="en-US" dirty="0"/>
          </a:p>
        </p:txBody>
      </p:sp>
      <p:sp>
        <p:nvSpPr>
          <p:cNvPr id="5" name="Content Placeholder 4">
            <a:extLst>
              <a:ext uri="{FF2B5EF4-FFF2-40B4-BE49-F238E27FC236}">
                <a16:creationId xmlns:a16="http://schemas.microsoft.com/office/drawing/2014/main" id="{26354161-9368-49F8-83A5-27473CA1918E}"/>
              </a:ext>
            </a:extLst>
          </p:cNvPr>
          <p:cNvSpPr>
            <a:spLocks noGrp="1"/>
          </p:cNvSpPr>
          <p:nvPr>
            <p:ph sz="quarter" idx="14"/>
          </p:nvPr>
        </p:nvSpPr>
        <p:spPr/>
        <p:txBody>
          <a:bodyPr/>
          <a:lstStyle/>
          <a:p>
            <a:pPr marL="112713" indent="-112713">
              <a:spcBef>
                <a:spcPts val="0"/>
              </a:spcBef>
              <a:spcAft>
                <a:spcPts val="600"/>
              </a:spcAft>
              <a:buFont typeface="Arial" panose="020B0604020202020204" pitchFamily="34" charset="0"/>
              <a:buChar char="•"/>
            </a:pPr>
            <a:r>
              <a:rPr lang="en-IN" dirty="0">
                <a:latin typeface="Verdana" charset="0"/>
                <a:ea typeface="Verdana" charset="0"/>
                <a:cs typeface="Verdana" charset="0"/>
              </a:rPr>
              <a:t>Data acquisition</a:t>
            </a:r>
          </a:p>
          <a:p>
            <a:pPr marL="112713" indent="-112713">
              <a:spcBef>
                <a:spcPts val="0"/>
              </a:spcBef>
              <a:spcAft>
                <a:spcPts val="600"/>
              </a:spcAft>
              <a:buFont typeface="Arial" panose="020B0604020202020204" pitchFamily="34" charset="0"/>
              <a:buChar char="•"/>
            </a:pPr>
            <a:r>
              <a:rPr lang="en-IN" dirty="0">
                <a:latin typeface="Verdana" charset="0"/>
                <a:ea typeface="Verdana" charset="0"/>
                <a:cs typeface="Verdana" charset="0"/>
              </a:rPr>
              <a:t>Data validation</a:t>
            </a:r>
          </a:p>
          <a:p>
            <a:pPr marL="112713" indent="-112713">
              <a:spcBef>
                <a:spcPts val="0"/>
              </a:spcBef>
              <a:spcAft>
                <a:spcPts val="600"/>
              </a:spcAft>
              <a:buFont typeface="Arial" panose="020B0604020202020204" pitchFamily="34" charset="0"/>
              <a:buChar char="•"/>
            </a:pPr>
            <a:r>
              <a:rPr lang="en-IN" dirty="0">
                <a:latin typeface="Verdana" charset="0"/>
                <a:ea typeface="Verdana" charset="0"/>
                <a:cs typeface="Verdana" charset="0"/>
              </a:rPr>
              <a:t>Data analysis</a:t>
            </a:r>
          </a:p>
          <a:p>
            <a:pPr marL="112713" indent="-112713">
              <a:spcBef>
                <a:spcPts val="0"/>
              </a:spcBef>
              <a:spcAft>
                <a:spcPts val="600"/>
              </a:spcAft>
              <a:buFont typeface="Arial" panose="020B0604020202020204" pitchFamily="34" charset="0"/>
              <a:buChar char="•"/>
            </a:pPr>
            <a:r>
              <a:rPr lang="en-IN" dirty="0">
                <a:latin typeface="Verdana" charset="0"/>
                <a:ea typeface="Verdana" charset="0"/>
                <a:cs typeface="Verdana" charset="0"/>
              </a:rPr>
              <a:t>Report generation</a:t>
            </a:r>
            <a:endParaRPr lang="en-US" strike="sngStrike" dirty="0">
              <a:latin typeface="Verdana" charset="0"/>
              <a:ea typeface="Verdana" charset="0"/>
              <a:cs typeface="Verdana" charset="0"/>
            </a:endParaRPr>
          </a:p>
          <a:p>
            <a:pPr marL="112713" indent="-112713">
              <a:spcBef>
                <a:spcPts val="0"/>
              </a:spcBef>
              <a:spcAft>
                <a:spcPts val="600"/>
              </a:spcAft>
              <a:buFont typeface="Arial" panose="020B0604020202020204" pitchFamily="34" charset="0"/>
              <a:buChar char="•"/>
            </a:pPr>
            <a:r>
              <a:rPr lang="en-US" dirty="0">
                <a:latin typeface="Verdana" charset="0"/>
                <a:ea typeface="Verdana" charset="0"/>
                <a:cs typeface="Verdana" charset="0"/>
              </a:rPr>
              <a:t>Report distribution</a:t>
            </a:r>
            <a:endParaRPr lang="en-IN" dirty="0">
              <a:latin typeface="Verdana" charset="0"/>
              <a:ea typeface="Verdana" charset="0"/>
              <a:cs typeface="Verdana" charset="0"/>
            </a:endParaRPr>
          </a:p>
        </p:txBody>
      </p:sp>
      <p:sp>
        <p:nvSpPr>
          <p:cNvPr id="6" name="Content Placeholder 5">
            <a:extLst>
              <a:ext uri="{FF2B5EF4-FFF2-40B4-BE49-F238E27FC236}">
                <a16:creationId xmlns:a16="http://schemas.microsoft.com/office/drawing/2014/main" id="{B4395A84-8A1B-49D0-B774-5B09E245EC2B}"/>
              </a:ext>
            </a:extLst>
          </p:cNvPr>
          <p:cNvSpPr>
            <a:spLocks noGrp="1"/>
          </p:cNvSpPr>
          <p:nvPr>
            <p:ph sz="quarter" idx="15"/>
          </p:nvPr>
        </p:nvSpPr>
        <p:spPr/>
        <p:txBody>
          <a:bodyPr>
            <a:normAutofit/>
          </a:bodyPr>
          <a:lstStyle/>
          <a:p>
            <a:pPr>
              <a:spcBef>
                <a:spcPts val="0"/>
              </a:spcBef>
              <a:spcAft>
                <a:spcPts val="600"/>
              </a:spcAft>
            </a:pPr>
            <a:r>
              <a:rPr lang="en-IN" dirty="0">
                <a:latin typeface="Verdana" charset="0"/>
                <a:ea typeface="Verdana" charset="0"/>
                <a:cs typeface="Verdana" charset="0"/>
              </a:rPr>
              <a:t>Improvement in </a:t>
            </a:r>
            <a:r>
              <a:rPr lang="en-IN" dirty="0">
                <a:solidFill>
                  <a:srgbClr val="666666"/>
                </a:solidFill>
                <a:latin typeface="Verdana" charset="0"/>
                <a:ea typeface="Verdana" charset="0"/>
                <a:cs typeface="Verdana" charset="0"/>
              </a:rPr>
              <a:t>consistency of reports</a:t>
            </a:r>
          </a:p>
          <a:p>
            <a:pPr>
              <a:spcBef>
                <a:spcPts val="0"/>
              </a:spcBef>
              <a:spcAft>
                <a:spcPts val="600"/>
              </a:spcAft>
            </a:pPr>
            <a:r>
              <a:rPr lang="en-IN" dirty="0">
                <a:latin typeface="Verdana" charset="0"/>
                <a:ea typeface="Verdana" charset="0"/>
                <a:cs typeface="Verdana" charset="0"/>
              </a:rPr>
              <a:t>Quick</a:t>
            </a:r>
            <a:r>
              <a:rPr lang="en-IN" dirty="0">
                <a:solidFill>
                  <a:srgbClr val="666666"/>
                </a:solidFill>
                <a:latin typeface="Verdana" charset="0"/>
                <a:ea typeface="Verdana" charset="0"/>
                <a:cs typeface="Verdana" charset="0"/>
              </a:rPr>
              <a:t> and error-free </a:t>
            </a:r>
            <a:r>
              <a:rPr lang="en-IN" dirty="0">
                <a:latin typeface="Verdana" charset="0"/>
                <a:ea typeface="Verdana" charset="0"/>
                <a:cs typeface="Verdana" charset="0"/>
              </a:rPr>
              <a:t>report</a:t>
            </a:r>
            <a:r>
              <a:rPr lang="en-IN" dirty="0">
                <a:solidFill>
                  <a:srgbClr val="666666"/>
                </a:solidFill>
                <a:latin typeface="Verdana" charset="0"/>
                <a:ea typeface="Verdana" charset="0"/>
                <a:cs typeface="Verdana" charset="0"/>
              </a:rPr>
              <a:t> </a:t>
            </a:r>
            <a:r>
              <a:rPr lang="en-IN" dirty="0">
                <a:latin typeface="Verdana" charset="0"/>
                <a:ea typeface="Verdana" charset="0"/>
                <a:cs typeface="Verdana" charset="0"/>
              </a:rPr>
              <a:t>generation</a:t>
            </a:r>
          </a:p>
          <a:p>
            <a:pPr>
              <a:spcBef>
                <a:spcPts val="0"/>
              </a:spcBef>
              <a:spcAft>
                <a:spcPts val="600"/>
              </a:spcAft>
            </a:pPr>
            <a:endParaRPr lang="en-US" dirty="0"/>
          </a:p>
          <a:p>
            <a:pPr>
              <a:spcBef>
                <a:spcPts val="0"/>
              </a:spcBef>
              <a:spcAft>
                <a:spcPts val="600"/>
              </a:spcAft>
            </a:pPr>
            <a:endParaRPr lang="en-IN" dirty="0"/>
          </a:p>
        </p:txBody>
      </p:sp>
      <p:sp>
        <p:nvSpPr>
          <p:cNvPr id="7" name="Content Placeholder 6">
            <a:extLst>
              <a:ext uri="{FF2B5EF4-FFF2-40B4-BE49-F238E27FC236}">
                <a16:creationId xmlns:a16="http://schemas.microsoft.com/office/drawing/2014/main" id="{367B5C3F-67AA-4210-8F13-BBD1087DFF78}"/>
              </a:ext>
            </a:extLst>
          </p:cNvPr>
          <p:cNvSpPr>
            <a:spLocks noGrp="1"/>
          </p:cNvSpPr>
          <p:nvPr>
            <p:ph sz="quarter" idx="16"/>
          </p:nvPr>
        </p:nvSpPr>
        <p:spPr>
          <a:xfrm>
            <a:off x="346075" y="254000"/>
            <a:ext cx="8626475" cy="738664"/>
          </a:xfrm>
        </p:spPr>
        <p:txBody>
          <a:bodyPr/>
          <a:lstStyle/>
          <a:p>
            <a:r>
              <a:rPr lang="en-US" dirty="0"/>
              <a:t>Large US Insurance Company</a:t>
            </a:r>
          </a:p>
          <a:p>
            <a:endParaRPr lang="en-US" dirty="0"/>
          </a:p>
        </p:txBody>
      </p:sp>
      <p:sp>
        <p:nvSpPr>
          <p:cNvPr id="8" name="Content Placeholder 7">
            <a:extLst>
              <a:ext uri="{FF2B5EF4-FFF2-40B4-BE49-F238E27FC236}">
                <a16:creationId xmlns:a16="http://schemas.microsoft.com/office/drawing/2014/main" id="{BD63C447-7612-4B1F-BF24-8CC1C7F1B8C2}"/>
              </a:ext>
            </a:extLst>
          </p:cNvPr>
          <p:cNvSpPr>
            <a:spLocks noGrp="1"/>
          </p:cNvSpPr>
          <p:nvPr>
            <p:ph sz="quarter" idx="17"/>
          </p:nvPr>
        </p:nvSpPr>
        <p:spPr/>
        <p:txBody>
          <a:bodyPr/>
          <a:lstStyle/>
          <a:p>
            <a:r>
              <a:rPr lang="en-US" dirty="0"/>
              <a:t>Financial Services - Insurance</a:t>
            </a:r>
          </a:p>
        </p:txBody>
      </p:sp>
      <p:pic>
        <p:nvPicPr>
          <p:cNvPr id="10" name="Picture 9">
            <a:extLst>
              <a:ext uri="{FF2B5EF4-FFF2-40B4-BE49-F238E27FC236}">
                <a16:creationId xmlns:a16="http://schemas.microsoft.com/office/drawing/2014/main" id="{B73740A0-2BDF-4676-AC6B-30C9398EC69A}"/>
              </a:ext>
            </a:extLst>
          </p:cNvPr>
          <p:cNvPicPr>
            <a:picLocks noChangeAspect="1"/>
          </p:cNvPicPr>
          <p:nvPr/>
        </p:nvPicPr>
        <p:blipFill>
          <a:blip r:embed="rId2"/>
          <a:stretch>
            <a:fillRect/>
          </a:stretch>
        </p:blipFill>
        <p:spPr>
          <a:xfrm>
            <a:off x="10714821" y="162052"/>
            <a:ext cx="640135" cy="609653"/>
          </a:xfrm>
          <a:prstGeom prst="rect">
            <a:avLst/>
          </a:prstGeom>
        </p:spPr>
      </p:pic>
    </p:spTree>
    <p:extLst>
      <p:ext uri="{BB962C8B-B14F-4D97-AF65-F5344CB8AC3E}">
        <p14:creationId xmlns:p14="http://schemas.microsoft.com/office/powerpoint/2010/main" val="1692209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DF85-72E3-4039-A15B-8C8D3F013632}"/>
              </a:ext>
            </a:extLst>
          </p:cNvPr>
          <p:cNvSpPr>
            <a:spLocks noGrp="1"/>
          </p:cNvSpPr>
          <p:nvPr>
            <p:ph type="title"/>
          </p:nvPr>
        </p:nvSpPr>
        <p:spPr/>
        <p:txBody>
          <a:bodyPr>
            <a:normAutofit fontScale="90000"/>
          </a:bodyPr>
          <a:lstStyle/>
          <a:p>
            <a:r>
              <a:rPr lang="en-US" dirty="0"/>
              <a:t>MetLife – FSIB Insurance</a:t>
            </a:r>
          </a:p>
        </p:txBody>
      </p:sp>
      <p:sp>
        <p:nvSpPr>
          <p:cNvPr id="3" name="Content Placeholder 2">
            <a:extLst>
              <a:ext uri="{FF2B5EF4-FFF2-40B4-BE49-F238E27FC236}">
                <a16:creationId xmlns:a16="http://schemas.microsoft.com/office/drawing/2014/main" id="{9185FEAB-3999-4FB1-883D-9234B012DF63}"/>
              </a:ext>
            </a:extLst>
          </p:cNvPr>
          <p:cNvSpPr>
            <a:spLocks noGrp="1"/>
          </p:cNvSpPr>
          <p:nvPr>
            <p:ph idx="1"/>
          </p:nvPr>
        </p:nvSpPr>
        <p:spPr/>
        <p:txBody>
          <a:bodyPr vert="horz" lIns="0" tIns="0" rIns="0" bIns="0" rtlCol="0" anchor="t">
            <a:normAutofit/>
          </a:bodyPr>
          <a:lstStyle/>
          <a:p>
            <a:pPr fontAlgn="ctr"/>
            <a:r>
              <a:rPr lang="en-IN" dirty="0"/>
              <a:t>Enhance data validation and report generation process</a:t>
            </a:r>
            <a:endParaRPr lang="en-US" dirty="0"/>
          </a:p>
        </p:txBody>
      </p:sp>
      <p:sp>
        <p:nvSpPr>
          <p:cNvPr id="4" name="Content Placeholder 3">
            <a:extLst>
              <a:ext uri="{FF2B5EF4-FFF2-40B4-BE49-F238E27FC236}">
                <a16:creationId xmlns:a16="http://schemas.microsoft.com/office/drawing/2014/main" id="{7DFC0108-393B-4309-9F59-CDAF0DD2B9E0}"/>
              </a:ext>
            </a:extLst>
          </p:cNvPr>
          <p:cNvSpPr>
            <a:spLocks noGrp="1"/>
          </p:cNvSpPr>
          <p:nvPr>
            <p:ph sz="quarter" idx="13"/>
          </p:nvPr>
        </p:nvSpPr>
        <p:spPr/>
        <p:txBody>
          <a:bodyPr vert="horz" lIns="0" tIns="0" rIns="0" bIns="0" rtlCol="0" anchor="t">
            <a:normAutofit/>
          </a:bodyPr>
          <a:lstStyle/>
          <a:p>
            <a:r>
              <a:rPr lang="en-IN" dirty="0"/>
              <a:t>Bots automate data validation and report creation from client application data</a:t>
            </a:r>
            <a:endParaRPr lang="en-US" dirty="0"/>
          </a:p>
        </p:txBody>
      </p:sp>
      <p:sp>
        <p:nvSpPr>
          <p:cNvPr id="5" name="Content Placeholder 4">
            <a:extLst>
              <a:ext uri="{FF2B5EF4-FFF2-40B4-BE49-F238E27FC236}">
                <a16:creationId xmlns:a16="http://schemas.microsoft.com/office/drawing/2014/main" id="{26354161-9368-49F8-83A5-27473CA1918E}"/>
              </a:ext>
            </a:extLst>
          </p:cNvPr>
          <p:cNvSpPr>
            <a:spLocks noGrp="1"/>
          </p:cNvSpPr>
          <p:nvPr>
            <p:ph sz="quarter" idx="14"/>
          </p:nvPr>
        </p:nvSpPr>
        <p:spPr/>
        <p:txBody>
          <a:bodyPr/>
          <a:lstStyle/>
          <a:p>
            <a:pPr marL="112713" indent="-112713">
              <a:spcBef>
                <a:spcPts val="0"/>
              </a:spcBef>
              <a:spcAft>
                <a:spcPts val="600"/>
              </a:spcAft>
              <a:buFont typeface="Arial" panose="020B0604020202020204" pitchFamily="34" charset="0"/>
              <a:buChar char="•"/>
            </a:pPr>
            <a:r>
              <a:rPr lang="en-IN" dirty="0">
                <a:latin typeface="Verdana" charset="0"/>
                <a:ea typeface="Verdana" charset="0"/>
                <a:cs typeface="Verdana" charset="0"/>
              </a:rPr>
              <a:t>Client data acquisition</a:t>
            </a:r>
          </a:p>
          <a:p>
            <a:pPr marL="112713" indent="-112713">
              <a:spcBef>
                <a:spcPts val="0"/>
              </a:spcBef>
              <a:spcAft>
                <a:spcPts val="600"/>
              </a:spcAft>
              <a:buFont typeface="Arial" panose="020B0604020202020204" pitchFamily="34" charset="0"/>
              <a:buChar char="•"/>
            </a:pPr>
            <a:r>
              <a:rPr lang="en-IN" dirty="0">
                <a:latin typeface="Verdana" charset="0"/>
                <a:ea typeface="Verdana" charset="0"/>
                <a:cs typeface="Verdana" charset="0"/>
              </a:rPr>
              <a:t>Data validation</a:t>
            </a:r>
          </a:p>
          <a:p>
            <a:pPr marL="112713" indent="-112713">
              <a:spcBef>
                <a:spcPts val="0"/>
              </a:spcBef>
              <a:spcAft>
                <a:spcPts val="600"/>
              </a:spcAft>
              <a:buFont typeface="Arial" panose="020B0604020202020204" pitchFamily="34" charset="0"/>
              <a:buChar char="•"/>
            </a:pPr>
            <a:r>
              <a:rPr lang="en-IN" dirty="0">
                <a:latin typeface="Verdana" charset="0"/>
                <a:ea typeface="Verdana" charset="0"/>
                <a:cs typeface="Verdana" charset="0"/>
              </a:rPr>
              <a:t>Data analysis</a:t>
            </a:r>
          </a:p>
          <a:p>
            <a:pPr marL="112713" indent="-112713">
              <a:spcBef>
                <a:spcPts val="0"/>
              </a:spcBef>
              <a:spcAft>
                <a:spcPts val="600"/>
              </a:spcAft>
              <a:buFont typeface="Arial" panose="020B0604020202020204" pitchFamily="34" charset="0"/>
              <a:buChar char="•"/>
            </a:pPr>
            <a:r>
              <a:rPr lang="en-IN" dirty="0">
                <a:latin typeface="Verdana" charset="0"/>
                <a:ea typeface="Verdana" charset="0"/>
                <a:cs typeface="Verdana" charset="0"/>
              </a:rPr>
              <a:t>Report generation</a:t>
            </a:r>
            <a:endParaRPr lang="en-US" strike="sngStrike" dirty="0">
              <a:latin typeface="Verdana" charset="0"/>
              <a:ea typeface="Verdana" charset="0"/>
              <a:cs typeface="Verdana" charset="0"/>
            </a:endParaRPr>
          </a:p>
          <a:p>
            <a:pPr marL="112713" indent="-112713">
              <a:spcBef>
                <a:spcPts val="0"/>
              </a:spcBef>
              <a:spcAft>
                <a:spcPts val="600"/>
              </a:spcAft>
              <a:buFont typeface="Arial" panose="020B0604020202020204" pitchFamily="34" charset="0"/>
              <a:buChar char="•"/>
            </a:pPr>
            <a:r>
              <a:rPr lang="en-US" dirty="0">
                <a:latin typeface="Verdana" charset="0"/>
                <a:ea typeface="Verdana" charset="0"/>
                <a:cs typeface="Verdana" charset="0"/>
              </a:rPr>
              <a:t>Report distribution</a:t>
            </a:r>
            <a:endParaRPr lang="en-IN" dirty="0">
              <a:latin typeface="Verdana" charset="0"/>
              <a:ea typeface="Verdana" charset="0"/>
              <a:cs typeface="Verdana" charset="0"/>
            </a:endParaRPr>
          </a:p>
          <a:p>
            <a:endParaRPr lang="en-US" dirty="0"/>
          </a:p>
        </p:txBody>
      </p:sp>
      <p:sp>
        <p:nvSpPr>
          <p:cNvPr id="6" name="Content Placeholder 5">
            <a:extLst>
              <a:ext uri="{FF2B5EF4-FFF2-40B4-BE49-F238E27FC236}">
                <a16:creationId xmlns:a16="http://schemas.microsoft.com/office/drawing/2014/main" id="{B4395A84-8A1B-49D0-B774-5B09E245EC2B}"/>
              </a:ext>
            </a:extLst>
          </p:cNvPr>
          <p:cNvSpPr>
            <a:spLocks noGrp="1"/>
          </p:cNvSpPr>
          <p:nvPr>
            <p:ph sz="quarter" idx="15"/>
          </p:nvPr>
        </p:nvSpPr>
        <p:spPr/>
        <p:txBody>
          <a:bodyPr/>
          <a:lstStyle/>
          <a:p>
            <a:r>
              <a:rPr lang="en-IN" dirty="0"/>
              <a:t>Quicker delivery of thoroughly validated error-free reports</a:t>
            </a:r>
            <a:endParaRPr lang="en-US" dirty="0"/>
          </a:p>
          <a:p>
            <a:pPr>
              <a:spcBef>
                <a:spcPts val="0"/>
              </a:spcBef>
              <a:spcAft>
                <a:spcPts val="600"/>
              </a:spcAft>
            </a:pPr>
            <a:endParaRPr lang="en-IN" dirty="0"/>
          </a:p>
        </p:txBody>
      </p:sp>
      <p:sp>
        <p:nvSpPr>
          <p:cNvPr id="7" name="Content Placeholder 6">
            <a:extLst>
              <a:ext uri="{FF2B5EF4-FFF2-40B4-BE49-F238E27FC236}">
                <a16:creationId xmlns:a16="http://schemas.microsoft.com/office/drawing/2014/main" id="{367B5C3F-67AA-4210-8F13-BBD1087DFF78}"/>
              </a:ext>
            </a:extLst>
          </p:cNvPr>
          <p:cNvSpPr>
            <a:spLocks noGrp="1"/>
          </p:cNvSpPr>
          <p:nvPr>
            <p:ph sz="quarter" idx="16"/>
          </p:nvPr>
        </p:nvSpPr>
        <p:spPr>
          <a:xfrm>
            <a:off x="346075" y="254000"/>
            <a:ext cx="8626475" cy="369332"/>
          </a:xfrm>
        </p:spPr>
        <p:txBody>
          <a:bodyPr/>
          <a:lstStyle/>
          <a:p>
            <a:r>
              <a:rPr lang="en-US" dirty="0"/>
              <a:t>US Life Insurance Company</a:t>
            </a:r>
          </a:p>
        </p:txBody>
      </p:sp>
      <p:sp>
        <p:nvSpPr>
          <p:cNvPr id="8" name="Content Placeholder 7">
            <a:extLst>
              <a:ext uri="{FF2B5EF4-FFF2-40B4-BE49-F238E27FC236}">
                <a16:creationId xmlns:a16="http://schemas.microsoft.com/office/drawing/2014/main" id="{BD63C447-7612-4B1F-BF24-8CC1C7F1B8C2}"/>
              </a:ext>
            </a:extLst>
          </p:cNvPr>
          <p:cNvSpPr>
            <a:spLocks noGrp="1"/>
          </p:cNvSpPr>
          <p:nvPr>
            <p:ph sz="quarter" idx="17"/>
          </p:nvPr>
        </p:nvSpPr>
        <p:spPr/>
        <p:txBody>
          <a:bodyPr/>
          <a:lstStyle/>
          <a:p>
            <a:r>
              <a:rPr lang="en-US" dirty="0"/>
              <a:t>Financial Services - Insurance</a:t>
            </a:r>
          </a:p>
        </p:txBody>
      </p:sp>
      <p:pic>
        <p:nvPicPr>
          <p:cNvPr id="11" name="Picture 10">
            <a:extLst>
              <a:ext uri="{FF2B5EF4-FFF2-40B4-BE49-F238E27FC236}">
                <a16:creationId xmlns:a16="http://schemas.microsoft.com/office/drawing/2014/main" id="{5982BABF-9AFF-4253-96F4-EF1D16BCFDA2}"/>
              </a:ext>
            </a:extLst>
          </p:cNvPr>
          <p:cNvPicPr>
            <a:picLocks noChangeAspect="1"/>
          </p:cNvPicPr>
          <p:nvPr/>
        </p:nvPicPr>
        <p:blipFill>
          <a:blip r:embed="rId2"/>
          <a:stretch>
            <a:fillRect/>
          </a:stretch>
        </p:blipFill>
        <p:spPr>
          <a:xfrm>
            <a:off x="10714821" y="162052"/>
            <a:ext cx="640135" cy="609653"/>
          </a:xfrm>
          <a:prstGeom prst="rect">
            <a:avLst/>
          </a:prstGeom>
        </p:spPr>
      </p:pic>
    </p:spTree>
    <p:extLst>
      <p:ext uri="{BB962C8B-B14F-4D97-AF65-F5344CB8AC3E}">
        <p14:creationId xmlns:p14="http://schemas.microsoft.com/office/powerpoint/2010/main" val="2817935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9AFA7-DA80-4A3D-AC3C-97681D8A2069}"/>
              </a:ext>
            </a:extLst>
          </p:cNvPr>
          <p:cNvSpPr>
            <a:spLocks noGrp="1"/>
          </p:cNvSpPr>
          <p:nvPr>
            <p:ph type="title"/>
          </p:nvPr>
        </p:nvSpPr>
        <p:spPr/>
        <p:txBody>
          <a:bodyPr>
            <a:normAutofit fontScale="90000"/>
          </a:bodyPr>
          <a:lstStyle/>
          <a:p>
            <a:r>
              <a:rPr lang="en-US" dirty="0"/>
              <a:t>ANZ Bank – FSIB Banking</a:t>
            </a:r>
          </a:p>
        </p:txBody>
      </p:sp>
      <p:sp>
        <p:nvSpPr>
          <p:cNvPr id="3" name="Content Placeholder 2">
            <a:extLst>
              <a:ext uri="{FF2B5EF4-FFF2-40B4-BE49-F238E27FC236}">
                <a16:creationId xmlns:a16="http://schemas.microsoft.com/office/drawing/2014/main" id="{7C0F4DA3-59C4-43F7-A66E-A62A5A1F74FF}"/>
              </a:ext>
            </a:extLst>
          </p:cNvPr>
          <p:cNvSpPr>
            <a:spLocks noGrp="1"/>
          </p:cNvSpPr>
          <p:nvPr>
            <p:ph idx="1"/>
          </p:nvPr>
        </p:nvSpPr>
        <p:spPr/>
        <p:txBody>
          <a:bodyPr/>
          <a:lstStyle/>
          <a:p>
            <a:pPr fontAlgn="ctr"/>
            <a:r>
              <a:rPr lang="en-IN" dirty="0"/>
              <a:t>Optimize vendor payment reconciliation process to deliver error-free results</a:t>
            </a:r>
            <a:endParaRPr lang="en-US" dirty="0"/>
          </a:p>
          <a:p>
            <a:endParaRPr lang="en-US" dirty="0"/>
          </a:p>
        </p:txBody>
      </p:sp>
      <p:sp>
        <p:nvSpPr>
          <p:cNvPr id="4" name="Content Placeholder 3">
            <a:extLst>
              <a:ext uri="{FF2B5EF4-FFF2-40B4-BE49-F238E27FC236}">
                <a16:creationId xmlns:a16="http://schemas.microsoft.com/office/drawing/2014/main" id="{591646F7-17A5-42F2-9F4F-B8C35700BAEF}"/>
              </a:ext>
            </a:extLst>
          </p:cNvPr>
          <p:cNvSpPr>
            <a:spLocks noGrp="1"/>
          </p:cNvSpPr>
          <p:nvPr>
            <p:ph sz="quarter" idx="13"/>
          </p:nvPr>
        </p:nvSpPr>
        <p:spPr/>
        <p:txBody>
          <a:bodyPr/>
          <a:lstStyle/>
          <a:p>
            <a:r>
              <a:rPr lang="en-IN" dirty="0"/>
              <a:t>Bots automated end-to-end process from invoice to final payment</a:t>
            </a:r>
            <a:endParaRPr lang="en-US" dirty="0"/>
          </a:p>
        </p:txBody>
      </p:sp>
      <p:sp>
        <p:nvSpPr>
          <p:cNvPr id="5" name="Content Placeholder 4">
            <a:extLst>
              <a:ext uri="{FF2B5EF4-FFF2-40B4-BE49-F238E27FC236}">
                <a16:creationId xmlns:a16="http://schemas.microsoft.com/office/drawing/2014/main" id="{D322CD7B-C144-4356-BB8C-171B5EC1803A}"/>
              </a:ext>
            </a:extLst>
          </p:cNvPr>
          <p:cNvSpPr>
            <a:spLocks noGrp="1"/>
          </p:cNvSpPr>
          <p:nvPr>
            <p:ph sz="quarter" idx="14"/>
          </p:nvPr>
        </p:nvSpPr>
        <p:spPr/>
        <p:txBody>
          <a:bodyPr/>
          <a:lstStyle/>
          <a:p>
            <a:pPr marL="114300" indent="-114300">
              <a:spcBef>
                <a:spcPts val="0"/>
              </a:spcBef>
              <a:spcAft>
                <a:spcPts val="600"/>
              </a:spcAft>
              <a:buFont typeface="Arial" panose="020B0604020202020204" pitchFamily="34" charset="0"/>
              <a:buChar char="•"/>
            </a:pPr>
            <a:r>
              <a:rPr lang="en-US" dirty="0"/>
              <a:t>Vendor Payment Reconciliation</a:t>
            </a:r>
          </a:p>
          <a:p>
            <a:endParaRPr lang="en-US" dirty="0"/>
          </a:p>
        </p:txBody>
      </p:sp>
      <p:sp>
        <p:nvSpPr>
          <p:cNvPr id="6" name="Content Placeholder 5">
            <a:extLst>
              <a:ext uri="{FF2B5EF4-FFF2-40B4-BE49-F238E27FC236}">
                <a16:creationId xmlns:a16="http://schemas.microsoft.com/office/drawing/2014/main" id="{9EDB504F-2DC5-467F-ADD0-EB7D0BEC1448}"/>
              </a:ext>
            </a:extLst>
          </p:cNvPr>
          <p:cNvSpPr>
            <a:spLocks noGrp="1"/>
          </p:cNvSpPr>
          <p:nvPr>
            <p:ph sz="quarter" idx="15"/>
          </p:nvPr>
        </p:nvSpPr>
        <p:spPr/>
        <p:txBody>
          <a:bodyPr/>
          <a:lstStyle/>
          <a:p>
            <a:pPr>
              <a:spcBef>
                <a:spcPts val="0"/>
              </a:spcBef>
              <a:spcAft>
                <a:spcPts val="600"/>
              </a:spcAft>
            </a:pPr>
            <a:r>
              <a:rPr lang="en-IN" dirty="0"/>
              <a:t>Elimination of manual labor for data validation</a:t>
            </a:r>
          </a:p>
          <a:p>
            <a:pPr>
              <a:spcBef>
                <a:spcPts val="0"/>
              </a:spcBef>
              <a:spcAft>
                <a:spcPts val="600"/>
              </a:spcAft>
            </a:pPr>
            <a:r>
              <a:rPr lang="en-IN" dirty="0"/>
              <a:t>Delivery of error-free reconciliations</a:t>
            </a:r>
            <a:endParaRPr lang="en-US" dirty="0">
              <a:solidFill>
                <a:srgbClr val="00B0F0"/>
              </a:solidFill>
            </a:endParaRPr>
          </a:p>
        </p:txBody>
      </p:sp>
      <p:sp>
        <p:nvSpPr>
          <p:cNvPr id="7" name="Content Placeholder 6">
            <a:extLst>
              <a:ext uri="{FF2B5EF4-FFF2-40B4-BE49-F238E27FC236}">
                <a16:creationId xmlns:a16="http://schemas.microsoft.com/office/drawing/2014/main" id="{D03D7386-21C8-46A1-A1DB-40DAD1FBE312}"/>
              </a:ext>
            </a:extLst>
          </p:cNvPr>
          <p:cNvSpPr>
            <a:spLocks noGrp="1"/>
          </p:cNvSpPr>
          <p:nvPr>
            <p:ph sz="quarter" idx="16"/>
          </p:nvPr>
        </p:nvSpPr>
        <p:spPr>
          <a:xfrm>
            <a:off x="346075" y="254000"/>
            <a:ext cx="8626475" cy="369332"/>
          </a:xfrm>
        </p:spPr>
        <p:txBody>
          <a:bodyPr/>
          <a:lstStyle/>
          <a:p>
            <a:r>
              <a:rPr lang="en-US" dirty="0"/>
              <a:t>ANZ Bank </a:t>
            </a:r>
          </a:p>
        </p:txBody>
      </p:sp>
      <p:sp>
        <p:nvSpPr>
          <p:cNvPr id="8" name="Content Placeholder 7">
            <a:extLst>
              <a:ext uri="{FF2B5EF4-FFF2-40B4-BE49-F238E27FC236}">
                <a16:creationId xmlns:a16="http://schemas.microsoft.com/office/drawing/2014/main" id="{E5CA3565-3A8B-441E-8AD1-55FA1D1ACF0C}"/>
              </a:ext>
            </a:extLst>
          </p:cNvPr>
          <p:cNvSpPr>
            <a:spLocks noGrp="1"/>
          </p:cNvSpPr>
          <p:nvPr>
            <p:ph sz="quarter" idx="17"/>
          </p:nvPr>
        </p:nvSpPr>
        <p:spPr/>
        <p:txBody>
          <a:bodyPr/>
          <a:lstStyle/>
          <a:p>
            <a:r>
              <a:rPr lang="en-US" dirty="0"/>
              <a:t>Financial Services - Banking</a:t>
            </a:r>
          </a:p>
        </p:txBody>
      </p:sp>
      <p:pic>
        <p:nvPicPr>
          <p:cNvPr id="9" name="Picture 8">
            <a:extLst>
              <a:ext uri="{FF2B5EF4-FFF2-40B4-BE49-F238E27FC236}">
                <a16:creationId xmlns:a16="http://schemas.microsoft.com/office/drawing/2014/main" id="{8CD01954-2E8B-42A5-B4AD-380BDEE01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7378" y="102686"/>
            <a:ext cx="1724396" cy="571925"/>
          </a:xfrm>
          <a:prstGeom prst="rect">
            <a:avLst/>
          </a:prstGeom>
        </p:spPr>
      </p:pic>
    </p:spTree>
    <p:extLst>
      <p:ext uri="{BB962C8B-B14F-4D97-AF65-F5344CB8AC3E}">
        <p14:creationId xmlns:p14="http://schemas.microsoft.com/office/powerpoint/2010/main" val="1150564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A8D94-F93B-4971-B9EB-F03D29B6DEA8}"/>
              </a:ext>
            </a:extLst>
          </p:cNvPr>
          <p:cNvSpPr>
            <a:spLocks noGrp="1"/>
          </p:cNvSpPr>
          <p:nvPr>
            <p:ph type="title"/>
          </p:nvPr>
        </p:nvSpPr>
        <p:spPr/>
        <p:txBody>
          <a:bodyPr>
            <a:normAutofit fontScale="90000"/>
          </a:bodyPr>
          <a:lstStyle/>
          <a:p>
            <a:r>
              <a:rPr lang="en-US" dirty="0"/>
              <a:t>Deloitte </a:t>
            </a:r>
            <a:r>
              <a:rPr lang="en-US"/>
              <a:t>USI – FSIB - I</a:t>
            </a:r>
          </a:p>
        </p:txBody>
      </p:sp>
      <p:sp>
        <p:nvSpPr>
          <p:cNvPr id="3" name="Content Placeholder 2">
            <a:extLst>
              <a:ext uri="{FF2B5EF4-FFF2-40B4-BE49-F238E27FC236}">
                <a16:creationId xmlns:a16="http://schemas.microsoft.com/office/drawing/2014/main" id="{CB15669C-6FC0-4A79-BD70-E5A31A1D98F1}"/>
              </a:ext>
            </a:extLst>
          </p:cNvPr>
          <p:cNvSpPr>
            <a:spLocks noGrp="1"/>
          </p:cNvSpPr>
          <p:nvPr>
            <p:ph idx="1"/>
          </p:nvPr>
        </p:nvSpPr>
        <p:spPr/>
        <p:txBody>
          <a:bodyPr vert="horz" lIns="0" tIns="0" rIns="0" bIns="0" rtlCol="0" anchor="t">
            <a:normAutofit/>
          </a:bodyPr>
          <a:lstStyle/>
          <a:p>
            <a:r>
              <a:rPr lang="en-US" dirty="0"/>
              <a:t>Shorten the process for creating and posting job requisitions, and communicating with hiring managers</a:t>
            </a:r>
            <a:endParaRPr lang="en-US" dirty="0">
              <a:solidFill>
                <a:srgbClr val="000000"/>
              </a:solidFill>
              <a:latin typeface="Calibri" charset="0"/>
            </a:endParaRPr>
          </a:p>
          <a:p>
            <a:endParaRPr lang="en-US" dirty="0"/>
          </a:p>
        </p:txBody>
      </p:sp>
      <p:sp>
        <p:nvSpPr>
          <p:cNvPr id="4" name="Content Placeholder 3">
            <a:extLst>
              <a:ext uri="{FF2B5EF4-FFF2-40B4-BE49-F238E27FC236}">
                <a16:creationId xmlns:a16="http://schemas.microsoft.com/office/drawing/2014/main" id="{8905A50C-A2AD-4135-B042-3AA3A8FC2C56}"/>
              </a:ext>
            </a:extLst>
          </p:cNvPr>
          <p:cNvSpPr>
            <a:spLocks noGrp="1"/>
          </p:cNvSpPr>
          <p:nvPr>
            <p:ph sz="quarter" idx="13"/>
          </p:nvPr>
        </p:nvSpPr>
        <p:spPr>
          <a:xfrm>
            <a:off x="3325990" y="1865142"/>
            <a:ext cx="2620433" cy="2736675"/>
          </a:xfrm>
        </p:spPr>
        <p:txBody>
          <a:bodyPr vert="horz" lIns="0" tIns="0" rIns="0" bIns="0" rtlCol="0" anchor="t">
            <a:normAutofit/>
          </a:bodyPr>
          <a:lstStyle/>
          <a:p>
            <a:r>
              <a:rPr lang="en-US" dirty="0"/>
              <a:t>Bots automated resource management system by creating and posting job requisitions, validating information, and emailing candidate profiles to the hiring managers</a:t>
            </a:r>
          </a:p>
        </p:txBody>
      </p:sp>
      <p:sp>
        <p:nvSpPr>
          <p:cNvPr id="5" name="Content Placeholder 4">
            <a:extLst>
              <a:ext uri="{FF2B5EF4-FFF2-40B4-BE49-F238E27FC236}">
                <a16:creationId xmlns:a16="http://schemas.microsoft.com/office/drawing/2014/main" id="{CF1FE582-7154-4791-9333-6A871F306C84}"/>
              </a:ext>
            </a:extLst>
          </p:cNvPr>
          <p:cNvSpPr>
            <a:spLocks noGrp="1"/>
          </p:cNvSpPr>
          <p:nvPr>
            <p:ph sz="quarter" idx="14"/>
          </p:nvPr>
        </p:nvSpPr>
        <p:spPr/>
        <p:txBody>
          <a:bodyPr/>
          <a:lstStyle/>
          <a:p>
            <a:pPr marL="112713" indent="-112713">
              <a:spcBef>
                <a:spcPts val="0"/>
              </a:spcBef>
              <a:spcAft>
                <a:spcPts val="600"/>
              </a:spcAft>
              <a:buFont typeface="Arial" panose="020B0604020202020204" pitchFamily="34" charset="0"/>
              <a:buChar char="•"/>
            </a:pPr>
            <a:r>
              <a:rPr lang="en-IN" dirty="0">
                <a:latin typeface="Verdana" charset="0"/>
                <a:ea typeface="Verdana" charset="0"/>
                <a:cs typeface="Verdana" charset="0"/>
              </a:rPr>
              <a:t>Job requisition data acquisition</a:t>
            </a:r>
          </a:p>
          <a:p>
            <a:pPr marL="112713" indent="-112713">
              <a:spcBef>
                <a:spcPts val="0"/>
              </a:spcBef>
              <a:spcAft>
                <a:spcPts val="600"/>
              </a:spcAft>
              <a:buFont typeface="Arial" panose="020B0604020202020204" pitchFamily="34" charset="0"/>
              <a:buChar char="•"/>
            </a:pPr>
            <a:r>
              <a:rPr lang="en-IN" dirty="0">
                <a:latin typeface="Verdana" charset="0"/>
                <a:ea typeface="Verdana" charset="0"/>
                <a:cs typeface="Verdana" charset="0"/>
              </a:rPr>
              <a:t>Data validation</a:t>
            </a:r>
          </a:p>
          <a:p>
            <a:pPr marL="112713" indent="-112713">
              <a:spcBef>
                <a:spcPts val="0"/>
              </a:spcBef>
              <a:spcAft>
                <a:spcPts val="600"/>
              </a:spcAft>
              <a:buFont typeface="Arial" panose="020B0604020202020204" pitchFamily="34" charset="0"/>
              <a:buChar char="•"/>
            </a:pPr>
            <a:r>
              <a:rPr lang="en-IN" dirty="0">
                <a:latin typeface="Verdana" charset="0"/>
                <a:ea typeface="Verdana" charset="0"/>
                <a:cs typeface="Verdana" charset="0"/>
              </a:rPr>
              <a:t>Job requisition creation</a:t>
            </a:r>
          </a:p>
          <a:p>
            <a:pPr marL="112713" indent="-112713">
              <a:spcBef>
                <a:spcPts val="0"/>
              </a:spcBef>
              <a:spcAft>
                <a:spcPts val="600"/>
              </a:spcAft>
              <a:buFont typeface="Arial" panose="020B0604020202020204" pitchFamily="34" charset="0"/>
              <a:buChar char="•"/>
            </a:pPr>
            <a:r>
              <a:rPr lang="en-US" dirty="0">
                <a:latin typeface="Verdana" charset="0"/>
                <a:ea typeface="Verdana" charset="0"/>
                <a:cs typeface="Verdana" charset="0"/>
              </a:rPr>
              <a:t>Email notifications</a:t>
            </a:r>
            <a:endParaRPr lang="en-US" strike="sngStrike" dirty="0">
              <a:latin typeface="Verdana" charset="0"/>
              <a:ea typeface="Verdana" charset="0"/>
              <a:cs typeface="Verdana" charset="0"/>
            </a:endParaRPr>
          </a:p>
        </p:txBody>
      </p:sp>
      <p:sp>
        <p:nvSpPr>
          <p:cNvPr id="6" name="Content Placeholder 5">
            <a:extLst>
              <a:ext uri="{FF2B5EF4-FFF2-40B4-BE49-F238E27FC236}">
                <a16:creationId xmlns:a16="http://schemas.microsoft.com/office/drawing/2014/main" id="{4C0E6C0B-DF32-4487-B1B7-14A5FA10B514}"/>
              </a:ext>
            </a:extLst>
          </p:cNvPr>
          <p:cNvSpPr>
            <a:spLocks noGrp="1"/>
          </p:cNvSpPr>
          <p:nvPr>
            <p:ph sz="quarter" idx="15"/>
          </p:nvPr>
        </p:nvSpPr>
        <p:spPr>
          <a:xfrm>
            <a:off x="9202721" y="1865142"/>
            <a:ext cx="2620433" cy="2557771"/>
          </a:xfrm>
        </p:spPr>
        <p:txBody>
          <a:bodyPr vert="horz" lIns="0" tIns="0" rIns="0" bIns="0" rtlCol="0" anchor="t">
            <a:normAutofit/>
          </a:bodyPr>
          <a:lstStyle/>
          <a:p>
            <a:pPr>
              <a:spcBef>
                <a:spcPts val="0"/>
              </a:spcBef>
              <a:spcAft>
                <a:spcPts val="600"/>
              </a:spcAft>
            </a:pPr>
            <a:r>
              <a:rPr lang="en-US" dirty="0"/>
              <a:t>Reduction in time to create and validate a job requisition</a:t>
            </a:r>
          </a:p>
          <a:p>
            <a:pPr>
              <a:spcBef>
                <a:spcPts val="0"/>
              </a:spcBef>
              <a:spcAft>
                <a:spcPts val="600"/>
              </a:spcAft>
            </a:pPr>
            <a:r>
              <a:rPr lang="en-US" dirty="0"/>
              <a:t>Elimination of manual efforts leading to decrease in “Cost-per-Hire”</a:t>
            </a:r>
          </a:p>
        </p:txBody>
      </p:sp>
      <p:sp>
        <p:nvSpPr>
          <p:cNvPr id="7" name="Content Placeholder 6">
            <a:extLst>
              <a:ext uri="{FF2B5EF4-FFF2-40B4-BE49-F238E27FC236}">
                <a16:creationId xmlns:a16="http://schemas.microsoft.com/office/drawing/2014/main" id="{4EE006C3-6E85-4FE8-BCBD-C0A719F7DCFB}"/>
              </a:ext>
            </a:extLst>
          </p:cNvPr>
          <p:cNvSpPr>
            <a:spLocks noGrp="1"/>
          </p:cNvSpPr>
          <p:nvPr>
            <p:ph sz="quarter" idx="16"/>
          </p:nvPr>
        </p:nvSpPr>
        <p:spPr>
          <a:xfrm>
            <a:off x="346075" y="254000"/>
            <a:ext cx="8626475" cy="369332"/>
          </a:xfrm>
        </p:spPr>
        <p:txBody>
          <a:bodyPr/>
          <a:lstStyle/>
          <a:p>
            <a:r>
              <a:rPr lang="en-US" dirty="0"/>
              <a:t>Big Four Consulting Firm</a:t>
            </a:r>
          </a:p>
        </p:txBody>
      </p:sp>
      <p:sp>
        <p:nvSpPr>
          <p:cNvPr id="8" name="Content Placeholder 7">
            <a:extLst>
              <a:ext uri="{FF2B5EF4-FFF2-40B4-BE49-F238E27FC236}">
                <a16:creationId xmlns:a16="http://schemas.microsoft.com/office/drawing/2014/main" id="{01DFC9A9-AEE7-42CA-92BA-C2EE92E5C7C8}"/>
              </a:ext>
            </a:extLst>
          </p:cNvPr>
          <p:cNvSpPr>
            <a:spLocks noGrp="1"/>
          </p:cNvSpPr>
          <p:nvPr>
            <p:ph sz="quarter" idx="17"/>
          </p:nvPr>
        </p:nvSpPr>
        <p:spPr/>
        <p:txBody>
          <a:bodyPr/>
          <a:lstStyle/>
          <a:p>
            <a:r>
              <a:rPr lang="en-US" dirty="0"/>
              <a:t>Financial Services - Insurance</a:t>
            </a:r>
          </a:p>
        </p:txBody>
      </p:sp>
      <p:pic>
        <p:nvPicPr>
          <p:cNvPr id="10" name="Picture 9">
            <a:extLst>
              <a:ext uri="{FF2B5EF4-FFF2-40B4-BE49-F238E27FC236}">
                <a16:creationId xmlns:a16="http://schemas.microsoft.com/office/drawing/2014/main" id="{A43C0280-DC03-4BF5-9A42-1384D3887F65}"/>
              </a:ext>
            </a:extLst>
          </p:cNvPr>
          <p:cNvPicPr>
            <a:picLocks noChangeAspect="1"/>
          </p:cNvPicPr>
          <p:nvPr/>
        </p:nvPicPr>
        <p:blipFill>
          <a:blip r:embed="rId2"/>
          <a:stretch>
            <a:fillRect/>
          </a:stretch>
        </p:blipFill>
        <p:spPr>
          <a:xfrm>
            <a:off x="10881107" y="90311"/>
            <a:ext cx="646232" cy="676715"/>
          </a:xfrm>
          <a:prstGeom prst="rect">
            <a:avLst/>
          </a:prstGeom>
        </p:spPr>
      </p:pic>
    </p:spTree>
    <p:extLst>
      <p:ext uri="{BB962C8B-B14F-4D97-AF65-F5344CB8AC3E}">
        <p14:creationId xmlns:p14="http://schemas.microsoft.com/office/powerpoint/2010/main" val="3328939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A8D94-F93B-4971-B9EB-F03D29B6DEA8}"/>
              </a:ext>
            </a:extLst>
          </p:cNvPr>
          <p:cNvSpPr>
            <a:spLocks noGrp="1"/>
          </p:cNvSpPr>
          <p:nvPr>
            <p:ph type="title"/>
          </p:nvPr>
        </p:nvSpPr>
        <p:spPr/>
        <p:txBody>
          <a:bodyPr>
            <a:normAutofit fontScale="90000"/>
          </a:bodyPr>
          <a:lstStyle/>
          <a:p>
            <a:r>
              <a:rPr lang="en-US" dirty="0"/>
              <a:t>Deloitte </a:t>
            </a:r>
            <a:r>
              <a:rPr lang="en-US"/>
              <a:t>USI – FSIB - I</a:t>
            </a:r>
          </a:p>
        </p:txBody>
      </p:sp>
      <p:sp>
        <p:nvSpPr>
          <p:cNvPr id="3" name="Content Placeholder 2">
            <a:extLst>
              <a:ext uri="{FF2B5EF4-FFF2-40B4-BE49-F238E27FC236}">
                <a16:creationId xmlns:a16="http://schemas.microsoft.com/office/drawing/2014/main" id="{CB15669C-6FC0-4A79-BD70-E5A31A1D98F1}"/>
              </a:ext>
            </a:extLst>
          </p:cNvPr>
          <p:cNvSpPr>
            <a:spLocks noGrp="1"/>
          </p:cNvSpPr>
          <p:nvPr>
            <p:ph idx="1"/>
          </p:nvPr>
        </p:nvSpPr>
        <p:spPr/>
        <p:txBody>
          <a:bodyPr/>
          <a:lstStyle/>
          <a:p>
            <a:pPr fontAlgn="ctr"/>
            <a:r>
              <a:rPr lang="en-US" dirty="0"/>
              <a:t>Optimize MIS reporting processes to save time, cost, and eliminate inconsistencies across data sets.</a:t>
            </a:r>
            <a:endParaRPr lang="en-US" dirty="0">
              <a:solidFill>
                <a:srgbClr val="000000"/>
              </a:solidFill>
              <a:latin typeface="Calibri" charset="0"/>
            </a:endParaRPr>
          </a:p>
        </p:txBody>
      </p:sp>
      <p:sp>
        <p:nvSpPr>
          <p:cNvPr id="4" name="Content Placeholder 3">
            <a:extLst>
              <a:ext uri="{FF2B5EF4-FFF2-40B4-BE49-F238E27FC236}">
                <a16:creationId xmlns:a16="http://schemas.microsoft.com/office/drawing/2014/main" id="{8905A50C-A2AD-4135-B042-3AA3A8FC2C56}"/>
              </a:ext>
            </a:extLst>
          </p:cNvPr>
          <p:cNvSpPr>
            <a:spLocks noGrp="1"/>
          </p:cNvSpPr>
          <p:nvPr>
            <p:ph sz="quarter" idx="13"/>
          </p:nvPr>
        </p:nvSpPr>
        <p:spPr/>
        <p:txBody>
          <a:bodyPr vert="horz" lIns="0" tIns="0" rIns="0" bIns="0" rtlCol="0" anchor="t">
            <a:normAutofit fontScale="92500" lnSpcReduction="20000"/>
          </a:bodyPr>
          <a:lstStyle/>
          <a:p>
            <a:r>
              <a:rPr lang="en-US" dirty="0"/>
              <a:t>Bots automated MIS reporting process by identifying requested reports, logging into MIS tool, creating required data sets by applying respective filters, exporting data to Excel and finally sharing the report with the requestor</a:t>
            </a:r>
          </a:p>
        </p:txBody>
      </p:sp>
      <p:sp>
        <p:nvSpPr>
          <p:cNvPr id="5" name="Content Placeholder 4">
            <a:extLst>
              <a:ext uri="{FF2B5EF4-FFF2-40B4-BE49-F238E27FC236}">
                <a16:creationId xmlns:a16="http://schemas.microsoft.com/office/drawing/2014/main" id="{CF1FE582-7154-4791-9333-6A871F306C84}"/>
              </a:ext>
            </a:extLst>
          </p:cNvPr>
          <p:cNvSpPr>
            <a:spLocks noGrp="1"/>
          </p:cNvSpPr>
          <p:nvPr>
            <p:ph sz="quarter" idx="14"/>
          </p:nvPr>
        </p:nvSpPr>
        <p:spPr/>
        <p:txBody>
          <a:bodyPr>
            <a:normAutofit lnSpcReduction="10000"/>
          </a:bodyPr>
          <a:lstStyle/>
          <a:p>
            <a:pPr marL="112713" indent="-112713">
              <a:spcBef>
                <a:spcPts val="0"/>
              </a:spcBef>
              <a:spcAft>
                <a:spcPts val="600"/>
              </a:spcAft>
              <a:buFont typeface="Arial" panose="020B0604020202020204" pitchFamily="34" charset="0"/>
              <a:buChar char="•"/>
            </a:pPr>
            <a:r>
              <a:rPr lang="en-US" dirty="0"/>
              <a:t>Report request acquisition</a:t>
            </a:r>
          </a:p>
          <a:p>
            <a:pPr marL="112713" indent="-112713">
              <a:spcBef>
                <a:spcPts val="0"/>
              </a:spcBef>
              <a:spcAft>
                <a:spcPts val="600"/>
              </a:spcAft>
              <a:buFont typeface="Arial" panose="020B0604020202020204" pitchFamily="34" charset="0"/>
              <a:buChar char="•"/>
            </a:pPr>
            <a:r>
              <a:rPr lang="en-US" dirty="0"/>
              <a:t>Request tracking</a:t>
            </a:r>
          </a:p>
          <a:p>
            <a:pPr marL="112713" indent="-112713">
              <a:spcBef>
                <a:spcPts val="0"/>
              </a:spcBef>
              <a:spcAft>
                <a:spcPts val="600"/>
              </a:spcAft>
              <a:buFont typeface="Arial" panose="020B0604020202020204" pitchFamily="34" charset="0"/>
              <a:buChar char="•"/>
            </a:pPr>
            <a:r>
              <a:rPr lang="en-US" dirty="0"/>
              <a:t>Data acquisition</a:t>
            </a:r>
          </a:p>
          <a:p>
            <a:pPr marL="112713" indent="-112713">
              <a:spcBef>
                <a:spcPts val="0"/>
              </a:spcBef>
              <a:spcAft>
                <a:spcPts val="600"/>
              </a:spcAft>
              <a:buFont typeface="Arial" panose="020B0604020202020204" pitchFamily="34" charset="0"/>
              <a:buChar char="•"/>
            </a:pPr>
            <a:r>
              <a:rPr lang="en-US" dirty="0"/>
              <a:t>Data analysis</a:t>
            </a:r>
          </a:p>
          <a:p>
            <a:pPr marL="112713" indent="-112713">
              <a:spcBef>
                <a:spcPts val="0"/>
              </a:spcBef>
              <a:spcAft>
                <a:spcPts val="600"/>
              </a:spcAft>
              <a:buFont typeface="Arial" panose="020B0604020202020204" pitchFamily="34" charset="0"/>
              <a:buChar char="•"/>
            </a:pPr>
            <a:r>
              <a:rPr lang="en-US" dirty="0"/>
              <a:t>Data exporting</a:t>
            </a:r>
          </a:p>
          <a:p>
            <a:pPr marL="112713" indent="-112713">
              <a:spcBef>
                <a:spcPts val="0"/>
              </a:spcBef>
              <a:spcAft>
                <a:spcPts val="600"/>
              </a:spcAft>
              <a:buFont typeface="Arial" panose="020B0604020202020204" pitchFamily="34" charset="0"/>
              <a:buChar char="•"/>
            </a:pPr>
            <a:r>
              <a:rPr lang="en-US" dirty="0"/>
              <a:t>Email notifications</a:t>
            </a:r>
          </a:p>
          <a:p>
            <a:pPr marL="112713" indent="-112713">
              <a:spcBef>
                <a:spcPts val="0"/>
              </a:spcBef>
              <a:spcAft>
                <a:spcPts val="600"/>
              </a:spcAft>
              <a:buFont typeface="Arial" panose="020B0604020202020204" pitchFamily="34" charset="0"/>
              <a:buChar char="•"/>
            </a:pPr>
            <a:endParaRPr lang="en-US" dirty="0"/>
          </a:p>
        </p:txBody>
      </p:sp>
      <p:sp>
        <p:nvSpPr>
          <p:cNvPr id="6" name="Content Placeholder 5">
            <a:extLst>
              <a:ext uri="{FF2B5EF4-FFF2-40B4-BE49-F238E27FC236}">
                <a16:creationId xmlns:a16="http://schemas.microsoft.com/office/drawing/2014/main" id="{4C0E6C0B-DF32-4487-B1B7-14A5FA10B514}"/>
              </a:ext>
            </a:extLst>
          </p:cNvPr>
          <p:cNvSpPr>
            <a:spLocks noGrp="1"/>
          </p:cNvSpPr>
          <p:nvPr>
            <p:ph sz="quarter" idx="15"/>
          </p:nvPr>
        </p:nvSpPr>
        <p:spPr/>
        <p:txBody>
          <a:bodyPr>
            <a:normAutofit/>
          </a:bodyPr>
          <a:lstStyle/>
          <a:p>
            <a:pPr>
              <a:spcBef>
                <a:spcPts val="0"/>
              </a:spcBef>
              <a:spcAft>
                <a:spcPts val="600"/>
              </a:spcAft>
            </a:pPr>
            <a:r>
              <a:rPr lang="en-US" dirty="0"/>
              <a:t>50% reduction in MIS reporting generation</a:t>
            </a:r>
            <a:r>
              <a:rPr lang="en-US" strike="sngStrike" dirty="0">
                <a:solidFill>
                  <a:srgbClr val="00B0F0"/>
                </a:solidFill>
              </a:rPr>
              <a:t> </a:t>
            </a:r>
            <a:r>
              <a:rPr lang="en-US" dirty="0"/>
              <a:t>and distribution</a:t>
            </a:r>
          </a:p>
          <a:p>
            <a:pPr>
              <a:spcBef>
                <a:spcPts val="0"/>
              </a:spcBef>
              <a:spcAft>
                <a:spcPts val="600"/>
              </a:spcAft>
            </a:pPr>
            <a:r>
              <a:rPr lang="en-US" dirty="0"/>
              <a:t>Consistent report delivery across the organization</a:t>
            </a:r>
          </a:p>
          <a:p>
            <a:pPr>
              <a:spcBef>
                <a:spcPts val="0"/>
              </a:spcBef>
              <a:spcAft>
                <a:spcPts val="600"/>
              </a:spcAft>
            </a:pPr>
            <a:endParaRPr lang="en-US" dirty="0"/>
          </a:p>
        </p:txBody>
      </p:sp>
      <p:sp>
        <p:nvSpPr>
          <p:cNvPr id="7" name="Content Placeholder 6">
            <a:extLst>
              <a:ext uri="{FF2B5EF4-FFF2-40B4-BE49-F238E27FC236}">
                <a16:creationId xmlns:a16="http://schemas.microsoft.com/office/drawing/2014/main" id="{4EE006C3-6E85-4FE8-BCBD-C0A719F7DCFB}"/>
              </a:ext>
            </a:extLst>
          </p:cNvPr>
          <p:cNvSpPr>
            <a:spLocks noGrp="1"/>
          </p:cNvSpPr>
          <p:nvPr>
            <p:ph sz="quarter" idx="16"/>
          </p:nvPr>
        </p:nvSpPr>
        <p:spPr>
          <a:xfrm>
            <a:off x="346075" y="254000"/>
            <a:ext cx="8626475" cy="369332"/>
          </a:xfrm>
        </p:spPr>
        <p:txBody>
          <a:bodyPr/>
          <a:lstStyle/>
          <a:p>
            <a:r>
              <a:rPr lang="en-US" dirty="0"/>
              <a:t>Big Four Consulting Firm</a:t>
            </a:r>
          </a:p>
        </p:txBody>
      </p:sp>
      <p:sp>
        <p:nvSpPr>
          <p:cNvPr id="8" name="Content Placeholder 7">
            <a:extLst>
              <a:ext uri="{FF2B5EF4-FFF2-40B4-BE49-F238E27FC236}">
                <a16:creationId xmlns:a16="http://schemas.microsoft.com/office/drawing/2014/main" id="{01DFC9A9-AEE7-42CA-92BA-C2EE92E5C7C8}"/>
              </a:ext>
            </a:extLst>
          </p:cNvPr>
          <p:cNvSpPr>
            <a:spLocks noGrp="1"/>
          </p:cNvSpPr>
          <p:nvPr>
            <p:ph sz="quarter" idx="17"/>
          </p:nvPr>
        </p:nvSpPr>
        <p:spPr/>
        <p:txBody>
          <a:bodyPr/>
          <a:lstStyle/>
          <a:p>
            <a:r>
              <a:rPr lang="en-US" dirty="0"/>
              <a:t>Financial Services - Insurance</a:t>
            </a:r>
          </a:p>
        </p:txBody>
      </p:sp>
      <p:pic>
        <p:nvPicPr>
          <p:cNvPr id="11" name="Picture 10">
            <a:extLst>
              <a:ext uri="{FF2B5EF4-FFF2-40B4-BE49-F238E27FC236}">
                <a16:creationId xmlns:a16="http://schemas.microsoft.com/office/drawing/2014/main" id="{5506AAE1-86B7-480B-88E5-43BB39F2A574}"/>
              </a:ext>
            </a:extLst>
          </p:cNvPr>
          <p:cNvPicPr>
            <a:picLocks noChangeAspect="1"/>
          </p:cNvPicPr>
          <p:nvPr/>
        </p:nvPicPr>
        <p:blipFill>
          <a:blip r:embed="rId2"/>
          <a:stretch>
            <a:fillRect/>
          </a:stretch>
        </p:blipFill>
        <p:spPr>
          <a:xfrm>
            <a:off x="10881107" y="90311"/>
            <a:ext cx="646232" cy="676715"/>
          </a:xfrm>
          <a:prstGeom prst="rect">
            <a:avLst/>
          </a:prstGeom>
        </p:spPr>
      </p:pic>
    </p:spTree>
    <p:extLst>
      <p:ext uri="{BB962C8B-B14F-4D97-AF65-F5344CB8AC3E}">
        <p14:creationId xmlns:p14="http://schemas.microsoft.com/office/powerpoint/2010/main" val="3882301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A8D94-F93B-4971-B9EB-F03D29B6DEA8}"/>
              </a:ext>
            </a:extLst>
          </p:cNvPr>
          <p:cNvSpPr>
            <a:spLocks noGrp="1"/>
          </p:cNvSpPr>
          <p:nvPr>
            <p:ph type="title"/>
          </p:nvPr>
        </p:nvSpPr>
        <p:spPr/>
        <p:txBody>
          <a:bodyPr>
            <a:normAutofit fontScale="90000"/>
          </a:bodyPr>
          <a:lstStyle/>
          <a:p>
            <a:r>
              <a:rPr lang="en-US" dirty="0"/>
              <a:t>Deloitte </a:t>
            </a:r>
            <a:r>
              <a:rPr lang="en-US"/>
              <a:t>USI – FSIB - I</a:t>
            </a:r>
          </a:p>
        </p:txBody>
      </p:sp>
      <p:sp>
        <p:nvSpPr>
          <p:cNvPr id="3" name="Content Placeholder 2">
            <a:extLst>
              <a:ext uri="{FF2B5EF4-FFF2-40B4-BE49-F238E27FC236}">
                <a16:creationId xmlns:a16="http://schemas.microsoft.com/office/drawing/2014/main" id="{CB15669C-6FC0-4A79-BD70-E5A31A1D98F1}"/>
              </a:ext>
            </a:extLst>
          </p:cNvPr>
          <p:cNvSpPr>
            <a:spLocks noGrp="1"/>
          </p:cNvSpPr>
          <p:nvPr>
            <p:ph idx="1"/>
          </p:nvPr>
        </p:nvSpPr>
        <p:spPr/>
        <p:txBody>
          <a:bodyPr vert="horz" lIns="0" tIns="0" rIns="0" bIns="0" rtlCol="0" anchor="t">
            <a:normAutofit/>
          </a:bodyPr>
          <a:lstStyle/>
          <a:p>
            <a:pPr fontAlgn="ctr"/>
            <a:r>
              <a:rPr lang="en-US" dirty="0"/>
              <a:t>Optimize end-to-end compensation data entry process</a:t>
            </a:r>
            <a:endParaRPr lang="en-US" dirty="0">
              <a:solidFill>
                <a:srgbClr val="000000"/>
              </a:solidFill>
              <a:latin typeface="Calibri" charset="0"/>
            </a:endParaRPr>
          </a:p>
        </p:txBody>
      </p:sp>
      <p:sp>
        <p:nvSpPr>
          <p:cNvPr id="4" name="Content Placeholder 3">
            <a:extLst>
              <a:ext uri="{FF2B5EF4-FFF2-40B4-BE49-F238E27FC236}">
                <a16:creationId xmlns:a16="http://schemas.microsoft.com/office/drawing/2014/main" id="{8905A50C-A2AD-4135-B042-3AA3A8FC2C56}"/>
              </a:ext>
            </a:extLst>
          </p:cNvPr>
          <p:cNvSpPr>
            <a:spLocks noGrp="1"/>
          </p:cNvSpPr>
          <p:nvPr>
            <p:ph sz="quarter" idx="13"/>
          </p:nvPr>
        </p:nvSpPr>
        <p:spPr/>
        <p:txBody>
          <a:bodyPr vert="horz" lIns="0" tIns="0" rIns="0" bIns="0" rtlCol="0" anchor="t">
            <a:normAutofit/>
          </a:bodyPr>
          <a:lstStyle/>
          <a:p>
            <a:r>
              <a:rPr lang="en-US" dirty="0"/>
              <a:t>Bots automate the entire process including data validation against original reports, and sending emails confirming successful completion</a:t>
            </a:r>
          </a:p>
        </p:txBody>
      </p:sp>
      <p:sp>
        <p:nvSpPr>
          <p:cNvPr id="5" name="Content Placeholder 4">
            <a:extLst>
              <a:ext uri="{FF2B5EF4-FFF2-40B4-BE49-F238E27FC236}">
                <a16:creationId xmlns:a16="http://schemas.microsoft.com/office/drawing/2014/main" id="{CF1FE582-7154-4791-9333-6A871F306C84}"/>
              </a:ext>
            </a:extLst>
          </p:cNvPr>
          <p:cNvSpPr>
            <a:spLocks noGrp="1"/>
          </p:cNvSpPr>
          <p:nvPr>
            <p:ph sz="quarter" idx="14"/>
          </p:nvPr>
        </p:nvSpPr>
        <p:spPr/>
        <p:txBody>
          <a:bodyPr/>
          <a:lstStyle/>
          <a:p>
            <a:pPr marL="112713" indent="-112713">
              <a:spcBef>
                <a:spcPts val="0"/>
              </a:spcBef>
              <a:spcAft>
                <a:spcPts val="600"/>
              </a:spcAft>
              <a:buFont typeface="Arial" panose="020B0604020202020204" pitchFamily="34" charset="0"/>
              <a:buChar char="•"/>
            </a:pPr>
            <a:r>
              <a:rPr lang="en-US" dirty="0"/>
              <a:t>Data entry</a:t>
            </a:r>
          </a:p>
          <a:p>
            <a:pPr marL="112713" indent="-112713">
              <a:spcBef>
                <a:spcPts val="0"/>
              </a:spcBef>
              <a:spcAft>
                <a:spcPts val="600"/>
              </a:spcAft>
              <a:buFont typeface="Arial" panose="020B0604020202020204" pitchFamily="34" charset="0"/>
              <a:buChar char="•"/>
            </a:pPr>
            <a:r>
              <a:rPr lang="en-US" dirty="0"/>
              <a:t>Data validation</a:t>
            </a:r>
          </a:p>
          <a:p>
            <a:pPr marL="112713" indent="-112713">
              <a:spcBef>
                <a:spcPts val="0"/>
              </a:spcBef>
              <a:spcAft>
                <a:spcPts val="600"/>
              </a:spcAft>
              <a:buFont typeface="Arial" panose="020B0604020202020204" pitchFamily="34" charset="0"/>
              <a:buChar char="•"/>
            </a:pPr>
            <a:r>
              <a:rPr lang="en-US" dirty="0"/>
              <a:t>Email notification</a:t>
            </a:r>
          </a:p>
        </p:txBody>
      </p:sp>
      <p:sp>
        <p:nvSpPr>
          <p:cNvPr id="6" name="Content Placeholder 5">
            <a:extLst>
              <a:ext uri="{FF2B5EF4-FFF2-40B4-BE49-F238E27FC236}">
                <a16:creationId xmlns:a16="http://schemas.microsoft.com/office/drawing/2014/main" id="{4C0E6C0B-DF32-4487-B1B7-14A5FA10B514}"/>
              </a:ext>
            </a:extLst>
          </p:cNvPr>
          <p:cNvSpPr>
            <a:spLocks noGrp="1"/>
          </p:cNvSpPr>
          <p:nvPr>
            <p:ph sz="quarter" idx="15"/>
          </p:nvPr>
        </p:nvSpPr>
        <p:spPr/>
        <p:txBody>
          <a:bodyPr/>
          <a:lstStyle/>
          <a:p>
            <a:pPr>
              <a:spcBef>
                <a:spcPts val="0"/>
              </a:spcBef>
              <a:spcAft>
                <a:spcPts val="600"/>
              </a:spcAft>
            </a:pPr>
            <a:r>
              <a:rPr lang="en-US" dirty="0"/>
              <a:t>Reduction in process execution</a:t>
            </a:r>
            <a:r>
              <a:rPr lang="en-US" dirty="0">
                <a:solidFill>
                  <a:srgbClr val="00B0F0"/>
                </a:solidFill>
              </a:rPr>
              <a:t> </a:t>
            </a:r>
            <a:r>
              <a:rPr lang="en-US" dirty="0"/>
              <a:t>time from hours to minutes </a:t>
            </a:r>
          </a:p>
          <a:p>
            <a:pPr>
              <a:spcBef>
                <a:spcPts val="0"/>
              </a:spcBef>
              <a:spcAft>
                <a:spcPts val="600"/>
              </a:spcAft>
            </a:pPr>
            <a:r>
              <a:rPr lang="en-US" dirty="0"/>
              <a:t>Delivery of error-free data</a:t>
            </a:r>
          </a:p>
        </p:txBody>
      </p:sp>
      <p:sp>
        <p:nvSpPr>
          <p:cNvPr id="7" name="Content Placeholder 6">
            <a:extLst>
              <a:ext uri="{FF2B5EF4-FFF2-40B4-BE49-F238E27FC236}">
                <a16:creationId xmlns:a16="http://schemas.microsoft.com/office/drawing/2014/main" id="{4EE006C3-6E85-4FE8-BCBD-C0A719F7DCFB}"/>
              </a:ext>
            </a:extLst>
          </p:cNvPr>
          <p:cNvSpPr>
            <a:spLocks noGrp="1"/>
          </p:cNvSpPr>
          <p:nvPr>
            <p:ph sz="quarter" idx="16"/>
          </p:nvPr>
        </p:nvSpPr>
        <p:spPr>
          <a:xfrm>
            <a:off x="346075" y="254000"/>
            <a:ext cx="8626475" cy="369332"/>
          </a:xfrm>
        </p:spPr>
        <p:txBody>
          <a:bodyPr/>
          <a:lstStyle/>
          <a:p>
            <a:r>
              <a:rPr lang="en-US" dirty="0"/>
              <a:t>Big Four Consulting Firm</a:t>
            </a:r>
          </a:p>
        </p:txBody>
      </p:sp>
      <p:sp>
        <p:nvSpPr>
          <p:cNvPr id="8" name="Content Placeholder 7">
            <a:extLst>
              <a:ext uri="{FF2B5EF4-FFF2-40B4-BE49-F238E27FC236}">
                <a16:creationId xmlns:a16="http://schemas.microsoft.com/office/drawing/2014/main" id="{01DFC9A9-AEE7-42CA-92BA-C2EE92E5C7C8}"/>
              </a:ext>
            </a:extLst>
          </p:cNvPr>
          <p:cNvSpPr>
            <a:spLocks noGrp="1"/>
          </p:cNvSpPr>
          <p:nvPr>
            <p:ph sz="quarter" idx="17"/>
          </p:nvPr>
        </p:nvSpPr>
        <p:spPr/>
        <p:txBody>
          <a:bodyPr/>
          <a:lstStyle/>
          <a:p>
            <a:r>
              <a:rPr lang="en-US" dirty="0"/>
              <a:t>Financial Services - Insurance</a:t>
            </a:r>
          </a:p>
        </p:txBody>
      </p:sp>
      <p:pic>
        <p:nvPicPr>
          <p:cNvPr id="10" name="Picture 9">
            <a:extLst>
              <a:ext uri="{FF2B5EF4-FFF2-40B4-BE49-F238E27FC236}">
                <a16:creationId xmlns:a16="http://schemas.microsoft.com/office/drawing/2014/main" id="{F06D0636-7112-4D12-8112-5B9F8B15497C}"/>
              </a:ext>
            </a:extLst>
          </p:cNvPr>
          <p:cNvPicPr>
            <a:picLocks noChangeAspect="1"/>
          </p:cNvPicPr>
          <p:nvPr/>
        </p:nvPicPr>
        <p:blipFill>
          <a:blip r:embed="rId2"/>
          <a:stretch>
            <a:fillRect/>
          </a:stretch>
        </p:blipFill>
        <p:spPr>
          <a:xfrm>
            <a:off x="10881107" y="90311"/>
            <a:ext cx="646232" cy="676715"/>
          </a:xfrm>
          <a:prstGeom prst="rect">
            <a:avLst/>
          </a:prstGeom>
        </p:spPr>
      </p:pic>
    </p:spTree>
    <p:extLst>
      <p:ext uri="{BB962C8B-B14F-4D97-AF65-F5344CB8AC3E}">
        <p14:creationId xmlns:p14="http://schemas.microsoft.com/office/powerpoint/2010/main" val="3470313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A8D94-F93B-4971-B9EB-F03D29B6DEA8}"/>
              </a:ext>
            </a:extLst>
          </p:cNvPr>
          <p:cNvSpPr>
            <a:spLocks noGrp="1"/>
          </p:cNvSpPr>
          <p:nvPr>
            <p:ph type="title"/>
          </p:nvPr>
        </p:nvSpPr>
        <p:spPr/>
        <p:txBody>
          <a:bodyPr>
            <a:normAutofit fontScale="90000"/>
          </a:bodyPr>
          <a:lstStyle/>
          <a:p>
            <a:r>
              <a:rPr lang="en-US" dirty="0"/>
              <a:t>Deloitte </a:t>
            </a:r>
            <a:r>
              <a:rPr lang="en-US"/>
              <a:t>USI – FSIB - I</a:t>
            </a:r>
          </a:p>
        </p:txBody>
      </p:sp>
      <p:sp>
        <p:nvSpPr>
          <p:cNvPr id="3" name="Content Placeholder 2">
            <a:extLst>
              <a:ext uri="{FF2B5EF4-FFF2-40B4-BE49-F238E27FC236}">
                <a16:creationId xmlns:a16="http://schemas.microsoft.com/office/drawing/2014/main" id="{CB15669C-6FC0-4A79-BD70-E5A31A1D98F1}"/>
              </a:ext>
            </a:extLst>
          </p:cNvPr>
          <p:cNvSpPr>
            <a:spLocks noGrp="1"/>
          </p:cNvSpPr>
          <p:nvPr>
            <p:ph idx="1"/>
          </p:nvPr>
        </p:nvSpPr>
        <p:spPr/>
        <p:txBody>
          <a:bodyPr vert="horz" lIns="0" tIns="0" rIns="0" bIns="0" rtlCol="0" anchor="t">
            <a:normAutofit/>
          </a:bodyPr>
          <a:lstStyle/>
          <a:p>
            <a:pPr fontAlgn="ctr"/>
            <a:r>
              <a:rPr lang="en-US" dirty="0">
                <a:latin typeface="Verdana"/>
                <a:ea typeface="Verdana"/>
                <a:cs typeface="Verdana"/>
              </a:rPr>
              <a:t>Minimize exposure of sensitive, personal private information (PPI) of full-time employees to multiple humans</a:t>
            </a:r>
          </a:p>
        </p:txBody>
      </p:sp>
      <p:sp>
        <p:nvSpPr>
          <p:cNvPr id="4" name="Content Placeholder 3">
            <a:extLst>
              <a:ext uri="{FF2B5EF4-FFF2-40B4-BE49-F238E27FC236}">
                <a16:creationId xmlns:a16="http://schemas.microsoft.com/office/drawing/2014/main" id="{8905A50C-A2AD-4135-B042-3AA3A8FC2C56}"/>
              </a:ext>
            </a:extLst>
          </p:cNvPr>
          <p:cNvSpPr>
            <a:spLocks noGrp="1"/>
          </p:cNvSpPr>
          <p:nvPr>
            <p:ph sz="quarter" idx="13"/>
          </p:nvPr>
        </p:nvSpPr>
        <p:spPr/>
        <p:txBody>
          <a:bodyPr vert="horz" lIns="0" tIns="0" rIns="0" bIns="0" rtlCol="0" anchor="t">
            <a:normAutofit/>
          </a:bodyPr>
          <a:lstStyle/>
          <a:p>
            <a:r>
              <a:rPr lang="en-US" dirty="0"/>
              <a:t>Bots automate the end-to-end process of managing the PPI of employees</a:t>
            </a:r>
          </a:p>
        </p:txBody>
      </p:sp>
      <p:sp>
        <p:nvSpPr>
          <p:cNvPr id="5" name="Content Placeholder 4">
            <a:extLst>
              <a:ext uri="{FF2B5EF4-FFF2-40B4-BE49-F238E27FC236}">
                <a16:creationId xmlns:a16="http://schemas.microsoft.com/office/drawing/2014/main" id="{CF1FE582-7154-4791-9333-6A871F306C84}"/>
              </a:ext>
            </a:extLst>
          </p:cNvPr>
          <p:cNvSpPr>
            <a:spLocks noGrp="1"/>
          </p:cNvSpPr>
          <p:nvPr>
            <p:ph sz="quarter" idx="14"/>
          </p:nvPr>
        </p:nvSpPr>
        <p:spPr/>
        <p:txBody>
          <a:bodyPr/>
          <a:lstStyle/>
          <a:p>
            <a:pPr marL="112713" indent="-112713">
              <a:spcBef>
                <a:spcPts val="0"/>
              </a:spcBef>
              <a:spcAft>
                <a:spcPts val="600"/>
              </a:spcAft>
              <a:buFont typeface="Arial" panose="020B0604020202020204" pitchFamily="34" charset="0"/>
              <a:buChar char="•"/>
            </a:pPr>
            <a:r>
              <a:rPr lang="en-US" dirty="0"/>
              <a:t>PPI data acquisition</a:t>
            </a:r>
          </a:p>
          <a:p>
            <a:pPr marL="112713" indent="-112713">
              <a:spcBef>
                <a:spcPts val="0"/>
              </a:spcBef>
              <a:spcAft>
                <a:spcPts val="600"/>
              </a:spcAft>
              <a:buFont typeface="Arial" panose="020B0604020202020204" pitchFamily="34" charset="0"/>
              <a:buChar char="•"/>
            </a:pPr>
            <a:r>
              <a:rPr lang="en-US" dirty="0"/>
              <a:t>Data validation</a:t>
            </a:r>
          </a:p>
          <a:p>
            <a:pPr marL="112713" indent="-112713">
              <a:spcBef>
                <a:spcPts val="0"/>
              </a:spcBef>
              <a:spcAft>
                <a:spcPts val="600"/>
              </a:spcAft>
              <a:buFont typeface="Arial" panose="020B0604020202020204" pitchFamily="34" charset="0"/>
              <a:buChar char="•"/>
            </a:pPr>
            <a:r>
              <a:rPr lang="en-US" dirty="0"/>
              <a:t>Data entry</a:t>
            </a:r>
          </a:p>
          <a:p>
            <a:pPr marL="285750" indent="-285750">
              <a:spcBef>
                <a:spcPts val="0"/>
              </a:spcBef>
              <a:spcAft>
                <a:spcPts val="600"/>
              </a:spcAft>
              <a:buFont typeface="Arial" panose="020B0604020202020204" pitchFamily="34" charset="0"/>
              <a:buChar char="•"/>
            </a:pPr>
            <a:endParaRPr lang="en-US" dirty="0"/>
          </a:p>
          <a:p>
            <a:pPr marL="285750" indent="-285750">
              <a:spcBef>
                <a:spcPts val="0"/>
              </a:spcBef>
              <a:spcAft>
                <a:spcPts val="600"/>
              </a:spcAft>
              <a:buFont typeface="Arial" panose="020B0604020202020204" pitchFamily="34" charset="0"/>
              <a:buChar char="•"/>
            </a:pPr>
            <a:endParaRPr lang="en-US" dirty="0"/>
          </a:p>
        </p:txBody>
      </p:sp>
      <p:sp>
        <p:nvSpPr>
          <p:cNvPr id="6" name="Content Placeholder 5">
            <a:extLst>
              <a:ext uri="{FF2B5EF4-FFF2-40B4-BE49-F238E27FC236}">
                <a16:creationId xmlns:a16="http://schemas.microsoft.com/office/drawing/2014/main" id="{4C0E6C0B-DF32-4487-B1B7-14A5FA10B514}"/>
              </a:ext>
            </a:extLst>
          </p:cNvPr>
          <p:cNvSpPr>
            <a:spLocks noGrp="1"/>
          </p:cNvSpPr>
          <p:nvPr>
            <p:ph sz="quarter" idx="15"/>
          </p:nvPr>
        </p:nvSpPr>
        <p:spPr>
          <a:xfrm>
            <a:off x="9202721" y="1865142"/>
            <a:ext cx="2620433" cy="2503190"/>
          </a:xfrm>
        </p:spPr>
        <p:txBody>
          <a:bodyPr vert="horz" lIns="0" tIns="0" rIns="0" bIns="0" rtlCol="0" anchor="t">
            <a:normAutofit fontScale="92500" lnSpcReduction="10000"/>
          </a:bodyPr>
          <a:lstStyle/>
          <a:p>
            <a:pPr>
              <a:spcBef>
                <a:spcPts val="0"/>
              </a:spcBef>
              <a:spcAft>
                <a:spcPts val="600"/>
              </a:spcAft>
            </a:pPr>
            <a:r>
              <a:rPr lang="en-US" dirty="0"/>
              <a:t>Limits access of PPI to the owner</a:t>
            </a:r>
          </a:p>
          <a:p>
            <a:pPr>
              <a:spcBef>
                <a:spcPts val="0"/>
              </a:spcBef>
              <a:spcAft>
                <a:spcPts val="600"/>
              </a:spcAft>
            </a:pPr>
            <a:r>
              <a:rPr lang="en-US" dirty="0"/>
              <a:t>Reduction in data entry and processing time for PPI </a:t>
            </a:r>
            <a:endParaRPr lang="en-US" dirty="0">
              <a:solidFill>
                <a:schemeClr val="tx1"/>
              </a:solidFill>
            </a:endParaRPr>
          </a:p>
          <a:p>
            <a:pPr>
              <a:spcBef>
                <a:spcPts val="0"/>
              </a:spcBef>
              <a:spcAft>
                <a:spcPts val="600"/>
              </a:spcAft>
            </a:pPr>
            <a:r>
              <a:rPr lang="en-US" dirty="0"/>
              <a:t>Key program for internal Efficiency Improvement Initiative</a:t>
            </a:r>
          </a:p>
          <a:p>
            <a:pPr>
              <a:spcBef>
                <a:spcPts val="0"/>
              </a:spcBef>
              <a:spcAft>
                <a:spcPts val="600"/>
              </a:spcAft>
            </a:pPr>
            <a:r>
              <a:rPr lang="en-US" dirty="0"/>
              <a:t>Error-free data entry </a:t>
            </a:r>
          </a:p>
        </p:txBody>
      </p:sp>
      <p:sp>
        <p:nvSpPr>
          <p:cNvPr id="7" name="Content Placeholder 6">
            <a:extLst>
              <a:ext uri="{FF2B5EF4-FFF2-40B4-BE49-F238E27FC236}">
                <a16:creationId xmlns:a16="http://schemas.microsoft.com/office/drawing/2014/main" id="{4EE006C3-6E85-4FE8-BCBD-C0A719F7DCFB}"/>
              </a:ext>
            </a:extLst>
          </p:cNvPr>
          <p:cNvSpPr>
            <a:spLocks noGrp="1"/>
          </p:cNvSpPr>
          <p:nvPr>
            <p:ph sz="quarter" idx="16"/>
          </p:nvPr>
        </p:nvSpPr>
        <p:spPr>
          <a:xfrm>
            <a:off x="346075" y="254000"/>
            <a:ext cx="8626475" cy="369332"/>
          </a:xfrm>
        </p:spPr>
        <p:txBody>
          <a:bodyPr/>
          <a:lstStyle/>
          <a:p>
            <a:r>
              <a:rPr lang="en-US" dirty="0"/>
              <a:t>Big Four Consulting Firm</a:t>
            </a:r>
          </a:p>
        </p:txBody>
      </p:sp>
      <p:sp>
        <p:nvSpPr>
          <p:cNvPr id="8" name="Content Placeholder 7">
            <a:extLst>
              <a:ext uri="{FF2B5EF4-FFF2-40B4-BE49-F238E27FC236}">
                <a16:creationId xmlns:a16="http://schemas.microsoft.com/office/drawing/2014/main" id="{01DFC9A9-AEE7-42CA-92BA-C2EE92E5C7C8}"/>
              </a:ext>
            </a:extLst>
          </p:cNvPr>
          <p:cNvSpPr>
            <a:spLocks noGrp="1"/>
          </p:cNvSpPr>
          <p:nvPr>
            <p:ph sz="quarter" idx="17"/>
          </p:nvPr>
        </p:nvSpPr>
        <p:spPr/>
        <p:txBody>
          <a:bodyPr/>
          <a:lstStyle/>
          <a:p>
            <a:r>
              <a:rPr lang="en-US" dirty="0"/>
              <a:t>Financial Services - Insurance</a:t>
            </a:r>
          </a:p>
        </p:txBody>
      </p:sp>
      <p:pic>
        <p:nvPicPr>
          <p:cNvPr id="10" name="Picture 9">
            <a:extLst>
              <a:ext uri="{FF2B5EF4-FFF2-40B4-BE49-F238E27FC236}">
                <a16:creationId xmlns:a16="http://schemas.microsoft.com/office/drawing/2014/main" id="{C40CC7E0-736E-4B55-B991-2EDCC5804D1E}"/>
              </a:ext>
            </a:extLst>
          </p:cNvPr>
          <p:cNvPicPr>
            <a:picLocks noChangeAspect="1"/>
          </p:cNvPicPr>
          <p:nvPr/>
        </p:nvPicPr>
        <p:blipFill>
          <a:blip r:embed="rId2"/>
          <a:stretch>
            <a:fillRect/>
          </a:stretch>
        </p:blipFill>
        <p:spPr>
          <a:xfrm>
            <a:off x="10881107" y="90311"/>
            <a:ext cx="646232" cy="676715"/>
          </a:xfrm>
          <a:prstGeom prst="rect">
            <a:avLst/>
          </a:prstGeom>
        </p:spPr>
      </p:pic>
    </p:spTree>
    <p:extLst>
      <p:ext uri="{BB962C8B-B14F-4D97-AF65-F5344CB8AC3E}">
        <p14:creationId xmlns:p14="http://schemas.microsoft.com/office/powerpoint/2010/main" val="19582509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BA19-69F0-48DC-B9C6-8E43A1644CCD}"/>
              </a:ext>
            </a:extLst>
          </p:cNvPr>
          <p:cNvSpPr>
            <a:spLocks noGrp="1"/>
          </p:cNvSpPr>
          <p:nvPr>
            <p:ph type="title"/>
          </p:nvPr>
        </p:nvSpPr>
        <p:spPr/>
        <p:txBody>
          <a:bodyPr>
            <a:normAutofit fontScale="90000"/>
          </a:bodyPr>
          <a:lstStyle/>
          <a:p>
            <a:r>
              <a:rPr lang="en-US" dirty="0"/>
              <a:t>Winter Group – FSIB Insurance</a:t>
            </a:r>
          </a:p>
        </p:txBody>
      </p:sp>
      <p:sp>
        <p:nvSpPr>
          <p:cNvPr id="3" name="Content Placeholder 2">
            <a:extLst>
              <a:ext uri="{FF2B5EF4-FFF2-40B4-BE49-F238E27FC236}">
                <a16:creationId xmlns:a16="http://schemas.microsoft.com/office/drawing/2014/main" id="{8B1080E3-A02A-4E86-9408-2750C552242C}"/>
              </a:ext>
            </a:extLst>
          </p:cNvPr>
          <p:cNvSpPr>
            <a:spLocks noGrp="1"/>
          </p:cNvSpPr>
          <p:nvPr>
            <p:ph idx="1"/>
          </p:nvPr>
        </p:nvSpPr>
        <p:spPr/>
        <p:txBody>
          <a:bodyPr vert="horz" lIns="0" tIns="0" rIns="0" bIns="0" rtlCol="0" anchor="t">
            <a:normAutofit/>
          </a:bodyPr>
          <a:lstStyle/>
          <a:p>
            <a:r>
              <a:rPr lang="en-US" dirty="0"/>
              <a:t>Optimize web data extraction process</a:t>
            </a:r>
          </a:p>
        </p:txBody>
      </p:sp>
      <p:sp>
        <p:nvSpPr>
          <p:cNvPr id="4" name="Content Placeholder 3">
            <a:extLst>
              <a:ext uri="{FF2B5EF4-FFF2-40B4-BE49-F238E27FC236}">
                <a16:creationId xmlns:a16="http://schemas.microsoft.com/office/drawing/2014/main" id="{ED4F485C-A1BA-42FE-BE2B-7147D8AA566A}"/>
              </a:ext>
            </a:extLst>
          </p:cNvPr>
          <p:cNvSpPr>
            <a:spLocks noGrp="1"/>
          </p:cNvSpPr>
          <p:nvPr>
            <p:ph sz="quarter" idx="13"/>
          </p:nvPr>
        </p:nvSpPr>
        <p:spPr/>
        <p:txBody>
          <a:bodyPr vert="horz" lIns="0" tIns="0" rIns="0" bIns="0" rtlCol="0" anchor="t">
            <a:normAutofit/>
          </a:bodyPr>
          <a:lstStyle/>
          <a:p>
            <a:r>
              <a:rPr lang="en-US" dirty="0"/>
              <a:t>Bots extract data from multiple web databases</a:t>
            </a:r>
          </a:p>
          <a:p>
            <a:endParaRPr lang="en-US" dirty="0"/>
          </a:p>
        </p:txBody>
      </p:sp>
      <p:sp>
        <p:nvSpPr>
          <p:cNvPr id="5" name="Content Placeholder 4">
            <a:extLst>
              <a:ext uri="{FF2B5EF4-FFF2-40B4-BE49-F238E27FC236}">
                <a16:creationId xmlns:a16="http://schemas.microsoft.com/office/drawing/2014/main" id="{A952E1B9-7006-4F33-92EC-0CAD56B6F4DC}"/>
              </a:ext>
            </a:extLst>
          </p:cNvPr>
          <p:cNvSpPr>
            <a:spLocks noGrp="1"/>
          </p:cNvSpPr>
          <p:nvPr>
            <p:ph sz="quarter" idx="14"/>
          </p:nvPr>
        </p:nvSpPr>
        <p:spPr/>
        <p:txBody>
          <a:bodyPr/>
          <a:lstStyle/>
          <a:p>
            <a:pPr marL="112713" indent="-112713">
              <a:buFont typeface="Arial" panose="020B0604020202020204" pitchFamily="34" charset="0"/>
              <a:buChar char="•"/>
            </a:pPr>
            <a:r>
              <a:rPr lang="en-US" dirty="0"/>
              <a:t>Web data extraction</a:t>
            </a:r>
          </a:p>
          <a:p>
            <a:pPr marL="112713" indent="-112713">
              <a:buFont typeface="Arial" panose="020B0604020202020204" pitchFamily="34" charset="0"/>
              <a:buChar char="•"/>
            </a:pPr>
            <a:r>
              <a:rPr lang="en-US" dirty="0"/>
              <a:t>Data validation</a:t>
            </a:r>
          </a:p>
          <a:p>
            <a:pPr marL="112713" indent="-112713">
              <a:buFont typeface="Arial" panose="020B0604020202020204" pitchFamily="34" charset="0"/>
              <a:buChar char="•"/>
            </a:pPr>
            <a:r>
              <a:rPr lang="en-US" dirty="0"/>
              <a:t>Data entry</a:t>
            </a:r>
          </a:p>
          <a:p>
            <a:endParaRPr lang="en-US" dirty="0"/>
          </a:p>
        </p:txBody>
      </p:sp>
      <p:sp>
        <p:nvSpPr>
          <p:cNvPr id="6" name="Content Placeholder 5">
            <a:extLst>
              <a:ext uri="{FF2B5EF4-FFF2-40B4-BE49-F238E27FC236}">
                <a16:creationId xmlns:a16="http://schemas.microsoft.com/office/drawing/2014/main" id="{361ABBA3-E27C-4A54-BD28-889EB413C719}"/>
              </a:ext>
            </a:extLst>
          </p:cNvPr>
          <p:cNvSpPr>
            <a:spLocks noGrp="1"/>
          </p:cNvSpPr>
          <p:nvPr>
            <p:ph sz="quarter" idx="15"/>
          </p:nvPr>
        </p:nvSpPr>
        <p:spPr/>
        <p:txBody>
          <a:bodyPr vert="horz" lIns="0" tIns="0" rIns="0" bIns="0" rtlCol="0" anchor="t">
            <a:normAutofit/>
          </a:bodyPr>
          <a:lstStyle/>
          <a:p>
            <a:pPr>
              <a:spcBef>
                <a:spcPts val="0"/>
              </a:spcBef>
              <a:spcAft>
                <a:spcPts val="600"/>
              </a:spcAft>
            </a:pPr>
            <a:r>
              <a:rPr lang="en-US" dirty="0"/>
              <a:t>Fast data extraction</a:t>
            </a:r>
          </a:p>
          <a:p>
            <a:pPr>
              <a:spcBef>
                <a:spcPts val="0"/>
              </a:spcBef>
              <a:spcAft>
                <a:spcPts val="600"/>
              </a:spcAft>
            </a:pPr>
            <a:r>
              <a:rPr lang="en-US" dirty="0"/>
              <a:t>Error free information</a:t>
            </a:r>
          </a:p>
          <a:p>
            <a:pPr>
              <a:spcBef>
                <a:spcPts val="0"/>
              </a:spcBef>
              <a:spcAft>
                <a:spcPts val="600"/>
              </a:spcAft>
            </a:pPr>
            <a:r>
              <a:rPr lang="en-US" dirty="0"/>
              <a:t>Reduction in data collection and validation costs</a:t>
            </a:r>
          </a:p>
        </p:txBody>
      </p:sp>
      <p:sp>
        <p:nvSpPr>
          <p:cNvPr id="7" name="Content Placeholder 6">
            <a:extLst>
              <a:ext uri="{FF2B5EF4-FFF2-40B4-BE49-F238E27FC236}">
                <a16:creationId xmlns:a16="http://schemas.microsoft.com/office/drawing/2014/main" id="{0AD5275C-18C2-4E96-841D-6813378E990E}"/>
              </a:ext>
            </a:extLst>
          </p:cNvPr>
          <p:cNvSpPr>
            <a:spLocks noGrp="1"/>
          </p:cNvSpPr>
          <p:nvPr>
            <p:ph sz="quarter" idx="16"/>
          </p:nvPr>
        </p:nvSpPr>
        <p:spPr>
          <a:xfrm>
            <a:off x="346075" y="254000"/>
            <a:ext cx="8626475" cy="369332"/>
          </a:xfrm>
        </p:spPr>
        <p:txBody>
          <a:bodyPr/>
          <a:lstStyle/>
          <a:p>
            <a:r>
              <a:rPr lang="en-US" dirty="0"/>
              <a:t>US Insurance Company</a:t>
            </a:r>
          </a:p>
        </p:txBody>
      </p:sp>
      <p:sp>
        <p:nvSpPr>
          <p:cNvPr id="8" name="Content Placeholder 7">
            <a:extLst>
              <a:ext uri="{FF2B5EF4-FFF2-40B4-BE49-F238E27FC236}">
                <a16:creationId xmlns:a16="http://schemas.microsoft.com/office/drawing/2014/main" id="{7278D536-1970-4A76-B85E-F7FC3CE08958}"/>
              </a:ext>
            </a:extLst>
          </p:cNvPr>
          <p:cNvSpPr>
            <a:spLocks noGrp="1"/>
          </p:cNvSpPr>
          <p:nvPr>
            <p:ph sz="quarter" idx="17"/>
          </p:nvPr>
        </p:nvSpPr>
        <p:spPr/>
        <p:txBody>
          <a:bodyPr/>
          <a:lstStyle/>
          <a:p>
            <a:r>
              <a:rPr lang="en-US" dirty="0"/>
              <a:t>Financial Service - Insurance</a:t>
            </a:r>
          </a:p>
        </p:txBody>
      </p:sp>
      <p:pic>
        <p:nvPicPr>
          <p:cNvPr id="10" name="Picture 9">
            <a:extLst>
              <a:ext uri="{FF2B5EF4-FFF2-40B4-BE49-F238E27FC236}">
                <a16:creationId xmlns:a16="http://schemas.microsoft.com/office/drawing/2014/main" id="{B720471F-0DAA-4997-91F9-3D210B7B1D3A}"/>
              </a:ext>
            </a:extLst>
          </p:cNvPr>
          <p:cNvPicPr>
            <a:picLocks noChangeAspect="1"/>
          </p:cNvPicPr>
          <p:nvPr/>
        </p:nvPicPr>
        <p:blipFill>
          <a:blip r:embed="rId2"/>
          <a:stretch>
            <a:fillRect/>
          </a:stretch>
        </p:blipFill>
        <p:spPr>
          <a:xfrm>
            <a:off x="10714821" y="162052"/>
            <a:ext cx="640135" cy="609653"/>
          </a:xfrm>
          <a:prstGeom prst="rect">
            <a:avLst/>
          </a:prstGeom>
        </p:spPr>
      </p:pic>
    </p:spTree>
    <p:extLst>
      <p:ext uri="{BB962C8B-B14F-4D97-AF65-F5344CB8AC3E}">
        <p14:creationId xmlns:p14="http://schemas.microsoft.com/office/powerpoint/2010/main" val="932217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BDE00-EB53-4144-BB1F-87592441933D}"/>
              </a:ext>
            </a:extLst>
          </p:cNvPr>
          <p:cNvSpPr>
            <a:spLocks noGrp="1"/>
          </p:cNvSpPr>
          <p:nvPr>
            <p:ph type="title"/>
          </p:nvPr>
        </p:nvSpPr>
        <p:spPr/>
        <p:txBody>
          <a:bodyPr>
            <a:normAutofit fontScale="90000"/>
          </a:bodyPr>
          <a:lstStyle/>
          <a:p>
            <a:r>
              <a:rPr lang="en-US" dirty="0"/>
              <a:t>SME Customer Service – FSIB Banking</a:t>
            </a:r>
          </a:p>
        </p:txBody>
      </p:sp>
      <p:sp>
        <p:nvSpPr>
          <p:cNvPr id="3" name="Content Placeholder 2">
            <a:extLst>
              <a:ext uri="{FF2B5EF4-FFF2-40B4-BE49-F238E27FC236}">
                <a16:creationId xmlns:a16="http://schemas.microsoft.com/office/drawing/2014/main" id="{05DD32C2-9665-4EB4-914C-A5589458BA03}"/>
              </a:ext>
            </a:extLst>
          </p:cNvPr>
          <p:cNvSpPr>
            <a:spLocks noGrp="1"/>
          </p:cNvSpPr>
          <p:nvPr>
            <p:ph idx="1"/>
          </p:nvPr>
        </p:nvSpPr>
        <p:spPr/>
        <p:txBody>
          <a:bodyPr/>
          <a:lstStyle/>
          <a:p>
            <a:pPr fontAlgn="ctr"/>
            <a:r>
              <a:rPr lang="en-IN" dirty="0"/>
              <a:t>Build an error-free customer database</a:t>
            </a:r>
            <a:endParaRPr lang="en-US" dirty="0">
              <a:solidFill>
                <a:srgbClr val="000000"/>
              </a:solidFill>
              <a:latin typeface="Calibri" charset="0"/>
            </a:endParaRPr>
          </a:p>
        </p:txBody>
      </p:sp>
      <p:sp>
        <p:nvSpPr>
          <p:cNvPr id="4" name="Content Placeholder 3">
            <a:extLst>
              <a:ext uri="{FF2B5EF4-FFF2-40B4-BE49-F238E27FC236}">
                <a16:creationId xmlns:a16="http://schemas.microsoft.com/office/drawing/2014/main" id="{762EE47A-739D-4ACB-B7CC-02A9C1EF944D}"/>
              </a:ext>
            </a:extLst>
          </p:cNvPr>
          <p:cNvSpPr>
            <a:spLocks noGrp="1"/>
          </p:cNvSpPr>
          <p:nvPr>
            <p:ph sz="quarter" idx="13"/>
          </p:nvPr>
        </p:nvSpPr>
        <p:spPr/>
        <p:txBody>
          <a:bodyPr/>
          <a:lstStyle/>
          <a:p>
            <a:r>
              <a:rPr lang="en-IN" dirty="0"/>
              <a:t>Automated the collection and consolidation of customer data</a:t>
            </a:r>
            <a:endParaRPr lang="en-US" dirty="0"/>
          </a:p>
        </p:txBody>
      </p:sp>
      <p:sp>
        <p:nvSpPr>
          <p:cNvPr id="5" name="Content Placeholder 4">
            <a:extLst>
              <a:ext uri="{FF2B5EF4-FFF2-40B4-BE49-F238E27FC236}">
                <a16:creationId xmlns:a16="http://schemas.microsoft.com/office/drawing/2014/main" id="{093C3050-E623-401A-B6D2-695915CD5C2B}"/>
              </a:ext>
            </a:extLst>
          </p:cNvPr>
          <p:cNvSpPr>
            <a:spLocks noGrp="1"/>
          </p:cNvSpPr>
          <p:nvPr>
            <p:ph sz="quarter" idx="14"/>
          </p:nvPr>
        </p:nvSpPr>
        <p:spPr/>
        <p:txBody>
          <a:bodyPr/>
          <a:lstStyle/>
          <a:p>
            <a:pPr marL="112713" indent="-112713">
              <a:spcBef>
                <a:spcPts val="0"/>
              </a:spcBef>
              <a:spcAft>
                <a:spcPts val="600"/>
              </a:spcAft>
              <a:buFont typeface="Arial" panose="020B0604020202020204" pitchFamily="34" charset="0"/>
              <a:buChar char="•"/>
            </a:pPr>
            <a:r>
              <a:rPr lang="en-US" dirty="0"/>
              <a:t>Data acquisition</a:t>
            </a:r>
          </a:p>
          <a:p>
            <a:pPr marL="112713" indent="-112713">
              <a:spcBef>
                <a:spcPts val="0"/>
              </a:spcBef>
              <a:spcAft>
                <a:spcPts val="600"/>
              </a:spcAft>
              <a:buFont typeface="Arial" panose="020B0604020202020204" pitchFamily="34" charset="0"/>
              <a:buChar char="•"/>
            </a:pPr>
            <a:r>
              <a:rPr lang="en-US" dirty="0"/>
              <a:t>Data validation</a:t>
            </a:r>
          </a:p>
          <a:p>
            <a:pPr marL="112713" indent="-112713">
              <a:spcBef>
                <a:spcPts val="0"/>
              </a:spcBef>
              <a:spcAft>
                <a:spcPts val="600"/>
              </a:spcAft>
              <a:buFont typeface="Arial" panose="020B0604020202020204" pitchFamily="34" charset="0"/>
              <a:buChar char="•"/>
            </a:pPr>
            <a:r>
              <a:rPr lang="en-US" dirty="0"/>
              <a:t>Data entry &amp; updates</a:t>
            </a:r>
          </a:p>
        </p:txBody>
      </p:sp>
      <p:sp>
        <p:nvSpPr>
          <p:cNvPr id="6" name="Content Placeholder 5">
            <a:extLst>
              <a:ext uri="{FF2B5EF4-FFF2-40B4-BE49-F238E27FC236}">
                <a16:creationId xmlns:a16="http://schemas.microsoft.com/office/drawing/2014/main" id="{7CFA65D6-B137-4EAD-8952-EE130B746D11}"/>
              </a:ext>
            </a:extLst>
          </p:cNvPr>
          <p:cNvSpPr>
            <a:spLocks noGrp="1"/>
          </p:cNvSpPr>
          <p:nvPr>
            <p:ph sz="quarter" idx="15"/>
          </p:nvPr>
        </p:nvSpPr>
        <p:spPr/>
        <p:txBody>
          <a:bodyPr vert="horz" lIns="0" tIns="0" rIns="0" bIns="0" rtlCol="0" anchor="t">
            <a:normAutofit/>
          </a:bodyPr>
          <a:lstStyle/>
          <a:p>
            <a:pPr>
              <a:spcBef>
                <a:spcPts val="0"/>
              </a:spcBef>
              <a:spcAft>
                <a:spcPts val="600"/>
              </a:spcAft>
            </a:pPr>
            <a:r>
              <a:rPr lang="en-IN" dirty="0"/>
              <a:t>Creation of</a:t>
            </a:r>
            <a:r>
              <a:rPr lang="en-IN" dirty="0">
                <a:solidFill>
                  <a:srgbClr val="00B0F0"/>
                </a:solidFill>
              </a:rPr>
              <a:t> </a:t>
            </a:r>
            <a:r>
              <a:rPr lang="en-IN" dirty="0"/>
              <a:t>an error-free customer data repository</a:t>
            </a:r>
          </a:p>
          <a:p>
            <a:pPr>
              <a:spcBef>
                <a:spcPts val="0"/>
              </a:spcBef>
              <a:spcAft>
                <a:spcPts val="600"/>
              </a:spcAft>
            </a:pPr>
            <a:r>
              <a:rPr lang="en-IN" dirty="0"/>
              <a:t>More accurate customer interactions</a:t>
            </a:r>
          </a:p>
          <a:p>
            <a:pPr>
              <a:spcBef>
                <a:spcPts val="0"/>
              </a:spcBef>
              <a:spcAft>
                <a:spcPts val="600"/>
              </a:spcAft>
            </a:pPr>
            <a:r>
              <a:rPr lang="en-IN" dirty="0"/>
              <a:t>Happier clients and end customers</a:t>
            </a:r>
            <a:endParaRPr lang="en-US" dirty="0"/>
          </a:p>
        </p:txBody>
      </p:sp>
      <p:sp>
        <p:nvSpPr>
          <p:cNvPr id="7" name="Content Placeholder 6">
            <a:extLst>
              <a:ext uri="{FF2B5EF4-FFF2-40B4-BE49-F238E27FC236}">
                <a16:creationId xmlns:a16="http://schemas.microsoft.com/office/drawing/2014/main" id="{6B64E8BC-09BC-4EEC-9CB6-142F57D4497B}"/>
              </a:ext>
            </a:extLst>
          </p:cNvPr>
          <p:cNvSpPr>
            <a:spLocks noGrp="1"/>
          </p:cNvSpPr>
          <p:nvPr>
            <p:ph sz="quarter" idx="16"/>
          </p:nvPr>
        </p:nvSpPr>
        <p:spPr>
          <a:xfrm>
            <a:off x="346075" y="254000"/>
            <a:ext cx="8626475" cy="369332"/>
          </a:xfrm>
        </p:spPr>
        <p:txBody>
          <a:bodyPr/>
          <a:lstStyle/>
          <a:p>
            <a:r>
              <a:rPr lang="en-US" dirty="0"/>
              <a:t>Consumer Finance Services Company</a:t>
            </a:r>
          </a:p>
        </p:txBody>
      </p:sp>
      <p:sp>
        <p:nvSpPr>
          <p:cNvPr id="8" name="Content Placeholder 7">
            <a:extLst>
              <a:ext uri="{FF2B5EF4-FFF2-40B4-BE49-F238E27FC236}">
                <a16:creationId xmlns:a16="http://schemas.microsoft.com/office/drawing/2014/main" id="{EAA6906A-94A9-44C0-B018-C4C9B7F4E69E}"/>
              </a:ext>
            </a:extLst>
          </p:cNvPr>
          <p:cNvSpPr>
            <a:spLocks noGrp="1"/>
          </p:cNvSpPr>
          <p:nvPr>
            <p:ph sz="quarter" idx="17"/>
          </p:nvPr>
        </p:nvSpPr>
        <p:spPr/>
        <p:txBody>
          <a:bodyPr/>
          <a:lstStyle/>
          <a:p>
            <a:r>
              <a:rPr lang="en-US" dirty="0"/>
              <a:t>Financial Services - Banking</a:t>
            </a:r>
          </a:p>
        </p:txBody>
      </p:sp>
      <p:pic>
        <p:nvPicPr>
          <p:cNvPr id="9" name="Picture 8">
            <a:extLst>
              <a:ext uri="{FF2B5EF4-FFF2-40B4-BE49-F238E27FC236}">
                <a16:creationId xmlns:a16="http://schemas.microsoft.com/office/drawing/2014/main" id="{AEC0D6D0-0EFB-41C6-8215-2A3007EB052B}"/>
              </a:ext>
            </a:extLst>
          </p:cNvPr>
          <p:cNvPicPr>
            <a:picLocks noChangeAspect="1"/>
          </p:cNvPicPr>
          <p:nvPr/>
        </p:nvPicPr>
        <p:blipFill>
          <a:blip r:embed="rId2"/>
          <a:stretch>
            <a:fillRect/>
          </a:stretch>
        </p:blipFill>
        <p:spPr>
          <a:xfrm>
            <a:off x="10763250" y="162052"/>
            <a:ext cx="677442" cy="602998"/>
          </a:xfrm>
          <a:prstGeom prst="rect">
            <a:avLst/>
          </a:prstGeom>
        </p:spPr>
      </p:pic>
    </p:spTree>
    <p:extLst>
      <p:ext uri="{BB962C8B-B14F-4D97-AF65-F5344CB8AC3E}">
        <p14:creationId xmlns:p14="http://schemas.microsoft.com/office/powerpoint/2010/main" val="3318838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BDE00-EB53-4144-BB1F-87592441933D}"/>
              </a:ext>
            </a:extLst>
          </p:cNvPr>
          <p:cNvSpPr>
            <a:spLocks noGrp="1"/>
          </p:cNvSpPr>
          <p:nvPr>
            <p:ph type="title"/>
          </p:nvPr>
        </p:nvSpPr>
        <p:spPr/>
        <p:txBody>
          <a:bodyPr>
            <a:normAutofit fontScale="90000"/>
          </a:bodyPr>
          <a:lstStyle/>
          <a:p>
            <a:r>
              <a:rPr lang="en-US" dirty="0"/>
              <a:t>Leading Bank – FSIB Banking</a:t>
            </a:r>
          </a:p>
        </p:txBody>
      </p:sp>
      <p:sp>
        <p:nvSpPr>
          <p:cNvPr id="3" name="Content Placeholder 2">
            <a:extLst>
              <a:ext uri="{FF2B5EF4-FFF2-40B4-BE49-F238E27FC236}">
                <a16:creationId xmlns:a16="http://schemas.microsoft.com/office/drawing/2014/main" id="{05DD32C2-9665-4EB4-914C-A5589458BA03}"/>
              </a:ext>
            </a:extLst>
          </p:cNvPr>
          <p:cNvSpPr>
            <a:spLocks noGrp="1"/>
          </p:cNvSpPr>
          <p:nvPr>
            <p:ph idx="1"/>
          </p:nvPr>
        </p:nvSpPr>
        <p:spPr/>
        <p:txBody>
          <a:bodyPr vert="horz" lIns="0" tIns="0" rIns="0" bIns="0" rtlCol="0" anchor="t">
            <a:normAutofit/>
          </a:bodyPr>
          <a:lstStyle/>
          <a:p>
            <a:r>
              <a:rPr lang="en-US" dirty="0"/>
              <a:t>Optimize and integrate invoicing process with SAP</a:t>
            </a:r>
          </a:p>
          <a:p>
            <a:endParaRPr lang="en-US" dirty="0"/>
          </a:p>
        </p:txBody>
      </p:sp>
      <p:sp>
        <p:nvSpPr>
          <p:cNvPr id="4" name="Content Placeholder 3">
            <a:extLst>
              <a:ext uri="{FF2B5EF4-FFF2-40B4-BE49-F238E27FC236}">
                <a16:creationId xmlns:a16="http://schemas.microsoft.com/office/drawing/2014/main" id="{762EE47A-739D-4ACB-B7CC-02A9C1EF944D}"/>
              </a:ext>
            </a:extLst>
          </p:cNvPr>
          <p:cNvSpPr>
            <a:spLocks noGrp="1"/>
          </p:cNvSpPr>
          <p:nvPr>
            <p:ph sz="quarter" idx="13"/>
          </p:nvPr>
        </p:nvSpPr>
        <p:spPr/>
        <p:txBody>
          <a:bodyPr vert="horz" lIns="0" tIns="0" rIns="0" bIns="0" rtlCol="0" anchor="t">
            <a:normAutofit/>
          </a:bodyPr>
          <a:lstStyle/>
          <a:p>
            <a:r>
              <a:rPr lang="en-US" dirty="0"/>
              <a:t>Automate the OCR based invoice process with three way matching validation, exception management, and integration with SAP</a:t>
            </a:r>
          </a:p>
        </p:txBody>
      </p:sp>
      <p:sp>
        <p:nvSpPr>
          <p:cNvPr id="5" name="Content Placeholder 4">
            <a:extLst>
              <a:ext uri="{FF2B5EF4-FFF2-40B4-BE49-F238E27FC236}">
                <a16:creationId xmlns:a16="http://schemas.microsoft.com/office/drawing/2014/main" id="{093C3050-E623-401A-B6D2-695915CD5C2B}"/>
              </a:ext>
            </a:extLst>
          </p:cNvPr>
          <p:cNvSpPr>
            <a:spLocks noGrp="1"/>
          </p:cNvSpPr>
          <p:nvPr>
            <p:ph sz="quarter" idx="14"/>
          </p:nvPr>
        </p:nvSpPr>
        <p:spPr/>
        <p:txBody>
          <a:bodyPr/>
          <a:lstStyle/>
          <a:p>
            <a:pPr marL="112713" indent="-112713">
              <a:buFont typeface="Arial" panose="020B0604020202020204" pitchFamily="34" charset="0"/>
              <a:buChar char="•"/>
            </a:pPr>
            <a:r>
              <a:rPr lang="en-US" dirty="0"/>
              <a:t>OCR data acquisition</a:t>
            </a:r>
          </a:p>
          <a:p>
            <a:pPr marL="112713" indent="-112713">
              <a:buFont typeface="Arial" panose="020B0604020202020204" pitchFamily="34" charset="0"/>
              <a:buChar char="•"/>
            </a:pPr>
            <a:r>
              <a:rPr lang="en-US" dirty="0"/>
              <a:t>3-Way data validation</a:t>
            </a:r>
          </a:p>
          <a:p>
            <a:pPr marL="112713" indent="-112713">
              <a:buFont typeface="Arial" panose="020B0604020202020204" pitchFamily="34" charset="0"/>
              <a:buChar char="•"/>
            </a:pPr>
            <a:r>
              <a:rPr lang="en-US" dirty="0"/>
              <a:t>Exception handling</a:t>
            </a:r>
          </a:p>
          <a:p>
            <a:pPr marL="112713" indent="-112713">
              <a:buFont typeface="Arial" panose="020B0604020202020204" pitchFamily="34" charset="0"/>
              <a:buChar char="•"/>
            </a:pPr>
            <a:r>
              <a:rPr lang="en-US" dirty="0"/>
              <a:t>SAP data entry &amp; updates</a:t>
            </a:r>
          </a:p>
        </p:txBody>
      </p:sp>
      <p:sp>
        <p:nvSpPr>
          <p:cNvPr id="6" name="Content Placeholder 5">
            <a:extLst>
              <a:ext uri="{FF2B5EF4-FFF2-40B4-BE49-F238E27FC236}">
                <a16:creationId xmlns:a16="http://schemas.microsoft.com/office/drawing/2014/main" id="{7CFA65D6-B137-4EAD-8952-EE130B746D11}"/>
              </a:ext>
            </a:extLst>
          </p:cNvPr>
          <p:cNvSpPr>
            <a:spLocks noGrp="1"/>
          </p:cNvSpPr>
          <p:nvPr>
            <p:ph sz="quarter" idx="15"/>
          </p:nvPr>
        </p:nvSpPr>
        <p:spPr/>
        <p:txBody>
          <a:bodyPr/>
          <a:lstStyle/>
          <a:p>
            <a:pPr>
              <a:spcBef>
                <a:spcPts val="0"/>
              </a:spcBef>
              <a:spcAft>
                <a:spcPts val="600"/>
              </a:spcAft>
            </a:pPr>
            <a:r>
              <a:rPr lang="en-US" dirty="0"/>
              <a:t>Elimination of manual effort</a:t>
            </a:r>
          </a:p>
          <a:p>
            <a:pPr>
              <a:spcBef>
                <a:spcPts val="0"/>
              </a:spcBef>
              <a:spcAft>
                <a:spcPts val="600"/>
              </a:spcAft>
            </a:pPr>
            <a:r>
              <a:rPr lang="en-US" dirty="0"/>
              <a:t>Reduction in processing time</a:t>
            </a:r>
          </a:p>
          <a:p>
            <a:pPr>
              <a:spcBef>
                <a:spcPts val="0"/>
              </a:spcBef>
              <a:spcAft>
                <a:spcPts val="600"/>
              </a:spcAft>
            </a:pPr>
            <a:r>
              <a:rPr lang="en-US" dirty="0"/>
              <a:t>Creation of error free data</a:t>
            </a:r>
          </a:p>
        </p:txBody>
      </p:sp>
      <p:sp>
        <p:nvSpPr>
          <p:cNvPr id="7" name="Content Placeholder 6">
            <a:extLst>
              <a:ext uri="{FF2B5EF4-FFF2-40B4-BE49-F238E27FC236}">
                <a16:creationId xmlns:a16="http://schemas.microsoft.com/office/drawing/2014/main" id="{6B64E8BC-09BC-4EEC-9CB6-142F57D4497B}"/>
              </a:ext>
            </a:extLst>
          </p:cNvPr>
          <p:cNvSpPr>
            <a:spLocks noGrp="1"/>
          </p:cNvSpPr>
          <p:nvPr>
            <p:ph sz="quarter" idx="16"/>
          </p:nvPr>
        </p:nvSpPr>
        <p:spPr>
          <a:xfrm>
            <a:off x="346075" y="254000"/>
            <a:ext cx="8626475" cy="369332"/>
          </a:xfrm>
        </p:spPr>
        <p:txBody>
          <a:bodyPr/>
          <a:lstStyle/>
          <a:p>
            <a:r>
              <a:rPr lang="en-US" dirty="0"/>
              <a:t>Leading US Bank</a:t>
            </a:r>
          </a:p>
        </p:txBody>
      </p:sp>
      <p:sp>
        <p:nvSpPr>
          <p:cNvPr id="8" name="Content Placeholder 7">
            <a:extLst>
              <a:ext uri="{FF2B5EF4-FFF2-40B4-BE49-F238E27FC236}">
                <a16:creationId xmlns:a16="http://schemas.microsoft.com/office/drawing/2014/main" id="{EAA6906A-94A9-44C0-B018-C4C9B7F4E69E}"/>
              </a:ext>
            </a:extLst>
          </p:cNvPr>
          <p:cNvSpPr>
            <a:spLocks noGrp="1"/>
          </p:cNvSpPr>
          <p:nvPr>
            <p:ph sz="quarter" idx="17"/>
          </p:nvPr>
        </p:nvSpPr>
        <p:spPr/>
        <p:txBody>
          <a:bodyPr/>
          <a:lstStyle/>
          <a:p>
            <a:r>
              <a:rPr lang="en-US" dirty="0"/>
              <a:t>Financial Services - Banking</a:t>
            </a:r>
          </a:p>
        </p:txBody>
      </p:sp>
      <p:pic>
        <p:nvPicPr>
          <p:cNvPr id="9" name="Picture 8">
            <a:extLst>
              <a:ext uri="{FF2B5EF4-FFF2-40B4-BE49-F238E27FC236}">
                <a16:creationId xmlns:a16="http://schemas.microsoft.com/office/drawing/2014/main" id="{AEC0D6D0-0EFB-41C6-8215-2A3007EB052B}"/>
              </a:ext>
            </a:extLst>
          </p:cNvPr>
          <p:cNvPicPr>
            <a:picLocks noChangeAspect="1"/>
          </p:cNvPicPr>
          <p:nvPr/>
        </p:nvPicPr>
        <p:blipFill>
          <a:blip r:embed="rId2"/>
          <a:stretch>
            <a:fillRect/>
          </a:stretch>
        </p:blipFill>
        <p:spPr>
          <a:xfrm>
            <a:off x="10763250" y="162052"/>
            <a:ext cx="677442" cy="602998"/>
          </a:xfrm>
          <a:prstGeom prst="rect">
            <a:avLst/>
          </a:prstGeom>
        </p:spPr>
      </p:pic>
    </p:spTree>
    <p:extLst>
      <p:ext uri="{BB962C8B-B14F-4D97-AF65-F5344CB8AC3E}">
        <p14:creationId xmlns:p14="http://schemas.microsoft.com/office/powerpoint/2010/main" val="3618254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BDE00-EB53-4144-BB1F-87592441933D}"/>
              </a:ext>
            </a:extLst>
          </p:cNvPr>
          <p:cNvSpPr>
            <a:spLocks noGrp="1"/>
          </p:cNvSpPr>
          <p:nvPr>
            <p:ph type="title"/>
          </p:nvPr>
        </p:nvSpPr>
        <p:spPr/>
        <p:txBody>
          <a:bodyPr>
            <a:normAutofit fontScale="90000"/>
          </a:bodyPr>
          <a:lstStyle/>
          <a:p>
            <a:r>
              <a:rPr lang="en-US" dirty="0"/>
              <a:t>Leading Bank – FSIB Banking</a:t>
            </a:r>
          </a:p>
        </p:txBody>
      </p:sp>
      <p:sp>
        <p:nvSpPr>
          <p:cNvPr id="3" name="Content Placeholder 2">
            <a:extLst>
              <a:ext uri="{FF2B5EF4-FFF2-40B4-BE49-F238E27FC236}">
                <a16:creationId xmlns:a16="http://schemas.microsoft.com/office/drawing/2014/main" id="{05DD32C2-9665-4EB4-914C-A5589458BA03}"/>
              </a:ext>
            </a:extLst>
          </p:cNvPr>
          <p:cNvSpPr>
            <a:spLocks noGrp="1"/>
          </p:cNvSpPr>
          <p:nvPr>
            <p:ph idx="1"/>
          </p:nvPr>
        </p:nvSpPr>
        <p:spPr/>
        <p:txBody>
          <a:bodyPr/>
          <a:lstStyle/>
          <a:p>
            <a:pPr fontAlgn="ctr"/>
            <a:r>
              <a:rPr lang="en-IN" dirty="0"/>
              <a:t>Streamline manual process for extracting and uploading required customer data</a:t>
            </a:r>
            <a:endParaRPr lang="en-US" dirty="0"/>
          </a:p>
        </p:txBody>
      </p:sp>
      <p:sp>
        <p:nvSpPr>
          <p:cNvPr id="4" name="Content Placeholder 3">
            <a:extLst>
              <a:ext uri="{FF2B5EF4-FFF2-40B4-BE49-F238E27FC236}">
                <a16:creationId xmlns:a16="http://schemas.microsoft.com/office/drawing/2014/main" id="{762EE47A-739D-4ACB-B7CC-02A9C1EF944D}"/>
              </a:ext>
            </a:extLst>
          </p:cNvPr>
          <p:cNvSpPr>
            <a:spLocks noGrp="1"/>
          </p:cNvSpPr>
          <p:nvPr>
            <p:ph sz="quarter" idx="13"/>
          </p:nvPr>
        </p:nvSpPr>
        <p:spPr/>
        <p:txBody>
          <a:bodyPr vert="horz" lIns="0" tIns="0" rIns="0" bIns="0" rtlCol="0" anchor="t">
            <a:normAutofit/>
          </a:bodyPr>
          <a:lstStyle/>
          <a:p>
            <a:r>
              <a:rPr lang="en-US" dirty="0"/>
              <a:t>Bots extract, secure, analyze, validate and upload data</a:t>
            </a:r>
          </a:p>
          <a:p>
            <a:endParaRPr lang="en-US" dirty="0"/>
          </a:p>
        </p:txBody>
      </p:sp>
      <p:sp>
        <p:nvSpPr>
          <p:cNvPr id="5" name="Content Placeholder 4">
            <a:extLst>
              <a:ext uri="{FF2B5EF4-FFF2-40B4-BE49-F238E27FC236}">
                <a16:creationId xmlns:a16="http://schemas.microsoft.com/office/drawing/2014/main" id="{093C3050-E623-401A-B6D2-695915CD5C2B}"/>
              </a:ext>
            </a:extLst>
          </p:cNvPr>
          <p:cNvSpPr>
            <a:spLocks noGrp="1"/>
          </p:cNvSpPr>
          <p:nvPr>
            <p:ph sz="quarter" idx="14"/>
          </p:nvPr>
        </p:nvSpPr>
        <p:spPr/>
        <p:txBody>
          <a:bodyPr/>
          <a:lstStyle/>
          <a:p>
            <a:pPr marL="112713" indent="-112713">
              <a:spcBef>
                <a:spcPts val="0"/>
              </a:spcBef>
              <a:spcAft>
                <a:spcPts val="600"/>
              </a:spcAft>
              <a:buFont typeface="Arial" panose="020B0604020202020204" pitchFamily="34" charset="0"/>
              <a:buChar char="•"/>
            </a:pPr>
            <a:r>
              <a:rPr lang="en-US" dirty="0"/>
              <a:t>Data extraction</a:t>
            </a:r>
          </a:p>
          <a:p>
            <a:pPr marL="112713" indent="-112713">
              <a:spcBef>
                <a:spcPts val="0"/>
              </a:spcBef>
              <a:spcAft>
                <a:spcPts val="600"/>
              </a:spcAft>
              <a:buFont typeface="Arial" panose="020B0604020202020204" pitchFamily="34" charset="0"/>
              <a:buChar char="•"/>
            </a:pPr>
            <a:r>
              <a:rPr lang="en-US" dirty="0"/>
              <a:t>Data analysis</a:t>
            </a:r>
          </a:p>
          <a:p>
            <a:pPr marL="112713" indent="-112713">
              <a:spcBef>
                <a:spcPts val="0"/>
              </a:spcBef>
              <a:spcAft>
                <a:spcPts val="600"/>
              </a:spcAft>
              <a:buFont typeface="Arial" panose="020B0604020202020204" pitchFamily="34" charset="0"/>
              <a:buChar char="•"/>
            </a:pPr>
            <a:r>
              <a:rPr lang="en-US" dirty="0"/>
              <a:t>Data validation</a:t>
            </a:r>
          </a:p>
          <a:p>
            <a:pPr marL="112713" indent="-112713">
              <a:spcBef>
                <a:spcPts val="0"/>
              </a:spcBef>
              <a:spcAft>
                <a:spcPts val="600"/>
              </a:spcAft>
              <a:buFont typeface="Arial" panose="020B0604020202020204" pitchFamily="34" charset="0"/>
              <a:buChar char="•"/>
            </a:pPr>
            <a:r>
              <a:rPr lang="en-US" dirty="0"/>
              <a:t>Data entry &amp; updates</a:t>
            </a:r>
          </a:p>
        </p:txBody>
      </p:sp>
      <p:sp>
        <p:nvSpPr>
          <p:cNvPr id="6" name="Content Placeholder 5">
            <a:extLst>
              <a:ext uri="{FF2B5EF4-FFF2-40B4-BE49-F238E27FC236}">
                <a16:creationId xmlns:a16="http://schemas.microsoft.com/office/drawing/2014/main" id="{7CFA65D6-B137-4EAD-8952-EE130B746D11}"/>
              </a:ext>
            </a:extLst>
          </p:cNvPr>
          <p:cNvSpPr>
            <a:spLocks noGrp="1"/>
          </p:cNvSpPr>
          <p:nvPr>
            <p:ph sz="quarter" idx="15"/>
          </p:nvPr>
        </p:nvSpPr>
        <p:spPr/>
        <p:txBody>
          <a:bodyPr vert="horz" lIns="0" tIns="0" rIns="0" bIns="0" rtlCol="0" anchor="t">
            <a:normAutofit/>
          </a:bodyPr>
          <a:lstStyle/>
          <a:p>
            <a:pPr>
              <a:spcBef>
                <a:spcPts val="0"/>
              </a:spcBef>
              <a:spcAft>
                <a:spcPts val="600"/>
              </a:spcAft>
            </a:pPr>
            <a:r>
              <a:rPr lang="en-US" dirty="0"/>
              <a:t>Elimination of manual effort</a:t>
            </a:r>
          </a:p>
          <a:p>
            <a:pPr>
              <a:spcBef>
                <a:spcPts val="0"/>
              </a:spcBef>
              <a:spcAft>
                <a:spcPts val="600"/>
              </a:spcAft>
            </a:pPr>
            <a:r>
              <a:rPr lang="en-US" dirty="0"/>
              <a:t>Reduction in processing time</a:t>
            </a:r>
          </a:p>
          <a:p>
            <a:pPr>
              <a:spcBef>
                <a:spcPts val="0"/>
              </a:spcBef>
              <a:spcAft>
                <a:spcPts val="600"/>
              </a:spcAft>
            </a:pPr>
            <a:r>
              <a:rPr lang="en-US" dirty="0"/>
              <a:t>Delivery of error-free data for instant decisions</a:t>
            </a:r>
          </a:p>
        </p:txBody>
      </p:sp>
      <p:sp>
        <p:nvSpPr>
          <p:cNvPr id="7" name="Content Placeholder 6">
            <a:extLst>
              <a:ext uri="{FF2B5EF4-FFF2-40B4-BE49-F238E27FC236}">
                <a16:creationId xmlns:a16="http://schemas.microsoft.com/office/drawing/2014/main" id="{6B64E8BC-09BC-4EEC-9CB6-142F57D4497B}"/>
              </a:ext>
            </a:extLst>
          </p:cNvPr>
          <p:cNvSpPr>
            <a:spLocks noGrp="1"/>
          </p:cNvSpPr>
          <p:nvPr>
            <p:ph sz="quarter" idx="16"/>
          </p:nvPr>
        </p:nvSpPr>
        <p:spPr>
          <a:xfrm>
            <a:off x="346075" y="254000"/>
            <a:ext cx="8626475" cy="369332"/>
          </a:xfrm>
        </p:spPr>
        <p:txBody>
          <a:bodyPr/>
          <a:lstStyle/>
          <a:p>
            <a:r>
              <a:rPr lang="en-US" dirty="0"/>
              <a:t>Leading US Bank</a:t>
            </a:r>
          </a:p>
        </p:txBody>
      </p:sp>
      <p:sp>
        <p:nvSpPr>
          <p:cNvPr id="8" name="Content Placeholder 7">
            <a:extLst>
              <a:ext uri="{FF2B5EF4-FFF2-40B4-BE49-F238E27FC236}">
                <a16:creationId xmlns:a16="http://schemas.microsoft.com/office/drawing/2014/main" id="{EAA6906A-94A9-44C0-B018-C4C9B7F4E69E}"/>
              </a:ext>
            </a:extLst>
          </p:cNvPr>
          <p:cNvSpPr>
            <a:spLocks noGrp="1"/>
          </p:cNvSpPr>
          <p:nvPr>
            <p:ph sz="quarter" idx="17"/>
          </p:nvPr>
        </p:nvSpPr>
        <p:spPr/>
        <p:txBody>
          <a:bodyPr/>
          <a:lstStyle/>
          <a:p>
            <a:r>
              <a:rPr lang="en-US" dirty="0"/>
              <a:t>Financial Services - Banking</a:t>
            </a:r>
          </a:p>
        </p:txBody>
      </p:sp>
      <p:pic>
        <p:nvPicPr>
          <p:cNvPr id="9" name="Picture 8">
            <a:extLst>
              <a:ext uri="{FF2B5EF4-FFF2-40B4-BE49-F238E27FC236}">
                <a16:creationId xmlns:a16="http://schemas.microsoft.com/office/drawing/2014/main" id="{AEC0D6D0-0EFB-41C6-8215-2A3007EB052B}"/>
              </a:ext>
            </a:extLst>
          </p:cNvPr>
          <p:cNvPicPr>
            <a:picLocks noChangeAspect="1"/>
          </p:cNvPicPr>
          <p:nvPr/>
        </p:nvPicPr>
        <p:blipFill>
          <a:blip r:embed="rId2"/>
          <a:stretch>
            <a:fillRect/>
          </a:stretch>
        </p:blipFill>
        <p:spPr>
          <a:xfrm>
            <a:off x="10763250" y="162052"/>
            <a:ext cx="677442" cy="602998"/>
          </a:xfrm>
          <a:prstGeom prst="rect">
            <a:avLst/>
          </a:prstGeom>
        </p:spPr>
      </p:pic>
    </p:spTree>
    <p:extLst>
      <p:ext uri="{BB962C8B-B14F-4D97-AF65-F5344CB8AC3E}">
        <p14:creationId xmlns:p14="http://schemas.microsoft.com/office/powerpoint/2010/main" val="11097696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BDE00-EB53-4144-BB1F-87592441933D}"/>
              </a:ext>
            </a:extLst>
          </p:cNvPr>
          <p:cNvSpPr>
            <a:spLocks noGrp="1"/>
          </p:cNvSpPr>
          <p:nvPr>
            <p:ph type="title"/>
          </p:nvPr>
        </p:nvSpPr>
        <p:spPr/>
        <p:txBody>
          <a:bodyPr>
            <a:normAutofit fontScale="90000"/>
          </a:bodyPr>
          <a:lstStyle/>
          <a:p>
            <a:r>
              <a:rPr lang="en-US" dirty="0"/>
              <a:t>Leading Bank – FSIB Banking</a:t>
            </a:r>
          </a:p>
        </p:txBody>
      </p:sp>
      <p:sp>
        <p:nvSpPr>
          <p:cNvPr id="3" name="Content Placeholder 2">
            <a:extLst>
              <a:ext uri="{FF2B5EF4-FFF2-40B4-BE49-F238E27FC236}">
                <a16:creationId xmlns:a16="http://schemas.microsoft.com/office/drawing/2014/main" id="{05DD32C2-9665-4EB4-914C-A5589458BA03}"/>
              </a:ext>
            </a:extLst>
          </p:cNvPr>
          <p:cNvSpPr>
            <a:spLocks noGrp="1"/>
          </p:cNvSpPr>
          <p:nvPr>
            <p:ph idx="1"/>
          </p:nvPr>
        </p:nvSpPr>
        <p:spPr/>
        <p:txBody>
          <a:bodyPr/>
          <a:lstStyle/>
          <a:p>
            <a:pPr fontAlgn="ctr"/>
            <a:r>
              <a:rPr lang="en-IN" dirty="0"/>
              <a:t>Reduce cost and errors for financial reconciliation processes</a:t>
            </a:r>
            <a:endParaRPr lang="en-US" dirty="0">
              <a:solidFill>
                <a:srgbClr val="000000"/>
              </a:solidFill>
              <a:latin typeface="Calibri" charset="0"/>
            </a:endParaRPr>
          </a:p>
        </p:txBody>
      </p:sp>
      <p:sp>
        <p:nvSpPr>
          <p:cNvPr id="4" name="Content Placeholder 3">
            <a:extLst>
              <a:ext uri="{FF2B5EF4-FFF2-40B4-BE49-F238E27FC236}">
                <a16:creationId xmlns:a16="http://schemas.microsoft.com/office/drawing/2014/main" id="{762EE47A-739D-4ACB-B7CC-02A9C1EF944D}"/>
              </a:ext>
            </a:extLst>
          </p:cNvPr>
          <p:cNvSpPr>
            <a:spLocks noGrp="1"/>
          </p:cNvSpPr>
          <p:nvPr>
            <p:ph sz="quarter" idx="13"/>
          </p:nvPr>
        </p:nvSpPr>
        <p:spPr/>
        <p:txBody>
          <a:bodyPr vert="horz" lIns="0" tIns="0" rIns="0" bIns="0" rtlCol="0" anchor="t">
            <a:normAutofit/>
          </a:bodyPr>
          <a:lstStyle/>
          <a:p>
            <a:r>
              <a:rPr lang="en-US" dirty="0"/>
              <a:t>Bots automate data collection, trend analysis, data validation, file transfer, version control, reporting and vital IT processes</a:t>
            </a:r>
          </a:p>
        </p:txBody>
      </p:sp>
      <p:sp>
        <p:nvSpPr>
          <p:cNvPr id="5" name="Content Placeholder 4">
            <a:extLst>
              <a:ext uri="{FF2B5EF4-FFF2-40B4-BE49-F238E27FC236}">
                <a16:creationId xmlns:a16="http://schemas.microsoft.com/office/drawing/2014/main" id="{093C3050-E623-401A-B6D2-695915CD5C2B}"/>
              </a:ext>
            </a:extLst>
          </p:cNvPr>
          <p:cNvSpPr>
            <a:spLocks noGrp="1"/>
          </p:cNvSpPr>
          <p:nvPr>
            <p:ph sz="quarter" idx="14"/>
          </p:nvPr>
        </p:nvSpPr>
        <p:spPr/>
        <p:txBody>
          <a:bodyPr/>
          <a:lstStyle/>
          <a:p>
            <a:pPr marL="112713" indent="-112713">
              <a:spcBef>
                <a:spcPts val="0"/>
              </a:spcBef>
              <a:spcAft>
                <a:spcPts val="600"/>
              </a:spcAft>
              <a:buFont typeface="Arial" panose="020B0604020202020204" pitchFamily="34" charset="0"/>
              <a:buChar char="•"/>
            </a:pPr>
            <a:r>
              <a:rPr lang="en-IN" dirty="0"/>
              <a:t>Account reconciliation</a:t>
            </a:r>
          </a:p>
          <a:p>
            <a:pPr marL="112713" indent="-112713">
              <a:spcBef>
                <a:spcPts val="0"/>
              </a:spcBef>
              <a:spcAft>
                <a:spcPts val="600"/>
              </a:spcAft>
              <a:buFont typeface="Arial" panose="020B0604020202020204" pitchFamily="34" charset="0"/>
              <a:buChar char="•"/>
            </a:pPr>
            <a:r>
              <a:rPr lang="en-IN" dirty="0"/>
              <a:t>Data extraction</a:t>
            </a:r>
          </a:p>
          <a:p>
            <a:pPr marL="112713" indent="-112713">
              <a:spcBef>
                <a:spcPts val="0"/>
              </a:spcBef>
              <a:spcAft>
                <a:spcPts val="600"/>
              </a:spcAft>
              <a:buFont typeface="Arial" panose="020B0604020202020204" pitchFamily="34" charset="0"/>
              <a:buChar char="•"/>
            </a:pPr>
            <a:r>
              <a:rPr lang="en-IN" dirty="0"/>
              <a:t>Data analysis</a:t>
            </a:r>
          </a:p>
          <a:p>
            <a:pPr marL="112713" indent="-112713">
              <a:spcBef>
                <a:spcPts val="0"/>
              </a:spcBef>
              <a:spcAft>
                <a:spcPts val="600"/>
              </a:spcAft>
              <a:buFont typeface="Arial" panose="020B0604020202020204" pitchFamily="34" charset="0"/>
              <a:buChar char="•"/>
            </a:pPr>
            <a:r>
              <a:rPr lang="en-IN" dirty="0"/>
              <a:t>Data validation</a:t>
            </a:r>
          </a:p>
          <a:p>
            <a:pPr marL="112713" indent="-112713">
              <a:spcBef>
                <a:spcPts val="0"/>
              </a:spcBef>
              <a:spcAft>
                <a:spcPts val="600"/>
              </a:spcAft>
              <a:buFont typeface="Arial" panose="020B0604020202020204" pitchFamily="34" charset="0"/>
              <a:buChar char="•"/>
            </a:pPr>
            <a:r>
              <a:rPr lang="en-IN" dirty="0"/>
              <a:t>Data transfer</a:t>
            </a:r>
          </a:p>
          <a:p>
            <a:pPr marL="112713" indent="-112713">
              <a:spcBef>
                <a:spcPts val="0"/>
              </a:spcBef>
              <a:spcAft>
                <a:spcPts val="600"/>
              </a:spcAft>
              <a:buFont typeface="Arial" panose="020B0604020202020204" pitchFamily="34" charset="0"/>
              <a:buChar char="•"/>
            </a:pPr>
            <a:r>
              <a:rPr lang="en-IN" dirty="0"/>
              <a:t>Report generation</a:t>
            </a:r>
          </a:p>
        </p:txBody>
      </p:sp>
      <p:sp>
        <p:nvSpPr>
          <p:cNvPr id="6" name="Content Placeholder 5">
            <a:extLst>
              <a:ext uri="{FF2B5EF4-FFF2-40B4-BE49-F238E27FC236}">
                <a16:creationId xmlns:a16="http://schemas.microsoft.com/office/drawing/2014/main" id="{7CFA65D6-B137-4EAD-8952-EE130B746D11}"/>
              </a:ext>
            </a:extLst>
          </p:cNvPr>
          <p:cNvSpPr>
            <a:spLocks noGrp="1"/>
          </p:cNvSpPr>
          <p:nvPr>
            <p:ph sz="quarter" idx="15"/>
          </p:nvPr>
        </p:nvSpPr>
        <p:spPr/>
        <p:txBody>
          <a:bodyPr>
            <a:normAutofit/>
          </a:bodyPr>
          <a:lstStyle/>
          <a:p>
            <a:pPr>
              <a:spcBef>
                <a:spcPts val="0"/>
              </a:spcBef>
              <a:spcAft>
                <a:spcPts val="600"/>
              </a:spcAft>
            </a:pPr>
            <a:r>
              <a:rPr lang="en-US" dirty="0"/>
              <a:t>Elimination of manual effort</a:t>
            </a:r>
          </a:p>
          <a:p>
            <a:pPr>
              <a:spcBef>
                <a:spcPts val="0"/>
              </a:spcBef>
              <a:spcAft>
                <a:spcPts val="600"/>
              </a:spcAft>
            </a:pPr>
            <a:r>
              <a:rPr lang="en-US" dirty="0"/>
              <a:t>Reduction in processing time</a:t>
            </a:r>
          </a:p>
          <a:p>
            <a:pPr>
              <a:spcBef>
                <a:spcPts val="0"/>
              </a:spcBef>
              <a:spcAft>
                <a:spcPts val="600"/>
              </a:spcAft>
            </a:pPr>
            <a:r>
              <a:rPr lang="en-US" dirty="0"/>
              <a:t>Delivery of error free report</a:t>
            </a:r>
          </a:p>
          <a:p>
            <a:pPr>
              <a:spcBef>
                <a:spcPts val="0"/>
              </a:spcBef>
              <a:spcAft>
                <a:spcPts val="600"/>
              </a:spcAft>
            </a:pPr>
            <a:endParaRPr lang="en-US" dirty="0"/>
          </a:p>
        </p:txBody>
      </p:sp>
      <p:sp>
        <p:nvSpPr>
          <p:cNvPr id="7" name="Content Placeholder 6">
            <a:extLst>
              <a:ext uri="{FF2B5EF4-FFF2-40B4-BE49-F238E27FC236}">
                <a16:creationId xmlns:a16="http://schemas.microsoft.com/office/drawing/2014/main" id="{6B64E8BC-09BC-4EEC-9CB6-142F57D4497B}"/>
              </a:ext>
            </a:extLst>
          </p:cNvPr>
          <p:cNvSpPr>
            <a:spLocks noGrp="1"/>
          </p:cNvSpPr>
          <p:nvPr>
            <p:ph sz="quarter" idx="16"/>
          </p:nvPr>
        </p:nvSpPr>
        <p:spPr>
          <a:xfrm>
            <a:off x="346075" y="254000"/>
            <a:ext cx="8626475" cy="369332"/>
          </a:xfrm>
        </p:spPr>
        <p:txBody>
          <a:bodyPr/>
          <a:lstStyle/>
          <a:p>
            <a:r>
              <a:rPr lang="en-US" dirty="0"/>
              <a:t>Leading US Bank</a:t>
            </a:r>
          </a:p>
        </p:txBody>
      </p:sp>
      <p:sp>
        <p:nvSpPr>
          <p:cNvPr id="8" name="Content Placeholder 7">
            <a:extLst>
              <a:ext uri="{FF2B5EF4-FFF2-40B4-BE49-F238E27FC236}">
                <a16:creationId xmlns:a16="http://schemas.microsoft.com/office/drawing/2014/main" id="{EAA6906A-94A9-44C0-B018-C4C9B7F4E69E}"/>
              </a:ext>
            </a:extLst>
          </p:cNvPr>
          <p:cNvSpPr>
            <a:spLocks noGrp="1"/>
          </p:cNvSpPr>
          <p:nvPr>
            <p:ph sz="quarter" idx="17"/>
          </p:nvPr>
        </p:nvSpPr>
        <p:spPr/>
        <p:txBody>
          <a:bodyPr/>
          <a:lstStyle/>
          <a:p>
            <a:r>
              <a:rPr lang="en-US" dirty="0"/>
              <a:t>Financial Services - Banking</a:t>
            </a:r>
          </a:p>
        </p:txBody>
      </p:sp>
      <p:pic>
        <p:nvPicPr>
          <p:cNvPr id="9" name="Picture 8">
            <a:extLst>
              <a:ext uri="{FF2B5EF4-FFF2-40B4-BE49-F238E27FC236}">
                <a16:creationId xmlns:a16="http://schemas.microsoft.com/office/drawing/2014/main" id="{AEC0D6D0-0EFB-41C6-8215-2A3007EB052B}"/>
              </a:ext>
            </a:extLst>
          </p:cNvPr>
          <p:cNvPicPr>
            <a:picLocks noChangeAspect="1"/>
          </p:cNvPicPr>
          <p:nvPr/>
        </p:nvPicPr>
        <p:blipFill>
          <a:blip r:embed="rId2"/>
          <a:stretch>
            <a:fillRect/>
          </a:stretch>
        </p:blipFill>
        <p:spPr>
          <a:xfrm>
            <a:off x="10763250" y="162052"/>
            <a:ext cx="677442" cy="602998"/>
          </a:xfrm>
          <a:prstGeom prst="rect">
            <a:avLst/>
          </a:prstGeom>
        </p:spPr>
      </p:pic>
    </p:spTree>
    <p:extLst>
      <p:ext uri="{BB962C8B-B14F-4D97-AF65-F5344CB8AC3E}">
        <p14:creationId xmlns:p14="http://schemas.microsoft.com/office/powerpoint/2010/main" val="26360018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BDE00-EB53-4144-BB1F-87592441933D}"/>
              </a:ext>
            </a:extLst>
          </p:cNvPr>
          <p:cNvSpPr>
            <a:spLocks noGrp="1"/>
          </p:cNvSpPr>
          <p:nvPr>
            <p:ph type="title"/>
          </p:nvPr>
        </p:nvSpPr>
        <p:spPr/>
        <p:txBody>
          <a:bodyPr>
            <a:normAutofit fontScale="90000"/>
          </a:bodyPr>
          <a:lstStyle/>
          <a:p>
            <a:r>
              <a:rPr lang="en-US" dirty="0"/>
              <a:t>Leading US Hedge Fund – FSIB Banking</a:t>
            </a:r>
          </a:p>
        </p:txBody>
      </p:sp>
      <p:sp>
        <p:nvSpPr>
          <p:cNvPr id="3" name="Content Placeholder 2">
            <a:extLst>
              <a:ext uri="{FF2B5EF4-FFF2-40B4-BE49-F238E27FC236}">
                <a16:creationId xmlns:a16="http://schemas.microsoft.com/office/drawing/2014/main" id="{05DD32C2-9665-4EB4-914C-A5589458BA03}"/>
              </a:ext>
            </a:extLst>
          </p:cNvPr>
          <p:cNvSpPr>
            <a:spLocks noGrp="1"/>
          </p:cNvSpPr>
          <p:nvPr>
            <p:ph idx="1"/>
          </p:nvPr>
        </p:nvSpPr>
        <p:spPr/>
        <p:txBody>
          <a:bodyPr vert="horz" lIns="0" tIns="0" rIns="0" bIns="0" rtlCol="0" anchor="t">
            <a:normAutofit/>
          </a:bodyPr>
          <a:lstStyle/>
          <a:p>
            <a:pPr fontAlgn="ctr"/>
            <a:r>
              <a:rPr lang="en-IN" dirty="0"/>
              <a:t>Integrate business and IT processes to drive investment strategies</a:t>
            </a:r>
            <a:endParaRPr lang="en-US" dirty="0">
              <a:solidFill>
                <a:srgbClr val="000000"/>
              </a:solidFill>
              <a:latin typeface="Calibri" charset="0"/>
            </a:endParaRPr>
          </a:p>
        </p:txBody>
      </p:sp>
      <p:sp>
        <p:nvSpPr>
          <p:cNvPr id="4" name="Content Placeholder 3">
            <a:extLst>
              <a:ext uri="{FF2B5EF4-FFF2-40B4-BE49-F238E27FC236}">
                <a16:creationId xmlns:a16="http://schemas.microsoft.com/office/drawing/2014/main" id="{762EE47A-739D-4ACB-B7CC-02A9C1EF944D}"/>
              </a:ext>
            </a:extLst>
          </p:cNvPr>
          <p:cNvSpPr>
            <a:spLocks noGrp="1"/>
          </p:cNvSpPr>
          <p:nvPr>
            <p:ph sz="quarter" idx="13"/>
          </p:nvPr>
        </p:nvSpPr>
        <p:spPr/>
        <p:txBody>
          <a:bodyPr vert="horz" lIns="0" tIns="0" rIns="0" bIns="0" rtlCol="0" anchor="t">
            <a:normAutofit/>
          </a:bodyPr>
          <a:lstStyle/>
          <a:p>
            <a:r>
              <a:rPr lang="en-IN" dirty="0"/>
              <a:t>Automated processes for intelligence and data gathering, analytics, reporting and IT operations</a:t>
            </a:r>
            <a:endParaRPr lang="en-US" dirty="0"/>
          </a:p>
        </p:txBody>
      </p:sp>
      <p:sp>
        <p:nvSpPr>
          <p:cNvPr id="5" name="Content Placeholder 4">
            <a:extLst>
              <a:ext uri="{FF2B5EF4-FFF2-40B4-BE49-F238E27FC236}">
                <a16:creationId xmlns:a16="http://schemas.microsoft.com/office/drawing/2014/main" id="{093C3050-E623-401A-B6D2-695915CD5C2B}"/>
              </a:ext>
            </a:extLst>
          </p:cNvPr>
          <p:cNvSpPr>
            <a:spLocks noGrp="1"/>
          </p:cNvSpPr>
          <p:nvPr>
            <p:ph sz="quarter" idx="14"/>
          </p:nvPr>
        </p:nvSpPr>
        <p:spPr/>
        <p:txBody>
          <a:bodyPr/>
          <a:lstStyle/>
          <a:p>
            <a:pPr marL="112713" indent="-112713">
              <a:spcBef>
                <a:spcPts val="0"/>
              </a:spcBef>
              <a:spcAft>
                <a:spcPts val="600"/>
              </a:spcAft>
              <a:buFont typeface="Arial" panose="020B0604020202020204" pitchFamily="34" charset="0"/>
              <a:buChar char="•"/>
            </a:pPr>
            <a:r>
              <a:rPr lang="en-US" dirty="0"/>
              <a:t>Data gathering</a:t>
            </a:r>
          </a:p>
          <a:p>
            <a:pPr marL="112713" indent="-112713">
              <a:spcBef>
                <a:spcPts val="0"/>
              </a:spcBef>
              <a:spcAft>
                <a:spcPts val="600"/>
              </a:spcAft>
              <a:buFont typeface="Arial" panose="020B0604020202020204" pitchFamily="34" charset="0"/>
              <a:buChar char="•"/>
            </a:pPr>
            <a:r>
              <a:rPr lang="en-US" dirty="0"/>
              <a:t>Data analysis</a:t>
            </a:r>
          </a:p>
          <a:p>
            <a:pPr marL="112713" indent="-112713">
              <a:spcBef>
                <a:spcPts val="0"/>
              </a:spcBef>
              <a:spcAft>
                <a:spcPts val="600"/>
              </a:spcAft>
              <a:buFont typeface="Arial" panose="020B0604020202020204" pitchFamily="34" charset="0"/>
              <a:buChar char="•"/>
            </a:pPr>
            <a:r>
              <a:rPr lang="en-US" dirty="0"/>
              <a:t>Report generation</a:t>
            </a:r>
          </a:p>
          <a:p>
            <a:pPr marL="112713" indent="-112713">
              <a:spcBef>
                <a:spcPts val="0"/>
              </a:spcBef>
              <a:spcAft>
                <a:spcPts val="600"/>
              </a:spcAft>
              <a:buFont typeface="Arial" panose="020B0604020202020204" pitchFamily="34" charset="0"/>
              <a:buChar char="•"/>
            </a:pPr>
            <a:r>
              <a:rPr lang="en-US" dirty="0"/>
              <a:t>IT operations</a:t>
            </a:r>
          </a:p>
        </p:txBody>
      </p:sp>
      <p:sp>
        <p:nvSpPr>
          <p:cNvPr id="6" name="Content Placeholder 5">
            <a:extLst>
              <a:ext uri="{FF2B5EF4-FFF2-40B4-BE49-F238E27FC236}">
                <a16:creationId xmlns:a16="http://schemas.microsoft.com/office/drawing/2014/main" id="{7CFA65D6-B137-4EAD-8952-EE130B746D11}"/>
              </a:ext>
            </a:extLst>
          </p:cNvPr>
          <p:cNvSpPr>
            <a:spLocks noGrp="1"/>
          </p:cNvSpPr>
          <p:nvPr>
            <p:ph sz="quarter" idx="15"/>
          </p:nvPr>
        </p:nvSpPr>
        <p:spPr/>
        <p:txBody>
          <a:bodyPr vert="horz" lIns="0" tIns="0" rIns="0" bIns="0" rtlCol="0" anchor="t">
            <a:normAutofit fontScale="92500" lnSpcReduction="20000"/>
          </a:bodyPr>
          <a:lstStyle/>
          <a:p>
            <a:pPr>
              <a:spcBef>
                <a:spcPts val="0"/>
              </a:spcBef>
              <a:spcAft>
                <a:spcPts val="600"/>
              </a:spcAft>
            </a:pPr>
            <a:r>
              <a:rPr lang="en-US" dirty="0"/>
              <a:t>Better, faster intelligence delivers (potentially) safer investments and happier investors</a:t>
            </a:r>
          </a:p>
          <a:p>
            <a:pPr>
              <a:spcBef>
                <a:spcPts val="0"/>
              </a:spcBef>
              <a:spcAft>
                <a:spcPts val="600"/>
              </a:spcAft>
            </a:pPr>
            <a:r>
              <a:rPr lang="en-US" dirty="0"/>
              <a:t>Streamlined analysis and decision making with faster reporting </a:t>
            </a:r>
          </a:p>
          <a:p>
            <a:pPr>
              <a:spcBef>
                <a:spcPts val="0"/>
              </a:spcBef>
              <a:spcAft>
                <a:spcPts val="600"/>
              </a:spcAft>
            </a:pPr>
            <a:r>
              <a:rPr lang="en-US" dirty="0"/>
              <a:t>Error free IT process</a:t>
            </a:r>
          </a:p>
        </p:txBody>
      </p:sp>
      <p:sp>
        <p:nvSpPr>
          <p:cNvPr id="7" name="Content Placeholder 6">
            <a:extLst>
              <a:ext uri="{FF2B5EF4-FFF2-40B4-BE49-F238E27FC236}">
                <a16:creationId xmlns:a16="http://schemas.microsoft.com/office/drawing/2014/main" id="{6B64E8BC-09BC-4EEC-9CB6-142F57D4497B}"/>
              </a:ext>
            </a:extLst>
          </p:cNvPr>
          <p:cNvSpPr>
            <a:spLocks noGrp="1"/>
          </p:cNvSpPr>
          <p:nvPr>
            <p:ph sz="quarter" idx="16"/>
          </p:nvPr>
        </p:nvSpPr>
        <p:spPr/>
        <p:txBody>
          <a:bodyPr/>
          <a:lstStyle/>
          <a:p>
            <a:r>
              <a:rPr lang="en-US" dirty="0"/>
              <a:t>Leading US Hedge Fund</a:t>
            </a:r>
          </a:p>
        </p:txBody>
      </p:sp>
      <p:sp>
        <p:nvSpPr>
          <p:cNvPr id="8" name="Content Placeholder 7">
            <a:extLst>
              <a:ext uri="{FF2B5EF4-FFF2-40B4-BE49-F238E27FC236}">
                <a16:creationId xmlns:a16="http://schemas.microsoft.com/office/drawing/2014/main" id="{EAA6906A-94A9-44C0-B018-C4C9B7F4E69E}"/>
              </a:ext>
            </a:extLst>
          </p:cNvPr>
          <p:cNvSpPr>
            <a:spLocks noGrp="1"/>
          </p:cNvSpPr>
          <p:nvPr>
            <p:ph sz="quarter" idx="17"/>
          </p:nvPr>
        </p:nvSpPr>
        <p:spPr/>
        <p:txBody>
          <a:bodyPr/>
          <a:lstStyle/>
          <a:p>
            <a:r>
              <a:rPr lang="en-US" dirty="0"/>
              <a:t>Financial Services - Banking</a:t>
            </a:r>
          </a:p>
        </p:txBody>
      </p:sp>
      <p:pic>
        <p:nvPicPr>
          <p:cNvPr id="9" name="Picture 8">
            <a:extLst>
              <a:ext uri="{FF2B5EF4-FFF2-40B4-BE49-F238E27FC236}">
                <a16:creationId xmlns:a16="http://schemas.microsoft.com/office/drawing/2014/main" id="{AEC0D6D0-0EFB-41C6-8215-2A3007EB052B}"/>
              </a:ext>
            </a:extLst>
          </p:cNvPr>
          <p:cNvPicPr>
            <a:picLocks noChangeAspect="1"/>
          </p:cNvPicPr>
          <p:nvPr/>
        </p:nvPicPr>
        <p:blipFill>
          <a:blip r:embed="rId2"/>
          <a:stretch>
            <a:fillRect/>
          </a:stretch>
        </p:blipFill>
        <p:spPr>
          <a:xfrm>
            <a:off x="10763250" y="162052"/>
            <a:ext cx="677442" cy="602998"/>
          </a:xfrm>
          <a:prstGeom prst="rect">
            <a:avLst/>
          </a:prstGeom>
        </p:spPr>
      </p:pic>
    </p:spTree>
    <p:extLst>
      <p:ext uri="{BB962C8B-B14F-4D97-AF65-F5344CB8AC3E}">
        <p14:creationId xmlns:p14="http://schemas.microsoft.com/office/powerpoint/2010/main" val="664689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9AFA7-DA80-4A3D-AC3C-97681D8A2069}"/>
              </a:ext>
            </a:extLst>
          </p:cNvPr>
          <p:cNvSpPr>
            <a:spLocks noGrp="1"/>
          </p:cNvSpPr>
          <p:nvPr>
            <p:ph type="title"/>
          </p:nvPr>
        </p:nvSpPr>
        <p:spPr/>
        <p:txBody>
          <a:bodyPr>
            <a:normAutofit fontScale="90000"/>
          </a:bodyPr>
          <a:lstStyle/>
          <a:p>
            <a:r>
              <a:rPr lang="en-US" dirty="0"/>
              <a:t>ANZ Bank – FSIB Banking</a:t>
            </a:r>
          </a:p>
        </p:txBody>
      </p:sp>
      <p:sp>
        <p:nvSpPr>
          <p:cNvPr id="3" name="Content Placeholder 2">
            <a:extLst>
              <a:ext uri="{FF2B5EF4-FFF2-40B4-BE49-F238E27FC236}">
                <a16:creationId xmlns:a16="http://schemas.microsoft.com/office/drawing/2014/main" id="{7C0F4DA3-59C4-43F7-A66E-A62A5A1F74FF}"/>
              </a:ext>
            </a:extLst>
          </p:cNvPr>
          <p:cNvSpPr>
            <a:spLocks noGrp="1"/>
          </p:cNvSpPr>
          <p:nvPr>
            <p:ph idx="1"/>
          </p:nvPr>
        </p:nvSpPr>
        <p:spPr/>
        <p:txBody>
          <a:bodyPr/>
          <a:lstStyle/>
          <a:p>
            <a:pPr fontAlgn="ctr"/>
            <a:r>
              <a:rPr lang="en-IN" dirty="0"/>
              <a:t>Reduce cost and organizational stress by reducing spikes in seasonal (peak) resource management</a:t>
            </a:r>
            <a:endParaRPr lang="en-US" strike="sngStrike" dirty="0"/>
          </a:p>
        </p:txBody>
      </p:sp>
      <p:sp>
        <p:nvSpPr>
          <p:cNvPr id="4" name="Content Placeholder 3">
            <a:extLst>
              <a:ext uri="{FF2B5EF4-FFF2-40B4-BE49-F238E27FC236}">
                <a16:creationId xmlns:a16="http://schemas.microsoft.com/office/drawing/2014/main" id="{591646F7-17A5-42F2-9F4F-B8C35700BAEF}"/>
              </a:ext>
            </a:extLst>
          </p:cNvPr>
          <p:cNvSpPr>
            <a:spLocks noGrp="1"/>
          </p:cNvSpPr>
          <p:nvPr>
            <p:ph sz="quarter" idx="13"/>
          </p:nvPr>
        </p:nvSpPr>
        <p:spPr/>
        <p:txBody>
          <a:bodyPr vert="horz" lIns="0" tIns="0" rIns="0" bIns="0" rtlCol="0" anchor="t">
            <a:normAutofit/>
          </a:bodyPr>
          <a:lstStyle/>
          <a:p>
            <a:r>
              <a:rPr lang="en-IN" dirty="0"/>
              <a:t>Created a digital workforce of bots to scale according to seasonal workloads</a:t>
            </a:r>
            <a:endParaRPr lang="en-US" dirty="0"/>
          </a:p>
        </p:txBody>
      </p:sp>
      <p:sp>
        <p:nvSpPr>
          <p:cNvPr id="5" name="Content Placeholder 4">
            <a:extLst>
              <a:ext uri="{FF2B5EF4-FFF2-40B4-BE49-F238E27FC236}">
                <a16:creationId xmlns:a16="http://schemas.microsoft.com/office/drawing/2014/main" id="{D322CD7B-C144-4356-BB8C-171B5EC1803A}"/>
              </a:ext>
            </a:extLst>
          </p:cNvPr>
          <p:cNvSpPr>
            <a:spLocks noGrp="1"/>
          </p:cNvSpPr>
          <p:nvPr>
            <p:ph sz="quarter" idx="14"/>
          </p:nvPr>
        </p:nvSpPr>
        <p:spPr/>
        <p:txBody>
          <a:bodyPr/>
          <a:lstStyle/>
          <a:p>
            <a:pPr marL="112713" indent="-112713">
              <a:spcBef>
                <a:spcPts val="0"/>
              </a:spcBef>
              <a:spcAft>
                <a:spcPts val="600"/>
              </a:spcAft>
              <a:buFont typeface="Arial" panose="020B0604020202020204" pitchFamily="34" charset="0"/>
              <a:buChar char="•"/>
            </a:pPr>
            <a:r>
              <a:rPr lang="en-US" dirty="0"/>
              <a:t>Seasonal workforce management</a:t>
            </a:r>
          </a:p>
          <a:p>
            <a:endParaRPr lang="en-US" dirty="0"/>
          </a:p>
        </p:txBody>
      </p:sp>
      <p:sp>
        <p:nvSpPr>
          <p:cNvPr id="6" name="Content Placeholder 5">
            <a:extLst>
              <a:ext uri="{FF2B5EF4-FFF2-40B4-BE49-F238E27FC236}">
                <a16:creationId xmlns:a16="http://schemas.microsoft.com/office/drawing/2014/main" id="{9EDB504F-2DC5-467F-ADD0-EB7D0BEC1448}"/>
              </a:ext>
            </a:extLst>
          </p:cNvPr>
          <p:cNvSpPr>
            <a:spLocks noGrp="1"/>
          </p:cNvSpPr>
          <p:nvPr>
            <p:ph sz="quarter" idx="15"/>
          </p:nvPr>
        </p:nvSpPr>
        <p:spPr/>
        <p:txBody>
          <a:bodyPr>
            <a:normAutofit fontScale="92500" lnSpcReduction="10000"/>
          </a:bodyPr>
          <a:lstStyle/>
          <a:p>
            <a:pPr>
              <a:spcBef>
                <a:spcPts val="0"/>
              </a:spcBef>
              <a:spcAft>
                <a:spcPts val="600"/>
              </a:spcAft>
            </a:pPr>
            <a:r>
              <a:rPr lang="en-IN" dirty="0"/>
              <a:t>Reduction in cost and need for temporary resources</a:t>
            </a:r>
            <a:endParaRPr lang="en-IN" strike="sngStrike" dirty="0"/>
          </a:p>
          <a:p>
            <a:pPr>
              <a:spcBef>
                <a:spcPts val="0"/>
              </a:spcBef>
              <a:spcAft>
                <a:spcPts val="600"/>
              </a:spcAft>
            </a:pPr>
            <a:r>
              <a:rPr lang="en-IN" dirty="0"/>
              <a:t>Efficient resource management</a:t>
            </a:r>
          </a:p>
          <a:p>
            <a:pPr>
              <a:spcBef>
                <a:spcPts val="0"/>
              </a:spcBef>
              <a:spcAft>
                <a:spcPts val="600"/>
              </a:spcAft>
            </a:pPr>
            <a:r>
              <a:rPr lang="en-IN" dirty="0"/>
              <a:t>Reduction in the organizational stress due to staff fluctuations</a:t>
            </a:r>
          </a:p>
          <a:p>
            <a:pPr>
              <a:spcBef>
                <a:spcPts val="0"/>
              </a:spcBef>
              <a:spcAft>
                <a:spcPts val="600"/>
              </a:spcAft>
            </a:pPr>
            <a:endParaRPr lang="en-US" dirty="0"/>
          </a:p>
        </p:txBody>
      </p:sp>
      <p:sp>
        <p:nvSpPr>
          <p:cNvPr id="7" name="Content Placeholder 6">
            <a:extLst>
              <a:ext uri="{FF2B5EF4-FFF2-40B4-BE49-F238E27FC236}">
                <a16:creationId xmlns:a16="http://schemas.microsoft.com/office/drawing/2014/main" id="{D03D7386-21C8-46A1-A1DB-40DAD1FBE312}"/>
              </a:ext>
            </a:extLst>
          </p:cNvPr>
          <p:cNvSpPr>
            <a:spLocks noGrp="1"/>
          </p:cNvSpPr>
          <p:nvPr>
            <p:ph sz="quarter" idx="16"/>
          </p:nvPr>
        </p:nvSpPr>
        <p:spPr>
          <a:xfrm>
            <a:off x="346075" y="254000"/>
            <a:ext cx="8626475" cy="369332"/>
          </a:xfrm>
        </p:spPr>
        <p:txBody>
          <a:bodyPr/>
          <a:lstStyle/>
          <a:p>
            <a:r>
              <a:rPr lang="en-US" dirty="0"/>
              <a:t>ANZ Bank </a:t>
            </a:r>
          </a:p>
        </p:txBody>
      </p:sp>
      <p:sp>
        <p:nvSpPr>
          <p:cNvPr id="8" name="Content Placeholder 7">
            <a:extLst>
              <a:ext uri="{FF2B5EF4-FFF2-40B4-BE49-F238E27FC236}">
                <a16:creationId xmlns:a16="http://schemas.microsoft.com/office/drawing/2014/main" id="{E5CA3565-3A8B-441E-8AD1-55FA1D1ACF0C}"/>
              </a:ext>
            </a:extLst>
          </p:cNvPr>
          <p:cNvSpPr>
            <a:spLocks noGrp="1"/>
          </p:cNvSpPr>
          <p:nvPr>
            <p:ph sz="quarter" idx="17"/>
          </p:nvPr>
        </p:nvSpPr>
        <p:spPr/>
        <p:txBody>
          <a:bodyPr/>
          <a:lstStyle/>
          <a:p>
            <a:r>
              <a:rPr lang="en-US" dirty="0"/>
              <a:t>Financial Services - Banking</a:t>
            </a:r>
          </a:p>
        </p:txBody>
      </p:sp>
      <p:pic>
        <p:nvPicPr>
          <p:cNvPr id="9" name="Picture 8">
            <a:extLst>
              <a:ext uri="{FF2B5EF4-FFF2-40B4-BE49-F238E27FC236}">
                <a16:creationId xmlns:a16="http://schemas.microsoft.com/office/drawing/2014/main" id="{8CD01954-2E8B-42A5-B4AD-380BDEE01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7378" y="102686"/>
            <a:ext cx="1724396" cy="571925"/>
          </a:xfrm>
          <a:prstGeom prst="rect">
            <a:avLst/>
          </a:prstGeom>
        </p:spPr>
      </p:pic>
    </p:spTree>
    <p:extLst>
      <p:ext uri="{BB962C8B-B14F-4D97-AF65-F5344CB8AC3E}">
        <p14:creationId xmlns:p14="http://schemas.microsoft.com/office/powerpoint/2010/main" val="783564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2E014-2911-4087-AA58-2164D94A29F1}"/>
              </a:ext>
            </a:extLst>
          </p:cNvPr>
          <p:cNvSpPr>
            <a:spLocks noGrp="1"/>
          </p:cNvSpPr>
          <p:nvPr>
            <p:ph type="title"/>
          </p:nvPr>
        </p:nvSpPr>
        <p:spPr/>
        <p:txBody>
          <a:bodyPr>
            <a:normAutofit fontScale="90000"/>
          </a:bodyPr>
          <a:lstStyle/>
          <a:p>
            <a:r>
              <a:rPr lang="en-US" dirty="0"/>
              <a:t>Convoy Management – FSIB Banking</a:t>
            </a:r>
          </a:p>
        </p:txBody>
      </p:sp>
      <p:sp>
        <p:nvSpPr>
          <p:cNvPr id="3" name="Content Placeholder 2">
            <a:extLst>
              <a:ext uri="{FF2B5EF4-FFF2-40B4-BE49-F238E27FC236}">
                <a16:creationId xmlns:a16="http://schemas.microsoft.com/office/drawing/2014/main" id="{BB06C7C0-2E2A-44F3-B83E-418BF407671C}"/>
              </a:ext>
            </a:extLst>
          </p:cNvPr>
          <p:cNvSpPr>
            <a:spLocks noGrp="1"/>
          </p:cNvSpPr>
          <p:nvPr>
            <p:ph idx="1"/>
          </p:nvPr>
        </p:nvSpPr>
        <p:spPr/>
        <p:txBody>
          <a:bodyPr vert="horz" lIns="0" tIns="0" rIns="0" bIns="0" rtlCol="0" anchor="t">
            <a:normAutofit/>
          </a:bodyPr>
          <a:lstStyle/>
          <a:p>
            <a:r>
              <a:rPr lang="en-US" dirty="0"/>
              <a:t>Streamline complex data mining process</a:t>
            </a:r>
          </a:p>
          <a:p>
            <a:endParaRPr lang="en-US" dirty="0"/>
          </a:p>
        </p:txBody>
      </p:sp>
      <p:sp>
        <p:nvSpPr>
          <p:cNvPr id="4" name="Content Placeholder 3">
            <a:extLst>
              <a:ext uri="{FF2B5EF4-FFF2-40B4-BE49-F238E27FC236}">
                <a16:creationId xmlns:a16="http://schemas.microsoft.com/office/drawing/2014/main" id="{31F95F8B-E283-4D5A-85B2-25540415341F}"/>
              </a:ext>
            </a:extLst>
          </p:cNvPr>
          <p:cNvSpPr>
            <a:spLocks noGrp="1"/>
          </p:cNvSpPr>
          <p:nvPr>
            <p:ph sz="quarter" idx="13"/>
          </p:nvPr>
        </p:nvSpPr>
        <p:spPr/>
        <p:txBody>
          <a:bodyPr vert="horz" lIns="0" tIns="0" rIns="0" bIns="0" rtlCol="0" anchor="t">
            <a:normAutofit/>
          </a:bodyPr>
          <a:lstStyle/>
          <a:p>
            <a:r>
              <a:rPr lang="en-US" dirty="0"/>
              <a:t>Bots automate the data extraction process including validation, analysis and random periodic password changes</a:t>
            </a:r>
          </a:p>
        </p:txBody>
      </p:sp>
      <p:sp>
        <p:nvSpPr>
          <p:cNvPr id="5" name="Content Placeholder 4">
            <a:extLst>
              <a:ext uri="{FF2B5EF4-FFF2-40B4-BE49-F238E27FC236}">
                <a16:creationId xmlns:a16="http://schemas.microsoft.com/office/drawing/2014/main" id="{E44A53F4-9B7B-47EA-A0C2-D6ED69889252}"/>
              </a:ext>
            </a:extLst>
          </p:cNvPr>
          <p:cNvSpPr>
            <a:spLocks noGrp="1"/>
          </p:cNvSpPr>
          <p:nvPr>
            <p:ph sz="quarter" idx="14"/>
          </p:nvPr>
        </p:nvSpPr>
        <p:spPr/>
        <p:txBody>
          <a:bodyPr vert="horz" lIns="0" tIns="0" rIns="0" bIns="0" rtlCol="0" anchor="t">
            <a:normAutofit/>
          </a:bodyPr>
          <a:lstStyle/>
          <a:p>
            <a:pPr marL="112395" indent="-112395">
              <a:buFont typeface="Arial" panose="020B0604020202020204" pitchFamily="34" charset="0"/>
              <a:buChar char="•"/>
            </a:pPr>
            <a:r>
              <a:rPr lang="en-US" dirty="0"/>
              <a:t>Data mining</a:t>
            </a:r>
            <a:endParaRPr lang="en-US"/>
          </a:p>
          <a:p>
            <a:pPr marL="112395" indent="-112395">
              <a:buFont typeface="Arial" panose="020B0604020202020204" pitchFamily="34" charset="0"/>
              <a:buChar char="•"/>
            </a:pPr>
            <a:r>
              <a:rPr lang="en-US" dirty="0"/>
              <a:t>Data acquisition</a:t>
            </a:r>
          </a:p>
          <a:p>
            <a:pPr marL="112395" indent="-112395">
              <a:spcBef>
                <a:spcPts val="1300"/>
              </a:spcBef>
              <a:buFont typeface="Arial" panose="020B0604020202020204" pitchFamily="34" charset="0"/>
              <a:buChar char="•"/>
            </a:pPr>
            <a:r>
              <a:rPr lang="en-US" dirty="0"/>
              <a:t>Data analysis</a:t>
            </a:r>
          </a:p>
          <a:p>
            <a:pPr marL="112395" indent="-112395">
              <a:buFont typeface="Arial" panose="020B0604020202020204" pitchFamily="34" charset="0"/>
              <a:buChar char="•"/>
            </a:pPr>
            <a:r>
              <a:rPr lang="en-US" dirty="0"/>
              <a:t>Data validation</a:t>
            </a:r>
          </a:p>
          <a:p>
            <a:pPr marL="112395" indent="-112395">
              <a:buFont typeface="Arial" panose="020B0604020202020204" pitchFamily="34" charset="0"/>
              <a:buChar char="•"/>
            </a:pPr>
            <a:r>
              <a:rPr lang="en-US" dirty="0"/>
              <a:t>Password updates</a:t>
            </a:r>
          </a:p>
          <a:p>
            <a:endParaRPr lang="en-US" dirty="0"/>
          </a:p>
        </p:txBody>
      </p:sp>
      <p:sp>
        <p:nvSpPr>
          <p:cNvPr id="6" name="Content Placeholder 5">
            <a:extLst>
              <a:ext uri="{FF2B5EF4-FFF2-40B4-BE49-F238E27FC236}">
                <a16:creationId xmlns:a16="http://schemas.microsoft.com/office/drawing/2014/main" id="{18891D54-5F08-4B32-A0FA-F4407833E03F}"/>
              </a:ext>
            </a:extLst>
          </p:cNvPr>
          <p:cNvSpPr>
            <a:spLocks noGrp="1"/>
          </p:cNvSpPr>
          <p:nvPr>
            <p:ph sz="quarter" idx="15"/>
          </p:nvPr>
        </p:nvSpPr>
        <p:spPr/>
        <p:txBody>
          <a:bodyPr vert="horz" lIns="0" tIns="0" rIns="0" bIns="0" rtlCol="0" anchor="t">
            <a:normAutofit/>
          </a:bodyPr>
          <a:lstStyle/>
          <a:p>
            <a:pPr>
              <a:spcBef>
                <a:spcPts val="0"/>
              </a:spcBef>
              <a:spcAft>
                <a:spcPts val="600"/>
              </a:spcAft>
            </a:pPr>
            <a:r>
              <a:rPr lang="en-US" dirty="0"/>
              <a:t>Ultra-fast access to error-free, fully validated data</a:t>
            </a:r>
          </a:p>
          <a:p>
            <a:pPr>
              <a:spcBef>
                <a:spcPts val="0"/>
              </a:spcBef>
              <a:spcAft>
                <a:spcPts val="600"/>
              </a:spcAft>
            </a:pPr>
            <a:r>
              <a:rPr lang="en-US" dirty="0"/>
              <a:t>Reduction in labor requirements for data validation</a:t>
            </a:r>
          </a:p>
        </p:txBody>
      </p:sp>
      <p:sp>
        <p:nvSpPr>
          <p:cNvPr id="7" name="Content Placeholder 6">
            <a:extLst>
              <a:ext uri="{FF2B5EF4-FFF2-40B4-BE49-F238E27FC236}">
                <a16:creationId xmlns:a16="http://schemas.microsoft.com/office/drawing/2014/main" id="{D0655E96-DB2A-4BEB-9365-50D02B4DC103}"/>
              </a:ext>
            </a:extLst>
          </p:cNvPr>
          <p:cNvSpPr>
            <a:spLocks noGrp="1"/>
          </p:cNvSpPr>
          <p:nvPr>
            <p:ph sz="quarter" idx="16"/>
          </p:nvPr>
        </p:nvSpPr>
        <p:spPr>
          <a:xfrm>
            <a:off x="346075" y="254000"/>
            <a:ext cx="8626475" cy="369332"/>
          </a:xfrm>
        </p:spPr>
        <p:txBody>
          <a:bodyPr/>
          <a:lstStyle/>
          <a:p>
            <a:r>
              <a:rPr lang="en-US" dirty="0"/>
              <a:t>US Bank</a:t>
            </a:r>
          </a:p>
        </p:txBody>
      </p:sp>
      <p:sp>
        <p:nvSpPr>
          <p:cNvPr id="8" name="Content Placeholder 7">
            <a:extLst>
              <a:ext uri="{FF2B5EF4-FFF2-40B4-BE49-F238E27FC236}">
                <a16:creationId xmlns:a16="http://schemas.microsoft.com/office/drawing/2014/main" id="{A4216338-7E22-4B11-B4AE-E38DB864A48E}"/>
              </a:ext>
            </a:extLst>
          </p:cNvPr>
          <p:cNvSpPr>
            <a:spLocks noGrp="1"/>
          </p:cNvSpPr>
          <p:nvPr>
            <p:ph sz="quarter" idx="17"/>
          </p:nvPr>
        </p:nvSpPr>
        <p:spPr/>
        <p:txBody>
          <a:bodyPr/>
          <a:lstStyle/>
          <a:p>
            <a:r>
              <a:rPr lang="en-US" dirty="0"/>
              <a:t>Financial Services - Banking</a:t>
            </a:r>
          </a:p>
        </p:txBody>
      </p:sp>
      <p:pic>
        <p:nvPicPr>
          <p:cNvPr id="9" name="Picture 8">
            <a:extLst>
              <a:ext uri="{FF2B5EF4-FFF2-40B4-BE49-F238E27FC236}">
                <a16:creationId xmlns:a16="http://schemas.microsoft.com/office/drawing/2014/main" id="{D656D892-C7CB-4B94-82A2-E2FA28CC9090}"/>
              </a:ext>
            </a:extLst>
          </p:cNvPr>
          <p:cNvPicPr>
            <a:picLocks noChangeAspect="1"/>
          </p:cNvPicPr>
          <p:nvPr/>
        </p:nvPicPr>
        <p:blipFill>
          <a:blip r:embed="rId2"/>
          <a:stretch>
            <a:fillRect/>
          </a:stretch>
        </p:blipFill>
        <p:spPr>
          <a:xfrm>
            <a:off x="10763250" y="162052"/>
            <a:ext cx="677442" cy="602998"/>
          </a:xfrm>
          <a:prstGeom prst="rect">
            <a:avLst/>
          </a:prstGeom>
        </p:spPr>
      </p:pic>
    </p:spTree>
    <p:extLst>
      <p:ext uri="{BB962C8B-B14F-4D97-AF65-F5344CB8AC3E}">
        <p14:creationId xmlns:p14="http://schemas.microsoft.com/office/powerpoint/2010/main" val="5244628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732B-173F-4921-BAB1-7459AAD95363}"/>
              </a:ext>
            </a:extLst>
          </p:cNvPr>
          <p:cNvSpPr>
            <a:spLocks noGrp="1"/>
          </p:cNvSpPr>
          <p:nvPr>
            <p:ph type="title"/>
          </p:nvPr>
        </p:nvSpPr>
        <p:spPr/>
        <p:txBody>
          <a:bodyPr>
            <a:normAutofit fontScale="90000"/>
          </a:bodyPr>
          <a:lstStyle/>
          <a:p>
            <a:r>
              <a:rPr lang="en-US" dirty="0"/>
              <a:t>Leading US Life Insurance – FSIB Insurance</a:t>
            </a:r>
          </a:p>
        </p:txBody>
      </p:sp>
      <p:sp>
        <p:nvSpPr>
          <p:cNvPr id="3" name="Content Placeholder 2">
            <a:extLst>
              <a:ext uri="{FF2B5EF4-FFF2-40B4-BE49-F238E27FC236}">
                <a16:creationId xmlns:a16="http://schemas.microsoft.com/office/drawing/2014/main" id="{76482E84-7943-4474-9FE4-F46025AAE2AD}"/>
              </a:ext>
            </a:extLst>
          </p:cNvPr>
          <p:cNvSpPr>
            <a:spLocks noGrp="1"/>
          </p:cNvSpPr>
          <p:nvPr>
            <p:ph idx="1"/>
          </p:nvPr>
        </p:nvSpPr>
        <p:spPr/>
        <p:txBody>
          <a:bodyPr vert="horz" lIns="0" tIns="0" rIns="0" bIns="0" rtlCol="0" anchor="t">
            <a:normAutofit/>
          </a:bodyPr>
          <a:lstStyle/>
          <a:p>
            <a:pPr fontAlgn="ctr"/>
            <a:r>
              <a:rPr lang="en-IN" dirty="0"/>
              <a:t>Speed</a:t>
            </a:r>
            <a:r>
              <a:rPr lang="en-IN" dirty="0">
                <a:solidFill>
                  <a:srgbClr val="00B0F0"/>
                </a:solidFill>
              </a:rPr>
              <a:t> </a:t>
            </a:r>
            <a:r>
              <a:rPr lang="en-IN" dirty="0"/>
              <a:t>Member Enrolment process to deliver better customer service</a:t>
            </a:r>
            <a:endParaRPr lang="en-US" dirty="0">
              <a:solidFill>
                <a:srgbClr val="000000"/>
              </a:solidFill>
              <a:latin typeface="Calibri" charset="0"/>
            </a:endParaRPr>
          </a:p>
          <a:p>
            <a:endParaRPr lang="en-US" dirty="0"/>
          </a:p>
        </p:txBody>
      </p:sp>
      <p:sp>
        <p:nvSpPr>
          <p:cNvPr id="4" name="Content Placeholder 3">
            <a:extLst>
              <a:ext uri="{FF2B5EF4-FFF2-40B4-BE49-F238E27FC236}">
                <a16:creationId xmlns:a16="http://schemas.microsoft.com/office/drawing/2014/main" id="{E6AEEF51-6AAB-4FDF-AA09-369155558B34}"/>
              </a:ext>
            </a:extLst>
          </p:cNvPr>
          <p:cNvSpPr>
            <a:spLocks noGrp="1"/>
          </p:cNvSpPr>
          <p:nvPr>
            <p:ph sz="quarter" idx="13"/>
          </p:nvPr>
        </p:nvSpPr>
        <p:spPr>
          <a:xfrm>
            <a:off x="3325990" y="1865142"/>
            <a:ext cx="2620433" cy="2557771"/>
          </a:xfrm>
        </p:spPr>
        <p:txBody>
          <a:bodyPr vert="horz" lIns="0" tIns="0" rIns="0" bIns="0" rtlCol="0" anchor="t">
            <a:normAutofit fontScale="92500"/>
          </a:bodyPr>
          <a:lstStyle/>
          <a:p>
            <a:r>
              <a:rPr lang="en-IN" dirty="0"/>
              <a:t>Bots extract data from member service requests, check eligibility in client’s mainframe, update member accounts with eligible benefits in the Client Enrolment system, and notify agents of special instructions</a:t>
            </a:r>
            <a:endParaRPr lang="en-US" dirty="0"/>
          </a:p>
          <a:p>
            <a:endParaRPr lang="en-US" dirty="0"/>
          </a:p>
        </p:txBody>
      </p:sp>
      <p:sp>
        <p:nvSpPr>
          <p:cNvPr id="5" name="Content Placeholder 4">
            <a:extLst>
              <a:ext uri="{FF2B5EF4-FFF2-40B4-BE49-F238E27FC236}">
                <a16:creationId xmlns:a16="http://schemas.microsoft.com/office/drawing/2014/main" id="{E43BFBCD-6BA7-4CE2-8051-5F1A275B98F3}"/>
              </a:ext>
            </a:extLst>
          </p:cNvPr>
          <p:cNvSpPr>
            <a:spLocks noGrp="1"/>
          </p:cNvSpPr>
          <p:nvPr>
            <p:ph sz="quarter" idx="14"/>
          </p:nvPr>
        </p:nvSpPr>
        <p:spPr/>
        <p:txBody>
          <a:bodyPr/>
          <a:lstStyle/>
          <a:p>
            <a:pPr marL="231775" indent="-231775">
              <a:spcBef>
                <a:spcPts val="0"/>
              </a:spcBef>
              <a:spcAft>
                <a:spcPts val="600"/>
              </a:spcAft>
              <a:buFont typeface="Arial" panose="020B0604020202020204" pitchFamily="34" charset="0"/>
              <a:buChar char="•"/>
              <a:tabLst>
                <a:tab pos="112713" algn="l"/>
              </a:tabLst>
            </a:pPr>
            <a:r>
              <a:rPr lang="en-IN" dirty="0"/>
              <a:t>Member data acquisition</a:t>
            </a:r>
          </a:p>
          <a:p>
            <a:pPr marL="231775" indent="-231775">
              <a:spcBef>
                <a:spcPts val="0"/>
              </a:spcBef>
              <a:spcAft>
                <a:spcPts val="600"/>
              </a:spcAft>
              <a:buFont typeface="Arial" panose="020B0604020202020204" pitchFamily="34" charset="0"/>
              <a:buChar char="•"/>
              <a:tabLst>
                <a:tab pos="112713" algn="l"/>
              </a:tabLst>
            </a:pPr>
            <a:r>
              <a:rPr lang="en-US" dirty="0"/>
              <a:t>Data entry &amp; updates</a:t>
            </a:r>
          </a:p>
          <a:p>
            <a:pPr marL="231775" indent="-231775">
              <a:spcBef>
                <a:spcPts val="0"/>
              </a:spcBef>
              <a:spcAft>
                <a:spcPts val="600"/>
              </a:spcAft>
              <a:buFont typeface="Arial" panose="020B0604020202020204" pitchFamily="34" charset="0"/>
              <a:buChar char="•"/>
              <a:tabLst>
                <a:tab pos="112713" algn="l"/>
              </a:tabLst>
            </a:pPr>
            <a:r>
              <a:rPr lang="en-US" dirty="0"/>
              <a:t>Data analysis</a:t>
            </a:r>
          </a:p>
          <a:p>
            <a:pPr marL="231775" indent="-231775">
              <a:spcBef>
                <a:spcPts val="0"/>
              </a:spcBef>
              <a:spcAft>
                <a:spcPts val="600"/>
              </a:spcAft>
              <a:buFont typeface="Arial" panose="020B0604020202020204" pitchFamily="34" charset="0"/>
              <a:buChar char="•"/>
              <a:tabLst>
                <a:tab pos="112713" algn="l"/>
              </a:tabLst>
            </a:pPr>
            <a:r>
              <a:rPr lang="en-US" dirty="0"/>
              <a:t>Customer &amp; Agent notifications</a:t>
            </a:r>
          </a:p>
        </p:txBody>
      </p:sp>
      <p:sp>
        <p:nvSpPr>
          <p:cNvPr id="6" name="Content Placeholder 5">
            <a:extLst>
              <a:ext uri="{FF2B5EF4-FFF2-40B4-BE49-F238E27FC236}">
                <a16:creationId xmlns:a16="http://schemas.microsoft.com/office/drawing/2014/main" id="{C119A1F4-5909-4CCB-89AF-644F81A7CD7D}"/>
              </a:ext>
            </a:extLst>
          </p:cNvPr>
          <p:cNvSpPr>
            <a:spLocks noGrp="1"/>
          </p:cNvSpPr>
          <p:nvPr>
            <p:ph sz="quarter" idx="15"/>
          </p:nvPr>
        </p:nvSpPr>
        <p:spPr/>
        <p:txBody>
          <a:bodyPr>
            <a:normAutofit/>
          </a:bodyPr>
          <a:lstStyle/>
          <a:p>
            <a:pPr>
              <a:spcBef>
                <a:spcPts val="0"/>
              </a:spcBef>
              <a:spcAft>
                <a:spcPts val="600"/>
              </a:spcAft>
            </a:pPr>
            <a:r>
              <a:rPr lang="en-IN" dirty="0"/>
              <a:t>30% quicker response to eligibility requests</a:t>
            </a:r>
          </a:p>
          <a:p>
            <a:pPr>
              <a:spcBef>
                <a:spcPts val="0"/>
              </a:spcBef>
              <a:spcAft>
                <a:spcPts val="600"/>
              </a:spcAft>
            </a:pPr>
            <a:r>
              <a:rPr lang="en-IN" dirty="0"/>
              <a:t>Increase in</a:t>
            </a:r>
            <a:r>
              <a:rPr lang="en-IN" dirty="0">
                <a:solidFill>
                  <a:srgbClr val="00B0F0"/>
                </a:solidFill>
              </a:rPr>
              <a:t> </a:t>
            </a:r>
            <a:r>
              <a:rPr lang="en-IN" dirty="0"/>
              <a:t>customer satisfaction ratings</a:t>
            </a:r>
          </a:p>
          <a:p>
            <a:pPr>
              <a:spcBef>
                <a:spcPts val="0"/>
              </a:spcBef>
              <a:spcAft>
                <a:spcPts val="600"/>
              </a:spcAft>
            </a:pPr>
            <a:r>
              <a:rPr lang="en-IN" dirty="0"/>
              <a:t>Increase in resource productivity by 1.5 times</a:t>
            </a:r>
            <a:endParaRPr lang="en-US" dirty="0"/>
          </a:p>
        </p:txBody>
      </p:sp>
      <p:sp>
        <p:nvSpPr>
          <p:cNvPr id="7" name="Content Placeholder 6">
            <a:extLst>
              <a:ext uri="{FF2B5EF4-FFF2-40B4-BE49-F238E27FC236}">
                <a16:creationId xmlns:a16="http://schemas.microsoft.com/office/drawing/2014/main" id="{6F61CFFB-B85C-4435-B398-370BF31DDC93}"/>
              </a:ext>
            </a:extLst>
          </p:cNvPr>
          <p:cNvSpPr>
            <a:spLocks noGrp="1"/>
          </p:cNvSpPr>
          <p:nvPr>
            <p:ph sz="quarter" idx="16"/>
          </p:nvPr>
        </p:nvSpPr>
        <p:spPr>
          <a:xfrm>
            <a:off x="346075" y="254000"/>
            <a:ext cx="8626475" cy="369332"/>
          </a:xfrm>
        </p:spPr>
        <p:txBody>
          <a:bodyPr/>
          <a:lstStyle/>
          <a:p>
            <a:r>
              <a:rPr lang="en-US" dirty="0"/>
              <a:t>Leading US Life Insurance Company</a:t>
            </a:r>
          </a:p>
        </p:txBody>
      </p:sp>
      <p:sp>
        <p:nvSpPr>
          <p:cNvPr id="8" name="Content Placeholder 7">
            <a:extLst>
              <a:ext uri="{FF2B5EF4-FFF2-40B4-BE49-F238E27FC236}">
                <a16:creationId xmlns:a16="http://schemas.microsoft.com/office/drawing/2014/main" id="{661755E1-8204-4B84-AFDB-E56C20C9FAEC}"/>
              </a:ext>
            </a:extLst>
          </p:cNvPr>
          <p:cNvSpPr>
            <a:spLocks noGrp="1"/>
          </p:cNvSpPr>
          <p:nvPr>
            <p:ph sz="quarter" idx="17"/>
          </p:nvPr>
        </p:nvSpPr>
        <p:spPr/>
        <p:txBody>
          <a:bodyPr/>
          <a:lstStyle/>
          <a:p>
            <a:r>
              <a:rPr lang="en-US" dirty="0"/>
              <a:t>Financial Services - Insurance</a:t>
            </a:r>
          </a:p>
        </p:txBody>
      </p:sp>
      <p:pic>
        <p:nvPicPr>
          <p:cNvPr id="10" name="Picture 9">
            <a:extLst>
              <a:ext uri="{FF2B5EF4-FFF2-40B4-BE49-F238E27FC236}">
                <a16:creationId xmlns:a16="http://schemas.microsoft.com/office/drawing/2014/main" id="{417AAF83-7F5F-4A44-9E8C-8C2D37234655}"/>
              </a:ext>
            </a:extLst>
          </p:cNvPr>
          <p:cNvPicPr>
            <a:picLocks noChangeAspect="1"/>
          </p:cNvPicPr>
          <p:nvPr/>
        </p:nvPicPr>
        <p:blipFill>
          <a:blip r:embed="rId2"/>
          <a:stretch>
            <a:fillRect/>
          </a:stretch>
        </p:blipFill>
        <p:spPr>
          <a:xfrm>
            <a:off x="10906124" y="164052"/>
            <a:ext cx="638176" cy="607786"/>
          </a:xfrm>
          <a:prstGeom prst="rect">
            <a:avLst/>
          </a:prstGeom>
        </p:spPr>
      </p:pic>
    </p:spTree>
    <p:extLst>
      <p:ext uri="{BB962C8B-B14F-4D97-AF65-F5344CB8AC3E}">
        <p14:creationId xmlns:p14="http://schemas.microsoft.com/office/powerpoint/2010/main" val="24140005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732B-173F-4921-BAB1-7459AAD95363}"/>
              </a:ext>
            </a:extLst>
          </p:cNvPr>
          <p:cNvSpPr>
            <a:spLocks noGrp="1"/>
          </p:cNvSpPr>
          <p:nvPr>
            <p:ph type="title"/>
          </p:nvPr>
        </p:nvSpPr>
        <p:spPr/>
        <p:txBody>
          <a:bodyPr>
            <a:normAutofit fontScale="90000"/>
          </a:bodyPr>
          <a:lstStyle/>
          <a:p>
            <a:r>
              <a:rPr lang="en-US" dirty="0"/>
              <a:t>Leading US Life Insurance – FSIB Insurance</a:t>
            </a:r>
          </a:p>
        </p:txBody>
      </p:sp>
      <p:sp>
        <p:nvSpPr>
          <p:cNvPr id="3" name="Content Placeholder 2">
            <a:extLst>
              <a:ext uri="{FF2B5EF4-FFF2-40B4-BE49-F238E27FC236}">
                <a16:creationId xmlns:a16="http://schemas.microsoft.com/office/drawing/2014/main" id="{76482E84-7943-4474-9FE4-F46025AAE2AD}"/>
              </a:ext>
            </a:extLst>
          </p:cNvPr>
          <p:cNvSpPr>
            <a:spLocks noGrp="1"/>
          </p:cNvSpPr>
          <p:nvPr>
            <p:ph idx="1"/>
          </p:nvPr>
        </p:nvSpPr>
        <p:spPr/>
        <p:txBody>
          <a:bodyPr vert="horz" lIns="0" tIns="0" rIns="0" bIns="0" rtlCol="0" anchor="t">
            <a:normAutofit/>
          </a:bodyPr>
          <a:lstStyle/>
          <a:p>
            <a:pPr fontAlgn="ctr"/>
            <a:r>
              <a:rPr lang="en-IN" dirty="0"/>
              <a:t>Combine legacy system data and communications with multiple systems resulting from several company acquisitions</a:t>
            </a:r>
            <a:endParaRPr lang="en-US" dirty="0">
              <a:solidFill>
                <a:srgbClr val="000000"/>
              </a:solidFill>
              <a:latin typeface="Calibri" charset="0"/>
            </a:endParaRPr>
          </a:p>
          <a:p>
            <a:endParaRPr lang="en-US" dirty="0"/>
          </a:p>
        </p:txBody>
      </p:sp>
      <p:sp>
        <p:nvSpPr>
          <p:cNvPr id="4" name="Content Placeholder 3">
            <a:extLst>
              <a:ext uri="{FF2B5EF4-FFF2-40B4-BE49-F238E27FC236}">
                <a16:creationId xmlns:a16="http://schemas.microsoft.com/office/drawing/2014/main" id="{E6AEEF51-6AAB-4FDF-AA09-369155558B34}"/>
              </a:ext>
            </a:extLst>
          </p:cNvPr>
          <p:cNvSpPr>
            <a:spLocks noGrp="1"/>
          </p:cNvSpPr>
          <p:nvPr>
            <p:ph sz="quarter" idx="13"/>
          </p:nvPr>
        </p:nvSpPr>
        <p:spPr/>
        <p:txBody>
          <a:bodyPr vert="horz" lIns="0" tIns="0" rIns="0" bIns="0" rtlCol="0" anchor="t">
            <a:normAutofit/>
          </a:bodyPr>
          <a:lstStyle/>
          <a:p>
            <a:r>
              <a:rPr lang="en-IN" dirty="0"/>
              <a:t>Automate data sharing among disparate systems to ensure consistent, timely, accurate and validated customer data</a:t>
            </a:r>
            <a:endParaRPr lang="en-US" dirty="0"/>
          </a:p>
        </p:txBody>
      </p:sp>
      <p:sp>
        <p:nvSpPr>
          <p:cNvPr id="5" name="Content Placeholder 4">
            <a:extLst>
              <a:ext uri="{FF2B5EF4-FFF2-40B4-BE49-F238E27FC236}">
                <a16:creationId xmlns:a16="http://schemas.microsoft.com/office/drawing/2014/main" id="{E43BFBCD-6BA7-4CE2-8051-5F1A275B98F3}"/>
              </a:ext>
            </a:extLst>
          </p:cNvPr>
          <p:cNvSpPr>
            <a:spLocks noGrp="1"/>
          </p:cNvSpPr>
          <p:nvPr>
            <p:ph sz="quarter" idx="14"/>
          </p:nvPr>
        </p:nvSpPr>
        <p:spPr/>
        <p:txBody>
          <a:bodyPr vert="horz" lIns="0" tIns="0" rIns="0" bIns="0" rtlCol="0" anchor="t">
            <a:normAutofit/>
          </a:bodyPr>
          <a:lstStyle/>
          <a:p>
            <a:pPr marL="112395" indent="-112395">
              <a:spcBef>
                <a:spcPts val="0"/>
              </a:spcBef>
              <a:spcAft>
                <a:spcPts val="600"/>
              </a:spcAft>
              <a:buFont typeface="Arial" panose="020B0604020202020204" pitchFamily="34" charset="0"/>
              <a:buChar char="•"/>
            </a:pPr>
            <a:r>
              <a:rPr lang="en-IN" dirty="0">
                <a:solidFill>
                  <a:srgbClr val="666666"/>
                </a:solidFill>
                <a:latin typeface="Verdana" charset="0"/>
                <a:ea typeface="Verdana" charset="0"/>
                <a:cs typeface="Verdana" charset="0"/>
              </a:rPr>
              <a:t>Data acquisition</a:t>
            </a:r>
            <a:endParaRPr lang="en-US"/>
          </a:p>
          <a:p>
            <a:pPr marL="112395" indent="-112395">
              <a:spcBef>
                <a:spcPts val="0"/>
              </a:spcBef>
              <a:spcAft>
                <a:spcPts val="600"/>
              </a:spcAft>
              <a:buFont typeface="Arial" panose="020B0604020202020204" pitchFamily="34" charset="0"/>
              <a:buChar char="•"/>
            </a:pPr>
            <a:r>
              <a:rPr lang="en-IN" dirty="0">
                <a:solidFill>
                  <a:srgbClr val="666666"/>
                </a:solidFill>
                <a:latin typeface="Verdana" charset="0"/>
                <a:ea typeface="Verdana" charset="0"/>
                <a:cs typeface="Verdana" charset="0"/>
              </a:rPr>
              <a:t>Data validation</a:t>
            </a:r>
          </a:p>
          <a:p>
            <a:pPr marL="112395" indent="-112395">
              <a:spcBef>
                <a:spcPts val="0"/>
              </a:spcBef>
              <a:spcAft>
                <a:spcPts val="600"/>
              </a:spcAft>
              <a:buFont typeface="Arial" panose="020B0604020202020204" pitchFamily="34" charset="0"/>
              <a:buChar char="•"/>
            </a:pPr>
            <a:r>
              <a:rPr lang="en-IN" dirty="0">
                <a:solidFill>
                  <a:srgbClr val="666666"/>
                </a:solidFill>
                <a:latin typeface="Verdana" charset="0"/>
                <a:ea typeface="Verdana" charset="0"/>
                <a:cs typeface="Verdana" charset="0"/>
              </a:rPr>
              <a:t>Legacy Systems Integration  </a:t>
            </a:r>
            <a:endParaRPr lang="en-US" dirty="0">
              <a:solidFill>
                <a:srgbClr val="666666"/>
              </a:solidFill>
              <a:latin typeface="Verdana" charset="0"/>
              <a:ea typeface="Verdana" charset="0"/>
              <a:cs typeface="Verdana" charset="0"/>
            </a:endParaRPr>
          </a:p>
        </p:txBody>
      </p:sp>
      <p:sp>
        <p:nvSpPr>
          <p:cNvPr id="6" name="Content Placeholder 5">
            <a:extLst>
              <a:ext uri="{FF2B5EF4-FFF2-40B4-BE49-F238E27FC236}">
                <a16:creationId xmlns:a16="http://schemas.microsoft.com/office/drawing/2014/main" id="{C119A1F4-5909-4CCB-89AF-644F81A7CD7D}"/>
              </a:ext>
            </a:extLst>
          </p:cNvPr>
          <p:cNvSpPr>
            <a:spLocks noGrp="1"/>
          </p:cNvSpPr>
          <p:nvPr>
            <p:ph sz="quarter" idx="15"/>
          </p:nvPr>
        </p:nvSpPr>
        <p:spPr>
          <a:xfrm>
            <a:off x="9202721" y="1865142"/>
            <a:ext cx="2620433" cy="2597528"/>
          </a:xfrm>
        </p:spPr>
        <p:txBody>
          <a:bodyPr vert="horz" lIns="0" tIns="0" rIns="0" bIns="0" rtlCol="0" anchor="t">
            <a:normAutofit/>
          </a:bodyPr>
          <a:lstStyle/>
          <a:p>
            <a:pPr>
              <a:spcBef>
                <a:spcPts val="0"/>
              </a:spcBef>
              <a:spcAft>
                <a:spcPts val="600"/>
              </a:spcAft>
            </a:pPr>
            <a:r>
              <a:rPr lang="en-IN" dirty="0"/>
              <a:t>Increase in customer satisfaction with availability of single system of record</a:t>
            </a:r>
          </a:p>
          <a:p>
            <a:pPr>
              <a:spcBef>
                <a:spcPts val="0"/>
              </a:spcBef>
              <a:spcAft>
                <a:spcPts val="600"/>
              </a:spcAft>
            </a:pPr>
            <a:r>
              <a:rPr lang="en-IN" dirty="0"/>
              <a:t>Automation of legacy system integration connects core systems to deliver data on a single platform</a:t>
            </a:r>
            <a:endParaRPr lang="en-US" dirty="0"/>
          </a:p>
        </p:txBody>
      </p:sp>
      <p:sp>
        <p:nvSpPr>
          <p:cNvPr id="7" name="Content Placeholder 6">
            <a:extLst>
              <a:ext uri="{FF2B5EF4-FFF2-40B4-BE49-F238E27FC236}">
                <a16:creationId xmlns:a16="http://schemas.microsoft.com/office/drawing/2014/main" id="{6F61CFFB-B85C-4435-B398-370BF31DDC93}"/>
              </a:ext>
            </a:extLst>
          </p:cNvPr>
          <p:cNvSpPr>
            <a:spLocks noGrp="1"/>
          </p:cNvSpPr>
          <p:nvPr>
            <p:ph sz="quarter" idx="16"/>
          </p:nvPr>
        </p:nvSpPr>
        <p:spPr>
          <a:xfrm>
            <a:off x="346075" y="254000"/>
            <a:ext cx="8626475" cy="369332"/>
          </a:xfrm>
        </p:spPr>
        <p:txBody>
          <a:bodyPr/>
          <a:lstStyle/>
          <a:p>
            <a:r>
              <a:rPr lang="en-US" dirty="0"/>
              <a:t>Leading US Life Insurance Company</a:t>
            </a:r>
          </a:p>
        </p:txBody>
      </p:sp>
      <p:sp>
        <p:nvSpPr>
          <p:cNvPr id="8" name="Content Placeholder 7">
            <a:extLst>
              <a:ext uri="{FF2B5EF4-FFF2-40B4-BE49-F238E27FC236}">
                <a16:creationId xmlns:a16="http://schemas.microsoft.com/office/drawing/2014/main" id="{661755E1-8204-4B84-AFDB-E56C20C9FAEC}"/>
              </a:ext>
            </a:extLst>
          </p:cNvPr>
          <p:cNvSpPr>
            <a:spLocks noGrp="1"/>
          </p:cNvSpPr>
          <p:nvPr>
            <p:ph sz="quarter" idx="17"/>
          </p:nvPr>
        </p:nvSpPr>
        <p:spPr/>
        <p:txBody>
          <a:bodyPr/>
          <a:lstStyle/>
          <a:p>
            <a:r>
              <a:rPr lang="en-US" dirty="0"/>
              <a:t>Financial Services - Insurance</a:t>
            </a:r>
          </a:p>
        </p:txBody>
      </p:sp>
      <p:pic>
        <p:nvPicPr>
          <p:cNvPr id="10" name="Picture 9">
            <a:extLst>
              <a:ext uri="{FF2B5EF4-FFF2-40B4-BE49-F238E27FC236}">
                <a16:creationId xmlns:a16="http://schemas.microsoft.com/office/drawing/2014/main" id="{417AAF83-7F5F-4A44-9E8C-8C2D37234655}"/>
              </a:ext>
            </a:extLst>
          </p:cNvPr>
          <p:cNvPicPr>
            <a:picLocks noChangeAspect="1"/>
          </p:cNvPicPr>
          <p:nvPr/>
        </p:nvPicPr>
        <p:blipFill>
          <a:blip r:embed="rId2"/>
          <a:stretch>
            <a:fillRect/>
          </a:stretch>
        </p:blipFill>
        <p:spPr>
          <a:xfrm>
            <a:off x="10906124" y="164052"/>
            <a:ext cx="638176" cy="607786"/>
          </a:xfrm>
          <a:prstGeom prst="rect">
            <a:avLst/>
          </a:prstGeom>
        </p:spPr>
      </p:pic>
    </p:spTree>
    <p:extLst>
      <p:ext uri="{BB962C8B-B14F-4D97-AF65-F5344CB8AC3E}">
        <p14:creationId xmlns:p14="http://schemas.microsoft.com/office/powerpoint/2010/main" val="2813229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732B-173F-4921-BAB1-7459AAD95363}"/>
              </a:ext>
            </a:extLst>
          </p:cNvPr>
          <p:cNvSpPr>
            <a:spLocks noGrp="1"/>
          </p:cNvSpPr>
          <p:nvPr>
            <p:ph type="title"/>
          </p:nvPr>
        </p:nvSpPr>
        <p:spPr/>
        <p:txBody>
          <a:bodyPr>
            <a:normAutofit fontScale="90000"/>
          </a:bodyPr>
          <a:lstStyle/>
          <a:p>
            <a:r>
              <a:rPr lang="en-US" dirty="0"/>
              <a:t>Leading Insurance Company – FSIB Insurance</a:t>
            </a:r>
          </a:p>
        </p:txBody>
      </p:sp>
      <p:sp>
        <p:nvSpPr>
          <p:cNvPr id="3" name="Content Placeholder 2">
            <a:extLst>
              <a:ext uri="{FF2B5EF4-FFF2-40B4-BE49-F238E27FC236}">
                <a16:creationId xmlns:a16="http://schemas.microsoft.com/office/drawing/2014/main" id="{76482E84-7943-4474-9FE4-F46025AAE2AD}"/>
              </a:ext>
            </a:extLst>
          </p:cNvPr>
          <p:cNvSpPr>
            <a:spLocks noGrp="1"/>
          </p:cNvSpPr>
          <p:nvPr>
            <p:ph idx="1"/>
          </p:nvPr>
        </p:nvSpPr>
        <p:spPr/>
        <p:txBody>
          <a:bodyPr vert="horz" lIns="0" tIns="0" rIns="0" bIns="0" rtlCol="0" anchor="t">
            <a:normAutofit/>
          </a:bodyPr>
          <a:lstStyle/>
          <a:p>
            <a:pPr fontAlgn="ctr"/>
            <a:r>
              <a:rPr lang="en-IN" dirty="0"/>
              <a:t>Streamline customer onboarding process to eliminate manual activities </a:t>
            </a:r>
            <a:br>
              <a:rPr lang="en-IN" dirty="0"/>
            </a:br>
            <a:br>
              <a:rPr lang="en-IN" dirty="0"/>
            </a:br>
            <a:endParaRPr lang="en-US" dirty="0">
              <a:solidFill>
                <a:srgbClr val="000000"/>
              </a:solidFill>
              <a:latin typeface="Calibri" charset="0"/>
            </a:endParaRPr>
          </a:p>
          <a:p>
            <a:endParaRPr lang="en-US" dirty="0"/>
          </a:p>
        </p:txBody>
      </p:sp>
      <p:sp>
        <p:nvSpPr>
          <p:cNvPr id="4" name="Content Placeholder 3">
            <a:extLst>
              <a:ext uri="{FF2B5EF4-FFF2-40B4-BE49-F238E27FC236}">
                <a16:creationId xmlns:a16="http://schemas.microsoft.com/office/drawing/2014/main" id="{E6AEEF51-6AAB-4FDF-AA09-369155558B34}"/>
              </a:ext>
            </a:extLst>
          </p:cNvPr>
          <p:cNvSpPr>
            <a:spLocks noGrp="1"/>
          </p:cNvSpPr>
          <p:nvPr>
            <p:ph sz="quarter" idx="13"/>
          </p:nvPr>
        </p:nvSpPr>
        <p:spPr/>
        <p:txBody>
          <a:bodyPr vert="horz" lIns="0" tIns="0" rIns="0" bIns="0" rtlCol="0" anchor="t">
            <a:normAutofit/>
          </a:bodyPr>
          <a:lstStyle/>
          <a:p>
            <a:r>
              <a:rPr lang="en-IN" dirty="0"/>
              <a:t>Bots automate the end-to-end customer onboarding process and use validated, error-free data to update the customer database </a:t>
            </a:r>
            <a:endParaRPr lang="en-US" dirty="0"/>
          </a:p>
        </p:txBody>
      </p:sp>
      <p:sp>
        <p:nvSpPr>
          <p:cNvPr id="5" name="Content Placeholder 4">
            <a:extLst>
              <a:ext uri="{FF2B5EF4-FFF2-40B4-BE49-F238E27FC236}">
                <a16:creationId xmlns:a16="http://schemas.microsoft.com/office/drawing/2014/main" id="{E43BFBCD-6BA7-4CE2-8051-5F1A275B98F3}"/>
              </a:ext>
            </a:extLst>
          </p:cNvPr>
          <p:cNvSpPr>
            <a:spLocks noGrp="1"/>
          </p:cNvSpPr>
          <p:nvPr>
            <p:ph sz="quarter" idx="14"/>
          </p:nvPr>
        </p:nvSpPr>
        <p:spPr/>
        <p:txBody>
          <a:bodyPr vert="horz" lIns="0" tIns="0" rIns="0" bIns="0" rtlCol="0" anchor="t">
            <a:normAutofit/>
          </a:bodyPr>
          <a:lstStyle/>
          <a:p>
            <a:pPr marL="114300" indent="-114300">
              <a:spcBef>
                <a:spcPts val="0"/>
              </a:spcBef>
              <a:spcAft>
                <a:spcPts val="600"/>
              </a:spcAft>
              <a:buChar char="•"/>
            </a:pPr>
            <a:r>
              <a:rPr lang="en-US" dirty="0">
                <a:solidFill>
                  <a:srgbClr val="666666"/>
                </a:solidFill>
              </a:rPr>
              <a:t>Data acquisition</a:t>
            </a:r>
          </a:p>
          <a:p>
            <a:pPr marL="114300" indent="-114300">
              <a:spcBef>
                <a:spcPts val="0"/>
              </a:spcBef>
              <a:spcAft>
                <a:spcPts val="600"/>
              </a:spcAft>
              <a:buChar char="•"/>
            </a:pPr>
            <a:r>
              <a:rPr lang="en-US" dirty="0">
                <a:solidFill>
                  <a:srgbClr val="666666"/>
                </a:solidFill>
              </a:rPr>
              <a:t>Data validation</a:t>
            </a:r>
          </a:p>
          <a:p>
            <a:pPr marL="114300" indent="-114300">
              <a:spcBef>
                <a:spcPts val="0"/>
              </a:spcBef>
              <a:spcAft>
                <a:spcPts val="600"/>
              </a:spcAft>
              <a:buChar char="•"/>
            </a:pPr>
            <a:r>
              <a:rPr lang="en-US" dirty="0">
                <a:solidFill>
                  <a:srgbClr val="666666"/>
                </a:solidFill>
              </a:rPr>
              <a:t>Data entry</a:t>
            </a:r>
          </a:p>
          <a:p>
            <a:pPr marL="114300" indent="-114300">
              <a:spcBef>
                <a:spcPts val="0"/>
              </a:spcBef>
              <a:spcAft>
                <a:spcPts val="600"/>
              </a:spcAft>
              <a:buChar char="•"/>
            </a:pPr>
            <a:r>
              <a:rPr lang="en-US" dirty="0">
                <a:solidFill>
                  <a:srgbClr val="666666"/>
                </a:solidFill>
              </a:rPr>
              <a:t>Compliance and regulatory reporting</a:t>
            </a:r>
          </a:p>
        </p:txBody>
      </p:sp>
      <p:sp>
        <p:nvSpPr>
          <p:cNvPr id="6" name="Content Placeholder 5">
            <a:extLst>
              <a:ext uri="{FF2B5EF4-FFF2-40B4-BE49-F238E27FC236}">
                <a16:creationId xmlns:a16="http://schemas.microsoft.com/office/drawing/2014/main" id="{C119A1F4-5909-4CCB-89AF-644F81A7CD7D}"/>
              </a:ext>
            </a:extLst>
          </p:cNvPr>
          <p:cNvSpPr>
            <a:spLocks noGrp="1"/>
          </p:cNvSpPr>
          <p:nvPr>
            <p:ph sz="quarter" idx="15"/>
          </p:nvPr>
        </p:nvSpPr>
        <p:spPr>
          <a:xfrm>
            <a:off x="9202721" y="1865141"/>
            <a:ext cx="2694418" cy="2667101"/>
          </a:xfrm>
        </p:spPr>
        <p:txBody>
          <a:bodyPr>
            <a:normAutofit fontScale="77500" lnSpcReduction="20000"/>
          </a:bodyPr>
          <a:lstStyle/>
          <a:p>
            <a:pPr>
              <a:spcBef>
                <a:spcPts val="0"/>
              </a:spcBef>
              <a:spcAft>
                <a:spcPts val="600"/>
              </a:spcAft>
            </a:pPr>
            <a:r>
              <a:rPr lang="en-US" dirty="0">
                <a:latin typeface="Verdana" charset="0"/>
                <a:ea typeface="Verdana" charset="0"/>
                <a:cs typeface="Verdana" charset="0"/>
              </a:rPr>
              <a:t>Impressive reduction in process execution time and improvement in revenue</a:t>
            </a:r>
          </a:p>
          <a:p>
            <a:pPr>
              <a:spcBef>
                <a:spcPts val="0"/>
              </a:spcBef>
              <a:spcAft>
                <a:spcPts val="600"/>
              </a:spcAft>
            </a:pPr>
            <a:r>
              <a:rPr lang="en-IN" dirty="0">
                <a:solidFill>
                  <a:schemeClr val="tx1">
                    <a:lumMod val="75000"/>
                    <a:lumOff val="25000"/>
                  </a:schemeClr>
                </a:solidFill>
                <a:latin typeface="Verdana" charset="0"/>
                <a:ea typeface="Verdana" charset="0"/>
                <a:cs typeface="Verdana" charset="0"/>
              </a:rPr>
              <a:t>Significant improvement in employee productivity</a:t>
            </a:r>
          </a:p>
          <a:p>
            <a:pPr>
              <a:spcBef>
                <a:spcPts val="0"/>
              </a:spcBef>
              <a:spcAft>
                <a:spcPts val="600"/>
              </a:spcAft>
            </a:pPr>
            <a:r>
              <a:rPr lang="en-IN" dirty="0">
                <a:solidFill>
                  <a:srgbClr val="666666"/>
                </a:solidFill>
                <a:latin typeface="Verdana" charset="0"/>
                <a:ea typeface="Verdana" charset="0"/>
                <a:cs typeface="Verdana" charset="0"/>
              </a:rPr>
              <a:t>Meet complex regulatory requirements specific to geography, products and line of business</a:t>
            </a:r>
          </a:p>
          <a:p>
            <a:pPr>
              <a:spcBef>
                <a:spcPts val="0"/>
              </a:spcBef>
              <a:spcAft>
                <a:spcPts val="600"/>
              </a:spcAft>
            </a:pPr>
            <a:r>
              <a:rPr lang="en-IN" dirty="0">
                <a:latin typeface="Verdana" charset="0"/>
                <a:ea typeface="Verdana" charset="0"/>
                <a:cs typeface="Verdana" charset="0"/>
              </a:rPr>
              <a:t>Flexible process automation to respond to change in rules</a:t>
            </a:r>
          </a:p>
        </p:txBody>
      </p:sp>
      <p:sp>
        <p:nvSpPr>
          <p:cNvPr id="7" name="Content Placeholder 6">
            <a:extLst>
              <a:ext uri="{FF2B5EF4-FFF2-40B4-BE49-F238E27FC236}">
                <a16:creationId xmlns:a16="http://schemas.microsoft.com/office/drawing/2014/main" id="{6F61CFFB-B85C-4435-B398-370BF31DDC93}"/>
              </a:ext>
            </a:extLst>
          </p:cNvPr>
          <p:cNvSpPr>
            <a:spLocks noGrp="1"/>
          </p:cNvSpPr>
          <p:nvPr>
            <p:ph sz="quarter" idx="16"/>
          </p:nvPr>
        </p:nvSpPr>
        <p:spPr>
          <a:xfrm>
            <a:off x="346075" y="254000"/>
            <a:ext cx="8626475" cy="369332"/>
          </a:xfrm>
        </p:spPr>
        <p:txBody>
          <a:bodyPr/>
          <a:lstStyle/>
          <a:p>
            <a:r>
              <a:rPr lang="en-US" dirty="0"/>
              <a:t>Leading Insurance Company</a:t>
            </a:r>
          </a:p>
        </p:txBody>
      </p:sp>
      <p:sp>
        <p:nvSpPr>
          <p:cNvPr id="8" name="Content Placeholder 7">
            <a:extLst>
              <a:ext uri="{FF2B5EF4-FFF2-40B4-BE49-F238E27FC236}">
                <a16:creationId xmlns:a16="http://schemas.microsoft.com/office/drawing/2014/main" id="{661755E1-8204-4B84-AFDB-E56C20C9FAEC}"/>
              </a:ext>
            </a:extLst>
          </p:cNvPr>
          <p:cNvSpPr>
            <a:spLocks noGrp="1"/>
          </p:cNvSpPr>
          <p:nvPr>
            <p:ph sz="quarter" idx="17"/>
          </p:nvPr>
        </p:nvSpPr>
        <p:spPr/>
        <p:txBody>
          <a:bodyPr/>
          <a:lstStyle/>
          <a:p>
            <a:r>
              <a:rPr lang="en-US" dirty="0"/>
              <a:t>Financial Services - Insurance</a:t>
            </a:r>
          </a:p>
        </p:txBody>
      </p:sp>
      <p:pic>
        <p:nvPicPr>
          <p:cNvPr id="10" name="Picture 9">
            <a:extLst>
              <a:ext uri="{FF2B5EF4-FFF2-40B4-BE49-F238E27FC236}">
                <a16:creationId xmlns:a16="http://schemas.microsoft.com/office/drawing/2014/main" id="{417AAF83-7F5F-4A44-9E8C-8C2D37234655}"/>
              </a:ext>
            </a:extLst>
          </p:cNvPr>
          <p:cNvPicPr>
            <a:picLocks noChangeAspect="1"/>
          </p:cNvPicPr>
          <p:nvPr/>
        </p:nvPicPr>
        <p:blipFill>
          <a:blip r:embed="rId2"/>
          <a:stretch>
            <a:fillRect/>
          </a:stretch>
        </p:blipFill>
        <p:spPr>
          <a:xfrm>
            <a:off x="10906124" y="164052"/>
            <a:ext cx="638176" cy="607786"/>
          </a:xfrm>
          <a:prstGeom prst="rect">
            <a:avLst/>
          </a:prstGeom>
        </p:spPr>
      </p:pic>
    </p:spTree>
    <p:extLst>
      <p:ext uri="{BB962C8B-B14F-4D97-AF65-F5344CB8AC3E}">
        <p14:creationId xmlns:p14="http://schemas.microsoft.com/office/powerpoint/2010/main" val="24556489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732B-173F-4921-BAB1-7459AAD95363}"/>
              </a:ext>
            </a:extLst>
          </p:cNvPr>
          <p:cNvSpPr>
            <a:spLocks noGrp="1"/>
          </p:cNvSpPr>
          <p:nvPr>
            <p:ph type="title"/>
          </p:nvPr>
        </p:nvSpPr>
        <p:spPr/>
        <p:txBody>
          <a:bodyPr>
            <a:normAutofit fontScale="90000"/>
          </a:bodyPr>
          <a:lstStyle/>
          <a:p>
            <a:r>
              <a:rPr lang="en-US" dirty="0"/>
              <a:t>Leading Insurance Company – FSIB Insurance</a:t>
            </a:r>
          </a:p>
        </p:txBody>
      </p:sp>
      <p:sp>
        <p:nvSpPr>
          <p:cNvPr id="3" name="Content Placeholder 2">
            <a:extLst>
              <a:ext uri="{FF2B5EF4-FFF2-40B4-BE49-F238E27FC236}">
                <a16:creationId xmlns:a16="http://schemas.microsoft.com/office/drawing/2014/main" id="{76482E84-7943-4474-9FE4-F46025AAE2AD}"/>
              </a:ext>
            </a:extLst>
          </p:cNvPr>
          <p:cNvSpPr>
            <a:spLocks noGrp="1"/>
          </p:cNvSpPr>
          <p:nvPr>
            <p:ph idx="1"/>
          </p:nvPr>
        </p:nvSpPr>
        <p:spPr/>
        <p:txBody>
          <a:bodyPr vert="horz" lIns="0" tIns="0" rIns="0" bIns="0" rtlCol="0" anchor="t">
            <a:normAutofit/>
          </a:bodyPr>
          <a:lstStyle/>
          <a:p>
            <a:pPr fontAlgn="ctr"/>
            <a:r>
              <a:rPr lang="en-US" dirty="0"/>
              <a:t>Update and secure insureds payment</a:t>
            </a:r>
            <a:r>
              <a:rPr lang="en-US" dirty="0">
                <a:latin typeface="Verdana"/>
              </a:rPr>
              <a:t> preferences for faster collections</a:t>
            </a:r>
          </a:p>
          <a:p>
            <a:endParaRPr lang="en-US" dirty="0"/>
          </a:p>
        </p:txBody>
      </p:sp>
      <p:sp>
        <p:nvSpPr>
          <p:cNvPr id="4" name="Content Placeholder 3">
            <a:extLst>
              <a:ext uri="{FF2B5EF4-FFF2-40B4-BE49-F238E27FC236}">
                <a16:creationId xmlns:a16="http://schemas.microsoft.com/office/drawing/2014/main" id="{E6AEEF51-6AAB-4FDF-AA09-369155558B34}"/>
              </a:ext>
            </a:extLst>
          </p:cNvPr>
          <p:cNvSpPr>
            <a:spLocks noGrp="1"/>
          </p:cNvSpPr>
          <p:nvPr>
            <p:ph sz="quarter" idx="13"/>
          </p:nvPr>
        </p:nvSpPr>
        <p:spPr/>
        <p:txBody>
          <a:bodyPr vert="horz" lIns="0" tIns="0" rIns="0" bIns="0" rtlCol="0" anchor="t">
            <a:normAutofit/>
          </a:bodyPr>
          <a:lstStyle/>
          <a:p>
            <a:r>
              <a:rPr lang="en-US" dirty="0"/>
              <a:t>Bots automatically update client payment information and preferences</a:t>
            </a:r>
          </a:p>
        </p:txBody>
      </p:sp>
      <p:sp>
        <p:nvSpPr>
          <p:cNvPr id="5" name="Content Placeholder 4">
            <a:extLst>
              <a:ext uri="{FF2B5EF4-FFF2-40B4-BE49-F238E27FC236}">
                <a16:creationId xmlns:a16="http://schemas.microsoft.com/office/drawing/2014/main" id="{E43BFBCD-6BA7-4CE2-8051-5F1A275B98F3}"/>
              </a:ext>
            </a:extLst>
          </p:cNvPr>
          <p:cNvSpPr>
            <a:spLocks noGrp="1"/>
          </p:cNvSpPr>
          <p:nvPr>
            <p:ph sz="quarter" idx="14"/>
          </p:nvPr>
        </p:nvSpPr>
        <p:spPr/>
        <p:txBody>
          <a:bodyPr vert="horz" lIns="0" tIns="0" rIns="0" bIns="0" rtlCol="0" anchor="t">
            <a:normAutofit/>
          </a:bodyPr>
          <a:lstStyle/>
          <a:p>
            <a:pPr marL="114300" indent="-114300">
              <a:spcBef>
                <a:spcPts val="0"/>
              </a:spcBef>
              <a:spcAft>
                <a:spcPts val="600"/>
              </a:spcAft>
              <a:buChar char="•"/>
            </a:pPr>
            <a:r>
              <a:rPr lang="en-US" dirty="0"/>
              <a:t>Data acquisition</a:t>
            </a:r>
          </a:p>
          <a:p>
            <a:pPr marL="114300" indent="-114300">
              <a:spcBef>
                <a:spcPts val="0"/>
              </a:spcBef>
              <a:spcAft>
                <a:spcPts val="600"/>
              </a:spcAft>
              <a:buChar char="•"/>
            </a:pPr>
            <a:r>
              <a:rPr lang="en-US" dirty="0"/>
              <a:t>Data validation</a:t>
            </a:r>
          </a:p>
          <a:p>
            <a:pPr marL="114300" indent="-114300">
              <a:spcBef>
                <a:spcPts val="0"/>
              </a:spcBef>
              <a:spcAft>
                <a:spcPts val="600"/>
              </a:spcAft>
              <a:buChar char="•"/>
            </a:pPr>
            <a:r>
              <a:rPr lang="en-US" dirty="0"/>
              <a:t>Data updates</a:t>
            </a:r>
          </a:p>
        </p:txBody>
      </p:sp>
      <p:sp>
        <p:nvSpPr>
          <p:cNvPr id="6" name="Content Placeholder 5">
            <a:extLst>
              <a:ext uri="{FF2B5EF4-FFF2-40B4-BE49-F238E27FC236}">
                <a16:creationId xmlns:a16="http://schemas.microsoft.com/office/drawing/2014/main" id="{C119A1F4-5909-4CCB-89AF-644F81A7CD7D}"/>
              </a:ext>
            </a:extLst>
          </p:cNvPr>
          <p:cNvSpPr>
            <a:spLocks noGrp="1"/>
          </p:cNvSpPr>
          <p:nvPr>
            <p:ph sz="quarter" idx="15"/>
          </p:nvPr>
        </p:nvSpPr>
        <p:spPr/>
        <p:txBody>
          <a:bodyPr/>
          <a:lstStyle/>
          <a:p>
            <a:pPr>
              <a:spcBef>
                <a:spcPts val="0"/>
              </a:spcBef>
              <a:spcAft>
                <a:spcPts val="600"/>
              </a:spcAft>
            </a:pPr>
            <a:r>
              <a:rPr lang="en-US" dirty="0"/>
              <a:t>Dramatic cost savings</a:t>
            </a:r>
          </a:p>
          <a:p>
            <a:pPr>
              <a:spcBef>
                <a:spcPts val="0"/>
              </a:spcBef>
              <a:spcAft>
                <a:spcPts val="600"/>
              </a:spcAft>
            </a:pPr>
            <a:r>
              <a:rPr lang="en-US" dirty="0"/>
              <a:t>Better first attempt payment collection</a:t>
            </a:r>
          </a:p>
          <a:p>
            <a:pPr>
              <a:spcBef>
                <a:spcPts val="0"/>
              </a:spcBef>
              <a:spcAft>
                <a:spcPts val="600"/>
              </a:spcAft>
            </a:pPr>
            <a:r>
              <a:rPr lang="en-US" dirty="0"/>
              <a:t>Acquire and store accurate customer information</a:t>
            </a:r>
          </a:p>
        </p:txBody>
      </p:sp>
      <p:sp>
        <p:nvSpPr>
          <p:cNvPr id="7" name="Content Placeholder 6">
            <a:extLst>
              <a:ext uri="{FF2B5EF4-FFF2-40B4-BE49-F238E27FC236}">
                <a16:creationId xmlns:a16="http://schemas.microsoft.com/office/drawing/2014/main" id="{6F61CFFB-B85C-4435-B398-370BF31DDC93}"/>
              </a:ext>
            </a:extLst>
          </p:cNvPr>
          <p:cNvSpPr>
            <a:spLocks noGrp="1"/>
          </p:cNvSpPr>
          <p:nvPr>
            <p:ph sz="quarter" idx="16"/>
          </p:nvPr>
        </p:nvSpPr>
        <p:spPr/>
        <p:txBody>
          <a:bodyPr/>
          <a:lstStyle/>
          <a:p>
            <a:r>
              <a:rPr lang="en-US" dirty="0"/>
              <a:t>Leading Insurance Company</a:t>
            </a:r>
          </a:p>
        </p:txBody>
      </p:sp>
      <p:sp>
        <p:nvSpPr>
          <p:cNvPr id="8" name="Content Placeholder 7">
            <a:extLst>
              <a:ext uri="{FF2B5EF4-FFF2-40B4-BE49-F238E27FC236}">
                <a16:creationId xmlns:a16="http://schemas.microsoft.com/office/drawing/2014/main" id="{661755E1-8204-4B84-AFDB-E56C20C9FAEC}"/>
              </a:ext>
            </a:extLst>
          </p:cNvPr>
          <p:cNvSpPr>
            <a:spLocks noGrp="1"/>
          </p:cNvSpPr>
          <p:nvPr>
            <p:ph sz="quarter" idx="17"/>
          </p:nvPr>
        </p:nvSpPr>
        <p:spPr/>
        <p:txBody>
          <a:bodyPr/>
          <a:lstStyle/>
          <a:p>
            <a:r>
              <a:rPr lang="en-US" dirty="0"/>
              <a:t>Financial Services - Insurance</a:t>
            </a:r>
          </a:p>
        </p:txBody>
      </p:sp>
      <p:pic>
        <p:nvPicPr>
          <p:cNvPr id="10" name="Picture 9">
            <a:extLst>
              <a:ext uri="{FF2B5EF4-FFF2-40B4-BE49-F238E27FC236}">
                <a16:creationId xmlns:a16="http://schemas.microsoft.com/office/drawing/2014/main" id="{417AAF83-7F5F-4A44-9E8C-8C2D37234655}"/>
              </a:ext>
            </a:extLst>
          </p:cNvPr>
          <p:cNvPicPr>
            <a:picLocks noChangeAspect="1"/>
          </p:cNvPicPr>
          <p:nvPr/>
        </p:nvPicPr>
        <p:blipFill>
          <a:blip r:embed="rId2"/>
          <a:stretch>
            <a:fillRect/>
          </a:stretch>
        </p:blipFill>
        <p:spPr>
          <a:xfrm>
            <a:off x="10906124" y="164052"/>
            <a:ext cx="638176" cy="607786"/>
          </a:xfrm>
          <a:prstGeom prst="rect">
            <a:avLst/>
          </a:prstGeom>
        </p:spPr>
      </p:pic>
    </p:spTree>
    <p:extLst>
      <p:ext uri="{BB962C8B-B14F-4D97-AF65-F5344CB8AC3E}">
        <p14:creationId xmlns:p14="http://schemas.microsoft.com/office/powerpoint/2010/main" val="21090146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732B-173F-4921-BAB1-7459AAD95363}"/>
              </a:ext>
            </a:extLst>
          </p:cNvPr>
          <p:cNvSpPr>
            <a:spLocks noGrp="1"/>
          </p:cNvSpPr>
          <p:nvPr>
            <p:ph type="title"/>
          </p:nvPr>
        </p:nvSpPr>
        <p:spPr/>
        <p:txBody>
          <a:bodyPr>
            <a:normAutofit fontScale="90000"/>
          </a:bodyPr>
          <a:lstStyle/>
          <a:p>
            <a:r>
              <a:rPr lang="en-US" dirty="0"/>
              <a:t>Leading Insurance Company – FSIB Insurance</a:t>
            </a:r>
          </a:p>
        </p:txBody>
      </p:sp>
      <p:sp>
        <p:nvSpPr>
          <p:cNvPr id="3" name="Content Placeholder 2">
            <a:extLst>
              <a:ext uri="{FF2B5EF4-FFF2-40B4-BE49-F238E27FC236}">
                <a16:creationId xmlns:a16="http://schemas.microsoft.com/office/drawing/2014/main" id="{76482E84-7943-4474-9FE4-F46025AAE2AD}"/>
              </a:ext>
            </a:extLst>
          </p:cNvPr>
          <p:cNvSpPr>
            <a:spLocks noGrp="1"/>
          </p:cNvSpPr>
          <p:nvPr>
            <p:ph idx="1"/>
          </p:nvPr>
        </p:nvSpPr>
        <p:spPr/>
        <p:txBody>
          <a:bodyPr vert="horz" lIns="0" tIns="0" rIns="0" bIns="0" rtlCol="0" anchor="t">
            <a:normAutofit/>
          </a:bodyPr>
          <a:lstStyle/>
          <a:p>
            <a:pPr fontAlgn="ctr"/>
            <a:r>
              <a:rPr lang="en-US" dirty="0"/>
              <a:t>Expedite claim assignment and prioritization for higher customer satisfaction</a:t>
            </a:r>
          </a:p>
        </p:txBody>
      </p:sp>
      <p:sp>
        <p:nvSpPr>
          <p:cNvPr id="4" name="Content Placeholder 3">
            <a:extLst>
              <a:ext uri="{FF2B5EF4-FFF2-40B4-BE49-F238E27FC236}">
                <a16:creationId xmlns:a16="http://schemas.microsoft.com/office/drawing/2014/main" id="{E6AEEF51-6AAB-4FDF-AA09-369155558B34}"/>
              </a:ext>
            </a:extLst>
          </p:cNvPr>
          <p:cNvSpPr>
            <a:spLocks noGrp="1"/>
          </p:cNvSpPr>
          <p:nvPr>
            <p:ph sz="quarter" idx="13"/>
          </p:nvPr>
        </p:nvSpPr>
        <p:spPr/>
        <p:txBody>
          <a:bodyPr vert="horz" lIns="0" tIns="0" rIns="0" bIns="0" rtlCol="0" anchor="t">
            <a:normAutofit/>
          </a:bodyPr>
          <a:lstStyle/>
          <a:p>
            <a:r>
              <a:rPr lang="en-US" dirty="0"/>
              <a:t>Automated process assigns claims to the appropriate adjuster based on policy, benefits and coverage</a:t>
            </a:r>
          </a:p>
        </p:txBody>
      </p:sp>
      <p:sp>
        <p:nvSpPr>
          <p:cNvPr id="5" name="Content Placeholder 4">
            <a:extLst>
              <a:ext uri="{FF2B5EF4-FFF2-40B4-BE49-F238E27FC236}">
                <a16:creationId xmlns:a16="http://schemas.microsoft.com/office/drawing/2014/main" id="{E43BFBCD-6BA7-4CE2-8051-5F1A275B98F3}"/>
              </a:ext>
            </a:extLst>
          </p:cNvPr>
          <p:cNvSpPr>
            <a:spLocks noGrp="1"/>
          </p:cNvSpPr>
          <p:nvPr>
            <p:ph sz="quarter" idx="14"/>
          </p:nvPr>
        </p:nvSpPr>
        <p:spPr/>
        <p:txBody>
          <a:bodyPr vert="horz" lIns="0" tIns="0" rIns="0" bIns="0" rtlCol="0" anchor="t">
            <a:normAutofit/>
          </a:bodyPr>
          <a:lstStyle/>
          <a:p>
            <a:pPr marL="114300" indent="-114300">
              <a:spcBef>
                <a:spcPts val="0"/>
              </a:spcBef>
              <a:spcAft>
                <a:spcPts val="600"/>
              </a:spcAft>
              <a:buChar char="•"/>
            </a:pPr>
            <a:r>
              <a:rPr lang="en-US" dirty="0"/>
              <a:t>Claim evaluation</a:t>
            </a:r>
          </a:p>
          <a:p>
            <a:pPr marL="114300" indent="-114300">
              <a:spcBef>
                <a:spcPts val="0"/>
              </a:spcBef>
              <a:spcAft>
                <a:spcPts val="600"/>
              </a:spcAft>
              <a:buChar char="•"/>
            </a:pPr>
            <a:r>
              <a:rPr lang="en-US" dirty="0"/>
              <a:t>Claim assignment</a:t>
            </a:r>
          </a:p>
          <a:p>
            <a:pPr marL="114300" indent="-114300">
              <a:spcBef>
                <a:spcPts val="0"/>
              </a:spcBef>
              <a:spcAft>
                <a:spcPts val="600"/>
              </a:spcAft>
              <a:buChar char="•"/>
            </a:pPr>
            <a:r>
              <a:rPr lang="en-US" dirty="0"/>
              <a:t>Claim resolution</a:t>
            </a:r>
          </a:p>
          <a:p>
            <a:pPr marL="114300" indent="-114300">
              <a:spcBef>
                <a:spcPts val="0"/>
              </a:spcBef>
              <a:spcAft>
                <a:spcPts val="600"/>
              </a:spcAft>
              <a:buChar char="•"/>
            </a:pPr>
            <a:endParaRPr lang="en-US" dirty="0"/>
          </a:p>
        </p:txBody>
      </p:sp>
      <p:sp>
        <p:nvSpPr>
          <p:cNvPr id="6" name="Content Placeholder 5">
            <a:extLst>
              <a:ext uri="{FF2B5EF4-FFF2-40B4-BE49-F238E27FC236}">
                <a16:creationId xmlns:a16="http://schemas.microsoft.com/office/drawing/2014/main" id="{C119A1F4-5909-4CCB-89AF-644F81A7CD7D}"/>
              </a:ext>
            </a:extLst>
          </p:cNvPr>
          <p:cNvSpPr>
            <a:spLocks noGrp="1"/>
          </p:cNvSpPr>
          <p:nvPr>
            <p:ph sz="quarter" idx="15"/>
          </p:nvPr>
        </p:nvSpPr>
        <p:spPr/>
        <p:txBody>
          <a:bodyPr/>
          <a:lstStyle/>
          <a:p>
            <a:pPr>
              <a:spcBef>
                <a:spcPts val="0"/>
              </a:spcBef>
              <a:spcAft>
                <a:spcPts val="600"/>
              </a:spcAft>
            </a:pPr>
            <a:r>
              <a:rPr lang="en-US" dirty="0"/>
              <a:t>Faster claims processing delivers higher customer satisfaction</a:t>
            </a:r>
          </a:p>
          <a:p>
            <a:pPr>
              <a:spcBef>
                <a:spcPts val="0"/>
              </a:spcBef>
              <a:spcAft>
                <a:spcPts val="600"/>
              </a:spcAft>
            </a:pPr>
            <a:r>
              <a:rPr lang="en-US" dirty="0"/>
              <a:t>Substantial cost savings</a:t>
            </a:r>
          </a:p>
          <a:p>
            <a:pPr>
              <a:spcBef>
                <a:spcPts val="0"/>
              </a:spcBef>
              <a:spcAft>
                <a:spcPts val="600"/>
              </a:spcAft>
            </a:pPr>
            <a:r>
              <a:rPr lang="en-US" dirty="0"/>
              <a:t>Accurate, error free processing</a:t>
            </a:r>
          </a:p>
        </p:txBody>
      </p:sp>
      <p:sp>
        <p:nvSpPr>
          <p:cNvPr id="7" name="Content Placeholder 6">
            <a:extLst>
              <a:ext uri="{FF2B5EF4-FFF2-40B4-BE49-F238E27FC236}">
                <a16:creationId xmlns:a16="http://schemas.microsoft.com/office/drawing/2014/main" id="{6F61CFFB-B85C-4435-B398-370BF31DDC93}"/>
              </a:ext>
            </a:extLst>
          </p:cNvPr>
          <p:cNvSpPr>
            <a:spLocks noGrp="1"/>
          </p:cNvSpPr>
          <p:nvPr>
            <p:ph sz="quarter" idx="16"/>
          </p:nvPr>
        </p:nvSpPr>
        <p:spPr/>
        <p:txBody>
          <a:bodyPr/>
          <a:lstStyle/>
          <a:p>
            <a:r>
              <a:rPr lang="en-US" dirty="0"/>
              <a:t>Leading Insurance Company</a:t>
            </a:r>
          </a:p>
        </p:txBody>
      </p:sp>
      <p:sp>
        <p:nvSpPr>
          <p:cNvPr id="8" name="Content Placeholder 7">
            <a:extLst>
              <a:ext uri="{FF2B5EF4-FFF2-40B4-BE49-F238E27FC236}">
                <a16:creationId xmlns:a16="http://schemas.microsoft.com/office/drawing/2014/main" id="{661755E1-8204-4B84-AFDB-E56C20C9FAEC}"/>
              </a:ext>
            </a:extLst>
          </p:cNvPr>
          <p:cNvSpPr>
            <a:spLocks noGrp="1"/>
          </p:cNvSpPr>
          <p:nvPr>
            <p:ph sz="quarter" idx="17"/>
          </p:nvPr>
        </p:nvSpPr>
        <p:spPr/>
        <p:txBody>
          <a:bodyPr/>
          <a:lstStyle/>
          <a:p>
            <a:r>
              <a:rPr lang="en-US" dirty="0"/>
              <a:t>Financial Services - Insurance</a:t>
            </a:r>
          </a:p>
        </p:txBody>
      </p:sp>
      <p:pic>
        <p:nvPicPr>
          <p:cNvPr id="10" name="Picture 9">
            <a:extLst>
              <a:ext uri="{FF2B5EF4-FFF2-40B4-BE49-F238E27FC236}">
                <a16:creationId xmlns:a16="http://schemas.microsoft.com/office/drawing/2014/main" id="{417AAF83-7F5F-4A44-9E8C-8C2D37234655}"/>
              </a:ext>
            </a:extLst>
          </p:cNvPr>
          <p:cNvPicPr>
            <a:picLocks noChangeAspect="1"/>
          </p:cNvPicPr>
          <p:nvPr/>
        </p:nvPicPr>
        <p:blipFill>
          <a:blip r:embed="rId2"/>
          <a:stretch>
            <a:fillRect/>
          </a:stretch>
        </p:blipFill>
        <p:spPr>
          <a:xfrm>
            <a:off x="10906124" y="164052"/>
            <a:ext cx="638176" cy="607786"/>
          </a:xfrm>
          <a:prstGeom prst="rect">
            <a:avLst/>
          </a:prstGeom>
        </p:spPr>
      </p:pic>
    </p:spTree>
    <p:extLst>
      <p:ext uri="{BB962C8B-B14F-4D97-AF65-F5344CB8AC3E}">
        <p14:creationId xmlns:p14="http://schemas.microsoft.com/office/powerpoint/2010/main" val="12449284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732B-173F-4921-BAB1-7459AAD95363}"/>
              </a:ext>
            </a:extLst>
          </p:cNvPr>
          <p:cNvSpPr>
            <a:spLocks noGrp="1"/>
          </p:cNvSpPr>
          <p:nvPr>
            <p:ph type="title"/>
          </p:nvPr>
        </p:nvSpPr>
        <p:spPr/>
        <p:txBody>
          <a:bodyPr>
            <a:normAutofit fontScale="90000"/>
          </a:bodyPr>
          <a:lstStyle/>
          <a:p>
            <a:r>
              <a:rPr lang="en-US" dirty="0"/>
              <a:t>Leading Life Insurance Company – FSIB Insurance</a:t>
            </a:r>
          </a:p>
        </p:txBody>
      </p:sp>
      <p:sp>
        <p:nvSpPr>
          <p:cNvPr id="3" name="Content Placeholder 2">
            <a:extLst>
              <a:ext uri="{FF2B5EF4-FFF2-40B4-BE49-F238E27FC236}">
                <a16:creationId xmlns:a16="http://schemas.microsoft.com/office/drawing/2014/main" id="{76482E84-7943-4474-9FE4-F46025AAE2AD}"/>
              </a:ext>
            </a:extLst>
          </p:cNvPr>
          <p:cNvSpPr>
            <a:spLocks noGrp="1"/>
          </p:cNvSpPr>
          <p:nvPr>
            <p:ph idx="1"/>
          </p:nvPr>
        </p:nvSpPr>
        <p:spPr/>
        <p:txBody>
          <a:bodyPr vert="horz" lIns="0" tIns="0" rIns="0" bIns="0" rtlCol="0" anchor="t">
            <a:normAutofit/>
          </a:bodyPr>
          <a:lstStyle/>
          <a:p>
            <a:pPr fontAlgn="ctr"/>
            <a:r>
              <a:rPr lang="en-IN" dirty="0"/>
              <a:t>Expedite claims processing to improve life and annuities claim settlements</a:t>
            </a:r>
          </a:p>
          <a:p>
            <a:pPr fontAlgn="ctr"/>
            <a:endParaRPr lang="en-US" dirty="0"/>
          </a:p>
        </p:txBody>
      </p:sp>
      <p:sp>
        <p:nvSpPr>
          <p:cNvPr id="4" name="Content Placeholder 3">
            <a:extLst>
              <a:ext uri="{FF2B5EF4-FFF2-40B4-BE49-F238E27FC236}">
                <a16:creationId xmlns:a16="http://schemas.microsoft.com/office/drawing/2014/main" id="{E6AEEF51-6AAB-4FDF-AA09-369155558B34}"/>
              </a:ext>
            </a:extLst>
          </p:cNvPr>
          <p:cNvSpPr>
            <a:spLocks noGrp="1"/>
          </p:cNvSpPr>
          <p:nvPr>
            <p:ph sz="quarter" idx="13"/>
          </p:nvPr>
        </p:nvSpPr>
        <p:spPr/>
        <p:txBody>
          <a:bodyPr vert="horz" lIns="0" tIns="0" rIns="0" bIns="0" rtlCol="0" anchor="t">
            <a:normAutofit/>
          </a:bodyPr>
          <a:lstStyle/>
          <a:p>
            <a:r>
              <a:rPr lang="en-IN" dirty="0"/>
              <a:t>Bots automate process and create fast and reliable settlement options</a:t>
            </a:r>
            <a:endParaRPr lang="en-US" dirty="0"/>
          </a:p>
        </p:txBody>
      </p:sp>
      <p:sp>
        <p:nvSpPr>
          <p:cNvPr id="5" name="Content Placeholder 4">
            <a:extLst>
              <a:ext uri="{FF2B5EF4-FFF2-40B4-BE49-F238E27FC236}">
                <a16:creationId xmlns:a16="http://schemas.microsoft.com/office/drawing/2014/main" id="{E43BFBCD-6BA7-4CE2-8051-5F1A275B98F3}"/>
              </a:ext>
            </a:extLst>
          </p:cNvPr>
          <p:cNvSpPr>
            <a:spLocks noGrp="1"/>
          </p:cNvSpPr>
          <p:nvPr>
            <p:ph sz="quarter" idx="14"/>
          </p:nvPr>
        </p:nvSpPr>
        <p:spPr/>
        <p:txBody>
          <a:bodyPr vert="horz" lIns="0" tIns="0" rIns="0" bIns="0" rtlCol="0" anchor="t">
            <a:normAutofit/>
          </a:bodyPr>
          <a:lstStyle/>
          <a:p>
            <a:pPr marL="114300" indent="-114300">
              <a:spcBef>
                <a:spcPts val="0"/>
              </a:spcBef>
              <a:spcAft>
                <a:spcPts val="600"/>
              </a:spcAft>
              <a:buChar char="•"/>
            </a:pPr>
            <a:r>
              <a:rPr lang="en-US" dirty="0">
                <a:solidFill>
                  <a:srgbClr val="666666"/>
                </a:solidFill>
              </a:rPr>
              <a:t>Claims evaluation</a:t>
            </a:r>
          </a:p>
          <a:p>
            <a:pPr marL="114300" indent="-114300">
              <a:spcBef>
                <a:spcPts val="0"/>
              </a:spcBef>
              <a:spcAft>
                <a:spcPts val="600"/>
              </a:spcAft>
              <a:buChar char="•"/>
            </a:pPr>
            <a:r>
              <a:rPr lang="en-US" dirty="0">
                <a:solidFill>
                  <a:srgbClr val="666666"/>
                </a:solidFill>
              </a:rPr>
              <a:t>Claims assignments</a:t>
            </a:r>
          </a:p>
          <a:p>
            <a:pPr marL="114300" indent="-114300">
              <a:spcBef>
                <a:spcPts val="0"/>
              </a:spcBef>
              <a:spcAft>
                <a:spcPts val="600"/>
              </a:spcAft>
              <a:buChar char="•"/>
            </a:pPr>
            <a:r>
              <a:rPr lang="en-US" dirty="0">
                <a:solidFill>
                  <a:srgbClr val="666666"/>
                </a:solidFill>
              </a:rPr>
              <a:t>Data validation</a:t>
            </a:r>
          </a:p>
          <a:p>
            <a:pPr marL="114300" indent="-114300">
              <a:spcBef>
                <a:spcPts val="0"/>
              </a:spcBef>
              <a:spcAft>
                <a:spcPts val="600"/>
              </a:spcAft>
              <a:buChar char="•"/>
            </a:pPr>
            <a:r>
              <a:rPr lang="en-US" dirty="0">
                <a:solidFill>
                  <a:srgbClr val="666666"/>
                </a:solidFill>
              </a:rPr>
              <a:t>Payment recommendations</a:t>
            </a:r>
          </a:p>
          <a:p>
            <a:pPr marL="114300" indent="-114300">
              <a:spcBef>
                <a:spcPts val="0"/>
              </a:spcBef>
              <a:spcAft>
                <a:spcPts val="600"/>
              </a:spcAft>
              <a:buChar char="•"/>
            </a:pPr>
            <a:r>
              <a:rPr lang="en-US" dirty="0">
                <a:solidFill>
                  <a:srgbClr val="666666"/>
                </a:solidFill>
              </a:rPr>
              <a:t>Email notifications</a:t>
            </a:r>
          </a:p>
          <a:p>
            <a:pPr marL="114300" indent="-114300">
              <a:spcBef>
                <a:spcPts val="0"/>
              </a:spcBef>
              <a:spcAft>
                <a:spcPts val="600"/>
              </a:spcAft>
              <a:buChar char="•"/>
            </a:pPr>
            <a:endParaRPr lang="en-US" dirty="0">
              <a:solidFill>
                <a:srgbClr val="666666"/>
              </a:solidFill>
            </a:endParaRPr>
          </a:p>
        </p:txBody>
      </p:sp>
      <p:sp>
        <p:nvSpPr>
          <p:cNvPr id="6" name="Content Placeholder 5">
            <a:extLst>
              <a:ext uri="{FF2B5EF4-FFF2-40B4-BE49-F238E27FC236}">
                <a16:creationId xmlns:a16="http://schemas.microsoft.com/office/drawing/2014/main" id="{C119A1F4-5909-4CCB-89AF-644F81A7CD7D}"/>
              </a:ext>
            </a:extLst>
          </p:cNvPr>
          <p:cNvSpPr>
            <a:spLocks noGrp="1"/>
          </p:cNvSpPr>
          <p:nvPr>
            <p:ph sz="quarter" idx="15"/>
          </p:nvPr>
        </p:nvSpPr>
        <p:spPr/>
        <p:txBody>
          <a:bodyPr vert="horz" lIns="0" tIns="0" rIns="0" bIns="0" rtlCol="0" anchor="t">
            <a:normAutofit fontScale="92500"/>
          </a:bodyPr>
          <a:lstStyle/>
          <a:p>
            <a:pPr>
              <a:spcBef>
                <a:spcPts val="0"/>
              </a:spcBef>
              <a:spcAft>
                <a:spcPts val="600"/>
              </a:spcAft>
            </a:pPr>
            <a:r>
              <a:rPr lang="en-IN" dirty="0">
                <a:latin typeface="Verdana" charset="0"/>
                <a:ea typeface="Verdana" charset="0"/>
                <a:cs typeface="Verdana" charset="0"/>
              </a:rPr>
              <a:t>Higher customer satisfaction by quick resolution of 10,000 claims annually</a:t>
            </a:r>
          </a:p>
          <a:p>
            <a:pPr>
              <a:spcBef>
                <a:spcPts val="0"/>
              </a:spcBef>
              <a:spcAft>
                <a:spcPts val="600"/>
              </a:spcAft>
            </a:pPr>
            <a:r>
              <a:rPr lang="en-IN" dirty="0">
                <a:solidFill>
                  <a:srgbClr val="666666"/>
                </a:solidFill>
                <a:latin typeface="Verdana" charset="0"/>
                <a:ea typeface="Verdana" charset="0"/>
                <a:cs typeface="Verdana" charset="0"/>
              </a:rPr>
              <a:t>Annual pay-out of $1B to insureds</a:t>
            </a:r>
          </a:p>
          <a:p>
            <a:pPr>
              <a:spcBef>
                <a:spcPts val="0"/>
              </a:spcBef>
              <a:spcAft>
                <a:spcPts val="600"/>
              </a:spcAft>
            </a:pPr>
            <a:r>
              <a:rPr lang="en-IN" dirty="0">
                <a:latin typeface="Verdana" charset="0"/>
                <a:ea typeface="Verdana" charset="0"/>
                <a:cs typeface="Verdana" charset="0"/>
              </a:rPr>
              <a:t>Reduction in process execution cost and time</a:t>
            </a:r>
            <a:endParaRPr lang="en-US" dirty="0">
              <a:latin typeface="Verdana" charset="0"/>
              <a:ea typeface="Verdana" charset="0"/>
              <a:cs typeface="Verdana" charset="0"/>
            </a:endParaRPr>
          </a:p>
        </p:txBody>
      </p:sp>
      <p:sp>
        <p:nvSpPr>
          <p:cNvPr id="7" name="Content Placeholder 6">
            <a:extLst>
              <a:ext uri="{FF2B5EF4-FFF2-40B4-BE49-F238E27FC236}">
                <a16:creationId xmlns:a16="http://schemas.microsoft.com/office/drawing/2014/main" id="{6F61CFFB-B85C-4435-B398-370BF31DDC93}"/>
              </a:ext>
            </a:extLst>
          </p:cNvPr>
          <p:cNvSpPr>
            <a:spLocks noGrp="1"/>
          </p:cNvSpPr>
          <p:nvPr>
            <p:ph sz="quarter" idx="16"/>
          </p:nvPr>
        </p:nvSpPr>
        <p:spPr>
          <a:xfrm>
            <a:off x="346075" y="254000"/>
            <a:ext cx="8626475" cy="369332"/>
          </a:xfrm>
        </p:spPr>
        <p:txBody>
          <a:bodyPr/>
          <a:lstStyle/>
          <a:p>
            <a:r>
              <a:rPr lang="en-US" dirty="0"/>
              <a:t>Leading Life Insurance Company</a:t>
            </a:r>
          </a:p>
        </p:txBody>
      </p:sp>
      <p:sp>
        <p:nvSpPr>
          <p:cNvPr id="8" name="Content Placeholder 7">
            <a:extLst>
              <a:ext uri="{FF2B5EF4-FFF2-40B4-BE49-F238E27FC236}">
                <a16:creationId xmlns:a16="http://schemas.microsoft.com/office/drawing/2014/main" id="{661755E1-8204-4B84-AFDB-E56C20C9FAEC}"/>
              </a:ext>
            </a:extLst>
          </p:cNvPr>
          <p:cNvSpPr>
            <a:spLocks noGrp="1"/>
          </p:cNvSpPr>
          <p:nvPr>
            <p:ph sz="quarter" idx="17"/>
          </p:nvPr>
        </p:nvSpPr>
        <p:spPr/>
        <p:txBody>
          <a:bodyPr/>
          <a:lstStyle/>
          <a:p>
            <a:r>
              <a:rPr lang="en-US" dirty="0"/>
              <a:t>Financial Services - Insurance</a:t>
            </a:r>
          </a:p>
        </p:txBody>
      </p:sp>
      <p:pic>
        <p:nvPicPr>
          <p:cNvPr id="10" name="Picture 9">
            <a:extLst>
              <a:ext uri="{FF2B5EF4-FFF2-40B4-BE49-F238E27FC236}">
                <a16:creationId xmlns:a16="http://schemas.microsoft.com/office/drawing/2014/main" id="{417AAF83-7F5F-4A44-9E8C-8C2D37234655}"/>
              </a:ext>
            </a:extLst>
          </p:cNvPr>
          <p:cNvPicPr>
            <a:picLocks noChangeAspect="1"/>
          </p:cNvPicPr>
          <p:nvPr/>
        </p:nvPicPr>
        <p:blipFill>
          <a:blip r:embed="rId2"/>
          <a:stretch>
            <a:fillRect/>
          </a:stretch>
        </p:blipFill>
        <p:spPr>
          <a:xfrm>
            <a:off x="10906124" y="164052"/>
            <a:ext cx="638176" cy="607786"/>
          </a:xfrm>
          <a:prstGeom prst="rect">
            <a:avLst/>
          </a:prstGeom>
        </p:spPr>
      </p:pic>
    </p:spTree>
    <p:extLst>
      <p:ext uri="{BB962C8B-B14F-4D97-AF65-F5344CB8AC3E}">
        <p14:creationId xmlns:p14="http://schemas.microsoft.com/office/powerpoint/2010/main" val="42291091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732B-173F-4921-BAB1-7459AAD95363}"/>
              </a:ext>
            </a:extLst>
          </p:cNvPr>
          <p:cNvSpPr>
            <a:spLocks noGrp="1"/>
          </p:cNvSpPr>
          <p:nvPr>
            <p:ph type="title"/>
          </p:nvPr>
        </p:nvSpPr>
        <p:spPr/>
        <p:txBody>
          <a:bodyPr>
            <a:normAutofit fontScale="90000"/>
          </a:bodyPr>
          <a:lstStyle/>
          <a:p>
            <a:r>
              <a:rPr lang="en-US" dirty="0"/>
              <a:t>Leading US Insurance – FSIB Insurance</a:t>
            </a:r>
          </a:p>
        </p:txBody>
      </p:sp>
      <p:sp>
        <p:nvSpPr>
          <p:cNvPr id="3" name="Content Placeholder 2">
            <a:extLst>
              <a:ext uri="{FF2B5EF4-FFF2-40B4-BE49-F238E27FC236}">
                <a16:creationId xmlns:a16="http://schemas.microsoft.com/office/drawing/2014/main" id="{76482E84-7943-4474-9FE4-F46025AAE2AD}"/>
              </a:ext>
            </a:extLst>
          </p:cNvPr>
          <p:cNvSpPr>
            <a:spLocks noGrp="1"/>
          </p:cNvSpPr>
          <p:nvPr>
            <p:ph idx="1"/>
          </p:nvPr>
        </p:nvSpPr>
        <p:spPr/>
        <p:txBody>
          <a:bodyPr>
            <a:normAutofit/>
          </a:bodyPr>
          <a:lstStyle/>
          <a:p>
            <a:pPr fontAlgn="ctr"/>
            <a:r>
              <a:rPr lang="en-IN" dirty="0"/>
              <a:t>Ensure economical, quick, error-free execution of application management and monitoring process </a:t>
            </a:r>
          </a:p>
          <a:p>
            <a:pPr fontAlgn="ctr"/>
            <a:endParaRPr lang="en-US" dirty="0">
              <a:solidFill>
                <a:srgbClr val="000000"/>
              </a:solidFill>
              <a:latin typeface="Calibri" charset="0"/>
            </a:endParaRPr>
          </a:p>
          <a:p>
            <a:endParaRPr lang="en-US" dirty="0"/>
          </a:p>
        </p:txBody>
      </p:sp>
      <p:sp>
        <p:nvSpPr>
          <p:cNvPr id="4" name="Content Placeholder 3">
            <a:extLst>
              <a:ext uri="{FF2B5EF4-FFF2-40B4-BE49-F238E27FC236}">
                <a16:creationId xmlns:a16="http://schemas.microsoft.com/office/drawing/2014/main" id="{E6AEEF51-6AAB-4FDF-AA09-369155558B34}"/>
              </a:ext>
            </a:extLst>
          </p:cNvPr>
          <p:cNvSpPr>
            <a:spLocks noGrp="1"/>
          </p:cNvSpPr>
          <p:nvPr>
            <p:ph sz="quarter" idx="13"/>
          </p:nvPr>
        </p:nvSpPr>
        <p:spPr/>
        <p:txBody>
          <a:bodyPr vert="horz" lIns="0" tIns="0" rIns="0" bIns="0" rtlCol="0" anchor="t">
            <a:normAutofit fontScale="92500"/>
          </a:bodyPr>
          <a:lstStyle/>
          <a:p>
            <a:r>
              <a:rPr lang="en-IN" dirty="0"/>
              <a:t>Bots automate entire application management process including application submission, validation, business reporting, incident management, health check and status reporting via Email</a:t>
            </a:r>
          </a:p>
          <a:p>
            <a:endParaRPr lang="en-US" dirty="0"/>
          </a:p>
        </p:txBody>
      </p:sp>
      <p:sp>
        <p:nvSpPr>
          <p:cNvPr id="5" name="Content Placeholder 4">
            <a:extLst>
              <a:ext uri="{FF2B5EF4-FFF2-40B4-BE49-F238E27FC236}">
                <a16:creationId xmlns:a16="http://schemas.microsoft.com/office/drawing/2014/main" id="{E43BFBCD-6BA7-4CE2-8051-5F1A275B98F3}"/>
              </a:ext>
            </a:extLst>
          </p:cNvPr>
          <p:cNvSpPr>
            <a:spLocks noGrp="1"/>
          </p:cNvSpPr>
          <p:nvPr>
            <p:ph sz="quarter" idx="14"/>
          </p:nvPr>
        </p:nvSpPr>
        <p:spPr/>
        <p:txBody>
          <a:bodyPr vert="horz" lIns="0" tIns="0" rIns="0" bIns="0" rtlCol="0" anchor="t">
            <a:normAutofit/>
          </a:bodyPr>
          <a:lstStyle/>
          <a:p>
            <a:pPr marL="114300" indent="-114300">
              <a:spcBef>
                <a:spcPts val="0"/>
              </a:spcBef>
              <a:spcAft>
                <a:spcPts val="600"/>
              </a:spcAft>
              <a:buChar char="•"/>
            </a:pPr>
            <a:r>
              <a:rPr lang="en-US" dirty="0"/>
              <a:t>Application submission</a:t>
            </a:r>
          </a:p>
          <a:p>
            <a:pPr marL="114300" indent="-114300">
              <a:spcBef>
                <a:spcPts val="0"/>
              </a:spcBef>
              <a:spcAft>
                <a:spcPts val="600"/>
              </a:spcAft>
              <a:buChar char="•"/>
            </a:pPr>
            <a:r>
              <a:rPr lang="en-US" dirty="0"/>
              <a:t>Data validation</a:t>
            </a:r>
          </a:p>
          <a:p>
            <a:pPr marL="114300" indent="-114300">
              <a:spcBef>
                <a:spcPts val="0"/>
              </a:spcBef>
              <a:spcAft>
                <a:spcPts val="600"/>
              </a:spcAft>
              <a:buChar char="•"/>
            </a:pPr>
            <a:r>
              <a:rPr lang="en-US" dirty="0"/>
              <a:t>Exception handling</a:t>
            </a:r>
          </a:p>
          <a:p>
            <a:pPr marL="114300" indent="-114300">
              <a:spcBef>
                <a:spcPts val="0"/>
              </a:spcBef>
              <a:spcAft>
                <a:spcPts val="600"/>
              </a:spcAft>
              <a:buChar char="•"/>
            </a:pPr>
            <a:r>
              <a:rPr lang="en-US" dirty="0"/>
              <a:t>Health check status</a:t>
            </a:r>
          </a:p>
          <a:p>
            <a:pPr marL="114300" indent="-114300">
              <a:spcBef>
                <a:spcPts val="0"/>
              </a:spcBef>
              <a:spcAft>
                <a:spcPts val="600"/>
              </a:spcAft>
              <a:buChar char="•"/>
            </a:pPr>
            <a:r>
              <a:rPr lang="en-US" dirty="0"/>
              <a:t>Report generation</a:t>
            </a:r>
            <a:endParaRPr lang="en-US" dirty="0">
              <a:solidFill>
                <a:srgbClr val="000000"/>
              </a:solidFill>
            </a:endParaRPr>
          </a:p>
          <a:p>
            <a:pPr marL="114300" indent="-114300">
              <a:spcBef>
                <a:spcPts val="0"/>
              </a:spcBef>
              <a:spcAft>
                <a:spcPts val="600"/>
              </a:spcAft>
              <a:buChar char="•"/>
            </a:pPr>
            <a:r>
              <a:rPr lang="en-US" dirty="0"/>
              <a:t>Email updates</a:t>
            </a:r>
            <a:endParaRPr lang="en-US" dirty="0">
              <a:solidFill>
                <a:schemeClr val="tx1"/>
              </a:solidFill>
            </a:endParaRPr>
          </a:p>
        </p:txBody>
      </p:sp>
      <p:sp>
        <p:nvSpPr>
          <p:cNvPr id="6" name="Content Placeholder 5">
            <a:extLst>
              <a:ext uri="{FF2B5EF4-FFF2-40B4-BE49-F238E27FC236}">
                <a16:creationId xmlns:a16="http://schemas.microsoft.com/office/drawing/2014/main" id="{C119A1F4-5909-4CCB-89AF-644F81A7CD7D}"/>
              </a:ext>
            </a:extLst>
          </p:cNvPr>
          <p:cNvSpPr>
            <a:spLocks noGrp="1"/>
          </p:cNvSpPr>
          <p:nvPr>
            <p:ph sz="quarter" idx="15"/>
          </p:nvPr>
        </p:nvSpPr>
        <p:spPr>
          <a:xfrm>
            <a:off x="9202721" y="1865142"/>
            <a:ext cx="2620433" cy="2587588"/>
          </a:xfrm>
        </p:spPr>
        <p:txBody>
          <a:bodyPr>
            <a:normAutofit fontScale="85000" lnSpcReduction="10000"/>
          </a:bodyPr>
          <a:lstStyle/>
          <a:p>
            <a:pPr>
              <a:spcBef>
                <a:spcPts val="0"/>
              </a:spcBef>
              <a:spcAft>
                <a:spcPts val="600"/>
              </a:spcAft>
            </a:pPr>
            <a:r>
              <a:rPr lang="en-IN" dirty="0"/>
              <a:t>40% savings on overall application process</a:t>
            </a:r>
          </a:p>
          <a:p>
            <a:pPr>
              <a:spcBef>
                <a:spcPts val="0"/>
              </a:spcBef>
              <a:spcAft>
                <a:spcPts val="600"/>
              </a:spcAft>
            </a:pPr>
            <a:r>
              <a:rPr lang="en-IN" dirty="0"/>
              <a:t>80% reduction in repetitive, manual tasks</a:t>
            </a:r>
          </a:p>
          <a:p>
            <a:pPr>
              <a:spcBef>
                <a:spcPts val="0"/>
              </a:spcBef>
              <a:spcAft>
                <a:spcPts val="600"/>
              </a:spcAft>
            </a:pPr>
            <a:r>
              <a:rPr lang="en-IN" dirty="0"/>
              <a:t>100% of data validation</a:t>
            </a:r>
          </a:p>
          <a:p>
            <a:pPr>
              <a:spcBef>
                <a:spcPts val="0"/>
              </a:spcBef>
              <a:spcAft>
                <a:spcPts val="600"/>
              </a:spcAft>
            </a:pPr>
            <a:r>
              <a:rPr lang="en-IN" dirty="0"/>
              <a:t>Error free data entry</a:t>
            </a:r>
          </a:p>
          <a:p>
            <a:pPr>
              <a:spcBef>
                <a:spcPts val="0"/>
              </a:spcBef>
              <a:spcAft>
                <a:spcPts val="600"/>
              </a:spcAft>
            </a:pPr>
            <a:r>
              <a:rPr lang="en-IN" dirty="0"/>
              <a:t>Improvement in team morale as employees moved to more intellectual work</a:t>
            </a:r>
            <a:endParaRPr lang="en-US" dirty="0"/>
          </a:p>
        </p:txBody>
      </p:sp>
      <p:sp>
        <p:nvSpPr>
          <p:cNvPr id="7" name="Content Placeholder 6">
            <a:extLst>
              <a:ext uri="{FF2B5EF4-FFF2-40B4-BE49-F238E27FC236}">
                <a16:creationId xmlns:a16="http://schemas.microsoft.com/office/drawing/2014/main" id="{6F61CFFB-B85C-4435-B398-370BF31DDC93}"/>
              </a:ext>
            </a:extLst>
          </p:cNvPr>
          <p:cNvSpPr>
            <a:spLocks noGrp="1"/>
          </p:cNvSpPr>
          <p:nvPr>
            <p:ph sz="quarter" idx="16"/>
          </p:nvPr>
        </p:nvSpPr>
        <p:spPr>
          <a:xfrm>
            <a:off x="346075" y="254000"/>
            <a:ext cx="8626475" cy="369332"/>
          </a:xfrm>
        </p:spPr>
        <p:txBody>
          <a:bodyPr/>
          <a:lstStyle/>
          <a:p>
            <a:r>
              <a:rPr lang="en-US" dirty="0"/>
              <a:t>Leading US Insurance Company</a:t>
            </a:r>
          </a:p>
        </p:txBody>
      </p:sp>
      <p:sp>
        <p:nvSpPr>
          <p:cNvPr id="8" name="Content Placeholder 7">
            <a:extLst>
              <a:ext uri="{FF2B5EF4-FFF2-40B4-BE49-F238E27FC236}">
                <a16:creationId xmlns:a16="http://schemas.microsoft.com/office/drawing/2014/main" id="{661755E1-8204-4B84-AFDB-E56C20C9FAEC}"/>
              </a:ext>
            </a:extLst>
          </p:cNvPr>
          <p:cNvSpPr>
            <a:spLocks noGrp="1"/>
          </p:cNvSpPr>
          <p:nvPr>
            <p:ph sz="quarter" idx="17"/>
          </p:nvPr>
        </p:nvSpPr>
        <p:spPr/>
        <p:txBody>
          <a:bodyPr/>
          <a:lstStyle/>
          <a:p>
            <a:r>
              <a:rPr lang="en-US" dirty="0"/>
              <a:t>Financial Services - Insurance</a:t>
            </a:r>
          </a:p>
        </p:txBody>
      </p:sp>
      <p:pic>
        <p:nvPicPr>
          <p:cNvPr id="10" name="Picture 9">
            <a:extLst>
              <a:ext uri="{FF2B5EF4-FFF2-40B4-BE49-F238E27FC236}">
                <a16:creationId xmlns:a16="http://schemas.microsoft.com/office/drawing/2014/main" id="{417AAF83-7F5F-4A44-9E8C-8C2D37234655}"/>
              </a:ext>
            </a:extLst>
          </p:cNvPr>
          <p:cNvPicPr>
            <a:picLocks noChangeAspect="1"/>
          </p:cNvPicPr>
          <p:nvPr/>
        </p:nvPicPr>
        <p:blipFill>
          <a:blip r:embed="rId2"/>
          <a:stretch>
            <a:fillRect/>
          </a:stretch>
        </p:blipFill>
        <p:spPr>
          <a:xfrm>
            <a:off x="10906124" y="164052"/>
            <a:ext cx="638176" cy="607786"/>
          </a:xfrm>
          <a:prstGeom prst="rect">
            <a:avLst/>
          </a:prstGeom>
        </p:spPr>
      </p:pic>
    </p:spTree>
    <p:extLst>
      <p:ext uri="{BB962C8B-B14F-4D97-AF65-F5344CB8AC3E}">
        <p14:creationId xmlns:p14="http://schemas.microsoft.com/office/powerpoint/2010/main" val="19540418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8B352-874B-4E13-806F-E64A4FD55563}"/>
              </a:ext>
            </a:extLst>
          </p:cNvPr>
          <p:cNvSpPr>
            <a:spLocks noGrp="1"/>
          </p:cNvSpPr>
          <p:nvPr>
            <p:ph type="title"/>
          </p:nvPr>
        </p:nvSpPr>
        <p:spPr/>
        <p:txBody>
          <a:bodyPr>
            <a:normAutofit fontScale="90000"/>
          </a:bodyPr>
          <a:lstStyle/>
          <a:p>
            <a:r>
              <a:rPr lang="en-US" dirty="0"/>
              <a:t>Leading Property &amp; Casualty Insurer – FSIB Insurance</a:t>
            </a:r>
          </a:p>
        </p:txBody>
      </p:sp>
      <p:sp>
        <p:nvSpPr>
          <p:cNvPr id="3" name="Content Placeholder 2">
            <a:extLst>
              <a:ext uri="{FF2B5EF4-FFF2-40B4-BE49-F238E27FC236}">
                <a16:creationId xmlns:a16="http://schemas.microsoft.com/office/drawing/2014/main" id="{4C8DC241-AC21-4EF1-A755-1693378BA1B3}"/>
              </a:ext>
            </a:extLst>
          </p:cNvPr>
          <p:cNvSpPr>
            <a:spLocks noGrp="1"/>
          </p:cNvSpPr>
          <p:nvPr>
            <p:ph idx="1"/>
          </p:nvPr>
        </p:nvSpPr>
        <p:spPr/>
        <p:txBody>
          <a:bodyPr>
            <a:normAutofit/>
          </a:bodyPr>
          <a:lstStyle/>
          <a:p>
            <a:r>
              <a:rPr lang="en-IN" dirty="0"/>
              <a:t>Improve underwriter utilization rate while reducing field escalations from data entry errors in underwriter process execution</a:t>
            </a:r>
            <a:endParaRPr lang="en-US" dirty="0">
              <a:solidFill>
                <a:srgbClr val="000000"/>
              </a:solidFill>
              <a:latin typeface="Calibri" charset="0"/>
            </a:endParaRPr>
          </a:p>
          <a:p>
            <a:endParaRPr lang="en-US" dirty="0"/>
          </a:p>
        </p:txBody>
      </p:sp>
      <p:sp>
        <p:nvSpPr>
          <p:cNvPr id="4" name="Content Placeholder 3">
            <a:extLst>
              <a:ext uri="{FF2B5EF4-FFF2-40B4-BE49-F238E27FC236}">
                <a16:creationId xmlns:a16="http://schemas.microsoft.com/office/drawing/2014/main" id="{56E6EA10-7042-462D-8254-F9C5258E06E4}"/>
              </a:ext>
            </a:extLst>
          </p:cNvPr>
          <p:cNvSpPr>
            <a:spLocks noGrp="1"/>
          </p:cNvSpPr>
          <p:nvPr>
            <p:ph sz="quarter" idx="13"/>
          </p:nvPr>
        </p:nvSpPr>
        <p:spPr/>
        <p:txBody>
          <a:bodyPr vert="horz" lIns="0" tIns="0" rIns="0" bIns="0" rtlCol="0" anchor="t">
            <a:normAutofit/>
          </a:bodyPr>
          <a:lstStyle/>
          <a:p>
            <a:r>
              <a:rPr lang="en-IN" dirty="0"/>
              <a:t>Bots collect and validate data from multiple client systems, use a rules-based decision engine to deliver the correct underwriter selection, and complete data-entry in client’s system</a:t>
            </a:r>
            <a:endParaRPr lang="en-US" dirty="0"/>
          </a:p>
        </p:txBody>
      </p:sp>
      <p:sp>
        <p:nvSpPr>
          <p:cNvPr id="5" name="Content Placeholder 4">
            <a:extLst>
              <a:ext uri="{FF2B5EF4-FFF2-40B4-BE49-F238E27FC236}">
                <a16:creationId xmlns:a16="http://schemas.microsoft.com/office/drawing/2014/main" id="{210B5A28-2781-4D30-AC63-10443BABA35A}"/>
              </a:ext>
            </a:extLst>
          </p:cNvPr>
          <p:cNvSpPr>
            <a:spLocks noGrp="1"/>
          </p:cNvSpPr>
          <p:nvPr>
            <p:ph sz="quarter" idx="14"/>
          </p:nvPr>
        </p:nvSpPr>
        <p:spPr/>
        <p:txBody>
          <a:bodyPr vert="horz" lIns="0" tIns="0" rIns="0" bIns="0" rtlCol="0" anchor="t">
            <a:normAutofit/>
          </a:bodyPr>
          <a:lstStyle/>
          <a:p>
            <a:pPr marL="285750" indent="-285750">
              <a:spcBef>
                <a:spcPts val="0"/>
              </a:spcBef>
              <a:spcAft>
                <a:spcPts val="600"/>
              </a:spcAft>
              <a:buChar char="•"/>
            </a:pPr>
            <a:r>
              <a:rPr lang="en-US" dirty="0"/>
              <a:t>Data collection</a:t>
            </a:r>
          </a:p>
          <a:p>
            <a:pPr marL="285750" indent="-285750">
              <a:spcBef>
                <a:spcPts val="0"/>
              </a:spcBef>
              <a:spcAft>
                <a:spcPts val="600"/>
              </a:spcAft>
              <a:buChar char="•"/>
            </a:pPr>
            <a:r>
              <a:rPr lang="en-US" dirty="0"/>
              <a:t>Data validation</a:t>
            </a:r>
          </a:p>
          <a:p>
            <a:pPr marL="285750" indent="-285750">
              <a:spcBef>
                <a:spcPts val="0"/>
              </a:spcBef>
              <a:spcAft>
                <a:spcPts val="600"/>
              </a:spcAft>
              <a:buChar char="•"/>
            </a:pPr>
            <a:r>
              <a:rPr lang="en-US" dirty="0"/>
              <a:t>Underwriter selection and assignment</a:t>
            </a:r>
          </a:p>
          <a:p>
            <a:pPr marL="285750" indent="-285750">
              <a:spcBef>
                <a:spcPts val="0"/>
              </a:spcBef>
              <a:spcAft>
                <a:spcPts val="600"/>
              </a:spcAft>
              <a:buChar char="•"/>
            </a:pPr>
            <a:r>
              <a:rPr lang="en-US" dirty="0"/>
              <a:t>Data entry</a:t>
            </a:r>
          </a:p>
          <a:p>
            <a:pPr marL="285750" indent="-285750">
              <a:spcBef>
                <a:spcPts val="0"/>
              </a:spcBef>
              <a:spcAft>
                <a:spcPts val="600"/>
              </a:spcAft>
              <a:buChar char="•"/>
            </a:pPr>
            <a:endParaRPr lang="en-US" dirty="0"/>
          </a:p>
        </p:txBody>
      </p:sp>
      <p:sp>
        <p:nvSpPr>
          <p:cNvPr id="6" name="Content Placeholder 5">
            <a:extLst>
              <a:ext uri="{FF2B5EF4-FFF2-40B4-BE49-F238E27FC236}">
                <a16:creationId xmlns:a16="http://schemas.microsoft.com/office/drawing/2014/main" id="{FF27BFA0-518F-4989-8824-1CAE35D8AB3D}"/>
              </a:ext>
            </a:extLst>
          </p:cNvPr>
          <p:cNvSpPr>
            <a:spLocks noGrp="1"/>
          </p:cNvSpPr>
          <p:nvPr>
            <p:ph sz="quarter" idx="15"/>
          </p:nvPr>
        </p:nvSpPr>
        <p:spPr>
          <a:xfrm>
            <a:off x="9202721" y="1865142"/>
            <a:ext cx="2620433" cy="2547832"/>
          </a:xfrm>
        </p:spPr>
        <p:txBody>
          <a:bodyPr>
            <a:normAutofit fontScale="92500"/>
          </a:bodyPr>
          <a:lstStyle/>
          <a:p>
            <a:pPr>
              <a:spcBef>
                <a:spcPts val="0"/>
              </a:spcBef>
              <a:spcAft>
                <a:spcPts val="600"/>
              </a:spcAft>
            </a:pPr>
            <a:r>
              <a:rPr lang="en-IN" dirty="0"/>
              <a:t>25% increase in first-time-correct UW assignments</a:t>
            </a:r>
          </a:p>
          <a:p>
            <a:pPr>
              <a:spcBef>
                <a:spcPts val="0"/>
              </a:spcBef>
              <a:spcAft>
                <a:spcPts val="600"/>
              </a:spcAft>
            </a:pPr>
            <a:r>
              <a:rPr lang="en-IN" dirty="0"/>
              <a:t>50% reduction in field escalations</a:t>
            </a:r>
          </a:p>
          <a:p>
            <a:pPr>
              <a:spcBef>
                <a:spcPts val="0"/>
              </a:spcBef>
              <a:spcAft>
                <a:spcPts val="600"/>
              </a:spcAft>
            </a:pPr>
            <a:r>
              <a:rPr lang="en-IN" dirty="0"/>
              <a:t>Increase in underwriter utilization by 5% thereby underwriting more business, impacting revenue</a:t>
            </a:r>
            <a:endParaRPr lang="en-US" dirty="0"/>
          </a:p>
        </p:txBody>
      </p:sp>
      <p:sp>
        <p:nvSpPr>
          <p:cNvPr id="7" name="Content Placeholder 6">
            <a:extLst>
              <a:ext uri="{FF2B5EF4-FFF2-40B4-BE49-F238E27FC236}">
                <a16:creationId xmlns:a16="http://schemas.microsoft.com/office/drawing/2014/main" id="{EB365C7B-D73D-4BD2-9FEB-C4CBB896F3F2}"/>
              </a:ext>
            </a:extLst>
          </p:cNvPr>
          <p:cNvSpPr>
            <a:spLocks noGrp="1"/>
          </p:cNvSpPr>
          <p:nvPr>
            <p:ph sz="quarter" idx="16"/>
          </p:nvPr>
        </p:nvSpPr>
        <p:spPr>
          <a:xfrm>
            <a:off x="346075" y="254000"/>
            <a:ext cx="8626475" cy="738664"/>
          </a:xfrm>
        </p:spPr>
        <p:txBody>
          <a:bodyPr/>
          <a:lstStyle/>
          <a:p>
            <a:r>
              <a:rPr lang="en-US" dirty="0"/>
              <a:t>Leading Property &amp; Casualty Insurer</a:t>
            </a:r>
          </a:p>
          <a:p>
            <a:endParaRPr lang="en-US" dirty="0"/>
          </a:p>
        </p:txBody>
      </p:sp>
      <p:sp>
        <p:nvSpPr>
          <p:cNvPr id="8" name="Content Placeholder 7">
            <a:extLst>
              <a:ext uri="{FF2B5EF4-FFF2-40B4-BE49-F238E27FC236}">
                <a16:creationId xmlns:a16="http://schemas.microsoft.com/office/drawing/2014/main" id="{F5C85E33-DA93-440E-88B6-00474A1E2DEA}"/>
              </a:ext>
            </a:extLst>
          </p:cNvPr>
          <p:cNvSpPr>
            <a:spLocks noGrp="1"/>
          </p:cNvSpPr>
          <p:nvPr>
            <p:ph sz="quarter" idx="17"/>
          </p:nvPr>
        </p:nvSpPr>
        <p:spPr/>
        <p:txBody>
          <a:bodyPr/>
          <a:lstStyle/>
          <a:p>
            <a:r>
              <a:rPr lang="en-US" dirty="0"/>
              <a:t>Financial Services - Insurance</a:t>
            </a:r>
          </a:p>
        </p:txBody>
      </p:sp>
      <p:pic>
        <p:nvPicPr>
          <p:cNvPr id="9" name="Picture 8">
            <a:extLst>
              <a:ext uri="{FF2B5EF4-FFF2-40B4-BE49-F238E27FC236}">
                <a16:creationId xmlns:a16="http://schemas.microsoft.com/office/drawing/2014/main" id="{127D2B8D-C89F-47E0-B3F5-717EC18CB992}"/>
              </a:ext>
            </a:extLst>
          </p:cNvPr>
          <p:cNvPicPr>
            <a:picLocks noChangeAspect="1"/>
          </p:cNvPicPr>
          <p:nvPr/>
        </p:nvPicPr>
        <p:blipFill>
          <a:blip r:embed="rId2"/>
          <a:stretch>
            <a:fillRect/>
          </a:stretch>
        </p:blipFill>
        <p:spPr>
          <a:xfrm>
            <a:off x="11064874" y="162052"/>
            <a:ext cx="553403" cy="527050"/>
          </a:xfrm>
          <a:prstGeom prst="rect">
            <a:avLst/>
          </a:prstGeom>
        </p:spPr>
      </p:pic>
    </p:spTree>
    <p:extLst>
      <p:ext uri="{BB962C8B-B14F-4D97-AF65-F5344CB8AC3E}">
        <p14:creationId xmlns:p14="http://schemas.microsoft.com/office/powerpoint/2010/main" val="11551033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768AC-3810-43E9-BBC2-C7CC3F072B75}"/>
              </a:ext>
            </a:extLst>
          </p:cNvPr>
          <p:cNvSpPr>
            <a:spLocks noGrp="1"/>
          </p:cNvSpPr>
          <p:nvPr>
            <p:ph type="title"/>
          </p:nvPr>
        </p:nvSpPr>
        <p:spPr/>
        <p:txBody>
          <a:bodyPr>
            <a:normAutofit fontScale="90000"/>
          </a:bodyPr>
          <a:lstStyle/>
          <a:p>
            <a:r>
              <a:rPr lang="en-US" dirty="0"/>
              <a:t>HGS – FSIB Insurance</a:t>
            </a:r>
          </a:p>
        </p:txBody>
      </p:sp>
      <p:sp>
        <p:nvSpPr>
          <p:cNvPr id="3" name="Content Placeholder 2">
            <a:extLst>
              <a:ext uri="{FF2B5EF4-FFF2-40B4-BE49-F238E27FC236}">
                <a16:creationId xmlns:a16="http://schemas.microsoft.com/office/drawing/2014/main" id="{2528EFA1-A4FB-4B60-A497-E4B7A52AA3C2}"/>
              </a:ext>
            </a:extLst>
          </p:cNvPr>
          <p:cNvSpPr>
            <a:spLocks noGrp="1"/>
          </p:cNvSpPr>
          <p:nvPr>
            <p:ph idx="1"/>
          </p:nvPr>
        </p:nvSpPr>
        <p:spPr/>
        <p:txBody>
          <a:bodyPr vert="horz" lIns="0" tIns="0" rIns="0" bIns="0" rtlCol="0" anchor="t">
            <a:normAutofit/>
          </a:bodyPr>
          <a:lstStyle/>
          <a:p>
            <a:pPr fontAlgn="ctr"/>
            <a:r>
              <a:rPr lang="en-US" dirty="0"/>
              <a:t>Reduce cost and errors during the Member Enrolment </a:t>
            </a:r>
            <a:r>
              <a:rPr lang="en-US" dirty="0">
                <a:latin typeface="Verdana"/>
              </a:rPr>
              <a:t>process</a:t>
            </a:r>
            <a:endParaRPr lang="en-US" dirty="0">
              <a:solidFill>
                <a:srgbClr val="000000"/>
              </a:solidFill>
              <a:latin typeface="Calibri" charset="0"/>
            </a:endParaRPr>
          </a:p>
        </p:txBody>
      </p:sp>
      <p:sp>
        <p:nvSpPr>
          <p:cNvPr id="4" name="Content Placeholder 3">
            <a:extLst>
              <a:ext uri="{FF2B5EF4-FFF2-40B4-BE49-F238E27FC236}">
                <a16:creationId xmlns:a16="http://schemas.microsoft.com/office/drawing/2014/main" id="{09BDBFB4-091B-4D35-A616-056A0733697B}"/>
              </a:ext>
            </a:extLst>
          </p:cNvPr>
          <p:cNvSpPr>
            <a:spLocks noGrp="1"/>
          </p:cNvSpPr>
          <p:nvPr>
            <p:ph sz="quarter" idx="13"/>
          </p:nvPr>
        </p:nvSpPr>
        <p:spPr/>
        <p:txBody>
          <a:bodyPr vert="horz" lIns="0" tIns="0" rIns="0" bIns="0" rtlCol="0" anchor="t">
            <a:normAutofit/>
          </a:bodyPr>
          <a:lstStyle/>
          <a:p>
            <a:r>
              <a:rPr lang="en-US" dirty="0"/>
              <a:t>Bots automate end-to-end enrolment process including data entry, data validation, failure identification and reporting </a:t>
            </a:r>
          </a:p>
        </p:txBody>
      </p:sp>
      <p:sp>
        <p:nvSpPr>
          <p:cNvPr id="5" name="Content Placeholder 4">
            <a:extLst>
              <a:ext uri="{FF2B5EF4-FFF2-40B4-BE49-F238E27FC236}">
                <a16:creationId xmlns:a16="http://schemas.microsoft.com/office/drawing/2014/main" id="{4BF0FA9E-89F0-42FF-A194-320F967C606C}"/>
              </a:ext>
            </a:extLst>
          </p:cNvPr>
          <p:cNvSpPr>
            <a:spLocks noGrp="1"/>
          </p:cNvSpPr>
          <p:nvPr>
            <p:ph sz="quarter" idx="14"/>
          </p:nvPr>
        </p:nvSpPr>
        <p:spPr/>
        <p:txBody>
          <a:bodyPr vert="horz" lIns="0" tIns="0" rIns="0" bIns="0" rtlCol="0" anchor="t">
            <a:normAutofit/>
          </a:bodyPr>
          <a:lstStyle/>
          <a:p>
            <a:pPr marL="285750" indent="-285750">
              <a:spcBef>
                <a:spcPts val="0"/>
              </a:spcBef>
              <a:spcAft>
                <a:spcPts val="600"/>
              </a:spcAft>
              <a:buFont typeface="Arial" panose="020B0604020202020204" pitchFamily="34" charset="0"/>
              <a:buChar char="•"/>
            </a:pPr>
            <a:r>
              <a:rPr lang="en-US" dirty="0"/>
              <a:t>Data acquisition</a:t>
            </a:r>
          </a:p>
          <a:p>
            <a:pPr marL="285750" indent="-285750">
              <a:spcBef>
                <a:spcPts val="0"/>
              </a:spcBef>
              <a:spcAft>
                <a:spcPts val="600"/>
              </a:spcAft>
              <a:buFont typeface="Arial" panose="020B0604020202020204" pitchFamily="34" charset="0"/>
              <a:buChar char="•"/>
            </a:pPr>
            <a:r>
              <a:rPr lang="en-US" dirty="0"/>
              <a:t>Data validation</a:t>
            </a:r>
          </a:p>
          <a:p>
            <a:pPr marL="285750" indent="-285750">
              <a:spcBef>
                <a:spcPts val="0"/>
              </a:spcBef>
              <a:spcAft>
                <a:spcPts val="600"/>
              </a:spcAft>
              <a:buFont typeface="Arial" panose="020B0604020202020204" pitchFamily="34" charset="0"/>
              <a:buChar char="•"/>
            </a:pPr>
            <a:r>
              <a:rPr lang="en-US" dirty="0"/>
              <a:t>Exception handling</a:t>
            </a:r>
          </a:p>
          <a:p>
            <a:pPr marL="285750" indent="-285750">
              <a:spcBef>
                <a:spcPts val="0"/>
              </a:spcBef>
              <a:spcAft>
                <a:spcPts val="600"/>
              </a:spcAft>
              <a:buFont typeface="Arial" panose="020B0604020202020204" pitchFamily="34" charset="0"/>
              <a:buChar char="•"/>
            </a:pPr>
            <a:r>
              <a:rPr lang="en-US" dirty="0"/>
              <a:t>Report generation</a:t>
            </a:r>
          </a:p>
          <a:p>
            <a:pPr marL="285750" indent="-285750">
              <a:spcBef>
                <a:spcPts val="0"/>
              </a:spcBef>
              <a:spcAft>
                <a:spcPts val="600"/>
              </a:spcAft>
              <a:buFont typeface="Arial" panose="020B0604020202020204" pitchFamily="34" charset="0"/>
              <a:buChar char="•"/>
            </a:pPr>
            <a:r>
              <a:rPr lang="en-US" dirty="0"/>
              <a:t>Report distribution</a:t>
            </a:r>
          </a:p>
        </p:txBody>
      </p:sp>
      <p:sp>
        <p:nvSpPr>
          <p:cNvPr id="6" name="Content Placeholder 5">
            <a:extLst>
              <a:ext uri="{FF2B5EF4-FFF2-40B4-BE49-F238E27FC236}">
                <a16:creationId xmlns:a16="http://schemas.microsoft.com/office/drawing/2014/main" id="{4A072928-BF0F-47D8-9BA3-43D8AE263205}"/>
              </a:ext>
            </a:extLst>
          </p:cNvPr>
          <p:cNvSpPr>
            <a:spLocks noGrp="1"/>
          </p:cNvSpPr>
          <p:nvPr>
            <p:ph sz="quarter" idx="15"/>
          </p:nvPr>
        </p:nvSpPr>
        <p:spPr/>
        <p:txBody>
          <a:bodyPr>
            <a:normAutofit/>
          </a:bodyPr>
          <a:lstStyle/>
          <a:p>
            <a:r>
              <a:rPr lang="en-US" dirty="0"/>
              <a:t>Reduction in turn-around-time by making information available sooner</a:t>
            </a:r>
          </a:p>
          <a:p>
            <a:r>
              <a:rPr lang="en-US" dirty="0"/>
              <a:t>Decrement in process execution cost</a:t>
            </a:r>
          </a:p>
          <a:p>
            <a:endParaRPr lang="en-US" dirty="0"/>
          </a:p>
        </p:txBody>
      </p:sp>
      <p:sp>
        <p:nvSpPr>
          <p:cNvPr id="7" name="Content Placeholder 6">
            <a:extLst>
              <a:ext uri="{FF2B5EF4-FFF2-40B4-BE49-F238E27FC236}">
                <a16:creationId xmlns:a16="http://schemas.microsoft.com/office/drawing/2014/main" id="{83B3448C-4CA8-4BBE-A8AD-287AC5F462F4}"/>
              </a:ext>
            </a:extLst>
          </p:cNvPr>
          <p:cNvSpPr>
            <a:spLocks noGrp="1"/>
          </p:cNvSpPr>
          <p:nvPr>
            <p:ph sz="quarter" idx="16"/>
          </p:nvPr>
        </p:nvSpPr>
        <p:spPr>
          <a:xfrm>
            <a:off x="346075" y="254000"/>
            <a:ext cx="8626475" cy="369332"/>
          </a:xfrm>
        </p:spPr>
        <p:txBody>
          <a:bodyPr/>
          <a:lstStyle/>
          <a:p>
            <a:r>
              <a:rPr lang="en-US" dirty="0"/>
              <a:t>International Consulting Firm</a:t>
            </a:r>
          </a:p>
        </p:txBody>
      </p:sp>
      <p:sp>
        <p:nvSpPr>
          <p:cNvPr id="8" name="Content Placeholder 7">
            <a:extLst>
              <a:ext uri="{FF2B5EF4-FFF2-40B4-BE49-F238E27FC236}">
                <a16:creationId xmlns:a16="http://schemas.microsoft.com/office/drawing/2014/main" id="{E0B604B8-1864-4B21-8FA7-2CABC4C2E7E6}"/>
              </a:ext>
            </a:extLst>
          </p:cNvPr>
          <p:cNvSpPr>
            <a:spLocks noGrp="1"/>
          </p:cNvSpPr>
          <p:nvPr>
            <p:ph sz="quarter" idx="17"/>
          </p:nvPr>
        </p:nvSpPr>
        <p:spPr/>
        <p:txBody>
          <a:bodyPr/>
          <a:lstStyle/>
          <a:p>
            <a:r>
              <a:rPr lang="en-US" dirty="0"/>
              <a:t>Financial Services - Insurance</a:t>
            </a:r>
          </a:p>
        </p:txBody>
      </p:sp>
      <p:pic>
        <p:nvPicPr>
          <p:cNvPr id="10" name="Picture 9">
            <a:extLst>
              <a:ext uri="{FF2B5EF4-FFF2-40B4-BE49-F238E27FC236}">
                <a16:creationId xmlns:a16="http://schemas.microsoft.com/office/drawing/2014/main" id="{AB137D93-0C8C-40BD-A541-195F1F1D14BB}"/>
              </a:ext>
            </a:extLst>
          </p:cNvPr>
          <p:cNvPicPr>
            <a:picLocks noChangeAspect="1"/>
          </p:cNvPicPr>
          <p:nvPr/>
        </p:nvPicPr>
        <p:blipFill>
          <a:blip r:embed="rId2"/>
          <a:stretch>
            <a:fillRect/>
          </a:stretch>
        </p:blipFill>
        <p:spPr>
          <a:xfrm>
            <a:off x="10881107" y="90311"/>
            <a:ext cx="646232" cy="676715"/>
          </a:xfrm>
          <a:prstGeom prst="rect">
            <a:avLst/>
          </a:prstGeom>
        </p:spPr>
      </p:pic>
    </p:spTree>
    <p:extLst>
      <p:ext uri="{BB962C8B-B14F-4D97-AF65-F5344CB8AC3E}">
        <p14:creationId xmlns:p14="http://schemas.microsoft.com/office/powerpoint/2010/main" val="2184108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256EB-21B2-41C4-8457-7EB923A26CB7}"/>
              </a:ext>
            </a:extLst>
          </p:cNvPr>
          <p:cNvSpPr>
            <a:spLocks noGrp="1"/>
          </p:cNvSpPr>
          <p:nvPr>
            <p:ph type="title"/>
          </p:nvPr>
        </p:nvSpPr>
        <p:spPr/>
        <p:txBody>
          <a:bodyPr>
            <a:normAutofit fontScale="90000"/>
          </a:bodyPr>
          <a:lstStyle/>
          <a:p>
            <a:r>
              <a:rPr lang="en-US" dirty="0"/>
              <a:t>Brazilian Ministry – Federal Finance</a:t>
            </a:r>
          </a:p>
        </p:txBody>
      </p:sp>
      <p:sp>
        <p:nvSpPr>
          <p:cNvPr id="3" name="Content Placeholder 2">
            <a:extLst>
              <a:ext uri="{FF2B5EF4-FFF2-40B4-BE49-F238E27FC236}">
                <a16:creationId xmlns:a16="http://schemas.microsoft.com/office/drawing/2014/main" id="{1438DECF-EF0F-4A89-B8CA-7E3B22BC0CB1}"/>
              </a:ext>
            </a:extLst>
          </p:cNvPr>
          <p:cNvSpPr>
            <a:spLocks noGrp="1"/>
          </p:cNvSpPr>
          <p:nvPr>
            <p:ph idx="1"/>
          </p:nvPr>
        </p:nvSpPr>
        <p:spPr/>
        <p:txBody>
          <a:bodyPr vert="horz" lIns="0" tIns="0" rIns="0" bIns="0" rtlCol="0" anchor="t">
            <a:normAutofit/>
          </a:bodyPr>
          <a:lstStyle/>
          <a:p>
            <a:pPr fontAlgn="ctr"/>
            <a:r>
              <a:rPr lang="en-IN" dirty="0"/>
              <a:t>Create accurate reports by gathering daily data from multiple sources</a:t>
            </a:r>
            <a:endParaRPr lang="en-US" dirty="0"/>
          </a:p>
        </p:txBody>
      </p:sp>
      <p:sp>
        <p:nvSpPr>
          <p:cNvPr id="4" name="Content Placeholder 3">
            <a:extLst>
              <a:ext uri="{FF2B5EF4-FFF2-40B4-BE49-F238E27FC236}">
                <a16:creationId xmlns:a16="http://schemas.microsoft.com/office/drawing/2014/main" id="{1A08D75C-4B90-4387-B239-39FFB75FF95C}"/>
              </a:ext>
            </a:extLst>
          </p:cNvPr>
          <p:cNvSpPr>
            <a:spLocks noGrp="1"/>
          </p:cNvSpPr>
          <p:nvPr>
            <p:ph sz="quarter" idx="13"/>
          </p:nvPr>
        </p:nvSpPr>
        <p:spPr/>
        <p:txBody>
          <a:bodyPr vert="horz" lIns="0" tIns="0" rIns="0" bIns="0" rtlCol="0" anchor="t">
            <a:normAutofit/>
          </a:bodyPr>
          <a:lstStyle/>
          <a:p>
            <a:r>
              <a:rPr lang="en-IN" dirty="0"/>
              <a:t>Bots automate report generation process by collecting and validating disparate data points and creating and distributing final reports</a:t>
            </a:r>
            <a:endParaRPr lang="en-US" dirty="0"/>
          </a:p>
        </p:txBody>
      </p:sp>
      <p:sp>
        <p:nvSpPr>
          <p:cNvPr id="5" name="Content Placeholder 4">
            <a:extLst>
              <a:ext uri="{FF2B5EF4-FFF2-40B4-BE49-F238E27FC236}">
                <a16:creationId xmlns:a16="http://schemas.microsoft.com/office/drawing/2014/main" id="{8D0F98DD-4332-4DA2-87C5-E06515C819C7}"/>
              </a:ext>
            </a:extLst>
          </p:cNvPr>
          <p:cNvSpPr>
            <a:spLocks noGrp="1"/>
          </p:cNvSpPr>
          <p:nvPr>
            <p:ph sz="quarter" idx="14"/>
          </p:nvPr>
        </p:nvSpPr>
        <p:spPr/>
        <p:txBody>
          <a:bodyPr/>
          <a:lstStyle/>
          <a:p>
            <a:pPr marL="112713" indent="-112713">
              <a:buFont typeface="Arial" panose="020B0604020202020204" pitchFamily="34" charset="0"/>
              <a:buChar char="•"/>
            </a:pPr>
            <a:r>
              <a:rPr lang="en-US" dirty="0"/>
              <a:t>Data acquisition</a:t>
            </a:r>
          </a:p>
          <a:p>
            <a:pPr marL="112713" indent="-112713">
              <a:buFont typeface="Arial" panose="020B0604020202020204" pitchFamily="34" charset="0"/>
              <a:buChar char="•"/>
            </a:pPr>
            <a:r>
              <a:rPr lang="en-US" dirty="0"/>
              <a:t>Data analysis</a:t>
            </a:r>
          </a:p>
          <a:p>
            <a:pPr marL="112713" indent="-112713">
              <a:buFont typeface="Arial" panose="020B0604020202020204" pitchFamily="34" charset="0"/>
              <a:buChar char="•"/>
            </a:pPr>
            <a:r>
              <a:rPr lang="en-US" dirty="0"/>
              <a:t>Data validation</a:t>
            </a:r>
          </a:p>
          <a:p>
            <a:pPr marL="112713" indent="-112713">
              <a:buFont typeface="Arial" panose="020B0604020202020204" pitchFamily="34" charset="0"/>
              <a:buChar char="•"/>
            </a:pPr>
            <a:r>
              <a:rPr lang="en-US" dirty="0"/>
              <a:t>Report generation</a:t>
            </a:r>
          </a:p>
          <a:p>
            <a:pPr marL="112713" indent="-112713">
              <a:buFont typeface="Arial" panose="020B0604020202020204" pitchFamily="34" charset="0"/>
              <a:buChar char="•"/>
            </a:pPr>
            <a:r>
              <a:rPr lang="en-US" dirty="0"/>
              <a:t>Report distribution</a:t>
            </a:r>
          </a:p>
        </p:txBody>
      </p:sp>
      <p:sp>
        <p:nvSpPr>
          <p:cNvPr id="6" name="Content Placeholder 5">
            <a:extLst>
              <a:ext uri="{FF2B5EF4-FFF2-40B4-BE49-F238E27FC236}">
                <a16:creationId xmlns:a16="http://schemas.microsoft.com/office/drawing/2014/main" id="{D926FA89-59B6-46AF-86D0-1F6FC18E82AD}"/>
              </a:ext>
            </a:extLst>
          </p:cNvPr>
          <p:cNvSpPr>
            <a:spLocks noGrp="1"/>
          </p:cNvSpPr>
          <p:nvPr>
            <p:ph sz="quarter" idx="15"/>
          </p:nvPr>
        </p:nvSpPr>
        <p:spPr>
          <a:xfrm>
            <a:off x="9202721" y="1865142"/>
            <a:ext cx="2690123" cy="2599980"/>
          </a:xfrm>
        </p:spPr>
        <p:txBody>
          <a:bodyPr>
            <a:normAutofit lnSpcReduction="10000"/>
          </a:bodyPr>
          <a:lstStyle/>
          <a:p>
            <a:pPr>
              <a:spcBef>
                <a:spcPts val="0"/>
              </a:spcBef>
              <a:spcAft>
                <a:spcPts val="600"/>
              </a:spcAft>
            </a:pPr>
            <a:r>
              <a:rPr lang="en-IN" dirty="0"/>
              <a:t>Reduction in process execution time from multiple days to less than an hour </a:t>
            </a:r>
          </a:p>
          <a:p>
            <a:pPr>
              <a:spcBef>
                <a:spcPts val="0"/>
              </a:spcBef>
              <a:spcAft>
                <a:spcPts val="600"/>
              </a:spcAft>
            </a:pPr>
            <a:r>
              <a:rPr lang="en-IN" dirty="0"/>
              <a:t>Improvement in data accuracy leading to better decision making</a:t>
            </a:r>
          </a:p>
          <a:p>
            <a:pPr>
              <a:spcBef>
                <a:spcPts val="0"/>
              </a:spcBef>
              <a:spcAft>
                <a:spcPts val="600"/>
              </a:spcAft>
            </a:pPr>
            <a:r>
              <a:rPr lang="en-US" dirty="0"/>
              <a:t>Error-free report generation</a:t>
            </a:r>
            <a:endParaRPr lang="en-US" dirty="0">
              <a:solidFill>
                <a:srgbClr val="00B0F0"/>
              </a:solidFill>
            </a:endParaRPr>
          </a:p>
        </p:txBody>
      </p:sp>
      <p:sp>
        <p:nvSpPr>
          <p:cNvPr id="7" name="Content Placeholder 6">
            <a:extLst>
              <a:ext uri="{FF2B5EF4-FFF2-40B4-BE49-F238E27FC236}">
                <a16:creationId xmlns:a16="http://schemas.microsoft.com/office/drawing/2014/main" id="{FBECD306-D475-4C8F-BF7F-94D39275C2EB}"/>
              </a:ext>
            </a:extLst>
          </p:cNvPr>
          <p:cNvSpPr>
            <a:spLocks noGrp="1"/>
          </p:cNvSpPr>
          <p:nvPr>
            <p:ph sz="quarter" idx="16"/>
          </p:nvPr>
        </p:nvSpPr>
        <p:spPr>
          <a:xfrm>
            <a:off x="346075" y="254000"/>
            <a:ext cx="8626475" cy="369332"/>
          </a:xfrm>
        </p:spPr>
        <p:txBody>
          <a:bodyPr/>
          <a:lstStyle/>
          <a:p>
            <a:r>
              <a:rPr lang="en-US" dirty="0"/>
              <a:t>Brazilian Ministry of Economy and Finance</a:t>
            </a:r>
          </a:p>
        </p:txBody>
      </p:sp>
      <p:sp>
        <p:nvSpPr>
          <p:cNvPr id="8" name="Content Placeholder 7">
            <a:extLst>
              <a:ext uri="{FF2B5EF4-FFF2-40B4-BE49-F238E27FC236}">
                <a16:creationId xmlns:a16="http://schemas.microsoft.com/office/drawing/2014/main" id="{BC349AC6-E59E-43D0-834A-07E3E39AB5B4}"/>
              </a:ext>
            </a:extLst>
          </p:cNvPr>
          <p:cNvSpPr>
            <a:spLocks noGrp="1"/>
          </p:cNvSpPr>
          <p:nvPr>
            <p:ph sz="quarter" idx="17"/>
          </p:nvPr>
        </p:nvSpPr>
        <p:spPr/>
        <p:txBody>
          <a:bodyPr/>
          <a:lstStyle/>
          <a:p>
            <a:r>
              <a:rPr lang="en-US" dirty="0"/>
              <a:t>Federal Government - Finance</a:t>
            </a:r>
          </a:p>
        </p:txBody>
      </p:sp>
      <p:pic>
        <p:nvPicPr>
          <p:cNvPr id="9" name="Picture 8">
            <a:extLst>
              <a:ext uri="{FF2B5EF4-FFF2-40B4-BE49-F238E27FC236}">
                <a16:creationId xmlns:a16="http://schemas.microsoft.com/office/drawing/2014/main" id="{0A49E49B-4866-41B8-BEC5-53CF9CE117A9}"/>
              </a:ext>
            </a:extLst>
          </p:cNvPr>
          <p:cNvPicPr>
            <a:picLocks noChangeAspect="1"/>
          </p:cNvPicPr>
          <p:nvPr/>
        </p:nvPicPr>
        <p:blipFill>
          <a:blip r:embed="rId2"/>
          <a:stretch>
            <a:fillRect/>
          </a:stretch>
        </p:blipFill>
        <p:spPr>
          <a:xfrm>
            <a:off x="10913835" y="171705"/>
            <a:ext cx="798286" cy="558800"/>
          </a:xfrm>
          <a:prstGeom prst="rect">
            <a:avLst/>
          </a:prstGeom>
        </p:spPr>
      </p:pic>
    </p:spTree>
    <p:extLst>
      <p:ext uri="{BB962C8B-B14F-4D97-AF65-F5344CB8AC3E}">
        <p14:creationId xmlns:p14="http://schemas.microsoft.com/office/powerpoint/2010/main" val="8962871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768AC-3810-43E9-BBC2-C7CC3F072B75}"/>
              </a:ext>
            </a:extLst>
          </p:cNvPr>
          <p:cNvSpPr>
            <a:spLocks noGrp="1"/>
          </p:cNvSpPr>
          <p:nvPr>
            <p:ph type="title"/>
          </p:nvPr>
        </p:nvSpPr>
        <p:spPr/>
        <p:txBody>
          <a:bodyPr>
            <a:normAutofit fontScale="90000"/>
          </a:bodyPr>
          <a:lstStyle/>
          <a:p>
            <a:r>
              <a:rPr lang="en-US" dirty="0"/>
              <a:t>HGS – FSIB Insurance</a:t>
            </a:r>
          </a:p>
        </p:txBody>
      </p:sp>
      <p:sp>
        <p:nvSpPr>
          <p:cNvPr id="3" name="Content Placeholder 2">
            <a:extLst>
              <a:ext uri="{FF2B5EF4-FFF2-40B4-BE49-F238E27FC236}">
                <a16:creationId xmlns:a16="http://schemas.microsoft.com/office/drawing/2014/main" id="{2528EFA1-A4FB-4B60-A497-E4B7A52AA3C2}"/>
              </a:ext>
            </a:extLst>
          </p:cNvPr>
          <p:cNvSpPr>
            <a:spLocks noGrp="1"/>
          </p:cNvSpPr>
          <p:nvPr>
            <p:ph idx="1"/>
          </p:nvPr>
        </p:nvSpPr>
        <p:spPr/>
        <p:txBody>
          <a:bodyPr vert="horz" lIns="0" tIns="0" rIns="0" bIns="0" rtlCol="0" anchor="t">
            <a:normAutofit/>
          </a:bodyPr>
          <a:lstStyle/>
          <a:p>
            <a:pPr fontAlgn="ctr"/>
            <a:r>
              <a:rPr lang="en-US" dirty="0"/>
              <a:t>Reduce cost and expedite the claims testing and auditing processes</a:t>
            </a:r>
            <a:endParaRPr lang="en-US" dirty="0">
              <a:solidFill>
                <a:srgbClr val="000000"/>
              </a:solidFill>
              <a:latin typeface="Calibri" charset="0"/>
            </a:endParaRPr>
          </a:p>
        </p:txBody>
      </p:sp>
      <p:sp>
        <p:nvSpPr>
          <p:cNvPr id="4" name="Content Placeholder 3">
            <a:extLst>
              <a:ext uri="{FF2B5EF4-FFF2-40B4-BE49-F238E27FC236}">
                <a16:creationId xmlns:a16="http://schemas.microsoft.com/office/drawing/2014/main" id="{09BDBFB4-091B-4D35-A616-056A0733697B}"/>
              </a:ext>
            </a:extLst>
          </p:cNvPr>
          <p:cNvSpPr>
            <a:spLocks noGrp="1"/>
          </p:cNvSpPr>
          <p:nvPr>
            <p:ph sz="quarter" idx="13"/>
          </p:nvPr>
        </p:nvSpPr>
        <p:spPr/>
        <p:txBody>
          <a:bodyPr vert="horz" lIns="0" tIns="0" rIns="0" bIns="0" rtlCol="0" anchor="t">
            <a:normAutofit/>
          </a:bodyPr>
          <a:lstStyle/>
          <a:p>
            <a:r>
              <a:rPr lang="en-US" dirty="0"/>
              <a:t>Bots automate claims testing and auditing procedures		</a:t>
            </a:r>
          </a:p>
        </p:txBody>
      </p:sp>
      <p:sp>
        <p:nvSpPr>
          <p:cNvPr id="5" name="Content Placeholder 4">
            <a:extLst>
              <a:ext uri="{FF2B5EF4-FFF2-40B4-BE49-F238E27FC236}">
                <a16:creationId xmlns:a16="http://schemas.microsoft.com/office/drawing/2014/main" id="{4BF0FA9E-89F0-42FF-A194-320F967C606C}"/>
              </a:ext>
            </a:extLst>
          </p:cNvPr>
          <p:cNvSpPr>
            <a:spLocks noGrp="1"/>
          </p:cNvSpPr>
          <p:nvPr>
            <p:ph sz="quarter" idx="14"/>
          </p:nvPr>
        </p:nvSpPr>
        <p:spPr/>
        <p:txBody>
          <a:bodyPr vert="horz" lIns="0" tIns="0" rIns="0" bIns="0" rtlCol="0" anchor="t">
            <a:normAutofit/>
          </a:bodyPr>
          <a:lstStyle/>
          <a:p>
            <a:pPr marL="285750" indent="-285750">
              <a:spcBef>
                <a:spcPts val="0"/>
              </a:spcBef>
              <a:spcAft>
                <a:spcPts val="600"/>
              </a:spcAft>
              <a:buChar char="•"/>
            </a:pPr>
            <a:r>
              <a:rPr lang="en-US" dirty="0"/>
              <a:t>Claim data acquisition</a:t>
            </a:r>
          </a:p>
          <a:p>
            <a:pPr marL="285750" indent="-285750">
              <a:spcBef>
                <a:spcPts val="0"/>
              </a:spcBef>
              <a:spcAft>
                <a:spcPts val="600"/>
              </a:spcAft>
              <a:buChar char="•"/>
            </a:pPr>
            <a:r>
              <a:rPr lang="en-US" dirty="0"/>
              <a:t>Data analysis</a:t>
            </a:r>
          </a:p>
          <a:p>
            <a:pPr marL="285750" indent="-285750">
              <a:spcBef>
                <a:spcPts val="0"/>
              </a:spcBef>
              <a:spcAft>
                <a:spcPts val="600"/>
              </a:spcAft>
              <a:buChar char="•"/>
            </a:pPr>
            <a:r>
              <a:rPr lang="en-US" dirty="0"/>
              <a:t>Data validation</a:t>
            </a:r>
          </a:p>
          <a:p>
            <a:pPr marL="285750" indent="-285750">
              <a:spcBef>
                <a:spcPts val="0"/>
              </a:spcBef>
              <a:spcAft>
                <a:spcPts val="600"/>
              </a:spcAft>
              <a:buChar char="•"/>
            </a:pPr>
            <a:r>
              <a:rPr lang="en-US" dirty="0"/>
              <a:t>Claim audits</a:t>
            </a:r>
          </a:p>
          <a:p>
            <a:pPr marL="285750" indent="-285750">
              <a:spcBef>
                <a:spcPts val="0"/>
              </a:spcBef>
              <a:spcAft>
                <a:spcPts val="600"/>
              </a:spcAft>
              <a:buChar char="•"/>
            </a:pPr>
            <a:r>
              <a:rPr lang="en-US" dirty="0"/>
              <a:t>Claim reporting</a:t>
            </a:r>
          </a:p>
          <a:p>
            <a:pPr marL="285750" indent="-285750">
              <a:spcBef>
                <a:spcPts val="0"/>
              </a:spcBef>
              <a:spcAft>
                <a:spcPts val="600"/>
              </a:spcAft>
              <a:buChar char="•"/>
            </a:pPr>
            <a:endParaRPr lang="en-US" dirty="0"/>
          </a:p>
        </p:txBody>
      </p:sp>
      <p:sp>
        <p:nvSpPr>
          <p:cNvPr id="6" name="Content Placeholder 5">
            <a:extLst>
              <a:ext uri="{FF2B5EF4-FFF2-40B4-BE49-F238E27FC236}">
                <a16:creationId xmlns:a16="http://schemas.microsoft.com/office/drawing/2014/main" id="{4A072928-BF0F-47D8-9BA3-43D8AE263205}"/>
              </a:ext>
            </a:extLst>
          </p:cNvPr>
          <p:cNvSpPr>
            <a:spLocks noGrp="1"/>
          </p:cNvSpPr>
          <p:nvPr>
            <p:ph sz="quarter" idx="15"/>
          </p:nvPr>
        </p:nvSpPr>
        <p:spPr/>
        <p:txBody>
          <a:bodyPr vert="horz" lIns="0" tIns="0" rIns="0" bIns="0" rtlCol="0" anchor="t">
            <a:normAutofit/>
          </a:bodyPr>
          <a:lstStyle/>
          <a:p>
            <a:pPr>
              <a:spcBef>
                <a:spcPts val="0"/>
              </a:spcBef>
              <a:spcAft>
                <a:spcPts val="600"/>
              </a:spcAft>
            </a:pPr>
            <a:r>
              <a:rPr lang="en-US" dirty="0"/>
              <a:t>Reduction in execution cost and errors</a:t>
            </a:r>
          </a:p>
          <a:p>
            <a:pPr>
              <a:spcBef>
                <a:spcPts val="0"/>
              </a:spcBef>
              <a:spcAft>
                <a:spcPts val="600"/>
              </a:spcAft>
            </a:pPr>
            <a:r>
              <a:rPr lang="en-US" dirty="0"/>
              <a:t>Improved claim and audit delivery times increase customer satisfaction </a:t>
            </a:r>
          </a:p>
          <a:p>
            <a:endParaRPr lang="en-US" dirty="0"/>
          </a:p>
        </p:txBody>
      </p:sp>
      <p:sp>
        <p:nvSpPr>
          <p:cNvPr id="7" name="Content Placeholder 6">
            <a:extLst>
              <a:ext uri="{FF2B5EF4-FFF2-40B4-BE49-F238E27FC236}">
                <a16:creationId xmlns:a16="http://schemas.microsoft.com/office/drawing/2014/main" id="{83B3448C-4CA8-4BBE-A8AD-287AC5F462F4}"/>
              </a:ext>
            </a:extLst>
          </p:cNvPr>
          <p:cNvSpPr>
            <a:spLocks noGrp="1"/>
          </p:cNvSpPr>
          <p:nvPr>
            <p:ph sz="quarter" idx="16"/>
          </p:nvPr>
        </p:nvSpPr>
        <p:spPr>
          <a:xfrm>
            <a:off x="346075" y="254000"/>
            <a:ext cx="8626475" cy="369332"/>
          </a:xfrm>
        </p:spPr>
        <p:txBody>
          <a:bodyPr/>
          <a:lstStyle/>
          <a:p>
            <a:r>
              <a:rPr lang="en-US" dirty="0"/>
              <a:t>International Consulting Firm</a:t>
            </a:r>
          </a:p>
        </p:txBody>
      </p:sp>
      <p:sp>
        <p:nvSpPr>
          <p:cNvPr id="8" name="Content Placeholder 7">
            <a:extLst>
              <a:ext uri="{FF2B5EF4-FFF2-40B4-BE49-F238E27FC236}">
                <a16:creationId xmlns:a16="http://schemas.microsoft.com/office/drawing/2014/main" id="{E0B604B8-1864-4B21-8FA7-2CABC4C2E7E6}"/>
              </a:ext>
            </a:extLst>
          </p:cNvPr>
          <p:cNvSpPr>
            <a:spLocks noGrp="1"/>
          </p:cNvSpPr>
          <p:nvPr>
            <p:ph sz="quarter" idx="17"/>
          </p:nvPr>
        </p:nvSpPr>
        <p:spPr/>
        <p:txBody>
          <a:bodyPr/>
          <a:lstStyle/>
          <a:p>
            <a:r>
              <a:rPr lang="en-US" dirty="0"/>
              <a:t>Financial Services - Insurance</a:t>
            </a:r>
          </a:p>
        </p:txBody>
      </p:sp>
      <p:pic>
        <p:nvPicPr>
          <p:cNvPr id="10" name="Picture 9">
            <a:extLst>
              <a:ext uri="{FF2B5EF4-FFF2-40B4-BE49-F238E27FC236}">
                <a16:creationId xmlns:a16="http://schemas.microsoft.com/office/drawing/2014/main" id="{C3FFA9A2-7C7F-4156-94FD-5D9E1BEB2C4D}"/>
              </a:ext>
            </a:extLst>
          </p:cNvPr>
          <p:cNvPicPr>
            <a:picLocks noChangeAspect="1"/>
          </p:cNvPicPr>
          <p:nvPr/>
        </p:nvPicPr>
        <p:blipFill>
          <a:blip r:embed="rId2"/>
          <a:stretch>
            <a:fillRect/>
          </a:stretch>
        </p:blipFill>
        <p:spPr>
          <a:xfrm>
            <a:off x="10881107" y="90311"/>
            <a:ext cx="646232" cy="676715"/>
          </a:xfrm>
          <a:prstGeom prst="rect">
            <a:avLst/>
          </a:prstGeom>
        </p:spPr>
      </p:pic>
    </p:spTree>
    <p:extLst>
      <p:ext uri="{BB962C8B-B14F-4D97-AF65-F5344CB8AC3E}">
        <p14:creationId xmlns:p14="http://schemas.microsoft.com/office/powerpoint/2010/main" val="36235770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768AC-3810-43E9-BBC2-C7CC3F072B75}"/>
              </a:ext>
            </a:extLst>
          </p:cNvPr>
          <p:cNvSpPr>
            <a:spLocks noGrp="1"/>
          </p:cNvSpPr>
          <p:nvPr>
            <p:ph type="title"/>
          </p:nvPr>
        </p:nvSpPr>
        <p:spPr/>
        <p:txBody>
          <a:bodyPr>
            <a:normAutofit fontScale="90000"/>
          </a:bodyPr>
          <a:lstStyle/>
          <a:p>
            <a:r>
              <a:rPr lang="en-US" dirty="0"/>
              <a:t>HGS – FSIB Insurance</a:t>
            </a:r>
          </a:p>
        </p:txBody>
      </p:sp>
      <p:sp>
        <p:nvSpPr>
          <p:cNvPr id="3" name="Content Placeholder 2">
            <a:extLst>
              <a:ext uri="{FF2B5EF4-FFF2-40B4-BE49-F238E27FC236}">
                <a16:creationId xmlns:a16="http://schemas.microsoft.com/office/drawing/2014/main" id="{2528EFA1-A4FB-4B60-A497-E4B7A52AA3C2}"/>
              </a:ext>
            </a:extLst>
          </p:cNvPr>
          <p:cNvSpPr>
            <a:spLocks noGrp="1"/>
          </p:cNvSpPr>
          <p:nvPr>
            <p:ph idx="1"/>
          </p:nvPr>
        </p:nvSpPr>
        <p:spPr/>
        <p:txBody>
          <a:bodyPr vert="horz" lIns="0" tIns="0" rIns="0" bIns="0" rtlCol="0" anchor="t">
            <a:normAutofit/>
          </a:bodyPr>
          <a:lstStyle/>
          <a:p>
            <a:pPr fontAlgn="ctr"/>
            <a:r>
              <a:rPr lang="en-US" dirty="0"/>
              <a:t>Increase customer satisfaction with claims process</a:t>
            </a:r>
            <a:endParaRPr lang="en-US" dirty="0">
              <a:solidFill>
                <a:srgbClr val="000000"/>
              </a:solidFill>
              <a:latin typeface="Calibri" charset="0"/>
            </a:endParaRPr>
          </a:p>
        </p:txBody>
      </p:sp>
      <p:sp>
        <p:nvSpPr>
          <p:cNvPr id="4" name="Content Placeholder 3">
            <a:extLst>
              <a:ext uri="{FF2B5EF4-FFF2-40B4-BE49-F238E27FC236}">
                <a16:creationId xmlns:a16="http://schemas.microsoft.com/office/drawing/2014/main" id="{09BDBFB4-091B-4D35-A616-056A0733697B}"/>
              </a:ext>
            </a:extLst>
          </p:cNvPr>
          <p:cNvSpPr>
            <a:spLocks noGrp="1"/>
          </p:cNvSpPr>
          <p:nvPr>
            <p:ph sz="quarter" idx="13"/>
          </p:nvPr>
        </p:nvSpPr>
        <p:spPr/>
        <p:txBody>
          <a:bodyPr vert="horz" lIns="0" tIns="0" rIns="0" bIns="0" rtlCol="0" anchor="t">
            <a:normAutofit/>
          </a:bodyPr>
          <a:lstStyle/>
          <a:p>
            <a:r>
              <a:rPr lang="en-US" dirty="0"/>
              <a:t>Bots automate claim data collection, analysis and validation</a:t>
            </a:r>
          </a:p>
        </p:txBody>
      </p:sp>
      <p:sp>
        <p:nvSpPr>
          <p:cNvPr id="5" name="Content Placeholder 4">
            <a:extLst>
              <a:ext uri="{FF2B5EF4-FFF2-40B4-BE49-F238E27FC236}">
                <a16:creationId xmlns:a16="http://schemas.microsoft.com/office/drawing/2014/main" id="{4BF0FA9E-89F0-42FF-A194-320F967C606C}"/>
              </a:ext>
            </a:extLst>
          </p:cNvPr>
          <p:cNvSpPr>
            <a:spLocks noGrp="1"/>
          </p:cNvSpPr>
          <p:nvPr>
            <p:ph sz="quarter" idx="14"/>
          </p:nvPr>
        </p:nvSpPr>
        <p:spPr/>
        <p:txBody>
          <a:bodyPr vert="horz" lIns="0" tIns="0" rIns="0" bIns="0" rtlCol="0" anchor="t">
            <a:normAutofit/>
          </a:bodyPr>
          <a:lstStyle/>
          <a:p>
            <a:pPr marL="285750" indent="-285750">
              <a:spcBef>
                <a:spcPts val="0"/>
              </a:spcBef>
              <a:spcAft>
                <a:spcPts val="600"/>
              </a:spcAft>
              <a:buChar char="•"/>
            </a:pPr>
            <a:r>
              <a:rPr lang="en-US" dirty="0"/>
              <a:t>Claim data acquisition</a:t>
            </a:r>
          </a:p>
          <a:p>
            <a:pPr marL="285750" indent="-285750">
              <a:spcBef>
                <a:spcPts val="0"/>
              </a:spcBef>
              <a:spcAft>
                <a:spcPts val="600"/>
              </a:spcAft>
              <a:buChar char="•"/>
            </a:pPr>
            <a:r>
              <a:rPr lang="en-US" dirty="0"/>
              <a:t>Data validation</a:t>
            </a:r>
          </a:p>
          <a:p>
            <a:pPr marL="285750" indent="-285750">
              <a:spcBef>
                <a:spcPts val="0"/>
              </a:spcBef>
              <a:spcAft>
                <a:spcPts val="600"/>
              </a:spcAft>
              <a:buChar char="•"/>
            </a:pPr>
            <a:r>
              <a:rPr lang="en-US" dirty="0"/>
              <a:t>Data analysis</a:t>
            </a:r>
            <a:endParaRPr lang="en-US" dirty="0">
              <a:solidFill>
                <a:schemeClr val="tx1"/>
              </a:solidFill>
            </a:endParaRPr>
          </a:p>
          <a:p>
            <a:pPr marL="285750" indent="-285750">
              <a:spcBef>
                <a:spcPts val="0"/>
              </a:spcBef>
              <a:spcAft>
                <a:spcPts val="600"/>
              </a:spcAft>
              <a:buChar char="•"/>
            </a:pPr>
            <a:r>
              <a:rPr lang="en-US" dirty="0"/>
              <a:t>Exception handling</a:t>
            </a:r>
          </a:p>
          <a:p>
            <a:pPr marL="285750" indent="-285750">
              <a:spcBef>
                <a:spcPts val="0"/>
              </a:spcBef>
              <a:spcAft>
                <a:spcPts val="600"/>
              </a:spcAft>
              <a:buChar char="•"/>
            </a:pPr>
            <a:r>
              <a:rPr lang="en-US" dirty="0"/>
              <a:t>Claim payments</a:t>
            </a:r>
          </a:p>
          <a:p>
            <a:pPr marL="285750" indent="-285750">
              <a:spcBef>
                <a:spcPts val="0"/>
              </a:spcBef>
              <a:spcAft>
                <a:spcPts val="600"/>
              </a:spcAft>
              <a:buChar char="•"/>
            </a:pPr>
            <a:endParaRPr lang="en-US" dirty="0"/>
          </a:p>
        </p:txBody>
      </p:sp>
      <p:sp>
        <p:nvSpPr>
          <p:cNvPr id="6" name="Content Placeholder 5">
            <a:extLst>
              <a:ext uri="{FF2B5EF4-FFF2-40B4-BE49-F238E27FC236}">
                <a16:creationId xmlns:a16="http://schemas.microsoft.com/office/drawing/2014/main" id="{4A072928-BF0F-47D8-9BA3-43D8AE263205}"/>
              </a:ext>
            </a:extLst>
          </p:cNvPr>
          <p:cNvSpPr>
            <a:spLocks noGrp="1"/>
          </p:cNvSpPr>
          <p:nvPr>
            <p:ph sz="quarter" idx="15"/>
          </p:nvPr>
        </p:nvSpPr>
        <p:spPr/>
        <p:txBody>
          <a:bodyPr>
            <a:normAutofit/>
          </a:bodyPr>
          <a:lstStyle/>
          <a:p>
            <a:pPr>
              <a:spcBef>
                <a:spcPts val="0"/>
              </a:spcBef>
              <a:spcAft>
                <a:spcPts val="600"/>
              </a:spcAft>
            </a:pPr>
            <a:r>
              <a:rPr lang="en-US" dirty="0"/>
              <a:t>Reduction in turn-around time (TAT) from product selection to payment claim </a:t>
            </a:r>
          </a:p>
          <a:p>
            <a:pPr>
              <a:spcBef>
                <a:spcPts val="0"/>
              </a:spcBef>
              <a:spcAft>
                <a:spcPts val="600"/>
              </a:spcAft>
            </a:pPr>
            <a:r>
              <a:rPr lang="en-US" dirty="0"/>
              <a:t>Increment in  customer satisfaction</a:t>
            </a:r>
          </a:p>
          <a:p>
            <a:pPr>
              <a:spcBef>
                <a:spcPts val="0"/>
              </a:spcBef>
              <a:spcAft>
                <a:spcPts val="600"/>
              </a:spcAft>
            </a:pPr>
            <a:r>
              <a:rPr lang="en-US" dirty="0"/>
              <a:t>Reduction in manual errors</a:t>
            </a:r>
          </a:p>
        </p:txBody>
      </p:sp>
      <p:sp>
        <p:nvSpPr>
          <p:cNvPr id="7" name="Content Placeholder 6">
            <a:extLst>
              <a:ext uri="{FF2B5EF4-FFF2-40B4-BE49-F238E27FC236}">
                <a16:creationId xmlns:a16="http://schemas.microsoft.com/office/drawing/2014/main" id="{83B3448C-4CA8-4BBE-A8AD-287AC5F462F4}"/>
              </a:ext>
            </a:extLst>
          </p:cNvPr>
          <p:cNvSpPr>
            <a:spLocks noGrp="1"/>
          </p:cNvSpPr>
          <p:nvPr>
            <p:ph sz="quarter" idx="16"/>
          </p:nvPr>
        </p:nvSpPr>
        <p:spPr>
          <a:xfrm>
            <a:off x="346075" y="254000"/>
            <a:ext cx="8626475" cy="369332"/>
          </a:xfrm>
        </p:spPr>
        <p:txBody>
          <a:bodyPr/>
          <a:lstStyle/>
          <a:p>
            <a:r>
              <a:rPr lang="en-US" dirty="0"/>
              <a:t>International Consulting Firm</a:t>
            </a:r>
          </a:p>
        </p:txBody>
      </p:sp>
      <p:sp>
        <p:nvSpPr>
          <p:cNvPr id="8" name="Content Placeholder 7">
            <a:extLst>
              <a:ext uri="{FF2B5EF4-FFF2-40B4-BE49-F238E27FC236}">
                <a16:creationId xmlns:a16="http://schemas.microsoft.com/office/drawing/2014/main" id="{E0B604B8-1864-4B21-8FA7-2CABC4C2E7E6}"/>
              </a:ext>
            </a:extLst>
          </p:cNvPr>
          <p:cNvSpPr>
            <a:spLocks noGrp="1"/>
          </p:cNvSpPr>
          <p:nvPr>
            <p:ph sz="quarter" idx="17"/>
          </p:nvPr>
        </p:nvSpPr>
        <p:spPr/>
        <p:txBody>
          <a:bodyPr/>
          <a:lstStyle/>
          <a:p>
            <a:r>
              <a:rPr lang="en-US" dirty="0"/>
              <a:t>Financial Services - Insurance</a:t>
            </a:r>
          </a:p>
        </p:txBody>
      </p:sp>
      <p:pic>
        <p:nvPicPr>
          <p:cNvPr id="10" name="Picture 9">
            <a:extLst>
              <a:ext uri="{FF2B5EF4-FFF2-40B4-BE49-F238E27FC236}">
                <a16:creationId xmlns:a16="http://schemas.microsoft.com/office/drawing/2014/main" id="{BB4D23E2-3754-494A-AAE8-451ABAA661E9}"/>
              </a:ext>
            </a:extLst>
          </p:cNvPr>
          <p:cNvPicPr>
            <a:picLocks noChangeAspect="1"/>
          </p:cNvPicPr>
          <p:nvPr/>
        </p:nvPicPr>
        <p:blipFill>
          <a:blip r:embed="rId2"/>
          <a:stretch>
            <a:fillRect/>
          </a:stretch>
        </p:blipFill>
        <p:spPr>
          <a:xfrm>
            <a:off x="10881107" y="90311"/>
            <a:ext cx="646232" cy="676715"/>
          </a:xfrm>
          <a:prstGeom prst="rect">
            <a:avLst/>
          </a:prstGeom>
        </p:spPr>
      </p:pic>
    </p:spTree>
    <p:extLst>
      <p:ext uri="{BB962C8B-B14F-4D97-AF65-F5344CB8AC3E}">
        <p14:creationId xmlns:p14="http://schemas.microsoft.com/office/powerpoint/2010/main" val="1720429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C2AE7-8375-499A-A737-179FC4394038}"/>
              </a:ext>
            </a:extLst>
          </p:cNvPr>
          <p:cNvSpPr>
            <a:spLocks noGrp="1"/>
          </p:cNvSpPr>
          <p:nvPr>
            <p:ph type="title"/>
          </p:nvPr>
        </p:nvSpPr>
        <p:spPr/>
        <p:txBody>
          <a:bodyPr>
            <a:normAutofit fontScale="90000"/>
          </a:bodyPr>
          <a:lstStyle/>
          <a:p>
            <a:r>
              <a:rPr lang="en-US" dirty="0"/>
              <a:t>Microsoft – Information Technology</a:t>
            </a:r>
          </a:p>
        </p:txBody>
      </p:sp>
      <p:sp>
        <p:nvSpPr>
          <p:cNvPr id="3" name="Content Placeholder 2">
            <a:extLst>
              <a:ext uri="{FF2B5EF4-FFF2-40B4-BE49-F238E27FC236}">
                <a16:creationId xmlns:a16="http://schemas.microsoft.com/office/drawing/2014/main" id="{E49C442A-DDDF-441E-87F2-3BBCFE71683B}"/>
              </a:ext>
            </a:extLst>
          </p:cNvPr>
          <p:cNvSpPr>
            <a:spLocks noGrp="1"/>
          </p:cNvSpPr>
          <p:nvPr>
            <p:ph idx="1"/>
          </p:nvPr>
        </p:nvSpPr>
        <p:spPr/>
        <p:txBody>
          <a:bodyPr vert="horz" lIns="0" tIns="0" rIns="0" bIns="0" rtlCol="0" anchor="t">
            <a:normAutofit/>
          </a:bodyPr>
          <a:lstStyle/>
          <a:p>
            <a:r>
              <a:rPr lang="en-IN" dirty="0"/>
              <a:t>Ensure higher customer satisfaction with quick problem resolution</a:t>
            </a:r>
          </a:p>
          <a:p>
            <a:endParaRPr lang="en-US" dirty="0"/>
          </a:p>
        </p:txBody>
      </p:sp>
      <p:sp>
        <p:nvSpPr>
          <p:cNvPr id="4" name="Content Placeholder 3">
            <a:extLst>
              <a:ext uri="{FF2B5EF4-FFF2-40B4-BE49-F238E27FC236}">
                <a16:creationId xmlns:a16="http://schemas.microsoft.com/office/drawing/2014/main" id="{21BF6261-D4D6-437C-BFEB-547E92CB9409}"/>
              </a:ext>
            </a:extLst>
          </p:cNvPr>
          <p:cNvSpPr>
            <a:spLocks noGrp="1"/>
          </p:cNvSpPr>
          <p:nvPr>
            <p:ph sz="quarter" idx="13"/>
          </p:nvPr>
        </p:nvSpPr>
        <p:spPr/>
        <p:txBody>
          <a:bodyPr/>
          <a:lstStyle/>
          <a:p>
            <a:r>
              <a:rPr lang="en-IN" dirty="0"/>
              <a:t>Automated support ticketing process for software products by automatically assigning cases to a support engineers before SLA expiration</a:t>
            </a:r>
            <a:endParaRPr lang="en-US" dirty="0"/>
          </a:p>
        </p:txBody>
      </p:sp>
      <p:sp>
        <p:nvSpPr>
          <p:cNvPr id="5" name="Content Placeholder 4">
            <a:extLst>
              <a:ext uri="{FF2B5EF4-FFF2-40B4-BE49-F238E27FC236}">
                <a16:creationId xmlns:a16="http://schemas.microsoft.com/office/drawing/2014/main" id="{DE8C8F62-2FE4-4416-93C7-16A40920200E}"/>
              </a:ext>
            </a:extLst>
          </p:cNvPr>
          <p:cNvSpPr>
            <a:spLocks noGrp="1"/>
          </p:cNvSpPr>
          <p:nvPr>
            <p:ph sz="quarter" idx="14"/>
          </p:nvPr>
        </p:nvSpPr>
        <p:spPr/>
        <p:txBody>
          <a:bodyPr vert="horz" lIns="0" tIns="0" rIns="0" bIns="0" rtlCol="0" anchor="t">
            <a:normAutofit/>
          </a:bodyPr>
          <a:lstStyle/>
          <a:p>
            <a:pPr marL="114300" indent="-114300">
              <a:spcBef>
                <a:spcPts val="0"/>
              </a:spcBef>
              <a:spcAft>
                <a:spcPts val="600"/>
              </a:spcAft>
              <a:buChar char="•"/>
            </a:pPr>
            <a:r>
              <a:rPr lang="en-US" dirty="0"/>
              <a:t>Case data acquisition</a:t>
            </a:r>
          </a:p>
          <a:p>
            <a:pPr marL="114300" indent="-114300">
              <a:spcBef>
                <a:spcPts val="0"/>
              </a:spcBef>
              <a:spcAft>
                <a:spcPts val="600"/>
              </a:spcAft>
              <a:buChar char="•"/>
            </a:pPr>
            <a:r>
              <a:rPr lang="en-US" dirty="0"/>
              <a:t>SLA data acquisition</a:t>
            </a:r>
          </a:p>
          <a:p>
            <a:pPr marL="114300" indent="-114300">
              <a:spcBef>
                <a:spcPts val="0"/>
              </a:spcBef>
              <a:spcAft>
                <a:spcPts val="600"/>
              </a:spcAft>
              <a:buChar char="•"/>
            </a:pPr>
            <a:r>
              <a:rPr lang="en-US" dirty="0"/>
              <a:t>Data analysis</a:t>
            </a:r>
          </a:p>
          <a:p>
            <a:pPr marL="114300" indent="-114300">
              <a:spcBef>
                <a:spcPts val="0"/>
              </a:spcBef>
              <a:spcAft>
                <a:spcPts val="600"/>
              </a:spcAft>
              <a:buChar char="•"/>
            </a:pPr>
            <a:r>
              <a:rPr lang="en-US" dirty="0"/>
              <a:t>Case assignment</a:t>
            </a:r>
          </a:p>
          <a:p>
            <a:pPr marL="114300" indent="-114300">
              <a:spcBef>
                <a:spcPts val="0"/>
              </a:spcBef>
              <a:spcAft>
                <a:spcPts val="600"/>
              </a:spcAft>
              <a:buChar char="•"/>
            </a:pPr>
            <a:r>
              <a:rPr lang="en-US" dirty="0"/>
              <a:t>Ticket resolution</a:t>
            </a:r>
          </a:p>
          <a:p>
            <a:pPr marL="114300" indent="-114300">
              <a:spcBef>
                <a:spcPts val="0"/>
              </a:spcBef>
              <a:spcAft>
                <a:spcPts val="600"/>
              </a:spcAft>
              <a:buChar char="•"/>
            </a:pPr>
            <a:endParaRPr lang="en-US" dirty="0"/>
          </a:p>
          <a:p>
            <a:endParaRPr lang="en-US" dirty="0"/>
          </a:p>
        </p:txBody>
      </p:sp>
      <p:sp>
        <p:nvSpPr>
          <p:cNvPr id="6" name="Content Placeholder 5">
            <a:extLst>
              <a:ext uri="{FF2B5EF4-FFF2-40B4-BE49-F238E27FC236}">
                <a16:creationId xmlns:a16="http://schemas.microsoft.com/office/drawing/2014/main" id="{D96FBBD0-C304-494F-BFD9-DCCCFFED99B9}"/>
              </a:ext>
            </a:extLst>
          </p:cNvPr>
          <p:cNvSpPr>
            <a:spLocks noGrp="1"/>
          </p:cNvSpPr>
          <p:nvPr>
            <p:ph sz="quarter" idx="15"/>
          </p:nvPr>
        </p:nvSpPr>
        <p:spPr/>
        <p:txBody>
          <a:bodyPr/>
          <a:lstStyle/>
          <a:p>
            <a:pPr>
              <a:spcBef>
                <a:spcPts val="0"/>
              </a:spcBef>
              <a:spcAft>
                <a:spcPts val="600"/>
              </a:spcAft>
            </a:pPr>
            <a:r>
              <a:rPr lang="en-IN" dirty="0"/>
              <a:t>Increase in customer satisfaction</a:t>
            </a:r>
          </a:p>
          <a:p>
            <a:pPr>
              <a:spcBef>
                <a:spcPts val="0"/>
              </a:spcBef>
              <a:spcAft>
                <a:spcPts val="600"/>
              </a:spcAft>
            </a:pPr>
            <a:r>
              <a:rPr lang="en-IN" dirty="0"/>
              <a:t>Faster ticket resolution</a:t>
            </a:r>
          </a:p>
          <a:p>
            <a:pPr>
              <a:spcBef>
                <a:spcPts val="0"/>
              </a:spcBef>
              <a:spcAft>
                <a:spcPts val="600"/>
              </a:spcAft>
            </a:pPr>
            <a:r>
              <a:rPr lang="en-IN" dirty="0"/>
              <a:t>Even workload distribution among support engineers</a:t>
            </a:r>
            <a:endParaRPr lang="en-US" dirty="0"/>
          </a:p>
        </p:txBody>
      </p:sp>
      <p:sp>
        <p:nvSpPr>
          <p:cNvPr id="7" name="Content Placeholder 6">
            <a:extLst>
              <a:ext uri="{FF2B5EF4-FFF2-40B4-BE49-F238E27FC236}">
                <a16:creationId xmlns:a16="http://schemas.microsoft.com/office/drawing/2014/main" id="{F17498F6-0ACC-4B04-9D4D-58C4D503BC21}"/>
              </a:ext>
            </a:extLst>
          </p:cNvPr>
          <p:cNvSpPr>
            <a:spLocks noGrp="1"/>
          </p:cNvSpPr>
          <p:nvPr>
            <p:ph sz="quarter" idx="16"/>
          </p:nvPr>
        </p:nvSpPr>
        <p:spPr>
          <a:xfrm>
            <a:off x="346075" y="254000"/>
            <a:ext cx="8626475" cy="369332"/>
          </a:xfrm>
        </p:spPr>
        <p:txBody>
          <a:bodyPr/>
          <a:lstStyle/>
          <a:p>
            <a:r>
              <a:rPr lang="en-US" dirty="0"/>
              <a:t>Computer Technology Company</a:t>
            </a:r>
          </a:p>
        </p:txBody>
      </p:sp>
      <p:sp>
        <p:nvSpPr>
          <p:cNvPr id="8" name="Content Placeholder 7">
            <a:extLst>
              <a:ext uri="{FF2B5EF4-FFF2-40B4-BE49-F238E27FC236}">
                <a16:creationId xmlns:a16="http://schemas.microsoft.com/office/drawing/2014/main" id="{5E8D3B19-0A96-4FE3-8CC1-C776E9775106}"/>
              </a:ext>
            </a:extLst>
          </p:cNvPr>
          <p:cNvSpPr>
            <a:spLocks noGrp="1"/>
          </p:cNvSpPr>
          <p:nvPr>
            <p:ph sz="quarter" idx="17"/>
          </p:nvPr>
        </p:nvSpPr>
        <p:spPr/>
        <p:txBody>
          <a:bodyPr/>
          <a:lstStyle/>
          <a:p>
            <a:r>
              <a:rPr lang="en-US" dirty="0"/>
              <a:t>Information Technology</a:t>
            </a:r>
          </a:p>
        </p:txBody>
      </p:sp>
      <p:pic>
        <p:nvPicPr>
          <p:cNvPr id="11" name="Picture 10">
            <a:extLst>
              <a:ext uri="{FF2B5EF4-FFF2-40B4-BE49-F238E27FC236}">
                <a16:creationId xmlns:a16="http://schemas.microsoft.com/office/drawing/2014/main" id="{9E21FB5D-B30D-44B8-8B52-1B207C24457B}"/>
              </a:ext>
            </a:extLst>
          </p:cNvPr>
          <p:cNvPicPr>
            <a:picLocks noChangeAspect="1"/>
          </p:cNvPicPr>
          <p:nvPr/>
        </p:nvPicPr>
        <p:blipFill>
          <a:blip r:embed="rId2"/>
          <a:stretch>
            <a:fillRect/>
          </a:stretch>
        </p:blipFill>
        <p:spPr>
          <a:xfrm>
            <a:off x="10881107" y="90311"/>
            <a:ext cx="646232" cy="676715"/>
          </a:xfrm>
          <a:prstGeom prst="rect">
            <a:avLst/>
          </a:prstGeom>
        </p:spPr>
      </p:pic>
    </p:spTree>
    <p:extLst>
      <p:ext uri="{BB962C8B-B14F-4D97-AF65-F5344CB8AC3E}">
        <p14:creationId xmlns:p14="http://schemas.microsoft.com/office/powerpoint/2010/main" val="35867302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E92D9-1C6B-4B39-B81C-1048B44FBF30}"/>
              </a:ext>
            </a:extLst>
          </p:cNvPr>
          <p:cNvSpPr>
            <a:spLocks noGrp="1"/>
          </p:cNvSpPr>
          <p:nvPr>
            <p:ph type="title"/>
          </p:nvPr>
        </p:nvSpPr>
        <p:spPr/>
        <p:txBody>
          <a:bodyPr>
            <a:normAutofit fontScale="90000"/>
          </a:bodyPr>
          <a:lstStyle/>
          <a:p>
            <a:r>
              <a:rPr lang="en-US" dirty="0"/>
              <a:t>Acosta - Services</a:t>
            </a:r>
          </a:p>
        </p:txBody>
      </p:sp>
      <p:sp>
        <p:nvSpPr>
          <p:cNvPr id="3" name="Content Placeholder 2">
            <a:extLst>
              <a:ext uri="{FF2B5EF4-FFF2-40B4-BE49-F238E27FC236}">
                <a16:creationId xmlns:a16="http://schemas.microsoft.com/office/drawing/2014/main" id="{03C54D52-54A0-4852-9024-E595CB93373D}"/>
              </a:ext>
            </a:extLst>
          </p:cNvPr>
          <p:cNvSpPr>
            <a:spLocks noGrp="1"/>
          </p:cNvSpPr>
          <p:nvPr>
            <p:ph idx="1"/>
          </p:nvPr>
        </p:nvSpPr>
        <p:spPr/>
        <p:txBody>
          <a:bodyPr vert="horz" lIns="0" tIns="0" rIns="0" bIns="0" rtlCol="0" anchor="t">
            <a:normAutofit/>
          </a:bodyPr>
          <a:lstStyle/>
          <a:p>
            <a:pPr fontAlgn="ctr"/>
            <a:r>
              <a:rPr lang="en-US" dirty="0"/>
              <a:t>Reduce lengthy order creation process</a:t>
            </a:r>
          </a:p>
        </p:txBody>
      </p:sp>
      <p:sp>
        <p:nvSpPr>
          <p:cNvPr id="4" name="Content Placeholder 3">
            <a:extLst>
              <a:ext uri="{FF2B5EF4-FFF2-40B4-BE49-F238E27FC236}">
                <a16:creationId xmlns:a16="http://schemas.microsoft.com/office/drawing/2014/main" id="{F5A34CFC-A67E-40C8-825A-2345E7BF40A6}"/>
              </a:ext>
            </a:extLst>
          </p:cNvPr>
          <p:cNvSpPr>
            <a:spLocks noGrp="1"/>
          </p:cNvSpPr>
          <p:nvPr>
            <p:ph sz="quarter" idx="13"/>
          </p:nvPr>
        </p:nvSpPr>
        <p:spPr/>
        <p:txBody>
          <a:bodyPr vert="horz" lIns="0" tIns="0" rIns="0" bIns="0" rtlCol="0" anchor="t">
            <a:normAutofit/>
          </a:bodyPr>
          <a:lstStyle/>
          <a:p>
            <a:r>
              <a:rPr lang="en-US" dirty="0"/>
              <a:t>Bots automate order creation process, including data entry and validation of client and customer credentials</a:t>
            </a:r>
          </a:p>
        </p:txBody>
      </p:sp>
      <p:sp>
        <p:nvSpPr>
          <p:cNvPr id="5" name="Content Placeholder 4">
            <a:extLst>
              <a:ext uri="{FF2B5EF4-FFF2-40B4-BE49-F238E27FC236}">
                <a16:creationId xmlns:a16="http://schemas.microsoft.com/office/drawing/2014/main" id="{FE1582C0-E9F9-484E-A339-1D36B444687F}"/>
              </a:ext>
            </a:extLst>
          </p:cNvPr>
          <p:cNvSpPr>
            <a:spLocks noGrp="1"/>
          </p:cNvSpPr>
          <p:nvPr>
            <p:ph sz="quarter" idx="14"/>
          </p:nvPr>
        </p:nvSpPr>
        <p:spPr/>
        <p:txBody>
          <a:bodyPr vert="horz" lIns="0" tIns="0" rIns="0" bIns="0" rtlCol="0" anchor="t">
            <a:normAutofit/>
          </a:bodyPr>
          <a:lstStyle/>
          <a:p>
            <a:pPr marL="114300" indent="-114300">
              <a:spcBef>
                <a:spcPts val="0"/>
              </a:spcBef>
              <a:spcAft>
                <a:spcPts val="600"/>
              </a:spcAft>
              <a:buChar char="•"/>
            </a:pPr>
            <a:r>
              <a:rPr lang="en-IN" dirty="0"/>
              <a:t>Order entry</a:t>
            </a:r>
          </a:p>
          <a:p>
            <a:pPr marL="114300" indent="-114300">
              <a:spcBef>
                <a:spcPts val="0"/>
              </a:spcBef>
              <a:spcAft>
                <a:spcPts val="600"/>
              </a:spcAft>
              <a:buChar char="•"/>
            </a:pPr>
            <a:r>
              <a:rPr lang="en-IN" dirty="0"/>
              <a:t>Order data acquisition</a:t>
            </a:r>
            <a:endParaRPr lang="en-IN" dirty="0">
              <a:solidFill>
                <a:schemeClr val="tx1"/>
              </a:solidFill>
            </a:endParaRPr>
          </a:p>
          <a:p>
            <a:pPr marL="114300" indent="-114300">
              <a:spcBef>
                <a:spcPts val="0"/>
              </a:spcBef>
              <a:spcAft>
                <a:spcPts val="600"/>
              </a:spcAft>
              <a:buChar char="•"/>
            </a:pPr>
            <a:r>
              <a:rPr lang="en-IN" dirty="0"/>
              <a:t>Data validation</a:t>
            </a:r>
          </a:p>
          <a:p>
            <a:pPr marL="114300" indent="-114300">
              <a:spcBef>
                <a:spcPts val="0"/>
              </a:spcBef>
              <a:spcAft>
                <a:spcPts val="600"/>
              </a:spcAft>
              <a:buChar char="•"/>
            </a:pPr>
            <a:endParaRPr lang="en-IN" dirty="0"/>
          </a:p>
        </p:txBody>
      </p:sp>
      <p:sp>
        <p:nvSpPr>
          <p:cNvPr id="6" name="Content Placeholder 5">
            <a:extLst>
              <a:ext uri="{FF2B5EF4-FFF2-40B4-BE49-F238E27FC236}">
                <a16:creationId xmlns:a16="http://schemas.microsoft.com/office/drawing/2014/main" id="{CED689A7-212A-4B24-AC58-2E4EE31C8E12}"/>
              </a:ext>
            </a:extLst>
          </p:cNvPr>
          <p:cNvSpPr>
            <a:spLocks noGrp="1"/>
          </p:cNvSpPr>
          <p:nvPr>
            <p:ph sz="quarter" idx="15"/>
          </p:nvPr>
        </p:nvSpPr>
        <p:spPr/>
        <p:txBody>
          <a:bodyPr>
            <a:normAutofit/>
          </a:bodyPr>
          <a:lstStyle/>
          <a:p>
            <a:pPr>
              <a:spcBef>
                <a:spcPts val="0"/>
              </a:spcBef>
              <a:spcAft>
                <a:spcPts val="600"/>
              </a:spcAft>
            </a:pPr>
            <a:r>
              <a:rPr lang="en-US" dirty="0"/>
              <a:t>Savings of 5 minutes per order creation</a:t>
            </a:r>
          </a:p>
          <a:p>
            <a:pPr>
              <a:spcBef>
                <a:spcPts val="0"/>
              </a:spcBef>
              <a:spcAft>
                <a:spcPts val="600"/>
              </a:spcAft>
            </a:pPr>
            <a:r>
              <a:rPr lang="en-US" dirty="0"/>
              <a:t>Elimination of data entry and validation errors</a:t>
            </a:r>
          </a:p>
        </p:txBody>
      </p:sp>
      <p:sp>
        <p:nvSpPr>
          <p:cNvPr id="7" name="Content Placeholder 6">
            <a:extLst>
              <a:ext uri="{FF2B5EF4-FFF2-40B4-BE49-F238E27FC236}">
                <a16:creationId xmlns:a16="http://schemas.microsoft.com/office/drawing/2014/main" id="{B2A1308F-16BA-4F52-900C-C55AF35E5A8E}"/>
              </a:ext>
            </a:extLst>
          </p:cNvPr>
          <p:cNvSpPr>
            <a:spLocks noGrp="1"/>
          </p:cNvSpPr>
          <p:nvPr>
            <p:ph sz="quarter" idx="16"/>
          </p:nvPr>
        </p:nvSpPr>
        <p:spPr>
          <a:xfrm>
            <a:off x="346075" y="254000"/>
            <a:ext cx="8626475" cy="369332"/>
          </a:xfrm>
        </p:spPr>
        <p:txBody>
          <a:bodyPr/>
          <a:lstStyle/>
          <a:p>
            <a:r>
              <a:rPr lang="en-US" dirty="0"/>
              <a:t>Insurance Service Company</a:t>
            </a:r>
          </a:p>
        </p:txBody>
      </p:sp>
      <p:sp>
        <p:nvSpPr>
          <p:cNvPr id="8" name="Content Placeholder 7">
            <a:extLst>
              <a:ext uri="{FF2B5EF4-FFF2-40B4-BE49-F238E27FC236}">
                <a16:creationId xmlns:a16="http://schemas.microsoft.com/office/drawing/2014/main" id="{A2E3341A-D8F7-4464-AB42-F5260FE3AA1B}"/>
              </a:ext>
            </a:extLst>
          </p:cNvPr>
          <p:cNvSpPr>
            <a:spLocks noGrp="1"/>
          </p:cNvSpPr>
          <p:nvPr>
            <p:ph sz="quarter" idx="17"/>
          </p:nvPr>
        </p:nvSpPr>
        <p:spPr/>
        <p:txBody>
          <a:bodyPr/>
          <a:lstStyle/>
          <a:p>
            <a:r>
              <a:rPr lang="en-US" dirty="0"/>
              <a:t>Services</a:t>
            </a:r>
          </a:p>
        </p:txBody>
      </p:sp>
      <p:pic>
        <p:nvPicPr>
          <p:cNvPr id="11" name="Picture 10">
            <a:extLst>
              <a:ext uri="{FF2B5EF4-FFF2-40B4-BE49-F238E27FC236}">
                <a16:creationId xmlns:a16="http://schemas.microsoft.com/office/drawing/2014/main" id="{515E5106-E9F3-48B3-95F4-E9BA5BD4F95D}"/>
              </a:ext>
            </a:extLst>
          </p:cNvPr>
          <p:cNvPicPr>
            <a:picLocks noChangeAspect="1"/>
          </p:cNvPicPr>
          <p:nvPr/>
        </p:nvPicPr>
        <p:blipFill>
          <a:blip r:embed="rId2"/>
          <a:stretch>
            <a:fillRect/>
          </a:stretch>
        </p:blipFill>
        <p:spPr>
          <a:xfrm>
            <a:off x="10714821" y="162052"/>
            <a:ext cx="640135" cy="609653"/>
          </a:xfrm>
          <a:prstGeom prst="rect">
            <a:avLst/>
          </a:prstGeom>
        </p:spPr>
      </p:pic>
    </p:spTree>
    <p:extLst>
      <p:ext uri="{BB962C8B-B14F-4D97-AF65-F5344CB8AC3E}">
        <p14:creationId xmlns:p14="http://schemas.microsoft.com/office/powerpoint/2010/main" val="13837064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220E-C10E-4EA8-88A2-633554EEAC30}"/>
              </a:ext>
            </a:extLst>
          </p:cNvPr>
          <p:cNvSpPr>
            <a:spLocks noGrp="1"/>
          </p:cNvSpPr>
          <p:nvPr>
            <p:ph type="title"/>
          </p:nvPr>
        </p:nvSpPr>
        <p:spPr/>
        <p:txBody>
          <a:bodyPr>
            <a:normAutofit fontScale="90000"/>
          </a:bodyPr>
          <a:lstStyle/>
          <a:p>
            <a:r>
              <a:rPr lang="en-US" dirty="0"/>
              <a:t>Verifone – High Tech</a:t>
            </a:r>
          </a:p>
        </p:txBody>
      </p:sp>
      <p:sp>
        <p:nvSpPr>
          <p:cNvPr id="3" name="Content Placeholder 2">
            <a:extLst>
              <a:ext uri="{FF2B5EF4-FFF2-40B4-BE49-F238E27FC236}">
                <a16:creationId xmlns:a16="http://schemas.microsoft.com/office/drawing/2014/main" id="{CE878221-C8F1-4AB4-94DB-DC5079367DA4}"/>
              </a:ext>
            </a:extLst>
          </p:cNvPr>
          <p:cNvSpPr>
            <a:spLocks noGrp="1"/>
          </p:cNvSpPr>
          <p:nvPr>
            <p:ph idx="1"/>
          </p:nvPr>
        </p:nvSpPr>
        <p:spPr/>
        <p:txBody>
          <a:bodyPr vert="horz" lIns="0" tIns="0" rIns="0" bIns="0" rtlCol="0" anchor="t">
            <a:normAutofit/>
          </a:bodyPr>
          <a:lstStyle/>
          <a:p>
            <a:r>
              <a:rPr lang="en-US" dirty="0"/>
              <a:t>Ensure compliance of customers special shipping instructions</a:t>
            </a:r>
          </a:p>
        </p:txBody>
      </p:sp>
      <p:sp>
        <p:nvSpPr>
          <p:cNvPr id="4" name="Content Placeholder 3">
            <a:extLst>
              <a:ext uri="{FF2B5EF4-FFF2-40B4-BE49-F238E27FC236}">
                <a16:creationId xmlns:a16="http://schemas.microsoft.com/office/drawing/2014/main" id="{0017C7EA-570B-458D-8048-59723F1A80E7}"/>
              </a:ext>
            </a:extLst>
          </p:cNvPr>
          <p:cNvSpPr>
            <a:spLocks noGrp="1"/>
          </p:cNvSpPr>
          <p:nvPr>
            <p:ph sz="quarter" idx="13"/>
          </p:nvPr>
        </p:nvSpPr>
        <p:spPr/>
        <p:txBody>
          <a:bodyPr vert="horz" lIns="0" tIns="0" rIns="0" bIns="0" rtlCol="0" anchor="t">
            <a:normAutofit/>
          </a:bodyPr>
          <a:lstStyle/>
          <a:p>
            <a:r>
              <a:rPr lang="en-US" dirty="0"/>
              <a:t>Bots copy shipping notes from Salesforce to Oracle sales orders for inclusion on customer invoices and shipping documents</a:t>
            </a:r>
          </a:p>
          <a:p>
            <a:endParaRPr lang="en-US" dirty="0"/>
          </a:p>
        </p:txBody>
      </p:sp>
      <p:sp>
        <p:nvSpPr>
          <p:cNvPr id="5" name="Content Placeholder 4">
            <a:extLst>
              <a:ext uri="{FF2B5EF4-FFF2-40B4-BE49-F238E27FC236}">
                <a16:creationId xmlns:a16="http://schemas.microsoft.com/office/drawing/2014/main" id="{4E6F4552-8B9F-4C6A-9A2E-A281004C84E0}"/>
              </a:ext>
            </a:extLst>
          </p:cNvPr>
          <p:cNvSpPr>
            <a:spLocks noGrp="1"/>
          </p:cNvSpPr>
          <p:nvPr>
            <p:ph sz="quarter" idx="14"/>
          </p:nvPr>
        </p:nvSpPr>
        <p:spPr/>
        <p:txBody>
          <a:bodyPr vert="horz" lIns="0" tIns="0" rIns="0" bIns="0" rtlCol="0" anchor="t">
            <a:normAutofit/>
          </a:bodyPr>
          <a:lstStyle/>
          <a:p>
            <a:pPr marL="114300" indent="-114300">
              <a:spcBef>
                <a:spcPts val="0"/>
              </a:spcBef>
              <a:spcAft>
                <a:spcPts val="600"/>
              </a:spcAft>
              <a:buChar char="•"/>
            </a:pPr>
            <a:r>
              <a:rPr lang="en-US" dirty="0"/>
              <a:t>Invoice creation</a:t>
            </a:r>
          </a:p>
          <a:p>
            <a:pPr marL="114300" indent="-114300">
              <a:spcBef>
                <a:spcPts val="0"/>
              </a:spcBef>
              <a:spcAft>
                <a:spcPts val="600"/>
              </a:spcAft>
              <a:buChar char="•"/>
            </a:pPr>
            <a:r>
              <a:rPr lang="en-US" dirty="0"/>
              <a:t>Data validation</a:t>
            </a:r>
          </a:p>
          <a:p>
            <a:pPr marL="114300" indent="-114300">
              <a:spcBef>
                <a:spcPts val="0"/>
              </a:spcBef>
              <a:spcAft>
                <a:spcPts val="600"/>
              </a:spcAft>
              <a:buChar char="•"/>
            </a:pPr>
            <a:r>
              <a:rPr lang="en-US" dirty="0"/>
              <a:t>Data transfer</a:t>
            </a:r>
          </a:p>
          <a:p>
            <a:pPr>
              <a:spcBef>
                <a:spcPts val="0"/>
              </a:spcBef>
              <a:spcAft>
                <a:spcPts val="600"/>
              </a:spcAft>
            </a:pPr>
            <a:endParaRPr lang="en-US" dirty="0"/>
          </a:p>
        </p:txBody>
      </p:sp>
      <p:sp>
        <p:nvSpPr>
          <p:cNvPr id="6" name="Content Placeholder 5">
            <a:extLst>
              <a:ext uri="{FF2B5EF4-FFF2-40B4-BE49-F238E27FC236}">
                <a16:creationId xmlns:a16="http://schemas.microsoft.com/office/drawing/2014/main" id="{A5E2B221-300C-4562-9E65-397F88F6EAC0}"/>
              </a:ext>
            </a:extLst>
          </p:cNvPr>
          <p:cNvSpPr>
            <a:spLocks noGrp="1"/>
          </p:cNvSpPr>
          <p:nvPr>
            <p:ph sz="quarter" idx="15"/>
          </p:nvPr>
        </p:nvSpPr>
        <p:spPr/>
        <p:txBody>
          <a:bodyPr>
            <a:normAutofit fontScale="92500"/>
          </a:bodyPr>
          <a:lstStyle/>
          <a:p>
            <a:pPr>
              <a:spcBef>
                <a:spcPts val="0"/>
              </a:spcBef>
              <a:spcAft>
                <a:spcPts val="600"/>
              </a:spcAft>
            </a:pPr>
            <a:r>
              <a:rPr lang="en-US" dirty="0"/>
              <a:t>Reduction in returned orders by following customer special shipping instructions </a:t>
            </a:r>
          </a:p>
          <a:p>
            <a:pPr>
              <a:spcBef>
                <a:spcPts val="0"/>
              </a:spcBef>
              <a:spcAft>
                <a:spcPts val="600"/>
              </a:spcAft>
            </a:pPr>
            <a:r>
              <a:rPr lang="en-US" dirty="0"/>
              <a:t>Increase in customer satisfaction</a:t>
            </a:r>
          </a:p>
          <a:p>
            <a:pPr>
              <a:spcBef>
                <a:spcPts val="0"/>
              </a:spcBef>
              <a:spcAft>
                <a:spcPts val="600"/>
              </a:spcAft>
            </a:pPr>
            <a:r>
              <a:rPr lang="en-US" dirty="0"/>
              <a:t>Increase in employee morale and performance</a:t>
            </a:r>
          </a:p>
        </p:txBody>
      </p:sp>
      <p:sp>
        <p:nvSpPr>
          <p:cNvPr id="7" name="Content Placeholder 6">
            <a:extLst>
              <a:ext uri="{FF2B5EF4-FFF2-40B4-BE49-F238E27FC236}">
                <a16:creationId xmlns:a16="http://schemas.microsoft.com/office/drawing/2014/main" id="{8E15DA3F-4CA5-47D8-B914-0802F25339FD}"/>
              </a:ext>
            </a:extLst>
          </p:cNvPr>
          <p:cNvSpPr>
            <a:spLocks noGrp="1"/>
          </p:cNvSpPr>
          <p:nvPr>
            <p:ph sz="quarter" idx="16"/>
          </p:nvPr>
        </p:nvSpPr>
        <p:spPr>
          <a:xfrm>
            <a:off x="346075" y="254000"/>
            <a:ext cx="8626475" cy="369332"/>
          </a:xfrm>
        </p:spPr>
        <p:txBody>
          <a:bodyPr/>
          <a:lstStyle/>
          <a:p>
            <a:r>
              <a:rPr lang="en-US" dirty="0"/>
              <a:t>Financial Services Company</a:t>
            </a:r>
          </a:p>
        </p:txBody>
      </p:sp>
      <p:sp>
        <p:nvSpPr>
          <p:cNvPr id="8" name="Content Placeholder 7">
            <a:extLst>
              <a:ext uri="{FF2B5EF4-FFF2-40B4-BE49-F238E27FC236}">
                <a16:creationId xmlns:a16="http://schemas.microsoft.com/office/drawing/2014/main" id="{28C42946-0864-46FF-9701-FA19BBC3A6D1}"/>
              </a:ext>
            </a:extLst>
          </p:cNvPr>
          <p:cNvSpPr>
            <a:spLocks noGrp="1"/>
          </p:cNvSpPr>
          <p:nvPr>
            <p:ph sz="quarter" idx="17"/>
          </p:nvPr>
        </p:nvSpPr>
        <p:spPr/>
        <p:txBody>
          <a:bodyPr/>
          <a:lstStyle/>
          <a:p>
            <a:r>
              <a:rPr lang="en-US" dirty="0"/>
              <a:t>High Tech</a:t>
            </a:r>
          </a:p>
        </p:txBody>
      </p:sp>
      <p:pic>
        <p:nvPicPr>
          <p:cNvPr id="11" name="Picture 10">
            <a:extLst>
              <a:ext uri="{FF2B5EF4-FFF2-40B4-BE49-F238E27FC236}">
                <a16:creationId xmlns:a16="http://schemas.microsoft.com/office/drawing/2014/main" id="{7A88340A-B552-4026-806A-220BD176846E}"/>
              </a:ext>
            </a:extLst>
          </p:cNvPr>
          <p:cNvPicPr>
            <a:picLocks noChangeAspect="1"/>
          </p:cNvPicPr>
          <p:nvPr/>
        </p:nvPicPr>
        <p:blipFill>
          <a:blip r:embed="rId2"/>
          <a:stretch>
            <a:fillRect/>
          </a:stretch>
        </p:blipFill>
        <p:spPr>
          <a:xfrm>
            <a:off x="10714821" y="162052"/>
            <a:ext cx="640135" cy="609653"/>
          </a:xfrm>
          <a:prstGeom prst="rect">
            <a:avLst/>
          </a:prstGeom>
        </p:spPr>
      </p:pic>
    </p:spTree>
    <p:extLst>
      <p:ext uri="{BB962C8B-B14F-4D97-AF65-F5344CB8AC3E}">
        <p14:creationId xmlns:p14="http://schemas.microsoft.com/office/powerpoint/2010/main" val="26598839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CA74F-3A4D-4946-AC90-E2305B220556}"/>
              </a:ext>
            </a:extLst>
          </p:cNvPr>
          <p:cNvSpPr>
            <a:spLocks noGrp="1"/>
          </p:cNvSpPr>
          <p:nvPr>
            <p:ph type="title"/>
          </p:nvPr>
        </p:nvSpPr>
        <p:spPr/>
        <p:txBody>
          <a:bodyPr>
            <a:normAutofit fontScale="90000"/>
          </a:bodyPr>
          <a:lstStyle/>
          <a:p>
            <a:r>
              <a:rPr lang="en-US" dirty="0"/>
              <a:t>Core Digital Media – Media &amp; Comms</a:t>
            </a:r>
          </a:p>
        </p:txBody>
      </p:sp>
      <p:sp>
        <p:nvSpPr>
          <p:cNvPr id="3" name="Content Placeholder 2">
            <a:extLst>
              <a:ext uri="{FF2B5EF4-FFF2-40B4-BE49-F238E27FC236}">
                <a16:creationId xmlns:a16="http://schemas.microsoft.com/office/drawing/2014/main" id="{EF90CBB5-7266-43C0-9E8C-B09BDAA62FD9}"/>
              </a:ext>
            </a:extLst>
          </p:cNvPr>
          <p:cNvSpPr>
            <a:spLocks noGrp="1"/>
          </p:cNvSpPr>
          <p:nvPr>
            <p:ph idx="1"/>
          </p:nvPr>
        </p:nvSpPr>
        <p:spPr/>
        <p:txBody>
          <a:bodyPr/>
          <a:lstStyle/>
          <a:p>
            <a:pPr>
              <a:spcBef>
                <a:spcPts val="0"/>
              </a:spcBef>
              <a:spcAft>
                <a:spcPts val="600"/>
              </a:spcAft>
            </a:pPr>
            <a:r>
              <a:rPr lang="en-US" dirty="0"/>
              <a:t>Reduce time spent on extracting lead generation and marketing automation data</a:t>
            </a:r>
          </a:p>
        </p:txBody>
      </p:sp>
      <p:sp>
        <p:nvSpPr>
          <p:cNvPr id="4" name="Content Placeholder 3">
            <a:extLst>
              <a:ext uri="{FF2B5EF4-FFF2-40B4-BE49-F238E27FC236}">
                <a16:creationId xmlns:a16="http://schemas.microsoft.com/office/drawing/2014/main" id="{50220890-F1BA-4801-BC4C-2E835406EBD1}"/>
              </a:ext>
            </a:extLst>
          </p:cNvPr>
          <p:cNvSpPr>
            <a:spLocks noGrp="1"/>
          </p:cNvSpPr>
          <p:nvPr>
            <p:ph sz="quarter" idx="13"/>
          </p:nvPr>
        </p:nvSpPr>
        <p:spPr/>
        <p:txBody>
          <a:bodyPr/>
          <a:lstStyle/>
          <a:p>
            <a:r>
              <a:rPr lang="en-US" dirty="0"/>
              <a:t>Deployed bots to extract data from 50 different online sources in various formats</a:t>
            </a:r>
          </a:p>
          <a:p>
            <a:endParaRPr lang="en-US" dirty="0"/>
          </a:p>
        </p:txBody>
      </p:sp>
      <p:sp>
        <p:nvSpPr>
          <p:cNvPr id="5" name="Content Placeholder 4">
            <a:extLst>
              <a:ext uri="{FF2B5EF4-FFF2-40B4-BE49-F238E27FC236}">
                <a16:creationId xmlns:a16="http://schemas.microsoft.com/office/drawing/2014/main" id="{3D2C9BD7-52AC-48E0-9782-28862B6C56A9}"/>
              </a:ext>
            </a:extLst>
          </p:cNvPr>
          <p:cNvSpPr>
            <a:spLocks noGrp="1"/>
          </p:cNvSpPr>
          <p:nvPr>
            <p:ph sz="quarter" idx="14"/>
          </p:nvPr>
        </p:nvSpPr>
        <p:spPr/>
        <p:txBody>
          <a:bodyPr vert="horz" lIns="0" tIns="0" rIns="0" bIns="0" rtlCol="0" anchor="t">
            <a:normAutofit/>
          </a:bodyPr>
          <a:lstStyle/>
          <a:p>
            <a:pPr marL="285750" indent="-285750">
              <a:spcBef>
                <a:spcPts val="0"/>
              </a:spcBef>
              <a:spcAft>
                <a:spcPts val="600"/>
              </a:spcAft>
              <a:buFont typeface="Arial" panose="020B0604020202020204" pitchFamily="34" charset="0"/>
              <a:buChar char="•"/>
            </a:pPr>
            <a:r>
              <a:rPr lang="en-US" dirty="0"/>
              <a:t>Data extraction</a:t>
            </a:r>
          </a:p>
          <a:p>
            <a:pPr marL="285750" indent="-285750">
              <a:spcBef>
                <a:spcPts val="0"/>
              </a:spcBef>
              <a:spcAft>
                <a:spcPts val="600"/>
              </a:spcAft>
              <a:buFont typeface="Arial" panose="020B0604020202020204" pitchFamily="34" charset="0"/>
              <a:buChar char="•"/>
            </a:pPr>
            <a:r>
              <a:rPr lang="en-US" dirty="0"/>
              <a:t>Data validation</a:t>
            </a:r>
          </a:p>
          <a:p>
            <a:pPr marL="285750" indent="-285750">
              <a:spcBef>
                <a:spcPts val="0"/>
              </a:spcBef>
              <a:spcAft>
                <a:spcPts val="600"/>
              </a:spcAft>
              <a:buFont typeface="Arial" panose="020B0604020202020204" pitchFamily="34" charset="0"/>
              <a:buChar char="•"/>
            </a:pPr>
            <a:r>
              <a:rPr lang="en-US" dirty="0"/>
              <a:t>Data transfer</a:t>
            </a:r>
          </a:p>
          <a:p>
            <a:pPr marL="285750" indent="-285750">
              <a:spcBef>
                <a:spcPts val="0"/>
              </a:spcBef>
              <a:spcAft>
                <a:spcPts val="600"/>
              </a:spcAft>
              <a:buFont typeface="Arial" panose="020B0604020202020204" pitchFamily="34" charset="0"/>
              <a:buChar char="•"/>
            </a:pPr>
            <a:r>
              <a:rPr lang="en-US" dirty="0"/>
              <a:t>Lead generation</a:t>
            </a:r>
          </a:p>
        </p:txBody>
      </p:sp>
      <p:sp>
        <p:nvSpPr>
          <p:cNvPr id="6" name="Content Placeholder 5">
            <a:extLst>
              <a:ext uri="{FF2B5EF4-FFF2-40B4-BE49-F238E27FC236}">
                <a16:creationId xmlns:a16="http://schemas.microsoft.com/office/drawing/2014/main" id="{FA83AEB8-8019-4D15-9119-414FC0B4BFB1}"/>
              </a:ext>
            </a:extLst>
          </p:cNvPr>
          <p:cNvSpPr>
            <a:spLocks noGrp="1"/>
          </p:cNvSpPr>
          <p:nvPr>
            <p:ph sz="quarter" idx="15"/>
          </p:nvPr>
        </p:nvSpPr>
        <p:spPr/>
        <p:txBody>
          <a:bodyPr>
            <a:normAutofit/>
          </a:bodyPr>
          <a:lstStyle/>
          <a:p>
            <a:pPr>
              <a:spcBef>
                <a:spcPts val="0"/>
              </a:spcBef>
              <a:spcAft>
                <a:spcPts val="600"/>
              </a:spcAft>
            </a:pPr>
            <a:r>
              <a:rPr lang="en-US" dirty="0"/>
              <a:t>Elimination of data collection effort thereby reserving focus for analyzing data</a:t>
            </a:r>
          </a:p>
          <a:p>
            <a:pPr>
              <a:spcBef>
                <a:spcPts val="0"/>
              </a:spcBef>
              <a:spcAft>
                <a:spcPts val="600"/>
              </a:spcAft>
            </a:pPr>
            <a:r>
              <a:rPr lang="en-US" dirty="0"/>
              <a:t>Better focused marketing automation campaigns</a:t>
            </a:r>
          </a:p>
        </p:txBody>
      </p:sp>
      <p:sp>
        <p:nvSpPr>
          <p:cNvPr id="7" name="Content Placeholder 6">
            <a:extLst>
              <a:ext uri="{FF2B5EF4-FFF2-40B4-BE49-F238E27FC236}">
                <a16:creationId xmlns:a16="http://schemas.microsoft.com/office/drawing/2014/main" id="{A45F4969-1518-41D6-8BA0-CAD7A01C53DE}"/>
              </a:ext>
            </a:extLst>
          </p:cNvPr>
          <p:cNvSpPr>
            <a:spLocks noGrp="1"/>
          </p:cNvSpPr>
          <p:nvPr>
            <p:ph sz="quarter" idx="16"/>
          </p:nvPr>
        </p:nvSpPr>
        <p:spPr>
          <a:xfrm>
            <a:off x="346075" y="254000"/>
            <a:ext cx="8626475" cy="369332"/>
          </a:xfrm>
        </p:spPr>
        <p:txBody>
          <a:bodyPr/>
          <a:lstStyle/>
          <a:p>
            <a:r>
              <a:rPr lang="en-US" dirty="0"/>
              <a:t>Digital Media Company</a:t>
            </a:r>
          </a:p>
        </p:txBody>
      </p:sp>
      <p:sp>
        <p:nvSpPr>
          <p:cNvPr id="8" name="Content Placeholder 7">
            <a:extLst>
              <a:ext uri="{FF2B5EF4-FFF2-40B4-BE49-F238E27FC236}">
                <a16:creationId xmlns:a16="http://schemas.microsoft.com/office/drawing/2014/main" id="{8CA55995-F3D4-41CB-AE9A-CD5792C5A061}"/>
              </a:ext>
            </a:extLst>
          </p:cNvPr>
          <p:cNvSpPr>
            <a:spLocks noGrp="1"/>
          </p:cNvSpPr>
          <p:nvPr>
            <p:ph sz="quarter" idx="17"/>
          </p:nvPr>
        </p:nvSpPr>
        <p:spPr/>
        <p:txBody>
          <a:bodyPr/>
          <a:lstStyle/>
          <a:p>
            <a:r>
              <a:rPr lang="en-US" dirty="0"/>
              <a:t>Media and Communications</a:t>
            </a:r>
          </a:p>
        </p:txBody>
      </p:sp>
    </p:spTree>
    <p:extLst>
      <p:ext uri="{BB962C8B-B14F-4D97-AF65-F5344CB8AC3E}">
        <p14:creationId xmlns:p14="http://schemas.microsoft.com/office/powerpoint/2010/main" val="39486094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48960-C8A5-4335-B899-D55CB437A37C}"/>
              </a:ext>
            </a:extLst>
          </p:cNvPr>
          <p:cNvSpPr>
            <a:spLocks noGrp="1"/>
          </p:cNvSpPr>
          <p:nvPr>
            <p:ph type="title"/>
          </p:nvPr>
        </p:nvSpPr>
        <p:spPr/>
        <p:txBody>
          <a:bodyPr>
            <a:normAutofit fontScale="90000"/>
          </a:bodyPr>
          <a:lstStyle/>
          <a:p>
            <a:r>
              <a:rPr lang="en-US" dirty="0"/>
              <a:t>Paradigm Investment Group - FMCG</a:t>
            </a:r>
          </a:p>
        </p:txBody>
      </p:sp>
      <p:sp>
        <p:nvSpPr>
          <p:cNvPr id="3" name="Content Placeholder 2">
            <a:extLst>
              <a:ext uri="{FF2B5EF4-FFF2-40B4-BE49-F238E27FC236}">
                <a16:creationId xmlns:a16="http://schemas.microsoft.com/office/drawing/2014/main" id="{4A22646B-BEE6-4646-BB3C-C18969B7FBF3}"/>
              </a:ext>
            </a:extLst>
          </p:cNvPr>
          <p:cNvSpPr>
            <a:spLocks noGrp="1"/>
          </p:cNvSpPr>
          <p:nvPr>
            <p:ph idx="1"/>
          </p:nvPr>
        </p:nvSpPr>
        <p:spPr/>
        <p:txBody>
          <a:bodyPr vert="horz" lIns="0" tIns="0" rIns="0" bIns="0" rtlCol="0" anchor="t">
            <a:normAutofit/>
          </a:bodyPr>
          <a:lstStyle/>
          <a:p>
            <a:r>
              <a:rPr lang="en-US" dirty="0"/>
              <a:t>Deliver accurate, real-time financial data to analyze company performance at multiple locations</a:t>
            </a:r>
          </a:p>
        </p:txBody>
      </p:sp>
      <p:sp>
        <p:nvSpPr>
          <p:cNvPr id="4" name="Content Placeholder 3">
            <a:extLst>
              <a:ext uri="{FF2B5EF4-FFF2-40B4-BE49-F238E27FC236}">
                <a16:creationId xmlns:a16="http://schemas.microsoft.com/office/drawing/2014/main" id="{28560F11-997E-4373-900C-B9E5220FD626}"/>
              </a:ext>
            </a:extLst>
          </p:cNvPr>
          <p:cNvSpPr>
            <a:spLocks noGrp="1"/>
          </p:cNvSpPr>
          <p:nvPr>
            <p:ph sz="quarter" idx="13"/>
          </p:nvPr>
        </p:nvSpPr>
        <p:spPr/>
        <p:txBody>
          <a:bodyPr/>
          <a:lstStyle/>
          <a:p>
            <a:r>
              <a:rPr lang="en-US" dirty="0"/>
              <a:t>Deployed bots that automate collection, validation and processing of financial data including a normalized reporting structure for all locations across the country</a:t>
            </a:r>
          </a:p>
        </p:txBody>
      </p:sp>
      <p:sp>
        <p:nvSpPr>
          <p:cNvPr id="5" name="Content Placeholder 4">
            <a:extLst>
              <a:ext uri="{FF2B5EF4-FFF2-40B4-BE49-F238E27FC236}">
                <a16:creationId xmlns:a16="http://schemas.microsoft.com/office/drawing/2014/main" id="{F9086329-6970-4F40-8333-09221C02881C}"/>
              </a:ext>
            </a:extLst>
          </p:cNvPr>
          <p:cNvSpPr>
            <a:spLocks noGrp="1"/>
          </p:cNvSpPr>
          <p:nvPr>
            <p:ph sz="quarter" idx="14"/>
          </p:nvPr>
        </p:nvSpPr>
        <p:spPr/>
        <p:txBody>
          <a:bodyPr vert="horz" lIns="0" tIns="0" rIns="0" bIns="0" rtlCol="0" anchor="t">
            <a:normAutofit/>
          </a:bodyPr>
          <a:lstStyle/>
          <a:p>
            <a:pPr marL="114300" indent="-114300">
              <a:spcBef>
                <a:spcPts val="0"/>
              </a:spcBef>
              <a:spcAft>
                <a:spcPts val="600"/>
              </a:spcAft>
              <a:buFont typeface="Arial"/>
              <a:buChar char="•"/>
            </a:pPr>
            <a:r>
              <a:rPr lang="en-US" dirty="0"/>
              <a:t>Financial data collection</a:t>
            </a:r>
          </a:p>
          <a:p>
            <a:pPr marL="114300" indent="-114300">
              <a:spcBef>
                <a:spcPts val="0"/>
              </a:spcBef>
              <a:spcAft>
                <a:spcPts val="600"/>
              </a:spcAft>
              <a:buFont typeface="Arial"/>
              <a:buChar char="•"/>
            </a:pPr>
            <a:r>
              <a:rPr lang="en-US" dirty="0"/>
              <a:t>Data validation</a:t>
            </a:r>
          </a:p>
          <a:p>
            <a:pPr marL="114300" indent="-114300">
              <a:spcBef>
                <a:spcPts val="0"/>
              </a:spcBef>
              <a:spcAft>
                <a:spcPts val="600"/>
              </a:spcAft>
              <a:buFont typeface="Arial"/>
              <a:buChar char="•"/>
            </a:pPr>
            <a:r>
              <a:rPr lang="en-US" dirty="0"/>
              <a:t>Data normalization</a:t>
            </a:r>
          </a:p>
          <a:p>
            <a:pPr marL="114300" indent="-114300">
              <a:spcBef>
                <a:spcPts val="0"/>
              </a:spcBef>
              <a:spcAft>
                <a:spcPts val="600"/>
              </a:spcAft>
              <a:buFont typeface="Arial"/>
              <a:buChar char="•"/>
            </a:pPr>
            <a:r>
              <a:rPr lang="en-US" dirty="0"/>
              <a:t>Report generation</a:t>
            </a:r>
            <a:endParaRPr lang="en-US" dirty="0">
              <a:solidFill>
                <a:schemeClr val="tx1"/>
              </a:solidFill>
            </a:endParaRPr>
          </a:p>
          <a:p>
            <a:endParaRPr lang="en-US" dirty="0"/>
          </a:p>
        </p:txBody>
      </p:sp>
      <p:sp>
        <p:nvSpPr>
          <p:cNvPr id="6" name="Content Placeholder 5">
            <a:extLst>
              <a:ext uri="{FF2B5EF4-FFF2-40B4-BE49-F238E27FC236}">
                <a16:creationId xmlns:a16="http://schemas.microsoft.com/office/drawing/2014/main" id="{DFB26E2A-13DF-4FBC-B45D-72BDBE64E4A7}"/>
              </a:ext>
            </a:extLst>
          </p:cNvPr>
          <p:cNvSpPr>
            <a:spLocks noGrp="1"/>
          </p:cNvSpPr>
          <p:nvPr>
            <p:ph sz="quarter" idx="15"/>
          </p:nvPr>
        </p:nvSpPr>
        <p:spPr/>
        <p:txBody>
          <a:bodyPr/>
          <a:lstStyle/>
          <a:p>
            <a:pPr>
              <a:spcBef>
                <a:spcPts val="0"/>
              </a:spcBef>
              <a:spcAft>
                <a:spcPts val="600"/>
              </a:spcAft>
            </a:pPr>
            <a:r>
              <a:rPr lang="en-US" dirty="0"/>
              <a:t>Better decision making ability with real-time financial data </a:t>
            </a:r>
          </a:p>
          <a:p>
            <a:pPr>
              <a:spcBef>
                <a:spcPts val="0"/>
              </a:spcBef>
              <a:spcAft>
                <a:spcPts val="600"/>
              </a:spcAft>
            </a:pPr>
            <a:r>
              <a:rPr lang="en-US" dirty="0"/>
              <a:t>More accurate financial planning analysis</a:t>
            </a:r>
          </a:p>
          <a:p>
            <a:endParaRPr lang="en-US" dirty="0"/>
          </a:p>
          <a:p>
            <a:endParaRPr lang="en-US" dirty="0"/>
          </a:p>
        </p:txBody>
      </p:sp>
      <p:sp>
        <p:nvSpPr>
          <p:cNvPr id="7" name="Content Placeholder 6">
            <a:extLst>
              <a:ext uri="{FF2B5EF4-FFF2-40B4-BE49-F238E27FC236}">
                <a16:creationId xmlns:a16="http://schemas.microsoft.com/office/drawing/2014/main" id="{448F2D09-8D05-47E7-80DC-6EEB629125EC}"/>
              </a:ext>
            </a:extLst>
          </p:cNvPr>
          <p:cNvSpPr>
            <a:spLocks noGrp="1"/>
          </p:cNvSpPr>
          <p:nvPr>
            <p:ph sz="quarter" idx="16"/>
          </p:nvPr>
        </p:nvSpPr>
        <p:spPr>
          <a:xfrm>
            <a:off x="346075" y="254000"/>
            <a:ext cx="8626475" cy="369332"/>
          </a:xfrm>
        </p:spPr>
        <p:txBody>
          <a:bodyPr/>
          <a:lstStyle/>
          <a:p>
            <a:r>
              <a:rPr lang="en-US" dirty="0"/>
              <a:t>National Restaurant Chain</a:t>
            </a:r>
          </a:p>
        </p:txBody>
      </p:sp>
      <p:sp>
        <p:nvSpPr>
          <p:cNvPr id="8" name="Content Placeholder 7">
            <a:extLst>
              <a:ext uri="{FF2B5EF4-FFF2-40B4-BE49-F238E27FC236}">
                <a16:creationId xmlns:a16="http://schemas.microsoft.com/office/drawing/2014/main" id="{B2825A10-791B-4ADF-AC59-977E3E937280}"/>
              </a:ext>
            </a:extLst>
          </p:cNvPr>
          <p:cNvSpPr>
            <a:spLocks noGrp="1"/>
          </p:cNvSpPr>
          <p:nvPr>
            <p:ph sz="quarter" idx="17"/>
          </p:nvPr>
        </p:nvSpPr>
        <p:spPr/>
        <p:txBody>
          <a:bodyPr/>
          <a:lstStyle/>
          <a:p>
            <a:r>
              <a:rPr lang="en-US" dirty="0"/>
              <a:t>Fast Moving Consumer Goods (FMCG)</a:t>
            </a:r>
          </a:p>
        </p:txBody>
      </p:sp>
      <p:pic>
        <p:nvPicPr>
          <p:cNvPr id="10" name="Picture 9">
            <a:extLst>
              <a:ext uri="{FF2B5EF4-FFF2-40B4-BE49-F238E27FC236}">
                <a16:creationId xmlns:a16="http://schemas.microsoft.com/office/drawing/2014/main" id="{D45DB1E5-3A32-41AC-AE0A-A585B28CFA3B}"/>
              </a:ext>
            </a:extLst>
          </p:cNvPr>
          <p:cNvPicPr>
            <a:picLocks noChangeAspect="1"/>
          </p:cNvPicPr>
          <p:nvPr/>
        </p:nvPicPr>
        <p:blipFill>
          <a:blip r:embed="rId2"/>
          <a:stretch>
            <a:fillRect/>
          </a:stretch>
        </p:blipFill>
        <p:spPr>
          <a:xfrm>
            <a:off x="10881107" y="90311"/>
            <a:ext cx="646232" cy="676715"/>
          </a:xfrm>
          <a:prstGeom prst="rect">
            <a:avLst/>
          </a:prstGeom>
        </p:spPr>
      </p:pic>
    </p:spTree>
    <p:extLst>
      <p:ext uri="{BB962C8B-B14F-4D97-AF65-F5344CB8AC3E}">
        <p14:creationId xmlns:p14="http://schemas.microsoft.com/office/powerpoint/2010/main" val="20324449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B4A39-0380-44F1-8839-AD61C930B4C9}"/>
              </a:ext>
            </a:extLst>
          </p:cNvPr>
          <p:cNvSpPr>
            <a:spLocks noGrp="1"/>
          </p:cNvSpPr>
          <p:nvPr>
            <p:ph type="title"/>
          </p:nvPr>
        </p:nvSpPr>
        <p:spPr/>
        <p:txBody>
          <a:bodyPr>
            <a:normAutofit fontScale="90000"/>
          </a:bodyPr>
          <a:lstStyle/>
          <a:p>
            <a:r>
              <a:rPr lang="en-US" dirty="0"/>
              <a:t>GE Healthcare - Healthcare</a:t>
            </a:r>
          </a:p>
        </p:txBody>
      </p:sp>
      <p:sp>
        <p:nvSpPr>
          <p:cNvPr id="3" name="Content Placeholder 2">
            <a:extLst>
              <a:ext uri="{FF2B5EF4-FFF2-40B4-BE49-F238E27FC236}">
                <a16:creationId xmlns:a16="http://schemas.microsoft.com/office/drawing/2014/main" id="{92615C07-EE45-4DBB-B6ED-302EAC6E9E88}"/>
              </a:ext>
            </a:extLst>
          </p:cNvPr>
          <p:cNvSpPr>
            <a:spLocks noGrp="1"/>
          </p:cNvSpPr>
          <p:nvPr>
            <p:ph idx="1"/>
          </p:nvPr>
        </p:nvSpPr>
        <p:spPr/>
        <p:txBody>
          <a:bodyPr vert="horz" lIns="0" tIns="0" rIns="0" bIns="0" rtlCol="0" anchor="t">
            <a:normAutofit/>
          </a:bodyPr>
          <a:lstStyle/>
          <a:p>
            <a:r>
              <a:rPr lang="en-IN" dirty="0"/>
              <a:t>Streamline the manual work and improve</a:t>
            </a:r>
            <a:r>
              <a:rPr lang="en-IN" dirty="0">
                <a:solidFill>
                  <a:srgbClr val="00B0F0"/>
                </a:solidFill>
              </a:rPr>
              <a:t> </a:t>
            </a:r>
            <a:r>
              <a:rPr lang="en-IN" dirty="0"/>
              <a:t>turn-around time of the reporting process</a:t>
            </a:r>
            <a:endParaRPr lang="en-US" dirty="0">
              <a:solidFill>
                <a:srgbClr val="000000"/>
              </a:solidFill>
              <a:latin typeface="Calibri" charset="0"/>
            </a:endParaRPr>
          </a:p>
          <a:p>
            <a:endParaRPr lang="en-US" dirty="0"/>
          </a:p>
        </p:txBody>
      </p:sp>
      <p:sp>
        <p:nvSpPr>
          <p:cNvPr id="4" name="Content Placeholder 3">
            <a:extLst>
              <a:ext uri="{FF2B5EF4-FFF2-40B4-BE49-F238E27FC236}">
                <a16:creationId xmlns:a16="http://schemas.microsoft.com/office/drawing/2014/main" id="{A263CC9B-0776-49A4-9D45-7461D898655B}"/>
              </a:ext>
            </a:extLst>
          </p:cNvPr>
          <p:cNvSpPr>
            <a:spLocks noGrp="1"/>
          </p:cNvSpPr>
          <p:nvPr>
            <p:ph sz="quarter" idx="13"/>
          </p:nvPr>
        </p:nvSpPr>
        <p:spPr/>
        <p:txBody>
          <a:bodyPr/>
          <a:lstStyle/>
          <a:p>
            <a:r>
              <a:rPr lang="en-IN" dirty="0"/>
              <a:t>Bots automated reporting processes for critical inventory transactions and other ERP transactions</a:t>
            </a:r>
            <a:endParaRPr lang="en-US" dirty="0"/>
          </a:p>
          <a:p>
            <a:endParaRPr lang="en-US" dirty="0"/>
          </a:p>
        </p:txBody>
      </p:sp>
      <p:sp>
        <p:nvSpPr>
          <p:cNvPr id="6" name="Content Placeholder 5">
            <a:extLst>
              <a:ext uri="{FF2B5EF4-FFF2-40B4-BE49-F238E27FC236}">
                <a16:creationId xmlns:a16="http://schemas.microsoft.com/office/drawing/2014/main" id="{756E130A-0A22-4641-8B59-2A315110AA3C}"/>
              </a:ext>
            </a:extLst>
          </p:cNvPr>
          <p:cNvSpPr>
            <a:spLocks noGrp="1"/>
          </p:cNvSpPr>
          <p:nvPr>
            <p:ph sz="quarter" idx="15"/>
          </p:nvPr>
        </p:nvSpPr>
        <p:spPr>
          <a:xfrm>
            <a:off x="9266222" y="1865142"/>
            <a:ext cx="2620433" cy="2302107"/>
          </a:xfrm>
        </p:spPr>
        <p:txBody>
          <a:bodyPr>
            <a:normAutofit fontScale="92500" lnSpcReduction="20000"/>
          </a:bodyPr>
          <a:lstStyle/>
          <a:p>
            <a:pPr>
              <a:spcBef>
                <a:spcPts val="0"/>
              </a:spcBef>
              <a:spcAft>
                <a:spcPts val="600"/>
              </a:spcAft>
            </a:pPr>
            <a:r>
              <a:rPr lang="en-IN" dirty="0"/>
              <a:t>Reduction in report processing time from 10 hours to 2 hours</a:t>
            </a:r>
          </a:p>
          <a:p>
            <a:pPr>
              <a:spcBef>
                <a:spcPts val="0"/>
              </a:spcBef>
              <a:spcAft>
                <a:spcPts val="600"/>
              </a:spcAft>
            </a:pPr>
            <a:r>
              <a:rPr lang="en-IN" dirty="0"/>
              <a:t>50% reduction in critical inventory transactions time</a:t>
            </a:r>
          </a:p>
          <a:p>
            <a:pPr>
              <a:spcBef>
                <a:spcPts val="0"/>
              </a:spcBef>
              <a:spcAft>
                <a:spcPts val="600"/>
              </a:spcAft>
            </a:pPr>
            <a:r>
              <a:rPr lang="en-IN" dirty="0"/>
              <a:t>Reduction in ERP transaction processing time from 8 to 3 hours</a:t>
            </a:r>
            <a:endParaRPr lang="en-US" dirty="0"/>
          </a:p>
        </p:txBody>
      </p:sp>
      <p:sp>
        <p:nvSpPr>
          <p:cNvPr id="7" name="Content Placeholder 6">
            <a:extLst>
              <a:ext uri="{FF2B5EF4-FFF2-40B4-BE49-F238E27FC236}">
                <a16:creationId xmlns:a16="http://schemas.microsoft.com/office/drawing/2014/main" id="{A1BF80A6-C434-4169-8DCC-248A8D01B723}"/>
              </a:ext>
            </a:extLst>
          </p:cNvPr>
          <p:cNvSpPr>
            <a:spLocks noGrp="1"/>
          </p:cNvSpPr>
          <p:nvPr>
            <p:ph sz="quarter" idx="16"/>
          </p:nvPr>
        </p:nvSpPr>
        <p:spPr>
          <a:xfrm>
            <a:off x="346075" y="254000"/>
            <a:ext cx="8626475" cy="369332"/>
          </a:xfrm>
        </p:spPr>
        <p:txBody>
          <a:bodyPr/>
          <a:lstStyle/>
          <a:p>
            <a:r>
              <a:rPr lang="en-US" dirty="0"/>
              <a:t>International Conglomerate</a:t>
            </a:r>
          </a:p>
        </p:txBody>
      </p:sp>
      <p:sp>
        <p:nvSpPr>
          <p:cNvPr id="8" name="Content Placeholder 7">
            <a:extLst>
              <a:ext uri="{FF2B5EF4-FFF2-40B4-BE49-F238E27FC236}">
                <a16:creationId xmlns:a16="http://schemas.microsoft.com/office/drawing/2014/main" id="{A2FEE1D1-CD5D-4922-9C00-4F1CDC7A0801}"/>
              </a:ext>
            </a:extLst>
          </p:cNvPr>
          <p:cNvSpPr>
            <a:spLocks noGrp="1"/>
          </p:cNvSpPr>
          <p:nvPr>
            <p:ph sz="quarter" idx="17"/>
          </p:nvPr>
        </p:nvSpPr>
        <p:spPr/>
        <p:txBody>
          <a:bodyPr/>
          <a:lstStyle/>
          <a:p>
            <a:r>
              <a:rPr lang="en-US" dirty="0"/>
              <a:t>Healthcare</a:t>
            </a:r>
          </a:p>
        </p:txBody>
      </p:sp>
      <p:sp>
        <p:nvSpPr>
          <p:cNvPr id="11" name="Content Placeholder 5">
            <a:extLst>
              <a:ext uri="{FF2B5EF4-FFF2-40B4-BE49-F238E27FC236}">
                <a16:creationId xmlns:a16="http://schemas.microsoft.com/office/drawing/2014/main" id="{A07A9761-69DD-4C37-9D90-56641DCC1C7D}"/>
              </a:ext>
            </a:extLst>
          </p:cNvPr>
          <p:cNvSpPr txBox="1">
            <a:spLocks/>
          </p:cNvSpPr>
          <p:nvPr/>
        </p:nvSpPr>
        <p:spPr>
          <a:xfrm>
            <a:off x="6313471" y="1865141"/>
            <a:ext cx="2620433" cy="2302107"/>
          </a:xfrm>
          <a:prstGeom prst="rect">
            <a:avLst/>
          </a:prstGeom>
        </p:spPr>
        <p:txBody>
          <a:bodyPr vert="horz" lIns="0" tIns="0" rIns="0" bIns="0" rtlCol="0" anchor="t">
            <a:normAutofit lnSpcReduction="10000"/>
          </a:bodyPr>
          <a:lstStyle>
            <a:lvl1pPr marL="114300" indent="-114300" algn="l" defTabSz="1219170" rtl="0" eaLnBrk="1" latinLnBrk="0" hangingPunct="1">
              <a:lnSpc>
                <a:spcPct val="150000"/>
              </a:lnSpc>
              <a:spcBef>
                <a:spcPts val="1333"/>
              </a:spcBef>
              <a:buFont typeface="Arial" panose="020B0604020202020204" pitchFamily="34" charset="0"/>
              <a:buChar char="•"/>
              <a:defRPr sz="1400" kern="1200">
                <a:solidFill>
                  <a:srgbClr val="595959"/>
                </a:solidFill>
                <a:latin typeface="Verdana" panose="020B0604030504040204" pitchFamily="34" charset="0"/>
                <a:ea typeface="Verdana" panose="020B0604030504040204" pitchFamily="34" charset="0"/>
                <a:cs typeface="Verdana" panose="020B0604030504040204" pitchFamily="34" charset="0"/>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spcBef>
                <a:spcPts val="0"/>
              </a:spcBef>
              <a:spcAft>
                <a:spcPts val="600"/>
              </a:spcAft>
            </a:pPr>
            <a:r>
              <a:rPr lang="en-IN" dirty="0"/>
              <a:t>Report requests</a:t>
            </a:r>
          </a:p>
          <a:p>
            <a:pPr>
              <a:spcBef>
                <a:spcPts val="0"/>
              </a:spcBef>
              <a:spcAft>
                <a:spcPts val="600"/>
              </a:spcAft>
            </a:pPr>
            <a:r>
              <a:rPr lang="en-IN" dirty="0"/>
              <a:t>Inventory data collection</a:t>
            </a:r>
          </a:p>
          <a:p>
            <a:pPr>
              <a:spcBef>
                <a:spcPts val="0"/>
              </a:spcBef>
              <a:spcAft>
                <a:spcPts val="600"/>
              </a:spcAft>
            </a:pPr>
            <a:r>
              <a:rPr lang="en-IN" dirty="0"/>
              <a:t>Transaction data acquisition</a:t>
            </a:r>
          </a:p>
          <a:p>
            <a:pPr>
              <a:spcBef>
                <a:spcPts val="0"/>
              </a:spcBef>
              <a:spcAft>
                <a:spcPts val="600"/>
              </a:spcAft>
            </a:pPr>
            <a:r>
              <a:rPr lang="en-IN" dirty="0"/>
              <a:t>Data analysis</a:t>
            </a:r>
          </a:p>
          <a:p>
            <a:pPr>
              <a:spcBef>
                <a:spcPts val="0"/>
              </a:spcBef>
              <a:spcAft>
                <a:spcPts val="600"/>
              </a:spcAft>
            </a:pPr>
            <a:r>
              <a:rPr lang="en-IN" dirty="0"/>
              <a:t>Data updates</a:t>
            </a:r>
          </a:p>
          <a:p>
            <a:pPr>
              <a:spcBef>
                <a:spcPts val="0"/>
              </a:spcBef>
              <a:spcAft>
                <a:spcPts val="600"/>
              </a:spcAft>
            </a:pPr>
            <a:r>
              <a:rPr lang="en-IN" dirty="0"/>
              <a:t>Report generation</a:t>
            </a:r>
          </a:p>
          <a:p>
            <a:pPr>
              <a:spcBef>
                <a:spcPts val="0"/>
              </a:spcBef>
              <a:spcAft>
                <a:spcPts val="600"/>
              </a:spcAft>
            </a:pPr>
            <a:endParaRPr lang="en-IN" dirty="0"/>
          </a:p>
        </p:txBody>
      </p:sp>
      <p:pic>
        <p:nvPicPr>
          <p:cNvPr id="10" name="Picture 9">
            <a:extLst>
              <a:ext uri="{FF2B5EF4-FFF2-40B4-BE49-F238E27FC236}">
                <a16:creationId xmlns:a16="http://schemas.microsoft.com/office/drawing/2014/main" id="{D10E0797-42ED-4495-B0F1-440A35CEBB9D}"/>
              </a:ext>
            </a:extLst>
          </p:cNvPr>
          <p:cNvPicPr>
            <a:picLocks noChangeAspect="1"/>
          </p:cNvPicPr>
          <p:nvPr/>
        </p:nvPicPr>
        <p:blipFill>
          <a:blip r:embed="rId2"/>
          <a:stretch>
            <a:fillRect/>
          </a:stretch>
        </p:blipFill>
        <p:spPr>
          <a:xfrm>
            <a:off x="10881107" y="90311"/>
            <a:ext cx="646232" cy="676715"/>
          </a:xfrm>
          <a:prstGeom prst="rect">
            <a:avLst/>
          </a:prstGeom>
        </p:spPr>
      </p:pic>
    </p:spTree>
    <p:extLst>
      <p:ext uri="{BB962C8B-B14F-4D97-AF65-F5344CB8AC3E}">
        <p14:creationId xmlns:p14="http://schemas.microsoft.com/office/powerpoint/2010/main" val="39553139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B4A39-0380-44F1-8839-AD61C930B4C9}"/>
              </a:ext>
            </a:extLst>
          </p:cNvPr>
          <p:cNvSpPr>
            <a:spLocks noGrp="1"/>
          </p:cNvSpPr>
          <p:nvPr>
            <p:ph type="title"/>
          </p:nvPr>
        </p:nvSpPr>
        <p:spPr/>
        <p:txBody>
          <a:bodyPr>
            <a:normAutofit fontScale="90000"/>
          </a:bodyPr>
          <a:lstStyle/>
          <a:p>
            <a:r>
              <a:rPr lang="en-US" dirty="0"/>
              <a:t>GE Healthcare - Healthcare</a:t>
            </a:r>
          </a:p>
        </p:txBody>
      </p:sp>
      <p:sp>
        <p:nvSpPr>
          <p:cNvPr id="3" name="Content Placeholder 2">
            <a:extLst>
              <a:ext uri="{FF2B5EF4-FFF2-40B4-BE49-F238E27FC236}">
                <a16:creationId xmlns:a16="http://schemas.microsoft.com/office/drawing/2014/main" id="{92615C07-EE45-4DBB-B6ED-302EAC6E9E88}"/>
              </a:ext>
            </a:extLst>
          </p:cNvPr>
          <p:cNvSpPr>
            <a:spLocks noGrp="1"/>
          </p:cNvSpPr>
          <p:nvPr>
            <p:ph idx="1"/>
          </p:nvPr>
        </p:nvSpPr>
        <p:spPr>
          <a:xfrm>
            <a:off x="356893" y="1864691"/>
            <a:ext cx="2621280" cy="2302559"/>
          </a:xfrm>
        </p:spPr>
        <p:txBody>
          <a:bodyPr vert="horz" lIns="0" tIns="0" rIns="0" bIns="0" rtlCol="0" anchor="t">
            <a:normAutofit/>
          </a:bodyPr>
          <a:lstStyle/>
          <a:p>
            <a:pPr fontAlgn="ctr"/>
            <a:r>
              <a:rPr lang="en-IN" dirty="0"/>
              <a:t>Make inventory management process more cost-efficient</a:t>
            </a:r>
            <a:endParaRPr lang="en-US" dirty="0">
              <a:solidFill>
                <a:srgbClr val="000000"/>
              </a:solidFill>
              <a:latin typeface="Calibri" charset="0"/>
            </a:endParaRPr>
          </a:p>
          <a:p>
            <a:endParaRPr lang="en-US" dirty="0"/>
          </a:p>
        </p:txBody>
      </p:sp>
      <p:sp>
        <p:nvSpPr>
          <p:cNvPr id="4" name="Content Placeholder 3">
            <a:extLst>
              <a:ext uri="{FF2B5EF4-FFF2-40B4-BE49-F238E27FC236}">
                <a16:creationId xmlns:a16="http://schemas.microsoft.com/office/drawing/2014/main" id="{A263CC9B-0776-49A4-9D45-7461D898655B}"/>
              </a:ext>
            </a:extLst>
          </p:cNvPr>
          <p:cNvSpPr>
            <a:spLocks noGrp="1"/>
          </p:cNvSpPr>
          <p:nvPr>
            <p:ph sz="quarter" idx="13"/>
          </p:nvPr>
        </p:nvSpPr>
        <p:spPr/>
        <p:txBody>
          <a:bodyPr/>
          <a:lstStyle/>
          <a:p>
            <a:r>
              <a:rPr lang="en-IN" dirty="0"/>
              <a:t>Bots were deployed to automate inventory management processes</a:t>
            </a:r>
            <a:r>
              <a:rPr lang="en-US" dirty="0"/>
              <a:t>, routing</a:t>
            </a:r>
            <a:r>
              <a:rPr lang="en-IN" dirty="0"/>
              <a:t> processes for critical inventory transactions and other ERP transactions</a:t>
            </a:r>
            <a:endParaRPr lang="en-US" dirty="0"/>
          </a:p>
          <a:p>
            <a:endParaRPr lang="en-US" dirty="0"/>
          </a:p>
        </p:txBody>
      </p:sp>
      <p:sp>
        <p:nvSpPr>
          <p:cNvPr id="5" name="Content Placeholder 4">
            <a:extLst>
              <a:ext uri="{FF2B5EF4-FFF2-40B4-BE49-F238E27FC236}">
                <a16:creationId xmlns:a16="http://schemas.microsoft.com/office/drawing/2014/main" id="{D26488DC-FC92-48B1-B4AF-EF5A9974840B}"/>
              </a:ext>
            </a:extLst>
          </p:cNvPr>
          <p:cNvSpPr>
            <a:spLocks noGrp="1"/>
          </p:cNvSpPr>
          <p:nvPr>
            <p:ph sz="quarter" idx="14"/>
          </p:nvPr>
        </p:nvSpPr>
        <p:spPr/>
        <p:txBody>
          <a:bodyPr vert="horz" lIns="0" tIns="0" rIns="0" bIns="0" rtlCol="0" anchor="t">
            <a:normAutofit/>
          </a:bodyPr>
          <a:lstStyle/>
          <a:p>
            <a:pPr marL="114300" indent="-114300">
              <a:spcBef>
                <a:spcPts val="0"/>
              </a:spcBef>
              <a:spcAft>
                <a:spcPts val="600"/>
              </a:spcAft>
              <a:buFont typeface="Arial"/>
              <a:buChar char="•"/>
            </a:pPr>
            <a:r>
              <a:rPr lang="en-IN" dirty="0"/>
              <a:t>Inventory data acquisition</a:t>
            </a:r>
          </a:p>
          <a:p>
            <a:pPr marL="114300" indent="-114300">
              <a:spcBef>
                <a:spcPts val="0"/>
              </a:spcBef>
              <a:spcAft>
                <a:spcPts val="600"/>
              </a:spcAft>
              <a:buFont typeface="Arial"/>
              <a:buChar char="•"/>
            </a:pPr>
            <a:r>
              <a:rPr lang="en-IN" dirty="0"/>
              <a:t>Data validation</a:t>
            </a:r>
          </a:p>
          <a:p>
            <a:pPr marL="114300" indent="-114300">
              <a:spcBef>
                <a:spcPts val="0"/>
              </a:spcBef>
              <a:spcAft>
                <a:spcPts val="600"/>
              </a:spcAft>
              <a:buFont typeface="Arial"/>
              <a:buChar char="•"/>
            </a:pPr>
            <a:r>
              <a:rPr lang="en-IN" dirty="0"/>
              <a:t>Inventory routing</a:t>
            </a:r>
          </a:p>
          <a:p>
            <a:pPr marL="114300" indent="-114300">
              <a:spcBef>
                <a:spcPts val="0"/>
              </a:spcBef>
              <a:spcAft>
                <a:spcPts val="600"/>
              </a:spcAft>
              <a:buFont typeface="Arial"/>
              <a:buChar char="•"/>
            </a:pPr>
            <a:r>
              <a:rPr lang="en-IN" dirty="0"/>
              <a:t>Inventory data updates</a:t>
            </a:r>
          </a:p>
          <a:p>
            <a:pPr marL="114300" indent="-114300">
              <a:spcBef>
                <a:spcPts val="0"/>
              </a:spcBef>
              <a:spcAft>
                <a:spcPts val="600"/>
              </a:spcAft>
              <a:buFont typeface="Arial"/>
              <a:buChar char="•"/>
            </a:pPr>
            <a:r>
              <a:rPr lang="en-IN" dirty="0"/>
              <a:t>Inventory transactions</a:t>
            </a:r>
          </a:p>
          <a:p>
            <a:pPr marL="114300" indent="-114300">
              <a:spcBef>
                <a:spcPts val="0"/>
              </a:spcBef>
              <a:spcAft>
                <a:spcPts val="600"/>
              </a:spcAft>
              <a:buFont typeface="Arial"/>
              <a:buChar char="•"/>
            </a:pPr>
            <a:endParaRPr lang="en-IN" dirty="0"/>
          </a:p>
          <a:p>
            <a:endParaRPr lang="en-US" dirty="0"/>
          </a:p>
        </p:txBody>
      </p:sp>
      <p:sp>
        <p:nvSpPr>
          <p:cNvPr id="6" name="Content Placeholder 5">
            <a:extLst>
              <a:ext uri="{FF2B5EF4-FFF2-40B4-BE49-F238E27FC236}">
                <a16:creationId xmlns:a16="http://schemas.microsoft.com/office/drawing/2014/main" id="{756E130A-0A22-4641-8B59-2A315110AA3C}"/>
              </a:ext>
            </a:extLst>
          </p:cNvPr>
          <p:cNvSpPr>
            <a:spLocks noGrp="1"/>
          </p:cNvSpPr>
          <p:nvPr>
            <p:ph sz="quarter" idx="15"/>
          </p:nvPr>
        </p:nvSpPr>
        <p:spPr/>
        <p:txBody>
          <a:bodyPr>
            <a:normAutofit/>
          </a:bodyPr>
          <a:lstStyle/>
          <a:p>
            <a:pPr>
              <a:spcBef>
                <a:spcPts val="0"/>
              </a:spcBef>
              <a:spcAft>
                <a:spcPts val="600"/>
              </a:spcAft>
            </a:pPr>
            <a:r>
              <a:rPr lang="en-IN" dirty="0"/>
              <a:t>Significant increase in productivity, efficiency, and reduction in turn around time and downstream errors.</a:t>
            </a:r>
          </a:p>
          <a:p>
            <a:pPr>
              <a:spcBef>
                <a:spcPts val="0"/>
              </a:spcBef>
              <a:spcAft>
                <a:spcPts val="600"/>
              </a:spcAft>
            </a:pPr>
            <a:r>
              <a:rPr lang="en-IN" dirty="0"/>
              <a:t>Reduction in process</a:t>
            </a:r>
            <a:r>
              <a:rPr lang="en-IN" dirty="0">
                <a:solidFill>
                  <a:srgbClr val="00B0F0"/>
                </a:solidFill>
              </a:rPr>
              <a:t> </a:t>
            </a:r>
            <a:r>
              <a:rPr lang="en-IN" dirty="0"/>
              <a:t>execution time and errors</a:t>
            </a:r>
            <a:endParaRPr lang="en-US" strike="sngStrike" dirty="0"/>
          </a:p>
        </p:txBody>
      </p:sp>
      <p:sp>
        <p:nvSpPr>
          <p:cNvPr id="7" name="Content Placeholder 6">
            <a:extLst>
              <a:ext uri="{FF2B5EF4-FFF2-40B4-BE49-F238E27FC236}">
                <a16:creationId xmlns:a16="http://schemas.microsoft.com/office/drawing/2014/main" id="{A1BF80A6-C434-4169-8DCC-248A8D01B723}"/>
              </a:ext>
            </a:extLst>
          </p:cNvPr>
          <p:cNvSpPr>
            <a:spLocks noGrp="1"/>
          </p:cNvSpPr>
          <p:nvPr>
            <p:ph sz="quarter" idx="16"/>
          </p:nvPr>
        </p:nvSpPr>
        <p:spPr>
          <a:xfrm>
            <a:off x="346075" y="254000"/>
            <a:ext cx="8626475" cy="369332"/>
          </a:xfrm>
        </p:spPr>
        <p:txBody>
          <a:bodyPr/>
          <a:lstStyle/>
          <a:p>
            <a:r>
              <a:rPr lang="en-US" dirty="0"/>
              <a:t>International Conglomerate</a:t>
            </a:r>
          </a:p>
        </p:txBody>
      </p:sp>
      <p:sp>
        <p:nvSpPr>
          <p:cNvPr id="8" name="Content Placeholder 7">
            <a:extLst>
              <a:ext uri="{FF2B5EF4-FFF2-40B4-BE49-F238E27FC236}">
                <a16:creationId xmlns:a16="http://schemas.microsoft.com/office/drawing/2014/main" id="{A2FEE1D1-CD5D-4922-9C00-4F1CDC7A0801}"/>
              </a:ext>
            </a:extLst>
          </p:cNvPr>
          <p:cNvSpPr>
            <a:spLocks noGrp="1"/>
          </p:cNvSpPr>
          <p:nvPr>
            <p:ph sz="quarter" idx="17"/>
          </p:nvPr>
        </p:nvSpPr>
        <p:spPr/>
        <p:txBody>
          <a:bodyPr/>
          <a:lstStyle/>
          <a:p>
            <a:r>
              <a:rPr lang="en-US" dirty="0"/>
              <a:t>Healthcare</a:t>
            </a:r>
          </a:p>
        </p:txBody>
      </p:sp>
      <p:pic>
        <p:nvPicPr>
          <p:cNvPr id="10" name="Picture 9">
            <a:extLst>
              <a:ext uri="{FF2B5EF4-FFF2-40B4-BE49-F238E27FC236}">
                <a16:creationId xmlns:a16="http://schemas.microsoft.com/office/drawing/2014/main" id="{EB36C605-3E43-46AE-AA18-C4054FA653DA}"/>
              </a:ext>
            </a:extLst>
          </p:cNvPr>
          <p:cNvPicPr>
            <a:picLocks noChangeAspect="1"/>
          </p:cNvPicPr>
          <p:nvPr/>
        </p:nvPicPr>
        <p:blipFill>
          <a:blip r:embed="rId2"/>
          <a:stretch>
            <a:fillRect/>
          </a:stretch>
        </p:blipFill>
        <p:spPr>
          <a:xfrm>
            <a:off x="10881107" y="90311"/>
            <a:ext cx="646232" cy="676715"/>
          </a:xfrm>
          <a:prstGeom prst="rect">
            <a:avLst/>
          </a:prstGeom>
        </p:spPr>
      </p:pic>
    </p:spTree>
    <p:extLst>
      <p:ext uri="{BB962C8B-B14F-4D97-AF65-F5344CB8AC3E}">
        <p14:creationId xmlns:p14="http://schemas.microsoft.com/office/powerpoint/2010/main" val="18471512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9866-3CC3-4FDF-88C8-33FD145387AB}"/>
              </a:ext>
            </a:extLst>
          </p:cNvPr>
          <p:cNvSpPr>
            <a:spLocks noGrp="1"/>
          </p:cNvSpPr>
          <p:nvPr>
            <p:ph type="title"/>
          </p:nvPr>
        </p:nvSpPr>
        <p:spPr/>
        <p:txBody>
          <a:bodyPr>
            <a:normAutofit fontScale="90000"/>
          </a:bodyPr>
          <a:lstStyle/>
          <a:p>
            <a:r>
              <a:rPr lang="en-US" dirty="0"/>
              <a:t>Logistics Health – Healthcare</a:t>
            </a:r>
          </a:p>
        </p:txBody>
      </p:sp>
      <p:sp>
        <p:nvSpPr>
          <p:cNvPr id="3" name="Content Placeholder 2">
            <a:extLst>
              <a:ext uri="{FF2B5EF4-FFF2-40B4-BE49-F238E27FC236}">
                <a16:creationId xmlns:a16="http://schemas.microsoft.com/office/drawing/2014/main" id="{407CBC11-494C-4E6F-9862-276039899412}"/>
              </a:ext>
            </a:extLst>
          </p:cNvPr>
          <p:cNvSpPr>
            <a:spLocks noGrp="1"/>
          </p:cNvSpPr>
          <p:nvPr>
            <p:ph idx="1"/>
          </p:nvPr>
        </p:nvSpPr>
        <p:spPr/>
        <p:txBody>
          <a:bodyPr vert="horz" lIns="0" tIns="0" rIns="0" bIns="0" rtlCol="0" anchor="t">
            <a:normAutofit/>
          </a:bodyPr>
          <a:lstStyle/>
          <a:p>
            <a:r>
              <a:rPr lang="en-IN" dirty="0"/>
              <a:t>Expedite medical sign-off process to speed medical care delivery to US military</a:t>
            </a:r>
            <a:endParaRPr lang="en-US" dirty="0">
              <a:solidFill>
                <a:srgbClr val="000000"/>
              </a:solidFill>
              <a:latin typeface="Calibri" charset="0"/>
            </a:endParaRPr>
          </a:p>
          <a:p>
            <a:endParaRPr lang="en-US" dirty="0"/>
          </a:p>
        </p:txBody>
      </p:sp>
      <p:sp>
        <p:nvSpPr>
          <p:cNvPr id="4" name="Content Placeholder 3">
            <a:extLst>
              <a:ext uri="{FF2B5EF4-FFF2-40B4-BE49-F238E27FC236}">
                <a16:creationId xmlns:a16="http://schemas.microsoft.com/office/drawing/2014/main" id="{3927E8DA-93F9-49E6-85A2-1BF54C91F53F}"/>
              </a:ext>
            </a:extLst>
          </p:cNvPr>
          <p:cNvSpPr>
            <a:spLocks noGrp="1"/>
          </p:cNvSpPr>
          <p:nvPr>
            <p:ph sz="quarter" idx="13"/>
          </p:nvPr>
        </p:nvSpPr>
        <p:spPr/>
        <p:txBody>
          <a:bodyPr vert="horz" lIns="0" tIns="0" rIns="0" bIns="0" rtlCol="0" anchor="t">
            <a:normAutofit/>
          </a:bodyPr>
          <a:lstStyle/>
          <a:p>
            <a:r>
              <a:rPr lang="en-US" dirty="0"/>
              <a:t>Bots automate exam records review and sign-off process, interacting with local HRMS and US Military websites</a:t>
            </a:r>
          </a:p>
          <a:p>
            <a:endParaRPr lang="en-US" dirty="0"/>
          </a:p>
        </p:txBody>
      </p:sp>
      <p:sp>
        <p:nvSpPr>
          <p:cNvPr id="5" name="Content Placeholder 4">
            <a:extLst>
              <a:ext uri="{FF2B5EF4-FFF2-40B4-BE49-F238E27FC236}">
                <a16:creationId xmlns:a16="http://schemas.microsoft.com/office/drawing/2014/main" id="{7D9CE8C5-A35B-4CEA-8F6C-A5DE4260AC3D}"/>
              </a:ext>
            </a:extLst>
          </p:cNvPr>
          <p:cNvSpPr>
            <a:spLocks noGrp="1"/>
          </p:cNvSpPr>
          <p:nvPr>
            <p:ph sz="quarter" idx="14"/>
          </p:nvPr>
        </p:nvSpPr>
        <p:spPr/>
        <p:txBody>
          <a:bodyPr vert="horz" lIns="0" tIns="0" rIns="0" bIns="0" rtlCol="0" anchor="t">
            <a:normAutofit/>
          </a:bodyPr>
          <a:lstStyle/>
          <a:p>
            <a:pPr marL="114300" indent="-114300">
              <a:spcBef>
                <a:spcPts val="0"/>
              </a:spcBef>
              <a:spcAft>
                <a:spcPts val="600"/>
              </a:spcAft>
              <a:buChar char="•"/>
            </a:pPr>
            <a:r>
              <a:rPr lang="en-IN" dirty="0"/>
              <a:t>EMR data acquisition</a:t>
            </a:r>
          </a:p>
          <a:p>
            <a:pPr marL="114300" indent="-114300">
              <a:spcBef>
                <a:spcPts val="0"/>
              </a:spcBef>
              <a:spcAft>
                <a:spcPts val="600"/>
              </a:spcAft>
              <a:buChar char="•"/>
            </a:pPr>
            <a:r>
              <a:rPr lang="en-IN" dirty="0"/>
              <a:t>Web data acquisition</a:t>
            </a:r>
          </a:p>
          <a:p>
            <a:pPr marL="114300" indent="-114300">
              <a:spcBef>
                <a:spcPts val="0"/>
              </a:spcBef>
              <a:spcAft>
                <a:spcPts val="600"/>
              </a:spcAft>
              <a:buChar char="•"/>
            </a:pPr>
            <a:r>
              <a:rPr lang="en-IN" dirty="0"/>
              <a:t>Data analysis</a:t>
            </a:r>
          </a:p>
          <a:p>
            <a:pPr marL="114300" indent="-114300">
              <a:spcBef>
                <a:spcPts val="0"/>
              </a:spcBef>
              <a:spcAft>
                <a:spcPts val="600"/>
              </a:spcAft>
              <a:buChar char="•"/>
            </a:pPr>
            <a:r>
              <a:rPr lang="en-IN" dirty="0"/>
              <a:t>Exception handling</a:t>
            </a:r>
          </a:p>
          <a:p>
            <a:pPr marL="114300" indent="-114300">
              <a:spcBef>
                <a:spcPts val="0"/>
              </a:spcBef>
              <a:spcAft>
                <a:spcPts val="600"/>
              </a:spcAft>
              <a:buChar char="•"/>
            </a:pPr>
            <a:r>
              <a:rPr lang="en-IN" dirty="0"/>
              <a:t>Document generation</a:t>
            </a:r>
          </a:p>
          <a:p>
            <a:pPr marL="114300" indent="-114300">
              <a:spcBef>
                <a:spcPts val="0"/>
              </a:spcBef>
              <a:spcAft>
                <a:spcPts val="600"/>
              </a:spcAft>
              <a:buChar char="•"/>
            </a:pPr>
            <a:r>
              <a:rPr lang="en-IN" dirty="0"/>
              <a:t>Approval notifications</a:t>
            </a:r>
          </a:p>
        </p:txBody>
      </p:sp>
      <p:sp>
        <p:nvSpPr>
          <p:cNvPr id="6" name="Content Placeholder 5">
            <a:extLst>
              <a:ext uri="{FF2B5EF4-FFF2-40B4-BE49-F238E27FC236}">
                <a16:creationId xmlns:a16="http://schemas.microsoft.com/office/drawing/2014/main" id="{FA8C5AF1-FB27-4342-9339-2194AF2C2F87}"/>
              </a:ext>
            </a:extLst>
          </p:cNvPr>
          <p:cNvSpPr>
            <a:spLocks noGrp="1"/>
          </p:cNvSpPr>
          <p:nvPr>
            <p:ph sz="quarter" idx="15"/>
          </p:nvPr>
        </p:nvSpPr>
        <p:spPr/>
        <p:txBody>
          <a:bodyPr/>
          <a:lstStyle/>
          <a:p>
            <a:pPr>
              <a:spcBef>
                <a:spcPts val="0"/>
              </a:spcBef>
              <a:spcAft>
                <a:spcPts val="600"/>
              </a:spcAft>
            </a:pPr>
            <a:r>
              <a:rPr lang="en-IN" dirty="0"/>
              <a:t>Speed medical care to US military personal</a:t>
            </a:r>
          </a:p>
          <a:p>
            <a:pPr>
              <a:spcBef>
                <a:spcPts val="0"/>
              </a:spcBef>
              <a:spcAft>
                <a:spcPts val="600"/>
              </a:spcAft>
            </a:pPr>
            <a:r>
              <a:rPr lang="en-IN" dirty="0"/>
              <a:t>Significant reduction in sign-off processing time</a:t>
            </a:r>
          </a:p>
        </p:txBody>
      </p:sp>
      <p:sp>
        <p:nvSpPr>
          <p:cNvPr id="7" name="Content Placeholder 6">
            <a:extLst>
              <a:ext uri="{FF2B5EF4-FFF2-40B4-BE49-F238E27FC236}">
                <a16:creationId xmlns:a16="http://schemas.microsoft.com/office/drawing/2014/main" id="{E5465EA0-B4DE-4C07-96DF-52C188ECE6FF}"/>
              </a:ext>
            </a:extLst>
          </p:cNvPr>
          <p:cNvSpPr>
            <a:spLocks noGrp="1"/>
          </p:cNvSpPr>
          <p:nvPr>
            <p:ph sz="quarter" idx="16"/>
          </p:nvPr>
        </p:nvSpPr>
        <p:spPr>
          <a:xfrm>
            <a:off x="346075" y="254000"/>
            <a:ext cx="8626475" cy="369332"/>
          </a:xfrm>
        </p:spPr>
        <p:txBody>
          <a:bodyPr/>
          <a:lstStyle/>
          <a:p>
            <a:r>
              <a:rPr lang="en-US" dirty="0"/>
              <a:t>Health Logistics Company</a:t>
            </a:r>
          </a:p>
        </p:txBody>
      </p:sp>
      <p:sp>
        <p:nvSpPr>
          <p:cNvPr id="8" name="Content Placeholder 7">
            <a:extLst>
              <a:ext uri="{FF2B5EF4-FFF2-40B4-BE49-F238E27FC236}">
                <a16:creationId xmlns:a16="http://schemas.microsoft.com/office/drawing/2014/main" id="{DF4E8112-6B4F-48A2-925F-0EC2160402B6}"/>
              </a:ext>
            </a:extLst>
          </p:cNvPr>
          <p:cNvSpPr>
            <a:spLocks noGrp="1"/>
          </p:cNvSpPr>
          <p:nvPr>
            <p:ph sz="quarter" idx="17"/>
          </p:nvPr>
        </p:nvSpPr>
        <p:spPr/>
        <p:txBody>
          <a:bodyPr/>
          <a:lstStyle/>
          <a:p>
            <a:r>
              <a:rPr lang="en-US" dirty="0"/>
              <a:t>Healthcare</a:t>
            </a:r>
          </a:p>
        </p:txBody>
      </p:sp>
      <p:pic>
        <p:nvPicPr>
          <p:cNvPr id="10" name="Picture 9">
            <a:extLst>
              <a:ext uri="{FF2B5EF4-FFF2-40B4-BE49-F238E27FC236}">
                <a16:creationId xmlns:a16="http://schemas.microsoft.com/office/drawing/2014/main" id="{6B2A82DA-EA73-4981-8518-A0B31A605B5E}"/>
              </a:ext>
            </a:extLst>
          </p:cNvPr>
          <p:cNvPicPr>
            <a:picLocks noChangeAspect="1"/>
          </p:cNvPicPr>
          <p:nvPr/>
        </p:nvPicPr>
        <p:blipFill>
          <a:blip r:embed="rId2"/>
          <a:stretch>
            <a:fillRect/>
          </a:stretch>
        </p:blipFill>
        <p:spPr>
          <a:xfrm>
            <a:off x="10881107" y="90311"/>
            <a:ext cx="646232" cy="676715"/>
          </a:xfrm>
          <a:prstGeom prst="rect">
            <a:avLst/>
          </a:prstGeom>
        </p:spPr>
      </p:pic>
    </p:spTree>
    <p:extLst>
      <p:ext uri="{BB962C8B-B14F-4D97-AF65-F5344CB8AC3E}">
        <p14:creationId xmlns:p14="http://schemas.microsoft.com/office/powerpoint/2010/main" val="777076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E36C3-E756-4980-B071-062BBDD43B21}"/>
              </a:ext>
            </a:extLst>
          </p:cNvPr>
          <p:cNvSpPr>
            <a:spLocks noGrp="1"/>
          </p:cNvSpPr>
          <p:nvPr>
            <p:ph type="title"/>
          </p:nvPr>
        </p:nvSpPr>
        <p:spPr/>
        <p:txBody>
          <a:bodyPr>
            <a:normAutofit fontScale="90000"/>
          </a:bodyPr>
          <a:lstStyle/>
          <a:p>
            <a:r>
              <a:rPr lang="en-US" dirty="0"/>
              <a:t>Dimension Data - Information Technology</a:t>
            </a:r>
          </a:p>
        </p:txBody>
      </p:sp>
      <p:sp>
        <p:nvSpPr>
          <p:cNvPr id="3" name="Content Placeholder 2">
            <a:extLst>
              <a:ext uri="{FF2B5EF4-FFF2-40B4-BE49-F238E27FC236}">
                <a16:creationId xmlns:a16="http://schemas.microsoft.com/office/drawing/2014/main" id="{512C7FB8-6061-40E7-BC2A-2DBA25057322}"/>
              </a:ext>
            </a:extLst>
          </p:cNvPr>
          <p:cNvSpPr>
            <a:spLocks noGrp="1"/>
          </p:cNvSpPr>
          <p:nvPr>
            <p:ph idx="1"/>
          </p:nvPr>
        </p:nvSpPr>
        <p:spPr/>
        <p:txBody>
          <a:bodyPr vert="horz" lIns="0" tIns="0" rIns="0" bIns="0" rtlCol="0" anchor="t">
            <a:normAutofit/>
          </a:bodyPr>
          <a:lstStyle/>
          <a:p>
            <a:pPr fontAlgn="ctr"/>
            <a:r>
              <a:rPr lang="en-IN" dirty="0"/>
              <a:t>Reduce cost and provide timely, error-free bank reconciliations</a:t>
            </a:r>
            <a:endParaRPr lang="en-US" dirty="0" err="1"/>
          </a:p>
        </p:txBody>
      </p:sp>
      <p:sp>
        <p:nvSpPr>
          <p:cNvPr id="4" name="Content Placeholder 3">
            <a:extLst>
              <a:ext uri="{FF2B5EF4-FFF2-40B4-BE49-F238E27FC236}">
                <a16:creationId xmlns:a16="http://schemas.microsoft.com/office/drawing/2014/main" id="{67B91B14-852D-40F9-9908-AC686F9B89C0}"/>
              </a:ext>
            </a:extLst>
          </p:cNvPr>
          <p:cNvSpPr>
            <a:spLocks noGrp="1"/>
          </p:cNvSpPr>
          <p:nvPr>
            <p:ph sz="quarter" idx="13"/>
          </p:nvPr>
        </p:nvSpPr>
        <p:spPr/>
        <p:txBody>
          <a:bodyPr vert="horz" lIns="0" tIns="0" rIns="0" bIns="0" rtlCol="0" anchor="t">
            <a:normAutofit/>
          </a:bodyPr>
          <a:lstStyle/>
          <a:p>
            <a:r>
              <a:rPr lang="en-IN" dirty="0"/>
              <a:t>Bots automate the comparison, analysis and validation of data in SAP reports and bank statements from HSBC and JPMorgan</a:t>
            </a:r>
            <a:endParaRPr lang="en-US" dirty="0"/>
          </a:p>
        </p:txBody>
      </p:sp>
      <p:sp>
        <p:nvSpPr>
          <p:cNvPr id="5" name="Content Placeholder 4">
            <a:extLst>
              <a:ext uri="{FF2B5EF4-FFF2-40B4-BE49-F238E27FC236}">
                <a16:creationId xmlns:a16="http://schemas.microsoft.com/office/drawing/2014/main" id="{906C1AD9-0C58-4D03-BB1B-1620EBFFECCD}"/>
              </a:ext>
            </a:extLst>
          </p:cNvPr>
          <p:cNvSpPr>
            <a:spLocks noGrp="1"/>
          </p:cNvSpPr>
          <p:nvPr>
            <p:ph sz="quarter" idx="14"/>
          </p:nvPr>
        </p:nvSpPr>
        <p:spPr/>
        <p:txBody>
          <a:bodyPr vert="horz" lIns="0" tIns="0" rIns="0" bIns="0" rtlCol="0" anchor="t">
            <a:normAutofit/>
          </a:bodyPr>
          <a:lstStyle/>
          <a:p>
            <a:pPr marL="285750" indent="-285750">
              <a:spcBef>
                <a:spcPts val="0"/>
              </a:spcBef>
              <a:spcAft>
                <a:spcPts val="600"/>
              </a:spcAft>
              <a:buFont typeface="Arial" panose="020B0604020202020204" pitchFamily="34" charset="0"/>
              <a:buChar char="•"/>
            </a:pPr>
            <a:r>
              <a:rPr lang="en-US" dirty="0"/>
              <a:t>Bank data acquisition</a:t>
            </a:r>
          </a:p>
          <a:p>
            <a:pPr marL="285750" indent="-285750">
              <a:spcBef>
                <a:spcPts val="0"/>
              </a:spcBef>
              <a:spcAft>
                <a:spcPts val="600"/>
              </a:spcAft>
              <a:buFont typeface="Arial" panose="020B0604020202020204" pitchFamily="34" charset="0"/>
              <a:buChar char="•"/>
            </a:pPr>
            <a:r>
              <a:rPr lang="en-US" dirty="0"/>
              <a:t>Data analysis</a:t>
            </a:r>
          </a:p>
          <a:p>
            <a:pPr marL="285750" indent="-285750">
              <a:spcBef>
                <a:spcPts val="0"/>
              </a:spcBef>
              <a:spcAft>
                <a:spcPts val="600"/>
              </a:spcAft>
              <a:buFont typeface="Arial" panose="020B0604020202020204" pitchFamily="34" charset="0"/>
              <a:buChar char="•"/>
            </a:pPr>
            <a:r>
              <a:rPr lang="en-US" dirty="0"/>
              <a:t>Data validation</a:t>
            </a:r>
          </a:p>
          <a:p>
            <a:pPr marL="285750" indent="-285750">
              <a:spcBef>
                <a:spcPts val="0"/>
              </a:spcBef>
              <a:spcAft>
                <a:spcPts val="600"/>
              </a:spcAft>
              <a:buFont typeface="Arial" panose="020B0604020202020204" pitchFamily="34" charset="0"/>
              <a:buChar char="•"/>
            </a:pPr>
            <a:r>
              <a:rPr lang="en-US" dirty="0"/>
              <a:t>Exception handling</a:t>
            </a:r>
          </a:p>
          <a:p>
            <a:pPr marL="285750" indent="-285750">
              <a:spcBef>
                <a:spcPts val="0"/>
              </a:spcBef>
              <a:spcAft>
                <a:spcPts val="600"/>
              </a:spcAft>
              <a:buFont typeface="Arial" panose="020B0604020202020204" pitchFamily="34" charset="0"/>
              <a:buChar char="•"/>
            </a:pPr>
            <a:r>
              <a:rPr lang="en-US" dirty="0"/>
              <a:t>Report generation</a:t>
            </a:r>
          </a:p>
          <a:p>
            <a:endParaRPr lang="en-US" dirty="0"/>
          </a:p>
        </p:txBody>
      </p:sp>
      <p:sp>
        <p:nvSpPr>
          <p:cNvPr id="6" name="Content Placeholder 5">
            <a:extLst>
              <a:ext uri="{FF2B5EF4-FFF2-40B4-BE49-F238E27FC236}">
                <a16:creationId xmlns:a16="http://schemas.microsoft.com/office/drawing/2014/main" id="{FC65523B-6766-4B6E-80C1-927E34578ED5}"/>
              </a:ext>
            </a:extLst>
          </p:cNvPr>
          <p:cNvSpPr>
            <a:spLocks noGrp="1"/>
          </p:cNvSpPr>
          <p:nvPr>
            <p:ph sz="quarter" idx="15"/>
          </p:nvPr>
        </p:nvSpPr>
        <p:spPr/>
        <p:txBody>
          <a:bodyPr vert="horz" lIns="0" tIns="0" rIns="0" bIns="0" rtlCol="0" anchor="t">
            <a:normAutofit/>
          </a:bodyPr>
          <a:lstStyle/>
          <a:p>
            <a:pPr>
              <a:spcBef>
                <a:spcPts val="0"/>
              </a:spcBef>
              <a:spcAft>
                <a:spcPts val="600"/>
              </a:spcAft>
              <a:buFont typeface="Arial"/>
              <a:buChar char="•"/>
            </a:pPr>
            <a:r>
              <a:rPr lang="en-IN" dirty="0"/>
              <a:t>Eliminate 50+ hours/week of manual processing time</a:t>
            </a:r>
          </a:p>
          <a:p>
            <a:pPr>
              <a:spcBef>
                <a:spcPts val="0"/>
              </a:spcBef>
              <a:spcAft>
                <a:spcPts val="600"/>
              </a:spcAft>
              <a:buFont typeface="Arial"/>
              <a:buChar char="•"/>
            </a:pPr>
            <a:r>
              <a:rPr lang="en-IN" dirty="0"/>
              <a:t>Reduction in process execution cost</a:t>
            </a:r>
            <a:endParaRPr lang="en-IN" strike="sngStrike"/>
          </a:p>
          <a:p>
            <a:pPr>
              <a:spcBef>
                <a:spcPts val="0"/>
              </a:spcBef>
              <a:spcAft>
                <a:spcPts val="600"/>
              </a:spcAft>
            </a:pPr>
            <a:r>
              <a:rPr lang="en-IN" dirty="0"/>
              <a:t>Faster and more accurate availability of financial data</a:t>
            </a:r>
            <a:endParaRPr lang="en-US" dirty="0"/>
          </a:p>
        </p:txBody>
      </p:sp>
      <p:sp>
        <p:nvSpPr>
          <p:cNvPr id="7" name="Content Placeholder 6">
            <a:extLst>
              <a:ext uri="{FF2B5EF4-FFF2-40B4-BE49-F238E27FC236}">
                <a16:creationId xmlns:a16="http://schemas.microsoft.com/office/drawing/2014/main" id="{635B254A-9C29-4616-989A-984825AF84BD}"/>
              </a:ext>
            </a:extLst>
          </p:cNvPr>
          <p:cNvSpPr>
            <a:spLocks noGrp="1"/>
          </p:cNvSpPr>
          <p:nvPr>
            <p:ph sz="quarter" idx="16"/>
          </p:nvPr>
        </p:nvSpPr>
        <p:spPr/>
        <p:txBody>
          <a:bodyPr/>
          <a:lstStyle/>
          <a:p>
            <a:r>
              <a:rPr lang="en-US" dirty="0"/>
              <a:t>Dimension Data</a:t>
            </a:r>
          </a:p>
        </p:txBody>
      </p:sp>
      <p:sp>
        <p:nvSpPr>
          <p:cNvPr id="8" name="Content Placeholder 7">
            <a:extLst>
              <a:ext uri="{FF2B5EF4-FFF2-40B4-BE49-F238E27FC236}">
                <a16:creationId xmlns:a16="http://schemas.microsoft.com/office/drawing/2014/main" id="{DA746F01-1A91-4104-8DC3-BB7203440C2B}"/>
              </a:ext>
            </a:extLst>
          </p:cNvPr>
          <p:cNvSpPr>
            <a:spLocks noGrp="1"/>
          </p:cNvSpPr>
          <p:nvPr>
            <p:ph sz="quarter" idx="17"/>
          </p:nvPr>
        </p:nvSpPr>
        <p:spPr/>
        <p:txBody>
          <a:bodyPr/>
          <a:lstStyle/>
          <a:p>
            <a:r>
              <a:rPr lang="en-US" dirty="0"/>
              <a:t>Information Technology</a:t>
            </a:r>
          </a:p>
        </p:txBody>
      </p:sp>
      <p:pic>
        <p:nvPicPr>
          <p:cNvPr id="9" name="Picture 8">
            <a:extLst>
              <a:ext uri="{FF2B5EF4-FFF2-40B4-BE49-F238E27FC236}">
                <a16:creationId xmlns:a16="http://schemas.microsoft.com/office/drawing/2014/main" id="{5F5BD0F9-E0EE-45EC-838B-AC157B9BBF8B}"/>
              </a:ext>
            </a:extLst>
          </p:cNvPr>
          <p:cNvPicPr>
            <a:picLocks noChangeAspect="1"/>
          </p:cNvPicPr>
          <p:nvPr/>
        </p:nvPicPr>
        <p:blipFill>
          <a:blip r:embed="rId2"/>
          <a:stretch>
            <a:fillRect/>
          </a:stretch>
        </p:blipFill>
        <p:spPr>
          <a:xfrm>
            <a:off x="9639552" y="231232"/>
            <a:ext cx="2091968" cy="482133"/>
          </a:xfrm>
          <a:prstGeom prst="rect">
            <a:avLst/>
          </a:prstGeom>
        </p:spPr>
      </p:pic>
    </p:spTree>
    <p:extLst>
      <p:ext uri="{BB962C8B-B14F-4D97-AF65-F5344CB8AC3E}">
        <p14:creationId xmlns:p14="http://schemas.microsoft.com/office/powerpoint/2010/main" val="5481578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B91A6-428E-4998-81E9-78619BDC54B9}"/>
              </a:ext>
            </a:extLst>
          </p:cNvPr>
          <p:cNvSpPr>
            <a:spLocks noGrp="1"/>
          </p:cNvSpPr>
          <p:nvPr>
            <p:ph type="title"/>
          </p:nvPr>
        </p:nvSpPr>
        <p:spPr/>
        <p:txBody>
          <a:bodyPr>
            <a:normAutofit fontScale="90000"/>
          </a:bodyPr>
          <a:lstStyle/>
          <a:p>
            <a:r>
              <a:rPr lang="en-US" dirty="0"/>
              <a:t>Ascension Health - Healthcare</a:t>
            </a:r>
          </a:p>
        </p:txBody>
      </p:sp>
      <p:sp>
        <p:nvSpPr>
          <p:cNvPr id="3" name="Content Placeholder 2">
            <a:extLst>
              <a:ext uri="{FF2B5EF4-FFF2-40B4-BE49-F238E27FC236}">
                <a16:creationId xmlns:a16="http://schemas.microsoft.com/office/drawing/2014/main" id="{2CE3D3C1-317A-48CA-8D7F-89BE4887BFC1}"/>
              </a:ext>
            </a:extLst>
          </p:cNvPr>
          <p:cNvSpPr>
            <a:spLocks noGrp="1"/>
          </p:cNvSpPr>
          <p:nvPr>
            <p:ph idx="1"/>
          </p:nvPr>
        </p:nvSpPr>
        <p:spPr>
          <a:xfrm>
            <a:off x="356893" y="1864691"/>
            <a:ext cx="2621280" cy="2302559"/>
          </a:xfrm>
        </p:spPr>
        <p:txBody>
          <a:bodyPr vert="horz" lIns="0" tIns="0" rIns="0" bIns="0" rtlCol="0" anchor="t">
            <a:normAutofit/>
          </a:bodyPr>
          <a:lstStyle/>
          <a:p>
            <a:pPr fontAlgn="ctr"/>
            <a:r>
              <a:rPr lang="en-IN" dirty="0"/>
              <a:t>Reduce claims processing time and deliver operational compliance</a:t>
            </a:r>
            <a:endParaRPr lang="en-US" dirty="0">
              <a:solidFill>
                <a:srgbClr val="000000"/>
              </a:solidFill>
              <a:latin typeface="Calibri" charset="0"/>
            </a:endParaRPr>
          </a:p>
        </p:txBody>
      </p:sp>
      <p:sp>
        <p:nvSpPr>
          <p:cNvPr id="4" name="Content Placeholder 3">
            <a:extLst>
              <a:ext uri="{FF2B5EF4-FFF2-40B4-BE49-F238E27FC236}">
                <a16:creationId xmlns:a16="http://schemas.microsoft.com/office/drawing/2014/main" id="{1D9A7CCD-BA33-417D-B479-C6E21F998CBE}"/>
              </a:ext>
            </a:extLst>
          </p:cNvPr>
          <p:cNvSpPr>
            <a:spLocks noGrp="1"/>
          </p:cNvSpPr>
          <p:nvPr>
            <p:ph sz="quarter" idx="13"/>
          </p:nvPr>
        </p:nvSpPr>
        <p:spPr/>
        <p:txBody>
          <a:bodyPr>
            <a:normAutofit fontScale="92500"/>
          </a:bodyPr>
          <a:lstStyle/>
          <a:p>
            <a:r>
              <a:rPr lang="en-IN" dirty="0"/>
              <a:t>Bots automated benefits enrolment processing including claims processing, premium adjustments, termination overages, PeopleSoft updates, Leave of Absence, and other various procedures</a:t>
            </a:r>
            <a:endParaRPr lang="en-US" dirty="0">
              <a:solidFill>
                <a:srgbClr val="000000"/>
              </a:solidFill>
              <a:latin typeface="Calibri" charset="0"/>
            </a:endParaRPr>
          </a:p>
        </p:txBody>
      </p:sp>
      <p:sp>
        <p:nvSpPr>
          <p:cNvPr id="5" name="Content Placeholder 4">
            <a:extLst>
              <a:ext uri="{FF2B5EF4-FFF2-40B4-BE49-F238E27FC236}">
                <a16:creationId xmlns:a16="http://schemas.microsoft.com/office/drawing/2014/main" id="{0535D5F2-4C45-47D7-9A73-6F5C82A16FAC}"/>
              </a:ext>
            </a:extLst>
          </p:cNvPr>
          <p:cNvSpPr>
            <a:spLocks noGrp="1"/>
          </p:cNvSpPr>
          <p:nvPr>
            <p:ph sz="quarter" idx="14"/>
          </p:nvPr>
        </p:nvSpPr>
        <p:spPr>
          <a:xfrm>
            <a:off x="6314035" y="1833393"/>
            <a:ext cx="2620433" cy="2302105"/>
          </a:xfrm>
        </p:spPr>
        <p:txBody>
          <a:bodyPr vert="horz" lIns="0" tIns="0" rIns="0" bIns="0" rtlCol="0" anchor="t">
            <a:normAutofit/>
          </a:bodyPr>
          <a:lstStyle/>
          <a:p>
            <a:pPr marL="114300" indent="-114300">
              <a:spcBef>
                <a:spcPts val="0"/>
              </a:spcBef>
              <a:spcAft>
                <a:spcPts val="600"/>
              </a:spcAft>
              <a:buFont typeface="Arial" panose="020B0604020202020204" pitchFamily="34" charset="0"/>
              <a:buChar char="•"/>
            </a:pPr>
            <a:r>
              <a:rPr lang="en-IN" dirty="0">
                <a:solidFill>
                  <a:srgbClr val="7F7F7F"/>
                </a:solidFill>
              </a:rPr>
              <a:t>Premium adjustments</a:t>
            </a:r>
          </a:p>
          <a:p>
            <a:pPr marL="114300" indent="-114300">
              <a:spcBef>
                <a:spcPts val="0"/>
              </a:spcBef>
              <a:spcAft>
                <a:spcPts val="600"/>
              </a:spcAft>
              <a:buFont typeface="Arial" panose="020B0604020202020204" pitchFamily="34" charset="0"/>
              <a:buChar char="•"/>
            </a:pPr>
            <a:r>
              <a:rPr lang="en-IN" dirty="0">
                <a:solidFill>
                  <a:srgbClr val="7F7F7F"/>
                </a:solidFill>
              </a:rPr>
              <a:t>Termination coverage</a:t>
            </a:r>
          </a:p>
          <a:p>
            <a:pPr marL="114300" indent="-114300">
              <a:spcBef>
                <a:spcPts val="0"/>
              </a:spcBef>
              <a:spcAft>
                <a:spcPts val="600"/>
              </a:spcAft>
              <a:buFont typeface="Arial" panose="020B0604020202020204" pitchFamily="34" charset="0"/>
              <a:buChar char="•"/>
            </a:pPr>
            <a:r>
              <a:rPr lang="en-IN" dirty="0">
                <a:solidFill>
                  <a:srgbClr val="7F7F7F"/>
                </a:solidFill>
              </a:rPr>
              <a:t>Dependent change</a:t>
            </a:r>
          </a:p>
          <a:p>
            <a:pPr marL="114300" indent="-114300">
              <a:spcBef>
                <a:spcPts val="0"/>
              </a:spcBef>
              <a:spcAft>
                <a:spcPts val="600"/>
              </a:spcAft>
              <a:buFont typeface="Arial" panose="020B0604020202020204" pitchFamily="34" charset="0"/>
              <a:buChar char="•"/>
            </a:pPr>
            <a:r>
              <a:rPr lang="en-IN" dirty="0">
                <a:solidFill>
                  <a:srgbClr val="7F7F7F"/>
                </a:solidFill>
              </a:rPr>
              <a:t>LOA updates</a:t>
            </a:r>
          </a:p>
          <a:p>
            <a:pPr marL="114300" indent="-114300">
              <a:spcBef>
                <a:spcPts val="0"/>
              </a:spcBef>
              <a:spcAft>
                <a:spcPts val="600"/>
              </a:spcAft>
              <a:buFont typeface="Arial" panose="020B0604020202020204" pitchFamily="34" charset="0"/>
              <a:buChar char="•"/>
            </a:pPr>
            <a:r>
              <a:rPr lang="en-IN" dirty="0">
                <a:solidFill>
                  <a:srgbClr val="7F7F7F"/>
                </a:solidFill>
              </a:rPr>
              <a:t>Document creation</a:t>
            </a:r>
          </a:p>
        </p:txBody>
      </p:sp>
      <p:sp>
        <p:nvSpPr>
          <p:cNvPr id="6" name="Content Placeholder 5">
            <a:extLst>
              <a:ext uri="{FF2B5EF4-FFF2-40B4-BE49-F238E27FC236}">
                <a16:creationId xmlns:a16="http://schemas.microsoft.com/office/drawing/2014/main" id="{B5E08817-E49E-4FCB-9FBD-F3D2FA81C80C}"/>
              </a:ext>
            </a:extLst>
          </p:cNvPr>
          <p:cNvSpPr>
            <a:spLocks noGrp="1"/>
          </p:cNvSpPr>
          <p:nvPr>
            <p:ph sz="quarter" idx="15"/>
          </p:nvPr>
        </p:nvSpPr>
        <p:spPr>
          <a:xfrm>
            <a:off x="9213308" y="1833392"/>
            <a:ext cx="2620433" cy="2524357"/>
          </a:xfrm>
        </p:spPr>
        <p:txBody>
          <a:bodyPr vert="horz" lIns="0" tIns="0" rIns="0" bIns="0" rtlCol="0" anchor="t">
            <a:normAutofit fontScale="85000" lnSpcReduction="20000"/>
          </a:bodyPr>
          <a:lstStyle/>
          <a:p>
            <a:pPr>
              <a:spcBef>
                <a:spcPts val="0"/>
              </a:spcBef>
              <a:spcAft>
                <a:spcPts val="600"/>
              </a:spcAft>
            </a:pPr>
            <a:r>
              <a:rPr lang="en-IN" dirty="0"/>
              <a:t>Increase in customer satisfaction </a:t>
            </a:r>
            <a:endParaRPr lang="en-IN"/>
          </a:p>
          <a:p>
            <a:pPr>
              <a:spcBef>
                <a:spcPts val="0"/>
              </a:spcBef>
              <a:spcAft>
                <a:spcPts val="600"/>
              </a:spcAft>
            </a:pPr>
            <a:r>
              <a:rPr lang="en-IN" dirty="0"/>
              <a:t>Significant quicker turn-around times</a:t>
            </a:r>
            <a:endParaRPr lang="en-IN"/>
          </a:p>
          <a:p>
            <a:pPr>
              <a:spcBef>
                <a:spcPts val="0"/>
              </a:spcBef>
              <a:spcAft>
                <a:spcPts val="600"/>
              </a:spcAft>
            </a:pPr>
            <a:r>
              <a:rPr lang="en-IN" dirty="0"/>
              <a:t>Better tracking and accountability of operations and systems</a:t>
            </a:r>
            <a:endParaRPr lang="en-IN"/>
          </a:p>
          <a:p>
            <a:pPr>
              <a:spcBef>
                <a:spcPts val="0"/>
              </a:spcBef>
              <a:spcAft>
                <a:spcPts val="600"/>
              </a:spcAft>
            </a:pPr>
            <a:r>
              <a:rPr lang="en-US" dirty="0"/>
              <a:t>Faster more accurate financial settlements</a:t>
            </a:r>
            <a:endParaRPr lang="en-US" dirty="0">
              <a:solidFill>
                <a:srgbClr val="000000"/>
              </a:solidFill>
              <a:latin typeface="Calibri" charset="0"/>
            </a:endParaRPr>
          </a:p>
          <a:p>
            <a:pPr>
              <a:spcBef>
                <a:spcPts val="0"/>
              </a:spcBef>
              <a:spcAft>
                <a:spcPts val="600"/>
              </a:spcAft>
            </a:pPr>
            <a:endParaRPr lang="en-US" dirty="0"/>
          </a:p>
          <a:p>
            <a:endParaRPr lang="en-US" dirty="0"/>
          </a:p>
        </p:txBody>
      </p:sp>
      <p:sp>
        <p:nvSpPr>
          <p:cNvPr id="7" name="Content Placeholder 6">
            <a:extLst>
              <a:ext uri="{FF2B5EF4-FFF2-40B4-BE49-F238E27FC236}">
                <a16:creationId xmlns:a16="http://schemas.microsoft.com/office/drawing/2014/main" id="{D7076B5D-A309-45DC-9DDF-46B8AE07414B}"/>
              </a:ext>
            </a:extLst>
          </p:cNvPr>
          <p:cNvSpPr>
            <a:spLocks noGrp="1"/>
          </p:cNvSpPr>
          <p:nvPr>
            <p:ph sz="quarter" idx="16"/>
          </p:nvPr>
        </p:nvSpPr>
        <p:spPr>
          <a:xfrm>
            <a:off x="346075" y="254000"/>
            <a:ext cx="8626475" cy="369332"/>
          </a:xfrm>
        </p:spPr>
        <p:txBody>
          <a:bodyPr/>
          <a:lstStyle/>
          <a:p>
            <a:r>
              <a:rPr lang="en-US" dirty="0"/>
              <a:t>National Healthcare Provider</a:t>
            </a:r>
          </a:p>
        </p:txBody>
      </p:sp>
      <p:sp>
        <p:nvSpPr>
          <p:cNvPr id="8" name="Content Placeholder 7">
            <a:extLst>
              <a:ext uri="{FF2B5EF4-FFF2-40B4-BE49-F238E27FC236}">
                <a16:creationId xmlns:a16="http://schemas.microsoft.com/office/drawing/2014/main" id="{CAAAC6FB-BB0C-4E19-8ED5-C737C51293C8}"/>
              </a:ext>
            </a:extLst>
          </p:cNvPr>
          <p:cNvSpPr>
            <a:spLocks noGrp="1"/>
          </p:cNvSpPr>
          <p:nvPr>
            <p:ph sz="quarter" idx="17"/>
          </p:nvPr>
        </p:nvSpPr>
        <p:spPr/>
        <p:txBody>
          <a:bodyPr/>
          <a:lstStyle/>
          <a:p>
            <a:r>
              <a:rPr lang="en-US" dirty="0"/>
              <a:t>Healthcare</a:t>
            </a:r>
          </a:p>
        </p:txBody>
      </p:sp>
      <p:pic>
        <p:nvPicPr>
          <p:cNvPr id="10" name="Picture 9">
            <a:extLst>
              <a:ext uri="{FF2B5EF4-FFF2-40B4-BE49-F238E27FC236}">
                <a16:creationId xmlns:a16="http://schemas.microsoft.com/office/drawing/2014/main" id="{FB5499B4-76A9-494F-8EF7-21281A94482B}"/>
              </a:ext>
            </a:extLst>
          </p:cNvPr>
          <p:cNvPicPr>
            <a:picLocks noChangeAspect="1"/>
          </p:cNvPicPr>
          <p:nvPr/>
        </p:nvPicPr>
        <p:blipFill>
          <a:blip r:embed="rId2"/>
          <a:stretch>
            <a:fillRect/>
          </a:stretch>
        </p:blipFill>
        <p:spPr>
          <a:xfrm>
            <a:off x="10881107" y="90311"/>
            <a:ext cx="646232" cy="676715"/>
          </a:xfrm>
          <a:prstGeom prst="rect">
            <a:avLst/>
          </a:prstGeom>
        </p:spPr>
      </p:pic>
    </p:spTree>
    <p:extLst>
      <p:ext uri="{BB962C8B-B14F-4D97-AF65-F5344CB8AC3E}">
        <p14:creationId xmlns:p14="http://schemas.microsoft.com/office/powerpoint/2010/main" val="7235233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31D0D-F4D9-4263-9353-6D4F5E6593BA}"/>
              </a:ext>
            </a:extLst>
          </p:cNvPr>
          <p:cNvSpPr>
            <a:spLocks noGrp="1"/>
          </p:cNvSpPr>
          <p:nvPr>
            <p:ph type="title"/>
          </p:nvPr>
        </p:nvSpPr>
        <p:spPr/>
        <p:txBody>
          <a:bodyPr>
            <a:normAutofit fontScale="90000"/>
          </a:bodyPr>
          <a:lstStyle/>
          <a:p>
            <a:r>
              <a:rPr lang="en-US" dirty="0"/>
              <a:t>Cerner – Healthcare</a:t>
            </a:r>
          </a:p>
        </p:txBody>
      </p:sp>
      <p:sp>
        <p:nvSpPr>
          <p:cNvPr id="3" name="Content Placeholder 2">
            <a:extLst>
              <a:ext uri="{FF2B5EF4-FFF2-40B4-BE49-F238E27FC236}">
                <a16:creationId xmlns:a16="http://schemas.microsoft.com/office/drawing/2014/main" id="{492DA947-E065-4F9D-A4FA-E2896B254387}"/>
              </a:ext>
            </a:extLst>
          </p:cNvPr>
          <p:cNvSpPr>
            <a:spLocks noGrp="1"/>
          </p:cNvSpPr>
          <p:nvPr>
            <p:ph idx="1"/>
          </p:nvPr>
        </p:nvSpPr>
        <p:spPr>
          <a:xfrm>
            <a:off x="356893" y="1864691"/>
            <a:ext cx="2621280" cy="2302559"/>
          </a:xfrm>
        </p:spPr>
        <p:txBody>
          <a:bodyPr vert="horz" lIns="0" tIns="0" rIns="0" bIns="0" rtlCol="0" anchor="t">
            <a:normAutofit/>
          </a:bodyPr>
          <a:lstStyle/>
          <a:p>
            <a:r>
              <a:rPr lang="en-IN" dirty="0"/>
              <a:t>Reduce cycle time and produce quality and error-free Electronic</a:t>
            </a:r>
            <a:r>
              <a:rPr lang="en-IN" dirty="0">
                <a:latin typeface="Verdana"/>
              </a:rPr>
              <a:t> Medical Record (EMR) data</a:t>
            </a:r>
            <a:endParaRPr lang="en-US" dirty="0">
              <a:solidFill>
                <a:srgbClr val="000000"/>
              </a:solidFill>
              <a:latin typeface="Calibri" charset="0"/>
            </a:endParaRPr>
          </a:p>
          <a:p>
            <a:endParaRPr lang="en-US" dirty="0"/>
          </a:p>
        </p:txBody>
      </p:sp>
      <p:sp>
        <p:nvSpPr>
          <p:cNvPr id="4" name="Content Placeholder 3">
            <a:extLst>
              <a:ext uri="{FF2B5EF4-FFF2-40B4-BE49-F238E27FC236}">
                <a16:creationId xmlns:a16="http://schemas.microsoft.com/office/drawing/2014/main" id="{9A29AD73-6A9E-43FE-91C8-83DCB7C7822E}"/>
              </a:ext>
            </a:extLst>
          </p:cNvPr>
          <p:cNvSpPr>
            <a:spLocks noGrp="1"/>
          </p:cNvSpPr>
          <p:nvPr>
            <p:ph sz="quarter" idx="13"/>
          </p:nvPr>
        </p:nvSpPr>
        <p:spPr/>
        <p:txBody>
          <a:bodyPr vert="horz" lIns="0" tIns="0" rIns="0" bIns="0" rtlCol="0" anchor="t">
            <a:normAutofit/>
          </a:bodyPr>
          <a:lstStyle/>
          <a:p>
            <a:r>
              <a:rPr lang="en-IN" dirty="0"/>
              <a:t>Bots automated the data integration process of records in spreadsheets, different applications and </a:t>
            </a:r>
            <a:r>
              <a:rPr lang="en-US" dirty="0"/>
              <a:t>customer’s</a:t>
            </a:r>
            <a:r>
              <a:rPr lang="en-US" dirty="0">
                <a:solidFill>
                  <a:srgbClr val="00B0F0"/>
                </a:solidFill>
              </a:rPr>
              <a:t> </a:t>
            </a:r>
            <a:r>
              <a:rPr lang="en-US" dirty="0"/>
              <a:t>Healthcare Resource Managment System (HRMS)</a:t>
            </a:r>
          </a:p>
          <a:p>
            <a:endParaRPr lang="en-US" dirty="0"/>
          </a:p>
        </p:txBody>
      </p:sp>
      <p:sp>
        <p:nvSpPr>
          <p:cNvPr id="5" name="Content Placeholder 4">
            <a:extLst>
              <a:ext uri="{FF2B5EF4-FFF2-40B4-BE49-F238E27FC236}">
                <a16:creationId xmlns:a16="http://schemas.microsoft.com/office/drawing/2014/main" id="{642790A1-2F84-4639-BC5E-505868D4406C}"/>
              </a:ext>
            </a:extLst>
          </p:cNvPr>
          <p:cNvSpPr>
            <a:spLocks noGrp="1"/>
          </p:cNvSpPr>
          <p:nvPr>
            <p:ph sz="quarter" idx="14"/>
          </p:nvPr>
        </p:nvSpPr>
        <p:spPr/>
        <p:txBody>
          <a:bodyPr vert="horz" lIns="0" tIns="0" rIns="0" bIns="0" rtlCol="0" anchor="t">
            <a:normAutofit/>
          </a:bodyPr>
          <a:lstStyle/>
          <a:p>
            <a:pPr marL="285750" indent="-285750">
              <a:spcBef>
                <a:spcPts val="0"/>
              </a:spcBef>
              <a:spcAft>
                <a:spcPts val="600"/>
              </a:spcAft>
              <a:buFont typeface="Arial" panose="020B0604020202020204" pitchFamily="34" charset="0"/>
              <a:buChar char="•"/>
            </a:pPr>
            <a:r>
              <a:rPr lang="en-US" dirty="0"/>
              <a:t>EMR data integration</a:t>
            </a:r>
          </a:p>
          <a:p>
            <a:pPr marL="285750" indent="-285750">
              <a:spcBef>
                <a:spcPts val="0"/>
              </a:spcBef>
              <a:spcAft>
                <a:spcPts val="600"/>
              </a:spcAft>
              <a:buFont typeface="Arial" panose="020B0604020202020204" pitchFamily="34" charset="0"/>
              <a:buChar char="•"/>
            </a:pPr>
            <a:r>
              <a:rPr lang="en-US" dirty="0"/>
              <a:t>Data validation</a:t>
            </a:r>
          </a:p>
          <a:p>
            <a:pPr marL="285750" indent="-285750">
              <a:spcBef>
                <a:spcPts val="0"/>
              </a:spcBef>
              <a:spcAft>
                <a:spcPts val="600"/>
              </a:spcAft>
              <a:buFont typeface="Arial" panose="020B0604020202020204" pitchFamily="34" charset="0"/>
              <a:buChar char="•"/>
            </a:pPr>
            <a:r>
              <a:rPr lang="en-US" dirty="0"/>
              <a:t>Data updates</a:t>
            </a:r>
          </a:p>
          <a:p>
            <a:pPr marL="285750" indent="-285750">
              <a:spcBef>
                <a:spcPts val="0"/>
              </a:spcBef>
              <a:spcAft>
                <a:spcPts val="600"/>
              </a:spcAft>
              <a:buFont typeface="Arial" panose="020B0604020202020204" pitchFamily="34" charset="0"/>
              <a:buChar char="•"/>
            </a:pPr>
            <a:endParaRPr lang="en-US" dirty="0"/>
          </a:p>
        </p:txBody>
      </p:sp>
      <p:sp>
        <p:nvSpPr>
          <p:cNvPr id="6" name="Content Placeholder 5">
            <a:extLst>
              <a:ext uri="{FF2B5EF4-FFF2-40B4-BE49-F238E27FC236}">
                <a16:creationId xmlns:a16="http://schemas.microsoft.com/office/drawing/2014/main" id="{8663ADFD-2BE4-447D-94A8-FABBB4F1E5D0}"/>
              </a:ext>
            </a:extLst>
          </p:cNvPr>
          <p:cNvSpPr>
            <a:spLocks noGrp="1"/>
          </p:cNvSpPr>
          <p:nvPr>
            <p:ph sz="quarter" idx="15"/>
          </p:nvPr>
        </p:nvSpPr>
        <p:spPr>
          <a:xfrm>
            <a:off x="9202721" y="1865142"/>
            <a:ext cx="2620433" cy="3127607"/>
          </a:xfrm>
        </p:spPr>
        <p:txBody>
          <a:bodyPr>
            <a:normAutofit fontScale="92500" lnSpcReduction="20000"/>
          </a:bodyPr>
          <a:lstStyle/>
          <a:p>
            <a:pPr>
              <a:spcBef>
                <a:spcPts val="0"/>
              </a:spcBef>
              <a:spcAft>
                <a:spcPts val="600"/>
              </a:spcAft>
            </a:pPr>
            <a:r>
              <a:rPr lang="en-IN" dirty="0"/>
              <a:t>Elimination of manual intervention in process execution</a:t>
            </a:r>
          </a:p>
          <a:p>
            <a:pPr>
              <a:spcBef>
                <a:spcPts val="0"/>
              </a:spcBef>
              <a:spcAft>
                <a:spcPts val="600"/>
              </a:spcAft>
            </a:pPr>
            <a:r>
              <a:rPr lang="en-IN" dirty="0"/>
              <a:t>Acceleration of the company’s ability to bring new clinics online</a:t>
            </a:r>
          </a:p>
          <a:p>
            <a:pPr>
              <a:spcBef>
                <a:spcPts val="0"/>
              </a:spcBef>
              <a:spcAft>
                <a:spcPts val="600"/>
              </a:spcAft>
            </a:pPr>
            <a:r>
              <a:rPr lang="en-IN" dirty="0"/>
              <a:t>Total ROI: 628%</a:t>
            </a:r>
          </a:p>
          <a:p>
            <a:pPr>
              <a:spcBef>
                <a:spcPts val="0"/>
              </a:spcBef>
              <a:spcAft>
                <a:spcPts val="600"/>
              </a:spcAft>
            </a:pPr>
            <a:r>
              <a:rPr lang="en-IN" dirty="0"/>
              <a:t>Payback: 6 months</a:t>
            </a:r>
          </a:p>
          <a:p>
            <a:pPr>
              <a:spcBef>
                <a:spcPts val="0"/>
              </a:spcBef>
              <a:spcAft>
                <a:spcPts val="600"/>
              </a:spcAft>
            </a:pPr>
            <a:r>
              <a:rPr lang="en-IN" dirty="0"/>
              <a:t>Average annual benefit: $130,000</a:t>
            </a:r>
            <a:endParaRPr lang="en-US" dirty="0"/>
          </a:p>
          <a:p>
            <a:pPr>
              <a:spcBef>
                <a:spcPts val="0"/>
              </a:spcBef>
              <a:spcAft>
                <a:spcPts val="600"/>
              </a:spcAft>
            </a:pPr>
            <a:endParaRPr lang="en-IN" dirty="0">
              <a:solidFill>
                <a:srgbClr val="000000"/>
              </a:solidFill>
            </a:endParaRPr>
          </a:p>
        </p:txBody>
      </p:sp>
      <p:sp>
        <p:nvSpPr>
          <p:cNvPr id="7" name="Content Placeholder 6">
            <a:extLst>
              <a:ext uri="{FF2B5EF4-FFF2-40B4-BE49-F238E27FC236}">
                <a16:creationId xmlns:a16="http://schemas.microsoft.com/office/drawing/2014/main" id="{4C8C9041-8DB9-47DD-BA4A-8E560B062E82}"/>
              </a:ext>
            </a:extLst>
          </p:cNvPr>
          <p:cNvSpPr>
            <a:spLocks noGrp="1"/>
          </p:cNvSpPr>
          <p:nvPr>
            <p:ph sz="quarter" idx="16"/>
          </p:nvPr>
        </p:nvSpPr>
        <p:spPr>
          <a:xfrm>
            <a:off x="346075" y="254000"/>
            <a:ext cx="8626475" cy="369332"/>
          </a:xfrm>
        </p:spPr>
        <p:txBody>
          <a:bodyPr/>
          <a:lstStyle/>
          <a:p>
            <a:r>
              <a:rPr lang="en-US" dirty="0"/>
              <a:t>International Healthcare Technology Company</a:t>
            </a:r>
          </a:p>
        </p:txBody>
      </p:sp>
      <p:sp>
        <p:nvSpPr>
          <p:cNvPr id="8" name="Content Placeholder 7">
            <a:extLst>
              <a:ext uri="{FF2B5EF4-FFF2-40B4-BE49-F238E27FC236}">
                <a16:creationId xmlns:a16="http://schemas.microsoft.com/office/drawing/2014/main" id="{1FFFE46B-EA82-4B30-995A-C2154C7C2502}"/>
              </a:ext>
            </a:extLst>
          </p:cNvPr>
          <p:cNvSpPr>
            <a:spLocks noGrp="1"/>
          </p:cNvSpPr>
          <p:nvPr>
            <p:ph sz="quarter" idx="17"/>
          </p:nvPr>
        </p:nvSpPr>
        <p:spPr/>
        <p:txBody>
          <a:bodyPr/>
          <a:lstStyle/>
          <a:p>
            <a:r>
              <a:rPr lang="en-US" dirty="0"/>
              <a:t>Healthcare</a:t>
            </a:r>
          </a:p>
        </p:txBody>
      </p:sp>
      <p:pic>
        <p:nvPicPr>
          <p:cNvPr id="10" name="Picture 9">
            <a:extLst>
              <a:ext uri="{FF2B5EF4-FFF2-40B4-BE49-F238E27FC236}">
                <a16:creationId xmlns:a16="http://schemas.microsoft.com/office/drawing/2014/main" id="{F9E2D1E7-E262-4AE2-9E4A-D0894D29D7B8}"/>
              </a:ext>
            </a:extLst>
          </p:cNvPr>
          <p:cNvPicPr>
            <a:picLocks noChangeAspect="1"/>
          </p:cNvPicPr>
          <p:nvPr/>
        </p:nvPicPr>
        <p:blipFill>
          <a:blip r:embed="rId2"/>
          <a:stretch>
            <a:fillRect/>
          </a:stretch>
        </p:blipFill>
        <p:spPr>
          <a:xfrm>
            <a:off x="10881107" y="90311"/>
            <a:ext cx="646232" cy="676715"/>
          </a:xfrm>
          <a:prstGeom prst="rect">
            <a:avLst/>
          </a:prstGeom>
        </p:spPr>
      </p:pic>
    </p:spTree>
    <p:extLst>
      <p:ext uri="{BB962C8B-B14F-4D97-AF65-F5344CB8AC3E}">
        <p14:creationId xmlns:p14="http://schemas.microsoft.com/office/powerpoint/2010/main" val="8030384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22E2D-C949-4F4F-876B-3BB5A033FFB4}"/>
              </a:ext>
            </a:extLst>
          </p:cNvPr>
          <p:cNvSpPr>
            <a:spLocks noGrp="1"/>
          </p:cNvSpPr>
          <p:nvPr>
            <p:ph type="title"/>
          </p:nvPr>
        </p:nvSpPr>
        <p:spPr/>
        <p:txBody>
          <a:bodyPr>
            <a:normAutofit fontScale="90000"/>
          </a:bodyPr>
          <a:lstStyle/>
          <a:p>
            <a:r>
              <a:rPr lang="en-US" dirty="0" err="1"/>
              <a:t>MedAmerica</a:t>
            </a:r>
            <a:r>
              <a:rPr lang="en-US" dirty="0"/>
              <a:t> - Healthcare</a:t>
            </a:r>
          </a:p>
        </p:txBody>
      </p:sp>
      <p:sp>
        <p:nvSpPr>
          <p:cNvPr id="3" name="Content Placeholder 2">
            <a:extLst>
              <a:ext uri="{FF2B5EF4-FFF2-40B4-BE49-F238E27FC236}">
                <a16:creationId xmlns:a16="http://schemas.microsoft.com/office/drawing/2014/main" id="{2B0C6EED-BFFC-4357-A1A0-77210BF8D4DB}"/>
              </a:ext>
            </a:extLst>
          </p:cNvPr>
          <p:cNvSpPr>
            <a:spLocks noGrp="1"/>
          </p:cNvSpPr>
          <p:nvPr>
            <p:ph idx="1"/>
          </p:nvPr>
        </p:nvSpPr>
        <p:spPr/>
        <p:txBody>
          <a:bodyPr vert="horz" lIns="0" tIns="0" rIns="0" bIns="0" rtlCol="0" anchor="t">
            <a:normAutofit/>
          </a:bodyPr>
          <a:lstStyle/>
          <a:p>
            <a:pPr fontAlgn="ctr"/>
            <a:r>
              <a:rPr lang="en-IN" dirty="0"/>
              <a:t>Distribution of error-free files across the enterprise</a:t>
            </a:r>
            <a:endParaRPr lang="en-US" dirty="0">
              <a:solidFill>
                <a:srgbClr val="000000"/>
              </a:solidFill>
              <a:latin typeface="Calibri" charset="0"/>
            </a:endParaRPr>
          </a:p>
        </p:txBody>
      </p:sp>
      <p:sp>
        <p:nvSpPr>
          <p:cNvPr id="4" name="Content Placeholder 3">
            <a:extLst>
              <a:ext uri="{FF2B5EF4-FFF2-40B4-BE49-F238E27FC236}">
                <a16:creationId xmlns:a16="http://schemas.microsoft.com/office/drawing/2014/main" id="{6A6DD9F2-851C-4B56-873F-769F6DD11181}"/>
              </a:ext>
            </a:extLst>
          </p:cNvPr>
          <p:cNvSpPr>
            <a:spLocks noGrp="1"/>
          </p:cNvSpPr>
          <p:nvPr>
            <p:ph sz="quarter" idx="13"/>
          </p:nvPr>
        </p:nvSpPr>
        <p:spPr/>
        <p:txBody>
          <a:bodyPr vert="horz" lIns="0" tIns="0" rIns="0" bIns="0" rtlCol="0" anchor="t">
            <a:normAutofit/>
          </a:bodyPr>
          <a:lstStyle/>
          <a:p>
            <a:r>
              <a:rPr lang="en-IN" dirty="0"/>
              <a:t>Bots are used to collect data from various sources, validate against existing data, and create executable files to</a:t>
            </a:r>
            <a:r>
              <a:rPr lang="en-IN" dirty="0">
                <a:solidFill>
                  <a:srgbClr val="00B0F0"/>
                </a:solidFill>
              </a:rPr>
              <a:t> </a:t>
            </a:r>
            <a:r>
              <a:rPr lang="en-IN" dirty="0"/>
              <a:t>be distributed across the enterprise</a:t>
            </a:r>
            <a:endParaRPr lang="en-US" dirty="0"/>
          </a:p>
        </p:txBody>
      </p:sp>
      <p:sp>
        <p:nvSpPr>
          <p:cNvPr id="5" name="Content Placeholder 4">
            <a:extLst>
              <a:ext uri="{FF2B5EF4-FFF2-40B4-BE49-F238E27FC236}">
                <a16:creationId xmlns:a16="http://schemas.microsoft.com/office/drawing/2014/main" id="{F7E75633-E937-4F58-9847-E27B57B577E3}"/>
              </a:ext>
            </a:extLst>
          </p:cNvPr>
          <p:cNvSpPr>
            <a:spLocks noGrp="1"/>
          </p:cNvSpPr>
          <p:nvPr>
            <p:ph sz="quarter" idx="14"/>
          </p:nvPr>
        </p:nvSpPr>
        <p:spPr/>
        <p:txBody>
          <a:bodyPr vert="horz" lIns="0" tIns="0" rIns="0" bIns="0" rtlCol="0" anchor="t">
            <a:normAutofit/>
          </a:bodyPr>
          <a:lstStyle/>
          <a:p>
            <a:pPr marL="285750" indent="-285750">
              <a:buFont typeface="Arial" panose="020B0604020202020204" pitchFamily="34" charset="0"/>
              <a:buChar char="•"/>
            </a:pPr>
            <a:r>
              <a:rPr lang="en-IN" dirty="0"/>
              <a:t>Data extraction</a:t>
            </a:r>
            <a:endParaRPr lang="en-US" dirty="0"/>
          </a:p>
          <a:p>
            <a:pPr marL="285750" indent="-285750">
              <a:buFont typeface="Arial" panose="020B0604020202020204" pitchFamily="34" charset="0"/>
              <a:buChar char="•"/>
            </a:pPr>
            <a:r>
              <a:rPr lang="en-US" dirty="0"/>
              <a:t>Data validation</a:t>
            </a:r>
          </a:p>
          <a:p>
            <a:pPr marL="285750" indent="-285750">
              <a:buFont typeface="Arial" panose="020B0604020202020204" pitchFamily="34" charset="0"/>
              <a:buChar char="•"/>
            </a:pPr>
            <a:r>
              <a:rPr lang="en-US" dirty="0"/>
              <a:t>.exe file creation</a:t>
            </a:r>
          </a:p>
          <a:p>
            <a:pPr marL="285750" indent="-285750">
              <a:spcBef>
                <a:spcPts val="1300"/>
              </a:spcBef>
              <a:buFont typeface="Arial" panose="020B0604020202020204" pitchFamily="34" charset="0"/>
              <a:buChar char="•"/>
            </a:pPr>
            <a:r>
              <a:rPr lang="en-US" dirty="0"/>
              <a:t>Executable distribution</a:t>
            </a:r>
          </a:p>
        </p:txBody>
      </p:sp>
      <p:sp>
        <p:nvSpPr>
          <p:cNvPr id="6" name="Content Placeholder 5">
            <a:extLst>
              <a:ext uri="{FF2B5EF4-FFF2-40B4-BE49-F238E27FC236}">
                <a16:creationId xmlns:a16="http://schemas.microsoft.com/office/drawing/2014/main" id="{403D0E6F-BA98-4E9D-A996-D0FED1EC098B}"/>
              </a:ext>
            </a:extLst>
          </p:cNvPr>
          <p:cNvSpPr>
            <a:spLocks noGrp="1"/>
          </p:cNvSpPr>
          <p:nvPr>
            <p:ph sz="quarter" idx="15"/>
          </p:nvPr>
        </p:nvSpPr>
        <p:spPr/>
        <p:txBody>
          <a:bodyPr/>
          <a:lstStyle/>
          <a:p>
            <a:pPr>
              <a:spcBef>
                <a:spcPts val="0"/>
              </a:spcBef>
              <a:spcAft>
                <a:spcPts val="600"/>
              </a:spcAft>
            </a:pPr>
            <a:r>
              <a:rPr lang="en-IN" dirty="0"/>
              <a:t>Significant reduction in execution time</a:t>
            </a:r>
          </a:p>
          <a:p>
            <a:pPr>
              <a:spcBef>
                <a:spcPts val="0"/>
              </a:spcBef>
              <a:spcAft>
                <a:spcPts val="600"/>
              </a:spcAft>
            </a:pPr>
            <a:r>
              <a:rPr lang="en-IN" dirty="0"/>
              <a:t>Balance workloads throughout the organization</a:t>
            </a:r>
          </a:p>
          <a:p>
            <a:pPr>
              <a:spcBef>
                <a:spcPts val="0"/>
              </a:spcBef>
              <a:spcAft>
                <a:spcPts val="600"/>
              </a:spcAft>
            </a:pPr>
            <a:r>
              <a:rPr lang="en-IN" dirty="0"/>
              <a:t>Creation of error-free data</a:t>
            </a:r>
            <a:endParaRPr lang="en-US" dirty="0"/>
          </a:p>
          <a:p>
            <a:endParaRPr lang="en-US" dirty="0"/>
          </a:p>
        </p:txBody>
      </p:sp>
      <p:sp>
        <p:nvSpPr>
          <p:cNvPr id="7" name="Content Placeholder 6">
            <a:extLst>
              <a:ext uri="{FF2B5EF4-FFF2-40B4-BE49-F238E27FC236}">
                <a16:creationId xmlns:a16="http://schemas.microsoft.com/office/drawing/2014/main" id="{C894F075-3C8F-484D-AD29-8D4FB5B716ED}"/>
              </a:ext>
            </a:extLst>
          </p:cNvPr>
          <p:cNvSpPr>
            <a:spLocks noGrp="1"/>
          </p:cNvSpPr>
          <p:nvPr>
            <p:ph sz="quarter" idx="16"/>
          </p:nvPr>
        </p:nvSpPr>
        <p:spPr>
          <a:xfrm>
            <a:off x="346075" y="254000"/>
            <a:ext cx="8626475" cy="369332"/>
          </a:xfrm>
        </p:spPr>
        <p:txBody>
          <a:bodyPr/>
          <a:lstStyle/>
          <a:p>
            <a:r>
              <a:rPr lang="en-US" dirty="0"/>
              <a:t>Healthcare Technology Company</a:t>
            </a:r>
          </a:p>
        </p:txBody>
      </p:sp>
      <p:sp>
        <p:nvSpPr>
          <p:cNvPr id="8" name="Content Placeholder 7">
            <a:extLst>
              <a:ext uri="{FF2B5EF4-FFF2-40B4-BE49-F238E27FC236}">
                <a16:creationId xmlns:a16="http://schemas.microsoft.com/office/drawing/2014/main" id="{D7ADEE5D-85FD-49FC-8D93-9F03320FF236}"/>
              </a:ext>
            </a:extLst>
          </p:cNvPr>
          <p:cNvSpPr>
            <a:spLocks noGrp="1"/>
          </p:cNvSpPr>
          <p:nvPr>
            <p:ph sz="quarter" idx="17"/>
          </p:nvPr>
        </p:nvSpPr>
        <p:spPr/>
        <p:txBody>
          <a:bodyPr/>
          <a:lstStyle/>
          <a:p>
            <a:r>
              <a:rPr lang="en-US" dirty="0"/>
              <a:t>Healthcare</a:t>
            </a:r>
          </a:p>
        </p:txBody>
      </p:sp>
      <p:pic>
        <p:nvPicPr>
          <p:cNvPr id="10" name="Picture 9">
            <a:extLst>
              <a:ext uri="{FF2B5EF4-FFF2-40B4-BE49-F238E27FC236}">
                <a16:creationId xmlns:a16="http://schemas.microsoft.com/office/drawing/2014/main" id="{AFA7984B-AACB-4BB4-95CE-983C1CB273F4}"/>
              </a:ext>
            </a:extLst>
          </p:cNvPr>
          <p:cNvPicPr>
            <a:picLocks noChangeAspect="1"/>
          </p:cNvPicPr>
          <p:nvPr/>
        </p:nvPicPr>
        <p:blipFill>
          <a:blip r:embed="rId2"/>
          <a:stretch>
            <a:fillRect/>
          </a:stretch>
        </p:blipFill>
        <p:spPr>
          <a:xfrm>
            <a:off x="10881107" y="90311"/>
            <a:ext cx="646232" cy="676715"/>
          </a:xfrm>
          <a:prstGeom prst="rect">
            <a:avLst/>
          </a:prstGeom>
        </p:spPr>
      </p:pic>
    </p:spTree>
    <p:extLst>
      <p:ext uri="{BB962C8B-B14F-4D97-AF65-F5344CB8AC3E}">
        <p14:creationId xmlns:p14="http://schemas.microsoft.com/office/powerpoint/2010/main" val="10708415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22E2D-C949-4F4F-876B-3BB5A033FFB4}"/>
              </a:ext>
            </a:extLst>
          </p:cNvPr>
          <p:cNvSpPr>
            <a:spLocks noGrp="1"/>
          </p:cNvSpPr>
          <p:nvPr>
            <p:ph type="title"/>
          </p:nvPr>
        </p:nvSpPr>
        <p:spPr/>
        <p:txBody>
          <a:bodyPr>
            <a:normAutofit fontScale="90000"/>
          </a:bodyPr>
          <a:lstStyle/>
          <a:p>
            <a:r>
              <a:rPr lang="en-US" dirty="0" err="1"/>
              <a:t>MedAmerica</a:t>
            </a:r>
            <a:r>
              <a:rPr lang="en-US" dirty="0"/>
              <a:t> - Healthcare</a:t>
            </a:r>
          </a:p>
        </p:txBody>
      </p:sp>
      <p:sp>
        <p:nvSpPr>
          <p:cNvPr id="3" name="Content Placeholder 2">
            <a:extLst>
              <a:ext uri="{FF2B5EF4-FFF2-40B4-BE49-F238E27FC236}">
                <a16:creationId xmlns:a16="http://schemas.microsoft.com/office/drawing/2014/main" id="{2B0C6EED-BFFC-4357-A1A0-77210BF8D4DB}"/>
              </a:ext>
            </a:extLst>
          </p:cNvPr>
          <p:cNvSpPr>
            <a:spLocks noGrp="1"/>
          </p:cNvSpPr>
          <p:nvPr>
            <p:ph idx="1"/>
          </p:nvPr>
        </p:nvSpPr>
        <p:spPr/>
        <p:txBody>
          <a:bodyPr vert="horz" lIns="0" tIns="0" rIns="0" bIns="0" rtlCol="0" anchor="t">
            <a:normAutofit/>
          </a:bodyPr>
          <a:lstStyle/>
          <a:p>
            <a:pPr fontAlgn="ctr"/>
            <a:r>
              <a:rPr lang="en-IN" dirty="0"/>
              <a:t>Collect and store sensitive patient data generated in daily billing process </a:t>
            </a:r>
            <a:endParaRPr lang="en-US" dirty="0">
              <a:solidFill>
                <a:srgbClr val="000000"/>
              </a:solidFill>
              <a:latin typeface="Calibri" charset="0"/>
            </a:endParaRPr>
          </a:p>
        </p:txBody>
      </p:sp>
      <p:sp>
        <p:nvSpPr>
          <p:cNvPr id="4" name="Content Placeholder 3">
            <a:extLst>
              <a:ext uri="{FF2B5EF4-FFF2-40B4-BE49-F238E27FC236}">
                <a16:creationId xmlns:a16="http://schemas.microsoft.com/office/drawing/2014/main" id="{6A6DD9F2-851C-4B56-873F-769F6DD11181}"/>
              </a:ext>
            </a:extLst>
          </p:cNvPr>
          <p:cNvSpPr>
            <a:spLocks noGrp="1"/>
          </p:cNvSpPr>
          <p:nvPr>
            <p:ph sz="quarter" idx="13"/>
          </p:nvPr>
        </p:nvSpPr>
        <p:spPr/>
        <p:txBody>
          <a:bodyPr vert="horz" lIns="0" tIns="0" rIns="0" bIns="0" rtlCol="0" anchor="t">
            <a:normAutofit/>
          </a:bodyPr>
          <a:lstStyle/>
          <a:p>
            <a:r>
              <a:rPr lang="en-IN" dirty="0"/>
              <a:t>Bots automate collection, storage, and use of personal private patient information (PPI) collected during the daily billing processes</a:t>
            </a:r>
            <a:endParaRPr lang="en-US" dirty="0"/>
          </a:p>
        </p:txBody>
      </p:sp>
      <p:sp>
        <p:nvSpPr>
          <p:cNvPr id="5" name="Content Placeholder 4">
            <a:extLst>
              <a:ext uri="{FF2B5EF4-FFF2-40B4-BE49-F238E27FC236}">
                <a16:creationId xmlns:a16="http://schemas.microsoft.com/office/drawing/2014/main" id="{F7E75633-E937-4F58-9847-E27B57B577E3}"/>
              </a:ext>
            </a:extLst>
          </p:cNvPr>
          <p:cNvSpPr>
            <a:spLocks noGrp="1"/>
          </p:cNvSpPr>
          <p:nvPr>
            <p:ph sz="quarter" idx="14"/>
          </p:nvPr>
        </p:nvSpPr>
        <p:spPr/>
        <p:txBody>
          <a:bodyPr vert="horz" lIns="0" tIns="0" rIns="0" bIns="0" rtlCol="0" anchor="t">
            <a:normAutofit/>
          </a:bodyPr>
          <a:lstStyle/>
          <a:p>
            <a:pPr>
              <a:spcBef>
                <a:spcPts val="0"/>
              </a:spcBef>
              <a:spcAft>
                <a:spcPts val="600"/>
              </a:spcAft>
            </a:pPr>
            <a:endParaRPr lang="en-IN" dirty="0"/>
          </a:p>
          <a:p>
            <a:pPr marL="114300" indent="-114300">
              <a:spcBef>
                <a:spcPts val="0"/>
              </a:spcBef>
              <a:spcAft>
                <a:spcPts val="600"/>
              </a:spcAft>
              <a:buChar char="•"/>
            </a:pPr>
            <a:r>
              <a:rPr lang="en-IN" dirty="0"/>
              <a:t>PPI billing data collection</a:t>
            </a:r>
            <a:endParaRPr lang="en-US" dirty="0">
              <a:solidFill>
                <a:srgbClr val="000000"/>
              </a:solidFill>
            </a:endParaRPr>
          </a:p>
          <a:p>
            <a:pPr marL="114300" indent="-114300">
              <a:spcBef>
                <a:spcPts val="0"/>
              </a:spcBef>
              <a:spcAft>
                <a:spcPts val="600"/>
              </a:spcAft>
              <a:buChar char="•"/>
            </a:pPr>
            <a:r>
              <a:rPr lang="en-IN" dirty="0"/>
              <a:t>Data validation</a:t>
            </a:r>
          </a:p>
          <a:p>
            <a:pPr marL="114300" indent="-114300">
              <a:spcBef>
                <a:spcPts val="0"/>
              </a:spcBef>
              <a:spcAft>
                <a:spcPts val="600"/>
              </a:spcAft>
              <a:buChar char="•"/>
            </a:pPr>
            <a:r>
              <a:rPr lang="en-IN" dirty="0"/>
              <a:t>Data updates</a:t>
            </a:r>
          </a:p>
          <a:p>
            <a:pPr marL="114300" indent="-114300">
              <a:spcBef>
                <a:spcPts val="0"/>
              </a:spcBef>
              <a:spcAft>
                <a:spcPts val="600"/>
              </a:spcAft>
              <a:buChar char="•"/>
            </a:pPr>
            <a:r>
              <a:rPr lang="en-IN" dirty="0"/>
              <a:t>HIPPA compliance</a:t>
            </a:r>
          </a:p>
        </p:txBody>
      </p:sp>
      <p:sp>
        <p:nvSpPr>
          <p:cNvPr id="6" name="Content Placeholder 5">
            <a:extLst>
              <a:ext uri="{FF2B5EF4-FFF2-40B4-BE49-F238E27FC236}">
                <a16:creationId xmlns:a16="http://schemas.microsoft.com/office/drawing/2014/main" id="{403D0E6F-BA98-4E9D-A996-D0FED1EC098B}"/>
              </a:ext>
            </a:extLst>
          </p:cNvPr>
          <p:cNvSpPr>
            <a:spLocks noGrp="1"/>
          </p:cNvSpPr>
          <p:nvPr>
            <p:ph sz="quarter" idx="15"/>
          </p:nvPr>
        </p:nvSpPr>
        <p:spPr/>
        <p:txBody>
          <a:bodyPr/>
          <a:lstStyle/>
          <a:p>
            <a:pPr>
              <a:spcBef>
                <a:spcPts val="0"/>
              </a:spcBef>
              <a:spcAft>
                <a:spcPts val="600"/>
              </a:spcAft>
            </a:pPr>
            <a:r>
              <a:rPr lang="en-IN" dirty="0"/>
              <a:t>Reduction in process execution time</a:t>
            </a:r>
          </a:p>
          <a:p>
            <a:pPr>
              <a:spcBef>
                <a:spcPts val="0"/>
              </a:spcBef>
              <a:spcAft>
                <a:spcPts val="600"/>
              </a:spcAft>
            </a:pPr>
            <a:r>
              <a:rPr lang="en-IN" dirty="0"/>
              <a:t>Error-free data</a:t>
            </a:r>
          </a:p>
          <a:p>
            <a:pPr>
              <a:spcBef>
                <a:spcPts val="0"/>
              </a:spcBef>
              <a:spcAft>
                <a:spcPts val="600"/>
              </a:spcAft>
            </a:pPr>
            <a:r>
              <a:rPr lang="en-IN" dirty="0"/>
              <a:t>Major cost savings</a:t>
            </a:r>
          </a:p>
          <a:p>
            <a:endParaRPr lang="en-US" dirty="0"/>
          </a:p>
        </p:txBody>
      </p:sp>
      <p:sp>
        <p:nvSpPr>
          <p:cNvPr id="7" name="Content Placeholder 6">
            <a:extLst>
              <a:ext uri="{FF2B5EF4-FFF2-40B4-BE49-F238E27FC236}">
                <a16:creationId xmlns:a16="http://schemas.microsoft.com/office/drawing/2014/main" id="{C894F075-3C8F-484D-AD29-8D4FB5B716ED}"/>
              </a:ext>
            </a:extLst>
          </p:cNvPr>
          <p:cNvSpPr>
            <a:spLocks noGrp="1"/>
          </p:cNvSpPr>
          <p:nvPr>
            <p:ph sz="quarter" idx="16"/>
          </p:nvPr>
        </p:nvSpPr>
        <p:spPr>
          <a:xfrm>
            <a:off x="346075" y="254000"/>
            <a:ext cx="8626475" cy="738664"/>
          </a:xfrm>
        </p:spPr>
        <p:txBody>
          <a:bodyPr/>
          <a:lstStyle/>
          <a:p>
            <a:r>
              <a:rPr lang="en-US" dirty="0"/>
              <a:t>Healthcare Technology Company</a:t>
            </a:r>
          </a:p>
          <a:p>
            <a:endParaRPr lang="en-US" dirty="0"/>
          </a:p>
        </p:txBody>
      </p:sp>
      <p:sp>
        <p:nvSpPr>
          <p:cNvPr id="8" name="Content Placeholder 7">
            <a:extLst>
              <a:ext uri="{FF2B5EF4-FFF2-40B4-BE49-F238E27FC236}">
                <a16:creationId xmlns:a16="http://schemas.microsoft.com/office/drawing/2014/main" id="{D7ADEE5D-85FD-49FC-8D93-9F03320FF236}"/>
              </a:ext>
            </a:extLst>
          </p:cNvPr>
          <p:cNvSpPr>
            <a:spLocks noGrp="1"/>
          </p:cNvSpPr>
          <p:nvPr>
            <p:ph sz="quarter" idx="17"/>
          </p:nvPr>
        </p:nvSpPr>
        <p:spPr/>
        <p:txBody>
          <a:bodyPr/>
          <a:lstStyle/>
          <a:p>
            <a:r>
              <a:rPr lang="en-US" dirty="0"/>
              <a:t>Healthcare</a:t>
            </a:r>
          </a:p>
        </p:txBody>
      </p:sp>
      <p:pic>
        <p:nvPicPr>
          <p:cNvPr id="10" name="Picture 9">
            <a:extLst>
              <a:ext uri="{FF2B5EF4-FFF2-40B4-BE49-F238E27FC236}">
                <a16:creationId xmlns:a16="http://schemas.microsoft.com/office/drawing/2014/main" id="{1B649326-E2DD-40CB-93DD-31024060F6E5}"/>
              </a:ext>
            </a:extLst>
          </p:cNvPr>
          <p:cNvPicPr>
            <a:picLocks noChangeAspect="1"/>
          </p:cNvPicPr>
          <p:nvPr/>
        </p:nvPicPr>
        <p:blipFill>
          <a:blip r:embed="rId2"/>
          <a:stretch>
            <a:fillRect/>
          </a:stretch>
        </p:blipFill>
        <p:spPr>
          <a:xfrm>
            <a:off x="10881107" y="90311"/>
            <a:ext cx="646232" cy="676715"/>
          </a:xfrm>
          <a:prstGeom prst="rect">
            <a:avLst/>
          </a:prstGeom>
        </p:spPr>
      </p:pic>
    </p:spTree>
    <p:extLst>
      <p:ext uri="{BB962C8B-B14F-4D97-AF65-F5344CB8AC3E}">
        <p14:creationId xmlns:p14="http://schemas.microsoft.com/office/powerpoint/2010/main" val="30329644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22E2D-C949-4F4F-876B-3BB5A033FFB4}"/>
              </a:ext>
            </a:extLst>
          </p:cNvPr>
          <p:cNvSpPr>
            <a:spLocks noGrp="1"/>
          </p:cNvSpPr>
          <p:nvPr>
            <p:ph type="title"/>
          </p:nvPr>
        </p:nvSpPr>
        <p:spPr/>
        <p:txBody>
          <a:bodyPr>
            <a:normAutofit fontScale="90000"/>
          </a:bodyPr>
          <a:lstStyle/>
          <a:p>
            <a:r>
              <a:rPr lang="en-US" dirty="0"/>
              <a:t>Hart County – Government Healthcare</a:t>
            </a:r>
          </a:p>
        </p:txBody>
      </p:sp>
      <p:sp>
        <p:nvSpPr>
          <p:cNvPr id="3" name="Content Placeholder 2">
            <a:extLst>
              <a:ext uri="{FF2B5EF4-FFF2-40B4-BE49-F238E27FC236}">
                <a16:creationId xmlns:a16="http://schemas.microsoft.com/office/drawing/2014/main" id="{2B0C6EED-BFFC-4357-A1A0-77210BF8D4DB}"/>
              </a:ext>
            </a:extLst>
          </p:cNvPr>
          <p:cNvSpPr>
            <a:spLocks noGrp="1"/>
          </p:cNvSpPr>
          <p:nvPr>
            <p:ph idx="1"/>
          </p:nvPr>
        </p:nvSpPr>
        <p:spPr/>
        <p:txBody>
          <a:bodyPr vert="horz" lIns="0" tIns="0" rIns="0" bIns="0" rtlCol="0" anchor="t">
            <a:normAutofit/>
          </a:bodyPr>
          <a:lstStyle/>
          <a:p>
            <a:pPr fontAlgn="ctr"/>
            <a:r>
              <a:rPr lang="en-IN" dirty="0"/>
              <a:t>Reduce manual, repetitive efforts to manage a large Healthcare Resource Management System (HRMS</a:t>
            </a:r>
            <a:r>
              <a:rPr lang="en-IN" dirty="0">
                <a:latin typeface="Verdana"/>
                <a:cs typeface="Verdana"/>
              </a:rPr>
              <a:t>)</a:t>
            </a:r>
            <a:endParaRPr lang="en-US" dirty="0">
              <a:solidFill>
                <a:srgbClr val="000000"/>
              </a:solidFill>
              <a:latin typeface="Calibri" charset="0"/>
              <a:cs typeface="Calibri"/>
            </a:endParaRPr>
          </a:p>
        </p:txBody>
      </p:sp>
      <p:sp>
        <p:nvSpPr>
          <p:cNvPr id="4" name="Content Placeholder 3">
            <a:extLst>
              <a:ext uri="{FF2B5EF4-FFF2-40B4-BE49-F238E27FC236}">
                <a16:creationId xmlns:a16="http://schemas.microsoft.com/office/drawing/2014/main" id="{6A6DD9F2-851C-4B56-873F-769F6DD11181}"/>
              </a:ext>
            </a:extLst>
          </p:cNvPr>
          <p:cNvSpPr>
            <a:spLocks noGrp="1"/>
          </p:cNvSpPr>
          <p:nvPr>
            <p:ph sz="quarter" idx="13"/>
          </p:nvPr>
        </p:nvSpPr>
        <p:spPr/>
        <p:txBody>
          <a:bodyPr vert="horz" lIns="0" tIns="0" rIns="0" bIns="0" rtlCol="0" anchor="t">
            <a:normAutofit/>
          </a:bodyPr>
          <a:lstStyle/>
          <a:p>
            <a:r>
              <a:rPr lang="en-IN" dirty="0"/>
              <a:t>Bots automate handling of Electronic Medical Record (EMR) data in customer’s HRMS</a:t>
            </a:r>
            <a:endParaRPr lang="en-US" dirty="0"/>
          </a:p>
        </p:txBody>
      </p:sp>
      <p:sp>
        <p:nvSpPr>
          <p:cNvPr id="5" name="Content Placeholder 4">
            <a:extLst>
              <a:ext uri="{FF2B5EF4-FFF2-40B4-BE49-F238E27FC236}">
                <a16:creationId xmlns:a16="http://schemas.microsoft.com/office/drawing/2014/main" id="{F7E75633-E937-4F58-9847-E27B57B577E3}"/>
              </a:ext>
            </a:extLst>
          </p:cNvPr>
          <p:cNvSpPr>
            <a:spLocks noGrp="1"/>
          </p:cNvSpPr>
          <p:nvPr>
            <p:ph sz="quarter" idx="14"/>
          </p:nvPr>
        </p:nvSpPr>
        <p:spPr/>
        <p:txBody>
          <a:bodyPr vert="horz" lIns="0" tIns="0" rIns="0" bIns="0" rtlCol="0" anchor="t">
            <a:normAutofit/>
          </a:bodyPr>
          <a:lstStyle/>
          <a:p>
            <a:pPr marL="114300" indent="-114300">
              <a:spcBef>
                <a:spcPts val="0"/>
              </a:spcBef>
              <a:spcAft>
                <a:spcPts val="600"/>
              </a:spcAft>
              <a:buChar char="•"/>
            </a:pPr>
            <a:r>
              <a:rPr lang="en-IN" dirty="0"/>
              <a:t>EMR data updates</a:t>
            </a:r>
          </a:p>
          <a:p>
            <a:pPr marL="114300" indent="-114300">
              <a:spcBef>
                <a:spcPts val="0"/>
              </a:spcBef>
              <a:spcAft>
                <a:spcPts val="600"/>
              </a:spcAft>
              <a:buChar char="•"/>
            </a:pPr>
            <a:r>
              <a:rPr lang="en-IN" dirty="0"/>
              <a:t>Data validation</a:t>
            </a:r>
          </a:p>
          <a:p>
            <a:pPr marL="114300" indent="-114300">
              <a:spcBef>
                <a:spcPts val="0"/>
              </a:spcBef>
              <a:spcAft>
                <a:spcPts val="600"/>
              </a:spcAft>
              <a:buChar char="•"/>
            </a:pPr>
            <a:r>
              <a:rPr lang="en-IN" dirty="0"/>
              <a:t>Data transfer</a:t>
            </a:r>
          </a:p>
          <a:p>
            <a:pPr marL="114300" indent="-114300">
              <a:spcBef>
                <a:spcPts val="0"/>
              </a:spcBef>
              <a:spcAft>
                <a:spcPts val="600"/>
              </a:spcAft>
              <a:buChar char="•"/>
            </a:pPr>
            <a:r>
              <a:rPr lang="en-IN" dirty="0"/>
              <a:t>HIPPA compliance</a:t>
            </a:r>
          </a:p>
        </p:txBody>
      </p:sp>
      <p:sp>
        <p:nvSpPr>
          <p:cNvPr id="6" name="Content Placeholder 5">
            <a:extLst>
              <a:ext uri="{FF2B5EF4-FFF2-40B4-BE49-F238E27FC236}">
                <a16:creationId xmlns:a16="http://schemas.microsoft.com/office/drawing/2014/main" id="{403D0E6F-BA98-4E9D-A996-D0FED1EC098B}"/>
              </a:ext>
            </a:extLst>
          </p:cNvPr>
          <p:cNvSpPr>
            <a:spLocks noGrp="1"/>
          </p:cNvSpPr>
          <p:nvPr>
            <p:ph sz="quarter" idx="15"/>
          </p:nvPr>
        </p:nvSpPr>
        <p:spPr/>
        <p:txBody>
          <a:bodyPr/>
          <a:lstStyle/>
          <a:p>
            <a:pPr>
              <a:spcBef>
                <a:spcPts val="0"/>
              </a:spcBef>
              <a:spcAft>
                <a:spcPts val="600"/>
              </a:spcAft>
            </a:pPr>
            <a:r>
              <a:rPr lang="en-IN" dirty="0"/>
              <a:t>Better patient care</a:t>
            </a:r>
          </a:p>
          <a:p>
            <a:pPr>
              <a:spcBef>
                <a:spcPts val="0"/>
              </a:spcBef>
              <a:spcAft>
                <a:spcPts val="600"/>
              </a:spcAft>
            </a:pPr>
            <a:r>
              <a:rPr lang="en-IN" dirty="0"/>
              <a:t>Reduction in cost and errors</a:t>
            </a:r>
          </a:p>
          <a:p>
            <a:pPr>
              <a:spcBef>
                <a:spcPts val="0"/>
              </a:spcBef>
              <a:spcAft>
                <a:spcPts val="600"/>
              </a:spcAft>
            </a:pPr>
            <a:r>
              <a:rPr lang="en-IN" dirty="0"/>
              <a:t>Increase in data integrity</a:t>
            </a:r>
          </a:p>
          <a:p>
            <a:pPr>
              <a:spcBef>
                <a:spcPts val="0"/>
              </a:spcBef>
              <a:spcAft>
                <a:spcPts val="600"/>
              </a:spcAft>
            </a:pPr>
            <a:r>
              <a:rPr lang="en-IN" dirty="0"/>
              <a:t>Faster availability of data</a:t>
            </a:r>
            <a:endParaRPr lang="en-US" dirty="0">
              <a:solidFill>
                <a:srgbClr val="000000"/>
              </a:solidFill>
            </a:endParaRPr>
          </a:p>
        </p:txBody>
      </p:sp>
      <p:sp>
        <p:nvSpPr>
          <p:cNvPr id="7" name="Content Placeholder 6">
            <a:extLst>
              <a:ext uri="{FF2B5EF4-FFF2-40B4-BE49-F238E27FC236}">
                <a16:creationId xmlns:a16="http://schemas.microsoft.com/office/drawing/2014/main" id="{C894F075-3C8F-484D-AD29-8D4FB5B716ED}"/>
              </a:ext>
            </a:extLst>
          </p:cNvPr>
          <p:cNvSpPr>
            <a:spLocks noGrp="1"/>
          </p:cNvSpPr>
          <p:nvPr>
            <p:ph sz="quarter" idx="16"/>
          </p:nvPr>
        </p:nvSpPr>
        <p:spPr>
          <a:xfrm>
            <a:off x="346075" y="254000"/>
            <a:ext cx="8626475" cy="369332"/>
          </a:xfrm>
        </p:spPr>
        <p:txBody>
          <a:bodyPr/>
          <a:lstStyle/>
          <a:p>
            <a:r>
              <a:rPr lang="en-US" dirty="0"/>
              <a:t>Healthcare Provider</a:t>
            </a:r>
          </a:p>
        </p:txBody>
      </p:sp>
      <p:sp>
        <p:nvSpPr>
          <p:cNvPr id="8" name="Content Placeholder 7">
            <a:extLst>
              <a:ext uri="{FF2B5EF4-FFF2-40B4-BE49-F238E27FC236}">
                <a16:creationId xmlns:a16="http://schemas.microsoft.com/office/drawing/2014/main" id="{D7ADEE5D-85FD-49FC-8D93-9F03320FF236}"/>
              </a:ext>
            </a:extLst>
          </p:cNvPr>
          <p:cNvSpPr>
            <a:spLocks noGrp="1"/>
          </p:cNvSpPr>
          <p:nvPr>
            <p:ph sz="quarter" idx="17"/>
          </p:nvPr>
        </p:nvSpPr>
        <p:spPr/>
        <p:txBody>
          <a:bodyPr/>
          <a:lstStyle/>
          <a:p>
            <a:r>
              <a:rPr lang="en-US" dirty="0"/>
              <a:t>Government - Healthcare</a:t>
            </a:r>
          </a:p>
        </p:txBody>
      </p:sp>
      <p:pic>
        <p:nvPicPr>
          <p:cNvPr id="11" name="Picture 10">
            <a:extLst>
              <a:ext uri="{FF2B5EF4-FFF2-40B4-BE49-F238E27FC236}">
                <a16:creationId xmlns:a16="http://schemas.microsoft.com/office/drawing/2014/main" id="{89243E47-9D88-4633-B946-0F54077A8EFD}"/>
              </a:ext>
            </a:extLst>
          </p:cNvPr>
          <p:cNvPicPr>
            <a:picLocks noChangeAspect="1"/>
          </p:cNvPicPr>
          <p:nvPr/>
        </p:nvPicPr>
        <p:blipFill>
          <a:blip r:embed="rId2"/>
          <a:stretch>
            <a:fillRect/>
          </a:stretch>
        </p:blipFill>
        <p:spPr>
          <a:xfrm>
            <a:off x="10881107" y="90311"/>
            <a:ext cx="646232" cy="676715"/>
          </a:xfrm>
          <a:prstGeom prst="rect">
            <a:avLst/>
          </a:prstGeom>
        </p:spPr>
      </p:pic>
    </p:spTree>
    <p:extLst>
      <p:ext uri="{BB962C8B-B14F-4D97-AF65-F5344CB8AC3E}">
        <p14:creationId xmlns:p14="http://schemas.microsoft.com/office/powerpoint/2010/main" val="29956969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CB30B-52D5-4278-BCEA-4891DFA7C87F}"/>
              </a:ext>
            </a:extLst>
          </p:cNvPr>
          <p:cNvSpPr>
            <a:spLocks noGrp="1"/>
          </p:cNvSpPr>
          <p:nvPr>
            <p:ph type="title"/>
          </p:nvPr>
        </p:nvSpPr>
        <p:spPr/>
        <p:txBody>
          <a:bodyPr>
            <a:normAutofit fontScale="90000"/>
          </a:bodyPr>
          <a:lstStyle/>
          <a:p>
            <a:r>
              <a:rPr lang="en-US" dirty="0"/>
              <a:t>Merck – Healthcare Pharmaceuticals</a:t>
            </a:r>
          </a:p>
        </p:txBody>
      </p:sp>
      <p:sp>
        <p:nvSpPr>
          <p:cNvPr id="3" name="Content Placeholder 2">
            <a:extLst>
              <a:ext uri="{FF2B5EF4-FFF2-40B4-BE49-F238E27FC236}">
                <a16:creationId xmlns:a16="http://schemas.microsoft.com/office/drawing/2014/main" id="{2E35142E-2539-494C-A310-2234C442AC34}"/>
              </a:ext>
            </a:extLst>
          </p:cNvPr>
          <p:cNvSpPr>
            <a:spLocks noGrp="1"/>
          </p:cNvSpPr>
          <p:nvPr>
            <p:ph idx="1"/>
          </p:nvPr>
        </p:nvSpPr>
        <p:spPr>
          <a:xfrm>
            <a:off x="346310" y="1864691"/>
            <a:ext cx="2621280" cy="2302559"/>
          </a:xfrm>
        </p:spPr>
        <p:txBody>
          <a:bodyPr vert="horz" lIns="0" tIns="0" rIns="0" bIns="0" rtlCol="0" anchor="t">
            <a:normAutofit/>
          </a:bodyPr>
          <a:lstStyle/>
          <a:p>
            <a:r>
              <a:rPr lang="en-IN" dirty="0"/>
              <a:t>Simplify the vendor creation process </a:t>
            </a:r>
            <a:endParaRPr lang="en-US" dirty="0">
              <a:solidFill>
                <a:srgbClr val="000000"/>
              </a:solidFill>
              <a:latin typeface="Calibri" charset="0"/>
            </a:endParaRPr>
          </a:p>
          <a:p>
            <a:endParaRPr lang="en-US" dirty="0"/>
          </a:p>
        </p:txBody>
      </p:sp>
      <p:sp>
        <p:nvSpPr>
          <p:cNvPr id="4" name="Content Placeholder 3">
            <a:extLst>
              <a:ext uri="{FF2B5EF4-FFF2-40B4-BE49-F238E27FC236}">
                <a16:creationId xmlns:a16="http://schemas.microsoft.com/office/drawing/2014/main" id="{61114B96-8A70-4439-BA3C-E8CA546F64D7}"/>
              </a:ext>
            </a:extLst>
          </p:cNvPr>
          <p:cNvSpPr>
            <a:spLocks noGrp="1"/>
          </p:cNvSpPr>
          <p:nvPr>
            <p:ph sz="quarter" idx="13"/>
          </p:nvPr>
        </p:nvSpPr>
        <p:spPr/>
        <p:txBody>
          <a:bodyPr/>
          <a:lstStyle/>
          <a:p>
            <a:r>
              <a:rPr lang="en-IN" dirty="0"/>
              <a:t>Bots automated vendor creation,  data validation, exception handling, work allocation approval and analysis in SAP</a:t>
            </a:r>
            <a:endParaRPr lang="en-US" dirty="0"/>
          </a:p>
        </p:txBody>
      </p:sp>
      <p:sp>
        <p:nvSpPr>
          <p:cNvPr id="5" name="Content Placeholder 4">
            <a:extLst>
              <a:ext uri="{FF2B5EF4-FFF2-40B4-BE49-F238E27FC236}">
                <a16:creationId xmlns:a16="http://schemas.microsoft.com/office/drawing/2014/main" id="{8F435317-DC50-460F-AE09-8B2107B1BE74}"/>
              </a:ext>
            </a:extLst>
          </p:cNvPr>
          <p:cNvSpPr>
            <a:spLocks noGrp="1"/>
          </p:cNvSpPr>
          <p:nvPr>
            <p:ph sz="quarter" idx="14"/>
          </p:nvPr>
        </p:nvSpPr>
        <p:spPr/>
        <p:txBody>
          <a:bodyPr vert="horz" lIns="0" tIns="0" rIns="0" bIns="0" rtlCol="0" anchor="t">
            <a:normAutofit/>
          </a:bodyPr>
          <a:lstStyle/>
          <a:p>
            <a:pPr marL="285750" indent="-285750">
              <a:buFont typeface="Arial" panose="020B0604020202020204" pitchFamily="34" charset="0"/>
              <a:buChar char="•"/>
            </a:pPr>
            <a:r>
              <a:rPr lang="en-US" dirty="0"/>
              <a:t>Vendor creation</a:t>
            </a:r>
          </a:p>
          <a:p>
            <a:pPr marL="285750" indent="-285750">
              <a:buFont typeface="Arial" panose="020B0604020202020204" pitchFamily="34" charset="0"/>
              <a:buChar char="•"/>
            </a:pPr>
            <a:r>
              <a:rPr lang="en-US" dirty="0"/>
              <a:t>Data validation</a:t>
            </a:r>
          </a:p>
          <a:p>
            <a:pPr marL="285750" indent="-285750">
              <a:buFont typeface="Arial" panose="020B0604020202020204" pitchFamily="34" charset="0"/>
              <a:buChar char="•"/>
            </a:pPr>
            <a:r>
              <a:rPr lang="en-US" dirty="0"/>
              <a:t>SAP Data analysis</a:t>
            </a:r>
          </a:p>
          <a:p>
            <a:endParaRPr lang="en-US" dirty="0"/>
          </a:p>
        </p:txBody>
      </p:sp>
      <p:sp>
        <p:nvSpPr>
          <p:cNvPr id="6" name="Content Placeholder 5">
            <a:extLst>
              <a:ext uri="{FF2B5EF4-FFF2-40B4-BE49-F238E27FC236}">
                <a16:creationId xmlns:a16="http://schemas.microsoft.com/office/drawing/2014/main" id="{3DCBCDD3-C68E-41F4-840B-B0BF9DF2B0B3}"/>
              </a:ext>
            </a:extLst>
          </p:cNvPr>
          <p:cNvSpPr>
            <a:spLocks noGrp="1"/>
          </p:cNvSpPr>
          <p:nvPr>
            <p:ph sz="quarter" idx="15"/>
          </p:nvPr>
        </p:nvSpPr>
        <p:spPr/>
        <p:txBody>
          <a:bodyPr>
            <a:normAutofit/>
          </a:bodyPr>
          <a:lstStyle/>
          <a:p>
            <a:pPr>
              <a:spcBef>
                <a:spcPts val="0"/>
              </a:spcBef>
              <a:spcAft>
                <a:spcPts val="600"/>
              </a:spcAft>
            </a:pPr>
            <a:r>
              <a:rPr lang="en-IN" dirty="0"/>
              <a:t>Reduction in vendor creation and validation time</a:t>
            </a:r>
          </a:p>
          <a:p>
            <a:pPr>
              <a:spcBef>
                <a:spcPts val="0"/>
              </a:spcBef>
              <a:spcAft>
                <a:spcPts val="600"/>
              </a:spcAft>
            </a:pPr>
            <a:r>
              <a:rPr lang="en-IN" dirty="0"/>
              <a:t>Saving in manual labor cost of data validation</a:t>
            </a:r>
          </a:p>
          <a:p>
            <a:pPr>
              <a:spcBef>
                <a:spcPts val="0"/>
              </a:spcBef>
              <a:spcAft>
                <a:spcPts val="600"/>
              </a:spcAft>
            </a:pPr>
            <a:r>
              <a:rPr lang="en-IN" dirty="0"/>
              <a:t>Creation of error free data</a:t>
            </a:r>
            <a:endParaRPr lang="en-US" dirty="0"/>
          </a:p>
        </p:txBody>
      </p:sp>
      <p:sp>
        <p:nvSpPr>
          <p:cNvPr id="7" name="Content Placeholder 6">
            <a:extLst>
              <a:ext uri="{FF2B5EF4-FFF2-40B4-BE49-F238E27FC236}">
                <a16:creationId xmlns:a16="http://schemas.microsoft.com/office/drawing/2014/main" id="{6245EAB7-EE27-4E1A-9D53-D639958DFD51}"/>
              </a:ext>
            </a:extLst>
          </p:cNvPr>
          <p:cNvSpPr>
            <a:spLocks noGrp="1"/>
          </p:cNvSpPr>
          <p:nvPr>
            <p:ph sz="quarter" idx="16"/>
          </p:nvPr>
        </p:nvSpPr>
        <p:spPr>
          <a:xfrm>
            <a:off x="346075" y="254000"/>
            <a:ext cx="8626475" cy="369332"/>
          </a:xfrm>
        </p:spPr>
        <p:txBody>
          <a:bodyPr/>
          <a:lstStyle/>
          <a:p>
            <a:r>
              <a:rPr lang="en-US" dirty="0"/>
              <a:t>Large US Pharmaceutical Manufacturer</a:t>
            </a:r>
          </a:p>
        </p:txBody>
      </p:sp>
      <p:sp>
        <p:nvSpPr>
          <p:cNvPr id="8" name="Content Placeholder 7">
            <a:extLst>
              <a:ext uri="{FF2B5EF4-FFF2-40B4-BE49-F238E27FC236}">
                <a16:creationId xmlns:a16="http://schemas.microsoft.com/office/drawing/2014/main" id="{B3190231-3A7F-4533-9606-445B21FD1F47}"/>
              </a:ext>
            </a:extLst>
          </p:cNvPr>
          <p:cNvSpPr>
            <a:spLocks noGrp="1"/>
          </p:cNvSpPr>
          <p:nvPr>
            <p:ph sz="quarter" idx="17"/>
          </p:nvPr>
        </p:nvSpPr>
        <p:spPr/>
        <p:txBody>
          <a:bodyPr/>
          <a:lstStyle/>
          <a:p>
            <a:r>
              <a:rPr lang="en-US" dirty="0"/>
              <a:t>Healthcare - Pharmaceuticals</a:t>
            </a:r>
          </a:p>
        </p:txBody>
      </p:sp>
      <p:pic>
        <p:nvPicPr>
          <p:cNvPr id="10" name="Picture 9">
            <a:extLst>
              <a:ext uri="{FF2B5EF4-FFF2-40B4-BE49-F238E27FC236}">
                <a16:creationId xmlns:a16="http://schemas.microsoft.com/office/drawing/2014/main" id="{FD44875C-AD05-4707-87BD-9A8EB282319E}"/>
              </a:ext>
            </a:extLst>
          </p:cNvPr>
          <p:cNvPicPr>
            <a:picLocks noChangeAspect="1"/>
          </p:cNvPicPr>
          <p:nvPr/>
        </p:nvPicPr>
        <p:blipFill>
          <a:blip r:embed="rId2"/>
          <a:stretch>
            <a:fillRect/>
          </a:stretch>
        </p:blipFill>
        <p:spPr>
          <a:xfrm>
            <a:off x="10881107" y="90311"/>
            <a:ext cx="646232" cy="676715"/>
          </a:xfrm>
          <a:prstGeom prst="rect">
            <a:avLst/>
          </a:prstGeom>
        </p:spPr>
      </p:pic>
    </p:spTree>
    <p:extLst>
      <p:ext uri="{BB962C8B-B14F-4D97-AF65-F5344CB8AC3E}">
        <p14:creationId xmlns:p14="http://schemas.microsoft.com/office/powerpoint/2010/main" val="28862378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F6BB-5D45-47E9-8567-A7B2AA83E859}"/>
              </a:ext>
            </a:extLst>
          </p:cNvPr>
          <p:cNvSpPr>
            <a:spLocks noGrp="1"/>
          </p:cNvSpPr>
          <p:nvPr>
            <p:ph type="title"/>
          </p:nvPr>
        </p:nvSpPr>
        <p:spPr/>
        <p:txBody>
          <a:bodyPr>
            <a:normAutofit fontScale="90000"/>
          </a:bodyPr>
          <a:lstStyle/>
          <a:p>
            <a:r>
              <a:rPr lang="en-US" dirty="0"/>
              <a:t>Bristol-Meyers Squibb – Healthcare Pharmaceuticals</a:t>
            </a:r>
          </a:p>
        </p:txBody>
      </p:sp>
      <p:sp>
        <p:nvSpPr>
          <p:cNvPr id="3" name="Content Placeholder 2">
            <a:extLst>
              <a:ext uri="{FF2B5EF4-FFF2-40B4-BE49-F238E27FC236}">
                <a16:creationId xmlns:a16="http://schemas.microsoft.com/office/drawing/2014/main" id="{7F177372-AA0A-492C-B1B9-80C4CD4EBDD7}"/>
              </a:ext>
            </a:extLst>
          </p:cNvPr>
          <p:cNvSpPr>
            <a:spLocks noGrp="1"/>
          </p:cNvSpPr>
          <p:nvPr>
            <p:ph idx="1"/>
          </p:nvPr>
        </p:nvSpPr>
        <p:spPr/>
        <p:txBody>
          <a:bodyPr vert="horz" lIns="0" tIns="0" rIns="0" bIns="0" rtlCol="0" anchor="t">
            <a:normAutofit/>
          </a:bodyPr>
          <a:lstStyle/>
          <a:p>
            <a:r>
              <a:rPr lang="en-IN" dirty="0"/>
              <a:t>Make management of global contracting system more cost-effective and error-free</a:t>
            </a:r>
          </a:p>
        </p:txBody>
      </p:sp>
      <p:sp>
        <p:nvSpPr>
          <p:cNvPr id="4" name="Content Placeholder 3">
            <a:extLst>
              <a:ext uri="{FF2B5EF4-FFF2-40B4-BE49-F238E27FC236}">
                <a16:creationId xmlns:a16="http://schemas.microsoft.com/office/drawing/2014/main" id="{9D229E5A-DF62-4354-9750-7A384F749122}"/>
              </a:ext>
            </a:extLst>
          </p:cNvPr>
          <p:cNvSpPr>
            <a:spLocks noGrp="1"/>
          </p:cNvSpPr>
          <p:nvPr>
            <p:ph sz="quarter" idx="13"/>
          </p:nvPr>
        </p:nvSpPr>
        <p:spPr/>
        <p:txBody>
          <a:bodyPr/>
          <a:lstStyle/>
          <a:p>
            <a:r>
              <a:rPr lang="en-IN" dirty="0"/>
              <a:t>Bots automated global contracting system normalizing the WW process</a:t>
            </a:r>
            <a:endParaRPr lang="en-US" dirty="0"/>
          </a:p>
        </p:txBody>
      </p:sp>
      <p:sp>
        <p:nvSpPr>
          <p:cNvPr id="5" name="Content Placeholder 4">
            <a:extLst>
              <a:ext uri="{FF2B5EF4-FFF2-40B4-BE49-F238E27FC236}">
                <a16:creationId xmlns:a16="http://schemas.microsoft.com/office/drawing/2014/main" id="{0C06B918-275D-4B46-9DFC-D72DE56E64E1}"/>
              </a:ext>
            </a:extLst>
          </p:cNvPr>
          <p:cNvSpPr>
            <a:spLocks noGrp="1"/>
          </p:cNvSpPr>
          <p:nvPr>
            <p:ph sz="quarter" idx="14"/>
          </p:nvPr>
        </p:nvSpPr>
        <p:spPr/>
        <p:txBody>
          <a:bodyPr vert="horz" lIns="0" tIns="0" rIns="0" bIns="0" rtlCol="0" anchor="t">
            <a:normAutofit/>
          </a:bodyPr>
          <a:lstStyle/>
          <a:p>
            <a:pPr marL="285750" indent="-285750">
              <a:buFont typeface="Arial" panose="020B0604020202020204" pitchFamily="34" charset="0"/>
              <a:buChar char="•"/>
            </a:pPr>
            <a:r>
              <a:rPr lang="en-US" dirty="0"/>
              <a:t>Data validation</a:t>
            </a:r>
          </a:p>
          <a:p>
            <a:pPr marL="285750" indent="-285750">
              <a:buFont typeface="Arial" panose="020B0604020202020204" pitchFamily="34" charset="0"/>
              <a:buChar char="•"/>
            </a:pPr>
            <a:r>
              <a:rPr lang="en-US" dirty="0"/>
              <a:t>Normalize contract data</a:t>
            </a:r>
          </a:p>
          <a:p>
            <a:endParaRPr lang="en-US" dirty="0"/>
          </a:p>
        </p:txBody>
      </p:sp>
      <p:sp>
        <p:nvSpPr>
          <p:cNvPr id="6" name="Content Placeholder 5">
            <a:extLst>
              <a:ext uri="{FF2B5EF4-FFF2-40B4-BE49-F238E27FC236}">
                <a16:creationId xmlns:a16="http://schemas.microsoft.com/office/drawing/2014/main" id="{835A0E9D-9AC7-4BE3-91EC-A1342C6137B0}"/>
              </a:ext>
            </a:extLst>
          </p:cNvPr>
          <p:cNvSpPr>
            <a:spLocks noGrp="1"/>
          </p:cNvSpPr>
          <p:nvPr>
            <p:ph sz="quarter" idx="15"/>
          </p:nvPr>
        </p:nvSpPr>
        <p:spPr/>
        <p:txBody>
          <a:bodyPr vert="horz" lIns="0" tIns="0" rIns="0" bIns="0" rtlCol="0" anchor="t">
            <a:normAutofit/>
          </a:bodyPr>
          <a:lstStyle/>
          <a:p>
            <a:pPr>
              <a:spcBef>
                <a:spcPts val="0"/>
              </a:spcBef>
              <a:spcAft>
                <a:spcPts val="600"/>
              </a:spcAft>
            </a:pPr>
            <a:r>
              <a:rPr lang="en-IN" dirty="0"/>
              <a:t>Elimination of manual intervention in process execution</a:t>
            </a:r>
            <a:endParaRPr lang="en-IN" strike="sngStrike" dirty="0"/>
          </a:p>
          <a:p>
            <a:pPr>
              <a:spcBef>
                <a:spcPts val="0"/>
              </a:spcBef>
              <a:spcAft>
                <a:spcPts val="600"/>
              </a:spcAft>
            </a:pPr>
            <a:r>
              <a:rPr lang="en-IN" dirty="0"/>
              <a:t>Quicker execution</a:t>
            </a:r>
          </a:p>
          <a:p>
            <a:pPr>
              <a:spcBef>
                <a:spcPts val="0"/>
              </a:spcBef>
              <a:spcAft>
                <a:spcPts val="600"/>
              </a:spcAft>
            </a:pPr>
            <a:r>
              <a:rPr lang="en-IN" dirty="0"/>
              <a:t>Normalization of contract data reduces errors </a:t>
            </a:r>
          </a:p>
        </p:txBody>
      </p:sp>
      <p:sp>
        <p:nvSpPr>
          <p:cNvPr id="7" name="Content Placeholder 6">
            <a:extLst>
              <a:ext uri="{FF2B5EF4-FFF2-40B4-BE49-F238E27FC236}">
                <a16:creationId xmlns:a16="http://schemas.microsoft.com/office/drawing/2014/main" id="{E613BCA2-C234-4EE7-841A-682585585ED0}"/>
              </a:ext>
            </a:extLst>
          </p:cNvPr>
          <p:cNvSpPr>
            <a:spLocks noGrp="1"/>
          </p:cNvSpPr>
          <p:nvPr>
            <p:ph sz="quarter" idx="16"/>
          </p:nvPr>
        </p:nvSpPr>
        <p:spPr>
          <a:xfrm>
            <a:off x="346075" y="254000"/>
            <a:ext cx="8626475" cy="369332"/>
          </a:xfrm>
        </p:spPr>
        <p:txBody>
          <a:bodyPr/>
          <a:lstStyle/>
          <a:p>
            <a:r>
              <a:rPr lang="en-US" dirty="0"/>
              <a:t>International Pharmaceutical Manufacturer</a:t>
            </a:r>
          </a:p>
        </p:txBody>
      </p:sp>
      <p:sp>
        <p:nvSpPr>
          <p:cNvPr id="8" name="Content Placeholder 7">
            <a:extLst>
              <a:ext uri="{FF2B5EF4-FFF2-40B4-BE49-F238E27FC236}">
                <a16:creationId xmlns:a16="http://schemas.microsoft.com/office/drawing/2014/main" id="{D6AF0AA0-F8EA-42E1-9EB4-D5B328EEF66C}"/>
              </a:ext>
            </a:extLst>
          </p:cNvPr>
          <p:cNvSpPr>
            <a:spLocks noGrp="1"/>
          </p:cNvSpPr>
          <p:nvPr>
            <p:ph sz="quarter" idx="17"/>
          </p:nvPr>
        </p:nvSpPr>
        <p:spPr/>
        <p:txBody>
          <a:bodyPr/>
          <a:lstStyle/>
          <a:p>
            <a:r>
              <a:rPr lang="en-US" dirty="0"/>
              <a:t>Healthcare Pharmaceuticals</a:t>
            </a:r>
          </a:p>
        </p:txBody>
      </p:sp>
      <p:pic>
        <p:nvPicPr>
          <p:cNvPr id="10" name="Picture 9">
            <a:extLst>
              <a:ext uri="{FF2B5EF4-FFF2-40B4-BE49-F238E27FC236}">
                <a16:creationId xmlns:a16="http://schemas.microsoft.com/office/drawing/2014/main" id="{C8814BCE-3249-44A0-A6BA-1210986C2F26}"/>
              </a:ext>
            </a:extLst>
          </p:cNvPr>
          <p:cNvPicPr>
            <a:picLocks noChangeAspect="1"/>
          </p:cNvPicPr>
          <p:nvPr/>
        </p:nvPicPr>
        <p:blipFill>
          <a:blip r:embed="rId2"/>
          <a:stretch>
            <a:fillRect/>
          </a:stretch>
        </p:blipFill>
        <p:spPr>
          <a:xfrm>
            <a:off x="10881107" y="90311"/>
            <a:ext cx="646232" cy="676715"/>
          </a:xfrm>
          <a:prstGeom prst="rect">
            <a:avLst/>
          </a:prstGeom>
        </p:spPr>
      </p:pic>
    </p:spTree>
    <p:extLst>
      <p:ext uri="{BB962C8B-B14F-4D97-AF65-F5344CB8AC3E}">
        <p14:creationId xmlns:p14="http://schemas.microsoft.com/office/powerpoint/2010/main" val="6655953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8325-3B6F-4926-98E8-012B42D414AE}"/>
              </a:ext>
            </a:extLst>
          </p:cNvPr>
          <p:cNvSpPr>
            <a:spLocks noGrp="1"/>
          </p:cNvSpPr>
          <p:nvPr>
            <p:ph type="title"/>
          </p:nvPr>
        </p:nvSpPr>
        <p:spPr/>
        <p:txBody>
          <a:bodyPr>
            <a:normAutofit fontScale="90000"/>
          </a:bodyPr>
          <a:lstStyle/>
          <a:p>
            <a:r>
              <a:rPr lang="en-US" dirty="0"/>
              <a:t>Macy’s - Retail</a:t>
            </a:r>
          </a:p>
        </p:txBody>
      </p:sp>
      <p:sp>
        <p:nvSpPr>
          <p:cNvPr id="3" name="Content Placeholder 2">
            <a:extLst>
              <a:ext uri="{FF2B5EF4-FFF2-40B4-BE49-F238E27FC236}">
                <a16:creationId xmlns:a16="http://schemas.microsoft.com/office/drawing/2014/main" id="{9B1D5710-15D4-4F19-9D77-0261CDAFF8D4}"/>
              </a:ext>
            </a:extLst>
          </p:cNvPr>
          <p:cNvSpPr>
            <a:spLocks noGrp="1"/>
          </p:cNvSpPr>
          <p:nvPr>
            <p:ph idx="1"/>
          </p:nvPr>
        </p:nvSpPr>
        <p:spPr/>
        <p:txBody>
          <a:bodyPr vert="horz" lIns="0" tIns="0" rIns="0" bIns="0" rtlCol="0" anchor="t">
            <a:normAutofit/>
          </a:bodyPr>
          <a:lstStyle/>
          <a:p>
            <a:r>
              <a:rPr lang="en-IN" dirty="0"/>
              <a:t>Ensure timely, efficient payroll execution process</a:t>
            </a:r>
            <a:endParaRPr lang="en-US" dirty="0"/>
          </a:p>
          <a:p>
            <a:endParaRPr lang="en-US" dirty="0"/>
          </a:p>
        </p:txBody>
      </p:sp>
      <p:sp>
        <p:nvSpPr>
          <p:cNvPr id="4" name="Content Placeholder 3">
            <a:extLst>
              <a:ext uri="{FF2B5EF4-FFF2-40B4-BE49-F238E27FC236}">
                <a16:creationId xmlns:a16="http://schemas.microsoft.com/office/drawing/2014/main" id="{DB29BDA5-739C-4DF6-85A2-CACB1352335A}"/>
              </a:ext>
            </a:extLst>
          </p:cNvPr>
          <p:cNvSpPr>
            <a:spLocks noGrp="1"/>
          </p:cNvSpPr>
          <p:nvPr>
            <p:ph sz="quarter" idx="13"/>
          </p:nvPr>
        </p:nvSpPr>
        <p:spPr/>
        <p:txBody>
          <a:bodyPr/>
          <a:lstStyle/>
          <a:p>
            <a:r>
              <a:rPr lang="en-IN" dirty="0"/>
              <a:t>Bots were deployed to automate various processes using the PeopleSoft HRMS web front-end</a:t>
            </a:r>
            <a:endParaRPr lang="en-US" dirty="0"/>
          </a:p>
          <a:p>
            <a:endParaRPr lang="en-US" dirty="0"/>
          </a:p>
        </p:txBody>
      </p:sp>
      <p:sp>
        <p:nvSpPr>
          <p:cNvPr id="5" name="Content Placeholder 4">
            <a:extLst>
              <a:ext uri="{FF2B5EF4-FFF2-40B4-BE49-F238E27FC236}">
                <a16:creationId xmlns:a16="http://schemas.microsoft.com/office/drawing/2014/main" id="{5B5EF595-9C06-4ABB-93E0-5999D509A978}"/>
              </a:ext>
            </a:extLst>
          </p:cNvPr>
          <p:cNvSpPr>
            <a:spLocks noGrp="1"/>
          </p:cNvSpPr>
          <p:nvPr>
            <p:ph sz="quarter" idx="14"/>
          </p:nvPr>
        </p:nvSpPr>
        <p:spPr/>
        <p:txBody>
          <a:bodyPr vert="horz" lIns="0" tIns="0" rIns="0" bIns="0" rtlCol="0" anchor="t">
            <a:normAutofit/>
          </a:bodyPr>
          <a:lstStyle/>
          <a:p>
            <a:pPr marL="285750" indent="-285750">
              <a:buFont typeface="Arial" panose="020B0604020202020204" pitchFamily="34" charset="0"/>
              <a:buChar char="•"/>
            </a:pPr>
            <a:r>
              <a:rPr lang="en-IN" dirty="0"/>
              <a:t>Payroll execution</a:t>
            </a:r>
          </a:p>
          <a:p>
            <a:pPr marL="285750" indent="-285750">
              <a:buFont typeface="Arial" panose="020B0604020202020204" pitchFamily="34" charset="0"/>
              <a:buChar char="•"/>
            </a:pPr>
            <a:r>
              <a:rPr lang="en-IN" dirty="0"/>
              <a:t>Monthly report generation</a:t>
            </a:r>
          </a:p>
          <a:p>
            <a:pPr marL="285750" indent="-285750">
              <a:buFont typeface="Arial" panose="020B0604020202020204" pitchFamily="34" charset="0"/>
              <a:buChar char="•"/>
            </a:pPr>
            <a:r>
              <a:rPr lang="en-IN" dirty="0"/>
              <a:t>Basic IT procedures</a:t>
            </a:r>
            <a:endParaRPr lang="en-US" dirty="0"/>
          </a:p>
        </p:txBody>
      </p:sp>
      <p:sp>
        <p:nvSpPr>
          <p:cNvPr id="6" name="Content Placeholder 5">
            <a:extLst>
              <a:ext uri="{FF2B5EF4-FFF2-40B4-BE49-F238E27FC236}">
                <a16:creationId xmlns:a16="http://schemas.microsoft.com/office/drawing/2014/main" id="{7C855C5C-B953-410F-B316-FDF950602996}"/>
              </a:ext>
            </a:extLst>
          </p:cNvPr>
          <p:cNvSpPr>
            <a:spLocks noGrp="1"/>
          </p:cNvSpPr>
          <p:nvPr>
            <p:ph sz="quarter" idx="15"/>
          </p:nvPr>
        </p:nvSpPr>
        <p:spPr/>
        <p:txBody>
          <a:bodyPr>
            <a:normAutofit fontScale="85000" lnSpcReduction="10000"/>
          </a:bodyPr>
          <a:lstStyle/>
          <a:p>
            <a:pPr>
              <a:spcBef>
                <a:spcPts val="0"/>
              </a:spcBef>
              <a:spcAft>
                <a:spcPts val="600"/>
              </a:spcAft>
            </a:pPr>
            <a:r>
              <a:rPr lang="en-US" dirty="0"/>
              <a:t>With prompt, error-free payroll delivery, significant increase in employee satisfaction</a:t>
            </a:r>
          </a:p>
          <a:p>
            <a:pPr>
              <a:spcBef>
                <a:spcPts val="0"/>
              </a:spcBef>
              <a:spcAft>
                <a:spcPts val="600"/>
              </a:spcAft>
            </a:pPr>
            <a:r>
              <a:rPr lang="en-US" dirty="0"/>
              <a:t>Normalization of monthly employee reporting across the organization</a:t>
            </a:r>
          </a:p>
          <a:p>
            <a:pPr>
              <a:spcBef>
                <a:spcPts val="0"/>
              </a:spcBef>
              <a:spcAft>
                <a:spcPts val="600"/>
              </a:spcAft>
            </a:pPr>
            <a:r>
              <a:rPr lang="en-IN" dirty="0"/>
              <a:t>Decrease in payroll execution time and cost </a:t>
            </a:r>
          </a:p>
        </p:txBody>
      </p:sp>
      <p:sp>
        <p:nvSpPr>
          <p:cNvPr id="7" name="Content Placeholder 6">
            <a:extLst>
              <a:ext uri="{FF2B5EF4-FFF2-40B4-BE49-F238E27FC236}">
                <a16:creationId xmlns:a16="http://schemas.microsoft.com/office/drawing/2014/main" id="{73F91A11-1063-4C5C-9A3B-A62CFBB508CF}"/>
              </a:ext>
            </a:extLst>
          </p:cNvPr>
          <p:cNvSpPr>
            <a:spLocks noGrp="1"/>
          </p:cNvSpPr>
          <p:nvPr>
            <p:ph sz="quarter" idx="16"/>
          </p:nvPr>
        </p:nvSpPr>
        <p:spPr>
          <a:xfrm>
            <a:off x="346075" y="254000"/>
            <a:ext cx="8626475" cy="369332"/>
          </a:xfrm>
        </p:spPr>
        <p:txBody>
          <a:bodyPr/>
          <a:lstStyle/>
          <a:p>
            <a:r>
              <a:rPr lang="en-US" dirty="0"/>
              <a:t>US Retailer</a:t>
            </a:r>
          </a:p>
        </p:txBody>
      </p:sp>
      <p:sp>
        <p:nvSpPr>
          <p:cNvPr id="8" name="Content Placeholder 7">
            <a:extLst>
              <a:ext uri="{FF2B5EF4-FFF2-40B4-BE49-F238E27FC236}">
                <a16:creationId xmlns:a16="http://schemas.microsoft.com/office/drawing/2014/main" id="{575901D2-B8A1-405D-A9AE-8CFCF71B3EF6}"/>
              </a:ext>
            </a:extLst>
          </p:cNvPr>
          <p:cNvSpPr>
            <a:spLocks noGrp="1"/>
          </p:cNvSpPr>
          <p:nvPr>
            <p:ph sz="quarter" idx="17"/>
          </p:nvPr>
        </p:nvSpPr>
        <p:spPr/>
        <p:txBody>
          <a:bodyPr/>
          <a:lstStyle/>
          <a:p>
            <a:r>
              <a:rPr lang="en-US" dirty="0"/>
              <a:t>Retail</a:t>
            </a:r>
          </a:p>
        </p:txBody>
      </p:sp>
      <p:pic>
        <p:nvPicPr>
          <p:cNvPr id="10" name="Picture 9">
            <a:extLst>
              <a:ext uri="{FF2B5EF4-FFF2-40B4-BE49-F238E27FC236}">
                <a16:creationId xmlns:a16="http://schemas.microsoft.com/office/drawing/2014/main" id="{F542A131-1F8D-419B-9562-45D38463EAA4}"/>
              </a:ext>
            </a:extLst>
          </p:cNvPr>
          <p:cNvPicPr>
            <a:picLocks noChangeAspect="1"/>
          </p:cNvPicPr>
          <p:nvPr/>
        </p:nvPicPr>
        <p:blipFill>
          <a:blip r:embed="rId2"/>
          <a:stretch>
            <a:fillRect/>
          </a:stretch>
        </p:blipFill>
        <p:spPr>
          <a:xfrm>
            <a:off x="10881107" y="90311"/>
            <a:ext cx="646232" cy="676715"/>
          </a:xfrm>
          <a:prstGeom prst="rect">
            <a:avLst/>
          </a:prstGeom>
        </p:spPr>
      </p:pic>
    </p:spTree>
    <p:extLst>
      <p:ext uri="{BB962C8B-B14F-4D97-AF65-F5344CB8AC3E}">
        <p14:creationId xmlns:p14="http://schemas.microsoft.com/office/powerpoint/2010/main" val="27594735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246BA-2AB6-49BB-8E49-9DD31E72C2AB}"/>
              </a:ext>
            </a:extLst>
          </p:cNvPr>
          <p:cNvSpPr>
            <a:spLocks noGrp="1"/>
          </p:cNvSpPr>
          <p:nvPr>
            <p:ph type="title"/>
          </p:nvPr>
        </p:nvSpPr>
        <p:spPr/>
        <p:txBody>
          <a:bodyPr>
            <a:normAutofit fontScale="90000"/>
          </a:bodyPr>
          <a:lstStyle/>
          <a:p>
            <a:r>
              <a:rPr lang="en-US" dirty="0"/>
              <a:t>LATAM Airlines - Transportation</a:t>
            </a:r>
          </a:p>
        </p:txBody>
      </p:sp>
      <p:sp>
        <p:nvSpPr>
          <p:cNvPr id="3" name="Content Placeholder 2">
            <a:extLst>
              <a:ext uri="{FF2B5EF4-FFF2-40B4-BE49-F238E27FC236}">
                <a16:creationId xmlns:a16="http://schemas.microsoft.com/office/drawing/2014/main" id="{3C567F10-0836-4619-B944-B2B93E9F4495}"/>
              </a:ext>
            </a:extLst>
          </p:cNvPr>
          <p:cNvSpPr>
            <a:spLocks noGrp="1"/>
          </p:cNvSpPr>
          <p:nvPr>
            <p:ph idx="1"/>
          </p:nvPr>
        </p:nvSpPr>
        <p:spPr/>
        <p:txBody>
          <a:bodyPr vert="horz" lIns="0" tIns="0" rIns="0" bIns="0" rtlCol="0" anchor="t">
            <a:normAutofit/>
          </a:bodyPr>
          <a:lstStyle/>
          <a:p>
            <a:r>
              <a:rPr lang="en-IN" dirty="0"/>
              <a:t>Increase customer satisfaction by updating published fare data in timely manner without impacting pricing team’s schedule</a:t>
            </a:r>
            <a:endParaRPr lang="en-US" dirty="0"/>
          </a:p>
        </p:txBody>
      </p:sp>
      <p:sp>
        <p:nvSpPr>
          <p:cNvPr id="4" name="Content Placeholder 3">
            <a:extLst>
              <a:ext uri="{FF2B5EF4-FFF2-40B4-BE49-F238E27FC236}">
                <a16:creationId xmlns:a16="http://schemas.microsoft.com/office/drawing/2014/main" id="{F1B416D5-4728-4F39-92AE-E90D6E03B514}"/>
              </a:ext>
            </a:extLst>
          </p:cNvPr>
          <p:cNvSpPr>
            <a:spLocks noGrp="1"/>
          </p:cNvSpPr>
          <p:nvPr>
            <p:ph sz="quarter" idx="13"/>
          </p:nvPr>
        </p:nvSpPr>
        <p:spPr/>
        <p:txBody>
          <a:bodyPr/>
          <a:lstStyle/>
          <a:p>
            <a:r>
              <a:rPr lang="en-IN" dirty="0"/>
              <a:t>Bots were deployed to automate all aspects of the fare and revenue management process</a:t>
            </a:r>
            <a:endParaRPr lang="en-US" dirty="0"/>
          </a:p>
          <a:p>
            <a:endParaRPr lang="en-US" dirty="0"/>
          </a:p>
        </p:txBody>
      </p:sp>
      <p:sp>
        <p:nvSpPr>
          <p:cNvPr id="5" name="Content Placeholder 4">
            <a:extLst>
              <a:ext uri="{FF2B5EF4-FFF2-40B4-BE49-F238E27FC236}">
                <a16:creationId xmlns:a16="http://schemas.microsoft.com/office/drawing/2014/main" id="{55E22C63-7060-4CFE-99CD-B68188F9DFAC}"/>
              </a:ext>
            </a:extLst>
          </p:cNvPr>
          <p:cNvSpPr>
            <a:spLocks noGrp="1"/>
          </p:cNvSpPr>
          <p:nvPr>
            <p:ph sz="quarter" idx="14"/>
          </p:nvPr>
        </p:nvSpPr>
        <p:spPr/>
        <p:txBody>
          <a:bodyPr vert="horz" lIns="0" tIns="0" rIns="0" bIns="0" rtlCol="0" anchor="t">
            <a:normAutofit/>
          </a:bodyPr>
          <a:lstStyle/>
          <a:p>
            <a:pPr marL="285750" indent="-285750">
              <a:buFont typeface="Arial" panose="020B0604020202020204" pitchFamily="34" charset="0"/>
              <a:buChar char="•"/>
            </a:pPr>
            <a:r>
              <a:rPr lang="en-IN" dirty="0"/>
              <a:t>Fare data collection</a:t>
            </a:r>
          </a:p>
          <a:p>
            <a:pPr marL="285750" indent="-285750">
              <a:spcBef>
                <a:spcPts val="1300"/>
              </a:spcBef>
              <a:buFont typeface="Arial" panose="020B0604020202020204" pitchFamily="34" charset="0"/>
              <a:buChar char="•"/>
            </a:pPr>
            <a:r>
              <a:rPr lang="en-IN" dirty="0"/>
              <a:t>Fare review &amp; analysis</a:t>
            </a:r>
            <a:endParaRPr lang="en-IN" dirty="0">
              <a:solidFill>
                <a:schemeClr val="tx1"/>
              </a:solidFill>
            </a:endParaRPr>
          </a:p>
          <a:p>
            <a:pPr marL="285750" indent="-285750">
              <a:spcBef>
                <a:spcPts val="1300"/>
              </a:spcBef>
              <a:buFont typeface="Arial" panose="020B0604020202020204" pitchFamily="34" charset="0"/>
              <a:buChar char="•"/>
            </a:pPr>
            <a:r>
              <a:rPr lang="en-IN" dirty="0"/>
              <a:t>Fare updates</a:t>
            </a:r>
          </a:p>
          <a:p>
            <a:pPr marL="285750" indent="-285750">
              <a:buFont typeface="Arial" panose="020B0604020202020204" pitchFamily="34" charset="0"/>
              <a:buChar char="•"/>
            </a:pPr>
            <a:r>
              <a:rPr lang="en-IN" dirty="0"/>
              <a:t>Revenue management</a:t>
            </a:r>
          </a:p>
          <a:p>
            <a:pPr marL="285750" indent="-285750">
              <a:buFont typeface="Arial" panose="020B0604020202020204" pitchFamily="34" charset="0"/>
              <a:buChar char="•"/>
            </a:pPr>
            <a:r>
              <a:rPr lang="en-IN" dirty="0"/>
              <a:t>Charter requests</a:t>
            </a:r>
            <a:endParaRPr lang="en-US" dirty="0"/>
          </a:p>
          <a:p>
            <a:endParaRPr lang="en-US" dirty="0"/>
          </a:p>
        </p:txBody>
      </p:sp>
      <p:sp>
        <p:nvSpPr>
          <p:cNvPr id="6" name="Content Placeholder 5">
            <a:extLst>
              <a:ext uri="{FF2B5EF4-FFF2-40B4-BE49-F238E27FC236}">
                <a16:creationId xmlns:a16="http://schemas.microsoft.com/office/drawing/2014/main" id="{62737964-A6F4-4D1D-827D-078F7AA1EAA0}"/>
              </a:ext>
            </a:extLst>
          </p:cNvPr>
          <p:cNvSpPr>
            <a:spLocks noGrp="1"/>
          </p:cNvSpPr>
          <p:nvPr>
            <p:ph sz="quarter" idx="15"/>
          </p:nvPr>
        </p:nvSpPr>
        <p:spPr>
          <a:xfrm>
            <a:off x="9202721" y="1865143"/>
            <a:ext cx="2620433" cy="2757189"/>
          </a:xfrm>
        </p:spPr>
        <p:txBody>
          <a:bodyPr>
            <a:normAutofit fontScale="77500" lnSpcReduction="20000"/>
          </a:bodyPr>
          <a:lstStyle/>
          <a:p>
            <a:pPr>
              <a:spcBef>
                <a:spcPts val="0"/>
              </a:spcBef>
              <a:spcAft>
                <a:spcPts val="600"/>
              </a:spcAft>
            </a:pPr>
            <a:r>
              <a:rPr lang="en-IN" dirty="0"/>
              <a:t>Improvement in customer satisfaction</a:t>
            </a:r>
          </a:p>
          <a:p>
            <a:pPr>
              <a:spcBef>
                <a:spcPts val="0"/>
              </a:spcBef>
              <a:spcAft>
                <a:spcPts val="600"/>
              </a:spcAft>
            </a:pPr>
            <a:r>
              <a:rPr lang="en-IN" dirty="0"/>
              <a:t>75% reduction in the time to update ATPCO-published fare data</a:t>
            </a:r>
          </a:p>
          <a:p>
            <a:pPr>
              <a:spcBef>
                <a:spcPts val="0"/>
              </a:spcBef>
              <a:spcAft>
                <a:spcPts val="600"/>
              </a:spcAft>
            </a:pPr>
            <a:r>
              <a:rPr lang="en-IN" dirty="0"/>
              <a:t>With automation of charter request process, significant reduction in manual effort ~ 840 flights annually</a:t>
            </a:r>
          </a:p>
          <a:p>
            <a:pPr>
              <a:spcBef>
                <a:spcPts val="0"/>
              </a:spcBef>
              <a:spcAft>
                <a:spcPts val="600"/>
              </a:spcAft>
            </a:pPr>
            <a:r>
              <a:rPr lang="en-IN" dirty="0"/>
              <a:t>Zero impact on the pricing team’s schedule</a:t>
            </a:r>
            <a:endParaRPr lang="en-US" dirty="0"/>
          </a:p>
          <a:p>
            <a:pPr>
              <a:spcBef>
                <a:spcPts val="0"/>
              </a:spcBef>
              <a:spcAft>
                <a:spcPts val="600"/>
              </a:spcAft>
            </a:pPr>
            <a:endParaRPr lang="en-US" dirty="0"/>
          </a:p>
        </p:txBody>
      </p:sp>
      <p:sp>
        <p:nvSpPr>
          <p:cNvPr id="7" name="Content Placeholder 6">
            <a:extLst>
              <a:ext uri="{FF2B5EF4-FFF2-40B4-BE49-F238E27FC236}">
                <a16:creationId xmlns:a16="http://schemas.microsoft.com/office/drawing/2014/main" id="{9843C53D-B997-4BA4-BA15-45F96452508B}"/>
              </a:ext>
            </a:extLst>
          </p:cNvPr>
          <p:cNvSpPr>
            <a:spLocks noGrp="1"/>
          </p:cNvSpPr>
          <p:nvPr>
            <p:ph sz="quarter" idx="16"/>
          </p:nvPr>
        </p:nvSpPr>
        <p:spPr>
          <a:xfrm>
            <a:off x="346075" y="254000"/>
            <a:ext cx="8626475" cy="369332"/>
          </a:xfrm>
        </p:spPr>
        <p:txBody>
          <a:bodyPr/>
          <a:lstStyle/>
          <a:p>
            <a:r>
              <a:rPr lang="en-US" dirty="0"/>
              <a:t>LATAM Airlines</a:t>
            </a:r>
          </a:p>
        </p:txBody>
      </p:sp>
      <p:sp>
        <p:nvSpPr>
          <p:cNvPr id="8" name="Content Placeholder 7">
            <a:extLst>
              <a:ext uri="{FF2B5EF4-FFF2-40B4-BE49-F238E27FC236}">
                <a16:creationId xmlns:a16="http://schemas.microsoft.com/office/drawing/2014/main" id="{4EB0873A-ED16-4770-AF34-4C82F9B823F4}"/>
              </a:ext>
            </a:extLst>
          </p:cNvPr>
          <p:cNvSpPr>
            <a:spLocks noGrp="1"/>
          </p:cNvSpPr>
          <p:nvPr>
            <p:ph sz="quarter" idx="17"/>
          </p:nvPr>
        </p:nvSpPr>
        <p:spPr/>
        <p:txBody>
          <a:bodyPr/>
          <a:lstStyle/>
          <a:p>
            <a:r>
              <a:rPr lang="en-US" dirty="0"/>
              <a:t>Transportation - Airlines</a:t>
            </a:r>
          </a:p>
        </p:txBody>
      </p:sp>
      <p:pic>
        <p:nvPicPr>
          <p:cNvPr id="9" name="Picture 8">
            <a:extLst>
              <a:ext uri="{FF2B5EF4-FFF2-40B4-BE49-F238E27FC236}">
                <a16:creationId xmlns:a16="http://schemas.microsoft.com/office/drawing/2014/main" id="{3279026A-48AF-4773-AAA5-29909C251EB7}"/>
              </a:ext>
            </a:extLst>
          </p:cNvPr>
          <p:cNvPicPr>
            <a:picLocks noChangeAspect="1"/>
          </p:cNvPicPr>
          <p:nvPr/>
        </p:nvPicPr>
        <p:blipFill rotWithShape="1">
          <a:blip r:embed="rId2"/>
          <a:srcRect t="34716" b="36042"/>
          <a:stretch/>
        </p:blipFill>
        <p:spPr>
          <a:xfrm>
            <a:off x="9062549" y="238919"/>
            <a:ext cx="2520914" cy="438150"/>
          </a:xfrm>
          <a:prstGeom prst="rect">
            <a:avLst/>
          </a:prstGeom>
        </p:spPr>
      </p:pic>
    </p:spTree>
    <p:extLst>
      <p:ext uri="{BB962C8B-B14F-4D97-AF65-F5344CB8AC3E}">
        <p14:creationId xmlns:p14="http://schemas.microsoft.com/office/powerpoint/2010/main" val="35588808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D2726-DE2A-4E7E-94E6-D7EFC0B14437}"/>
              </a:ext>
            </a:extLst>
          </p:cNvPr>
          <p:cNvSpPr>
            <a:spLocks noGrp="1"/>
          </p:cNvSpPr>
          <p:nvPr>
            <p:ph type="title"/>
          </p:nvPr>
        </p:nvSpPr>
        <p:spPr/>
        <p:txBody>
          <a:bodyPr>
            <a:normAutofit fontScale="90000"/>
          </a:bodyPr>
          <a:lstStyle/>
          <a:p>
            <a:r>
              <a:rPr lang="en-US" dirty="0"/>
              <a:t> </a:t>
            </a:r>
            <a:r>
              <a:rPr lang="en-US" dirty="0" err="1"/>
              <a:t>Smartgroup</a:t>
            </a:r>
            <a:r>
              <a:rPr lang="en-US" dirty="0"/>
              <a:t> – Services Human Resources	</a:t>
            </a:r>
          </a:p>
        </p:txBody>
      </p:sp>
      <p:sp>
        <p:nvSpPr>
          <p:cNvPr id="3" name="Content Placeholder 2">
            <a:extLst>
              <a:ext uri="{FF2B5EF4-FFF2-40B4-BE49-F238E27FC236}">
                <a16:creationId xmlns:a16="http://schemas.microsoft.com/office/drawing/2014/main" id="{72846780-E489-4CCA-9F66-1970AABCFA55}"/>
              </a:ext>
            </a:extLst>
          </p:cNvPr>
          <p:cNvSpPr>
            <a:spLocks noGrp="1"/>
          </p:cNvSpPr>
          <p:nvPr>
            <p:ph idx="1"/>
          </p:nvPr>
        </p:nvSpPr>
        <p:spPr/>
        <p:txBody>
          <a:bodyPr vert="horz" lIns="0" tIns="0" rIns="0" bIns="0" rtlCol="0" anchor="t">
            <a:normAutofit/>
          </a:bodyPr>
          <a:lstStyle/>
          <a:p>
            <a:r>
              <a:rPr lang="en-IN" dirty="0"/>
              <a:t>Expedite complex motor vehicle leasing process for the Australian government</a:t>
            </a:r>
            <a:endParaRPr lang="en-US" dirty="0"/>
          </a:p>
        </p:txBody>
      </p:sp>
      <p:sp>
        <p:nvSpPr>
          <p:cNvPr id="4" name="Content Placeholder 3">
            <a:extLst>
              <a:ext uri="{FF2B5EF4-FFF2-40B4-BE49-F238E27FC236}">
                <a16:creationId xmlns:a16="http://schemas.microsoft.com/office/drawing/2014/main" id="{489A41AF-166F-4831-9483-892936BC29CE}"/>
              </a:ext>
            </a:extLst>
          </p:cNvPr>
          <p:cNvSpPr>
            <a:spLocks noGrp="1"/>
          </p:cNvSpPr>
          <p:nvPr>
            <p:ph sz="quarter" idx="13"/>
          </p:nvPr>
        </p:nvSpPr>
        <p:spPr/>
        <p:txBody>
          <a:bodyPr/>
          <a:lstStyle/>
          <a:p>
            <a:r>
              <a:rPr lang="en-IN" dirty="0"/>
              <a:t>Bots automated the complete vehicle registration process integrating data from various data sources including validation, exception handling and reporting</a:t>
            </a:r>
            <a:endParaRPr lang="en-US" dirty="0"/>
          </a:p>
        </p:txBody>
      </p:sp>
      <p:sp>
        <p:nvSpPr>
          <p:cNvPr id="5" name="Content Placeholder 4">
            <a:extLst>
              <a:ext uri="{FF2B5EF4-FFF2-40B4-BE49-F238E27FC236}">
                <a16:creationId xmlns:a16="http://schemas.microsoft.com/office/drawing/2014/main" id="{8FA633E0-31FA-446E-9C2C-879FEB7D234F}"/>
              </a:ext>
            </a:extLst>
          </p:cNvPr>
          <p:cNvSpPr>
            <a:spLocks noGrp="1"/>
          </p:cNvSpPr>
          <p:nvPr>
            <p:ph sz="quarter" idx="14"/>
          </p:nvPr>
        </p:nvSpPr>
        <p:spPr/>
        <p:txBody>
          <a:bodyPr vert="horz" lIns="0" tIns="0" rIns="0" bIns="0" rtlCol="0" anchor="t">
            <a:normAutofit/>
          </a:bodyPr>
          <a:lstStyle/>
          <a:p>
            <a:pPr marL="285750" indent="-285750">
              <a:spcBef>
                <a:spcPts val="0"/>
              </a:spcBef>
              <a:spcAft>
                <a:spcPts val="600"/>
              </a:spcAft>
              <a:buFont typeface="Arial" panose="020B0604020202020204" pitchFamily="34" charset="0"/>
              <a:buChar char="•"/>
            </a:pPr>
            <a:r>
              <a:rPr lang="en-IN" dirty="0"/>
              <a:t>Data integration</a:t>
            </a:r>
          </a:p>
          <a:p>
            <a:pPr marL="285750" indent="-285750">
              <a:spcBef>
                <a:spcPts val="0"/>
              </a:spcBef>
              <a:spcAft>
                <a:spcPts val="600"/>
              </a:spcAft>
              <a:buFont typeface="Arial" panose="020B0604020202020204" pitchFamily="34" charset="0"/>
              <a:buChar char="•"/>
            </a:pPr>
            <a:r>
              <a:rPr lang="en-IN" dirty="0"/>
              <a:t>Data validation</a:t>
            </a:r>
          </a:p>
          <a:p>
            <a:pPr marL="285750" indent="-285750">
              <a:spcBef>
                <a:spcPts val="0"/>
              </a:spcBef>
              <a:spcAft>
                <a:spcPts val="600"/>
              </a:spcAft>
              <a:buFont typeface="Arial" panose="020B0604020202020204" pitchFamily="34" charset="0"/>
              <a:buChar char="•"/>
            </a:pPr>
            <a:r>
              <a:rPr lang="en-IN" dirty="0"/>
              <a:t>Exception handling</a:t>
            </a:r>
          </a:p>
          <a:p>
            <a:pPr marL="285750" indent="-285750">
              <a:spcBef>
                <a:spcPts val="0"/>
              </a:spcBef>
              <a:spcAft>
                <a:spcPts val="600"/>
              </a:spcAft>
              <a:buFont typeface="Arial" panose="020B0604020202020204" pitchFamily="34" charset="0"/>
              <a:buChar char="•"/>
            </a:pPr>
            <a:r>
              <a:rPr lang="en-IN" dirty="0"/>
              <a:t>Report generation</a:t>
            </a:r>
            <a:endParaRPr lang="en-US" dirty="0"/>
          </a:p>
        </p:txBody>
      </p:sp>
      <p:sp>
        <p:nvSpPr>
          <p:cNvPr id="6" name="Content Placeholder 5">
            <a:extLst>
              <a:ext uri="{FF2B5EF4-FFF2-40B4-BE49-F238E27FC236}">
                <a16:creationId xmlns:a16="http://schemas.microsoft.com/office/drawing/2014/main" id="{B8B9190A-8021-48B4-BA68-F9256693D6F1}"/>
              </a:ext>
            </a:extLst>
          </p:cNvPr>
          <p:cNvSpPr>
            <a:spLocks noGrp="1"/>
          </p:cNvSpPr>
          <p:nvPr>
            <p:ph sz="quarter" idx="15"/>
          </p:nvPr>
        </p:nvSpPr>
        <p:spPr/>
        <p:txBody>
          <a:bodyPr vert="horz" lIns="0" tIns="0" rIns="0" bIns="0" rtlCol="0" anchor="t">
            <a:normAutofit/>
          </a:bodyPr>
          <a:lstStyle/>
          <a:p>
            <a:pPr>
              <a:spcBef>
                <a:spcPts val="0"/>
              </a:spcBef>
              <a:spcAft>
                <a:spcPts val="600"/>
              </a:spcAft>
            </a:pPr>
            <a:r>
              <a:rPr lang="en-IN" dirty="0"/>
              <a:t>Provide customers with an exemplary experience</a:t>
            </a:r>
          </a:p>
          <a:p>
            <a:pPr>
              <a:spcBef>
                <a:spcPts val="0"/>
              </a:spcBef>
              <a:spcAft>
                <a:spcPts val="600"/>
              </a:spcAft>
            </a:pPr>
            <a:r>
              <a:rPr lang="en-IN" dirty="0"/>
              <a:t>Reduction of ~13,000 man hours annually</a:t>
            </a:r>
            <a:endParaRPr lang="en-US" dirty="0"/>
          </a:p>
        </p:txBody>
      </p:sp>
      <p:sp>
        <p:nvSpPr>
          <p:cNvPr id="7" name="Content Placeholder 6">
            <a:extLst>
              <a:ext uri="{FF2B5EF4-FFF2-40B4-BE49-F238E27FC236}">
                <a16:creationId xmlns:a16="http://schemas.microsoft.com/office/drawing/2014/main" id="{74950E91-5AEC-40D9-B953-3A984A45E216}"/>
              </a:ext>
            </a:extLst>
          </p:cNvPr>
          <p:cNvSpPr>
            <a:spLocks noGrp="1"/>
          </p:cNvSpPr>
          <p:nvPr>
            <p:ph sz="quarter" idx="16"/>
          </p:nvPr>
        </p:nvSpPr>
        <p:spPr>
          <a:xfrm>
            <a:off x="346075" y="254000"/>
            <a:ext cx="8626475" cy="369332"/>
          </a:xfrm>
        </p:spPr>
        <p:txBody>
          <a:bodyPr/>
          <a:lstStyle/>
          <a:p>
            <a:r>
              <a:rPr lang="en-US" dirty="0"/>
              <a:t>Government Consulting Firm</a:t>
            </a:r>
          </a:p>
        </p:txBody>
      </p:sp>
      <p:sp>
        <p:nvSpPr>
          <p:cNvPr id="8" name="Content Placeholder 7">
            <a:extLst>
              <a:ext uri="{FF2B5EF4-FFF2-40B4-BE49-F238E27FC236}">
                <a16:creationId xmlns:a16="http://schemas.microsoft.com/office/drawing/2014/main" id="{8168ACED-8659-44FA-AE01-D345BBDF0E7C}"/>
              </a:ext>
            </a:extLst>
          </p:cNvPr>
          <p:cNvSpPr>
            <a:spLocks noGrp="1"/>
          </p:cNvSpPr>
          <p:nvPr>
            <p:ph sz="quarter" idx="17"/>
          </p:nvPr>
        </p:nvSpPr>
        <p:spPr/>
        <p:txBody>
          <a:bodyPr/>
          <a:lstStyle/>
          <a:p>
            <a:r>
              <a:rPr lang="en-US" dirty="0"/>
              <a:t>Services – Human resources</a:t>
            </a:r>
          </a:p>
        </p:txBody>
      </p:sp>
      <p:pic>
        <p:nvPicPr>
          <p:cNvPr id="10" name="Picture 9">
            <a:extLst>
              <a:ext uri="{FF2B5EF4-FFF2-40B4-BE49-F238E27FC236}">
                <a16:creationId xmlns:a16="http://schemas.microsoft.com/office/drawing/2014/main" id="{72D522BE-2851-4E66-888C-1AC57B335170}"/>
              </a:ext>
            </a:extLst>
          </p:cNvPr>
          <p:cNvPicPr>
            <a:picLocks noChangeAspect="1"/>
          </p:cNvPicPr>
          <p:nvPr/>
        </p:nvPicPr>
        <p:blipFill>
          <a:blip r:embed="rId2"/>
          <a:stretch>
            <a:fillRect/>
          </a:stretch>
        </p:blipFill>
        <p:spPr>
          <a:xfrm>
            <a:off x="10881107" y="90311"/>
            <a:ext cx="646232" cy="676715"/>
          </a:xfrm>
          <a:prstGeom prst="rect">
            <a:avLst/>
          </a:prstGeom>
        </p:spPr>
      </p:pic>
    </p:spTree>
    <p:extLst>
      <p:ext uri="{BB962C8B-B14F-4D97-AF65-F5344CB8AC3E}">
        <p14:creationId xmlns:p14="http://schemas.microsoft.com/office/powerpoint/2010/main" val="1911614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1B7D2-2DCF-42F5-A809-07AB7BA4BB33}"/>
              </a:ext>
            </a:extLst>
          </p:cNvPr>
          <p:cNvSpPr>
            <a:spLocks noGrp="1"/>
          </p:cNvSpPr>
          <p:nvPr>
            <p:ph type="title"/>
          </p:nvPr>
        </p:nvSpPr>
        <p:spPr/>
        <p:txBody>
          <a:bodyPr>
            <a:normAutofit fontScale="90000"/>
          </a:bodyPr>
          <a:lstStyle/>
          <a:p>
            <a:r>
              <a:rPr lang="en-US" dirty="0"/>
              <a:t>San Diego County - Healthcare</a:t>
            </a:r>
          </a:p>
        </p:txBody>
      </p:sp>
      <p:sp>
        <p:nvSpPr>
          <p:cNvPr id="3" name="Content Placeholder 2">
            <a:extLst>
              <a:ext uri="{FF2B5EF4-FFF2-40B4-BE49-F238E27FC236}">
                <a16:creationId xmlns:a16="http://schemas.microsoft.com/office/drawing/2014/main" id="{D5012519-D806-4B40-86F1-DEA34FC6FC22}"/>
              </a:ext>
            </a:extLst>
          </p:cNvPr>
          <p:cNvSpPr>
            <a:spLocks noGrp="1"/>
          </p:cNvSpPr>
          <p:nvPr>
            <p:ph idx="1"/>
          </p:nvPr>
        </p:nvSpPr>
        <p:spPr/>
        <p:txBody>
          <a:bodyPr/>
          <a:lstStyle/>
          <a:p>
            <a:r>
              <a:rPr lang="en-IN" dirty="0"/>
              <a:t>Speed aid to families by automating financial support documents verification and processing </a:t>
            </a:r>
            <a:endParaRPr lang="en-US" dirty="0">
              <a:solidFill>
                <a:srgbClr val="000000"/>
              </a:solidFill>
              <a:latin typeface="Calibri" charset="0"/>
            </a:endParaRPr>
          </a:p>
          <a:p>
            <a:endParaRPr lang="en-US" dirty="0"/>
          </a:p>
        </p:txBody>
      </p:sp>
      <p:sp>
        <p:nvSpPr>
          <p:cNvPr id="4" name="Content Placeholder 3">
            <a:extLst>
              <a:ext uri="{FF2B5EF4-FFF2-40B4-BE49-F238E27FC236}">
                <a16:creationId xmlns:a16="http://schemas.microsoft.com/office/drawing/2014/main" id="{A8CBF9AC-5E8B-4C6A-9ED2-B56B56FB7978}"/>
              </a:ext>
            </a:extLst>
          </p:cNvPr>
          <p:cNvSpPr>
            <a:spLocks noGrp="1"/>
          </p:cNvSpPr>
          <p:nvPr>
            <p:ph sz="quarter" idx="13"/>
          </p:nvPr>
        </p:nvSpPr>
        <p:spPr/>
        <p:txBody>
          <a:bodyPr vert="horz" lIns="0" tIns="0" rIns="0" bIns="0" rtlCol="0" anchor="t">
            <a:normAutofit/>
          </a:bodyPr>
          <a:lstStyle/>
          <a:p>
            <a:r>
              <a:rPr lang="en-IN" dirty="0"/>
              <a:t>Bots automated complex document verification process which involved document processing and digitization on their legacy system</a:t>
            </a:r>
            <a:endParaRPr lang="en-US" dirty="0"/>
          </a:p>
        </p:txBody>
      </p:sp>
      <p:sp>
        <p:nvSpPr>
          <p:cNvPr id="5" name="Content Placeholder 4">
            <a:extLst>
              <a:ext uri="{FF2B5EF4-FFF2-40B4-BE49-F238E27FC236}">
                <a16:creationId xmlns:a16="http://schemas.microsoft.com/office/drawing/2014/main" id="{B6A4AEEA-9DD2-469B-834D-30428A528884}"/>
              </a:ext>
            </a:extLst>
          </p:cNvPr>
          <p:cNvSpPr>
            <a:spLocks noGrp="1"/>
          </p:cNvSpPr>
          <p:nvPr>
            <p:ph sz="quarter" idx="14"/>
          </p:nvPr>
        </p:nvSpPr>
        <p:spPr/>
        <p:txBody>
          <a:bodyPr vert="horz" lIns="0" tIns="0" rIns="0" bIns="0" rtlCol="0" anchor="t">
            <a:normAutofit fontScale="92500"/>
          </a:bodyPr>
          <a:lstStyle/>
          <a:p>
            <a:pPr marL="285750" indent="-285750">
              <a:spcBef>
                <a:spcPts val="0"/>
              </a:spcBef>
              <a:spcAft>
                <a:spcPts val="600"/>
              </a:spcAft>
              <a:buFont typeface="Arial" panose="020B0604020202020204" pitchFamily="34" charset="0"/>
              <a:buChar char="•"/>
            </a:pPr>
            <a:r>
              <a:rPr lang="en-IN" dirty="0"/>
              <a:t>Document digitization</a:t>
            </a:r>
          </a:p>
          <a:p>
            <a:pPr marL="285750" indent="-285750">
              <a:spcBef>
                <a:spcPts val="0"/>
              </a:spcBef>
              <a:spcAft>
                <a:spcPts val="600"/>
              </a:spcAft>
              <a:buFont typeface="Arial" panose="020B0604020202020204" pitchFamily="34" charset="0"/>
              <a:buChar char="•"/>
            </a:pPr>
            <a:r>
              <a:rPr lang="en-IN" dirty="0"/>
              <a:t>Legacy system comparison</a:t>
            </a:r>
          </a:p>
          <a:p>
            <a:pPr marL="285750" indent="-285750">
              <a:spcBef>
                <a:spcPts val="0"/>
              </a:spcBef>
              <a:spcAft>
                <a:spcPts val="600"/>
              </a:spcAft>
              <a:buFont typeface="Arial" panose="020B0604020202020204" pitchFamily="34" charset="0"/>
              <a:buChar char="•"/>
            </a:pPr>
            <a:r>
              <a:rPr lang="en-IN" dirty="0"/>
              <a:t>Exception handling</a:t>
            </a:r>
          </a:p>
          <a:p>
            <a:pPr marL="285750" indent="-285750">
              <a:spcBef>
                <a:spcPts val="0"/>
              </a:spcBef>
              <a:spcAft>
                <a:spcPts val="600"/>
              </a:spcAft>
              <a:buFont typeface="Arial" panose="020B0604020202020204" pitchFamily="34" charset="0"/>
              <a:buChar char="•"/>
            </a:pPr>
            <a:r>
              <a:rPr lang="en-IN" dirty="0"/>
              <a:t>Benefit document creation</a:t>
            </a:r>
          </a:p>
          <a:p>
            <a:pPr marL="285750" indent="-285750">
              <a:spcBef>
                <a:spcPts val="0"/>
              </a:spcBef>
              <a:spcAft>
                <a:spcPts val="600"/>
              </a:spcAft>
              <a:buFont typeface="Arial" panose="020B0604020202020204" pitchFamily="34" charset="0"/>
              <a:buChar char="•"/>
            </a:pPr>
            <a:r>
              <a:rPr lang="en-IN" dirty="0"/>
              <a:t>Customer notifications</a:t>
            </a:r>
          </a:p>
          <a:p>
            <a:pPr marL="114300" indent="-114300">
              <a:spcBef>
                <a:spcPts val="0"/>
              </a:spcBef>
              <a:spcAft>
                <a:spcPts val="600"/>
              </a:spcAft>
              <a:buChar char="•"/>
            </a:pPr>
            <a:endParaRPr lang="en-IN" dirty="0"/>
          </a:p>
        </p:txBody>
      </p:sp>
      <p:sp>
        <p:nvSpPr>
          <p:cNvPr id="6" name="Content Placeholder 5">
            <a:extLst>
              <a:ext uri="{FF2B5EF4-FFF2-40B4-BE49-F238E27FC236}">
                <a16:creationId xmlns:a16="http://schemas.microsoft.com/office/drawing/2014/main" id="{998A1BE2-3FD2-4D20-BD04-C8A25A798C67}"/>
              </a:ext>
            </a:extLst>
          </p:cNvPr>
          <p:cNvSpPr>
            <a:spLocks noGrp="1"/>
          </p:cNvSpPr>
          <p:nvPr>
            <p:ph sz="quarter" idx="15"/>
          </p:nvPr>
        </p:nvSpPr>
        <p:spPr/>
        <p:txBody>
          <a:bodyPr>
            <a:normAutofit/>
          </a:bodyPr>
          <a:lstStyle/>
          <a:p>
            <a:pPr>
              <a:spcBef>
                <a:spcPts val="0"/>
              </a:spcBef>
              <a:spcAft>
                <a:spcPts val="600"/>
              </a:spcAft>
            </a:pPr>
            <a:r>
              <a:rPr lang="en-IN" dirty="0"/>
              <a:t>Quicker delivery of benefits to the families</a:t>
            </a:r>
          </a:p>
          <a:p>
            <a:pPr>
              <a:spcBef>
                <a:spcPts val="0"/>
              </a:spcBef>
              <a:spcAft>
                <a:spcPts val="600"/>
              </a:spcAft>
            </a:pPr>
            <a:r>
              <a:rPr lang="en-IN" dirty="0"/>
              <a:t>Reduction in turn-around time</a:t>
            </a:r>
          </a:p>
          <a:p>
            <a:pPr>
              <a:spcBef>
                <a:spcPts val="0"/>
              </a:spcBef>
              <a:spcAft>
                <a:spcPts val="600"/>
              </a:spcAft>
            </a:pPr>
            <a:r>
              <a:rPr lang="en-IN" dirty="0"/>
              <a:t>Better resource utilization</a:t>
            </a:r>
          </a:p>
        </p:txBody>
      </p:sp>
      <p:sp>
        <p:nvSpPr>
          <p:cNvPr id="7" name="Content Placeholder 6">
            <a:extLst>
              <a:ext uri="{FF2B5EF4-FFF2-40B4-BE49-F238E27FC236}">
                <a16:creationId xmlns:a16="http://schemas.microsoft.com/office/drawing/2014/main" id="{476F2337-D1A6-419F-B319-1E596C346D03}"/>
              </a:ext>
            </a:extLst>
          </p:cNvPr>
          <p:cNvSpPr>
            <a:spLocks noGrp="1"/>
          </p:cNvSpPr>
          <p:nvPr>
            <p:ph sz="quarter" idx="16"/>
          </p:nvPr>
        </p:nvSpPr>
        <p:spPr>
          <a:xfrm>
            <a:off x="346075" y="254000"/>
            <a:ext cx="8626475" cy="738664"/>
          </a:xfrm>
        </p:spPr>
        <p:txBody>
          <a:bodyPr/>
          <a:lstStyle/>
          <a:p>
            <a:r>
              <a:rPr lang="en-US" dirty="0"/>
              <a:t>San Diego County – Health &amp; Human Services Agency</a:t>
            </a:r>
          </a:p>
          <a:p>
            <a:endParaRPr lang="en-US" dirty="0"/>
          </a:p>
        </p:txBody>
      </p:sp>
      <p:sp>
        <p:nvSpPr>
          <p:cNvPr id="8" name="Content Placeholder 7">
            <a:extLst>
              <a:ext uri="{FF2B5EF4-FFF2-40B4-BE49-F238E27FC236}">
                <a16:creationId xmlns:a16="http://schemas.microsoft.com/office/drawing/2014/main" id="{ADFCA87A-A392-4654-863C-2B403587E18E}"/>
              </a:ext>
            </a:extLst>
          </p:cNvPr>
          <p:cNvSpPr>
            <a:spLocks noGrp="1"/>
          </p:cNvSpPr>
          <p:nvPr>
            <p:ph sz="quarter" idx="17"/>
          </p:nvPr>
        </p:nvSpPr>
        <p:spPr/>
        <p:txBody>
          <a:bodyPr/>
          <a:lstStyle/>
          <a:p>
            <a:r>
              <a:rPr lang="en-US" dirty="0"/>
              <a:t>Government - Healthcare</a:t>
            </a:r>
          </a:p>
        </p:txBody>
      </p:sp>
      <p:pic>
        <p:nvPicPr>
          <p:cNvPr id="9" name="Picture 8">
            <a:extLst>
              <a:ext uri="{FF2B5EF4-FFF2-40B4-BE49-F238E27FC236}">
                <a16:creationId xmlns:a16="http://schemas.microsoft.com/office/drawing/2014/main" id="{8215FEB7-14C5-431E-812B-8BF06FE84E05}"/>
              </a:ext>
            </a:extLst>
          </p:cNvPr>
          <p:cNvPicPr>
            <a:picLocks noChangeAspect="1"/>
          </p:cNvPicPr>
          <p:nvPr/>
        </p:nvPicPr>
        <p:blipFill>
          <a:blip r:embed="rId2"/>
          <a:stretch>
            <a:fillRect/>
          </a:stretch>
        </p:blipFill>
        <p:spPr>
          <a:xfrm>
            <a:off x="10822596" y="88900"/>
            <a:ext cx="719138" cy="719138"/>
          </a:xfrm>
          <a:prstGeom prst="rect">
            <a:avLst/>
          </a:prstGeom>
        </p:spPr>
      </p:pic>
    </p:spTree>
    <p:extLst>
      <p:ext uri="{BB962C8B-B14F-4D97-AF65-F5344CB8AC3E}">
        <p14:creationId xmlns:p14="http://schemas.microsoft.com/office/powerpoint/2010/main" val="523324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9CD2E-7DC3-4EE9-B542-C6B98AB54CFA}"/>
              </a:ext>
            </a:extLst>
          </p:cNvPr>
          <p:cNvSpPr>
            <a:spLocks noGrp="1"/>
          </p:cNvSpPr>
          <p:nvPr>
            <p:ph type="title"/>
          </p:nvPr>
        </p:nvSpPr>
        <p:spPr/>
        <p:txBody>
          <a:bodyPr>
            <a:normAutofit fontScale="90000"/>
          </a:bodyPr>
          <a:lstStyle/>
          <a:p>
            <a:r>
              <a:rPr lang="en-US" dirty="0"/>
              <a:t>AT&amp;T – Telecom</a:t>
            </a:r>
          </a:p>
        </p:txBody>
      </p:sp>
      <p:sp>
        <p:nvSpPr>
          <p:cNvPr id="3" name="Content Placeholder 2">
            <a:extLst>
              <a:ext uri="{FF2B5EF4-FFF2-40B4-BE49-F238E27FC236}">
                <a16:creationId xmlns:a16="http://schemas.microsoft.com/office/drawing/2014/main" id="{74C23DBE-8C04-43FA-A6C6-3CD5B51C127A}"/>
              </a:ext>
            </a:extLst>
          </p:cNvPr>
          <p:cNvSpPr>
            <a:spLocks noGrp="1"/>
          </p:cNvSpPr>
          <p:nvPr>
            <p:ph idx="1"/>
          </p:nvPr>
        </p:nvSpPr>
        <p:spPr/>
        <p:txBody>
          <a:bodyPr vert="horz" lIns="0" tIns="0" rIns="0" bIns="0" rtlCol="0" anchor="t">
            <a:normAutofit/>
          </a:bodyPr>
          <a:lstStyle/>
          <a:p>
            <a:r>
              <a:rPr lang="en-IN" dirty="0"/>
              <a:t>Streamline entire sales operation process</a:t>
            </a:r>
            <a:endParaRPr lang="en-US" dirty="0"/>
          </a:p>
        </p:txBody>
      </p:sp>
      <p:sp>
        <p:nvSpPr>
          <p:cNvPr id="4" name="Content Placeholder 3">
            <a:extLst>
              <a:ext uri="{FF2B5EF4-FFF2-40B4-BE49-F238E27FC236}">
                <a16:creationId xmlns:a16="http://schemas.microsoft.com/office/drawing/2014/main" id="{0D701B30-44F6-46E3-865F-8F49F7B4867C}"/>
              </a:ext>
            </a:extLst>
          </p:cNvPr>
          <p:cNvSpPr>
            <a:spLocks noGrp="1"/>
          </p:cNvSpPr>
          <p:nvPr>
            <p:ph sz="quarter" idx="13"/>
          </p:nvPr>
        </p:nvSpPr>
        <p:spPr/>
        <p:txBody>
          <a:bodyPr vert="horz" lIns="0" tIns="0" rIns="0" bIns="0" rtlCol="0" anchor="t">
            <a:normAutofit/>
          </a:bodyPr>
          <a:lstStyle/>
          <a:p>
            <a:r>
              <a:rPr lang="en-IN" dirty="0"/>
              <a:t>270 bots deployed to automate sales operations including sales order entry, reconciliation of revenue against assets and inventory and also delivery systems</a:t>
            </a:r>
          </a:p>
        </p:txBody>
      </p:sp>
      <p:sp>
        <p:nvSpPr>
          <p:cNvPr id="5" name="Content Placeholder 4">
            <a:extLst>
              <a:ext uri="{FF2B5EF4-FFF2-40B4-BE49-F238E27FC236}">
                <a16:creationId xmlns:a16="http://schemas.microsoft.com/office/drawing/2014/main" id="{0515B2CD-2B90-40AE-B6E1-A31135B395A5}"/>
              </a:ext>
            </a:extLst>
          </p:cNvPr>
          <p:cNvSpPr>
            <a:spLocks noGrp="1"/>
          </p:cNvSpPr>
          <p:nvPr>
            <p:ph sz="quarter" idx="14"/>
          </p:nvPr>
        </p:nvSpPr>
        <p:spPr/>
        <p:txBody>
          <a:bodyPr vert="horz" lIns="0" tIns="0" rIns="0" bIns="0" rtlCol="0" anchor="t">
            <a:normAutofit/>
          </a:bodyPr>
          <a:lstStyle/>
          <a:p>
            <a:pPr marL="285750" indent="-285750">
              <a:buFont typeface="Arial" panose="020B0604020202020204" pitchFamily="34" charset="0"/>
              <a:buChar char="•"/>
            </a:pPr>
            <a:r>
              <a:rPr lang="en-IN" dirty="0"/>
              <a:t>Order entry</a:t>
            </a:r>
          </a:p>
          <a:p>
            <a:pPr marL="285750" indent="-285750">
              <a:buFont typeface="Arial" panose="020B0604020202020204" pitchFamily="34" charset="0"/>
              <a:buChar char="•"/>
            </a:pPr>
            <a:r>
              <a:rPr lang="en-IN" dirty="0"/>
              <a:t>Revenue reconciliation</a:t>
            </a:r>
          </a:p>
          <a:p>
            <a:pPr marL="285750" indent="-285750">
              <a:buFont typeface="Arial" panose="020B0604020202020204" pitchFamily="34" charset="0"/>
              <a:buChar char="•"/>
            </a:pPr>
            <a:r>
              <a:rPr lang="en-IN" dirty="0"/>
              <a:t>Inventory analysis</a:t>
            </a:r>
          </a:p>
          <a:p>
            <a:pPr marL="285750" indent="-285750">
              <a:buFont typeface="Arial" panose="020B0604020202020204" pitchFamily="34" charset="0"/>
              <a:buChar char="•"/>
            </a:pPr>
            <a:r>
              <a:rPr lang="en-IN" dirty="0"/>
              <a:t>System delivery</a:t>
            </a:r>
            <a:endParaRPr lang="en-US" dirty="0"/>
          </a:p>
          <a:p>
            <a:pPr marL="285750" indent="-285750">
              <a:spcBef>
                <a:spcPts val="1300"/>
              </a:spcBef>
              <a:buFont typeface="Arial" panose="020B0604020202020204" pitchFamily="34" charset="0"/>
              <a:buChar char="•"/>
            </a:pPr>
            <a:r>
              <a:rPr lang="en-IN" dirty="0"/>
              <a:t>Report generation</a:t>
            </a:r>
          </a:p>
          <a:p>
            <a:endParaRPr lang="en-US" dirty="0"/>
          </a:p>
        </p:txBody>
      </p:sp>
      <p:sp>
        <p:nvSpPr>
          <p:cNvPr id="6" name="Content Placeholder 5">
            <a:extLst>
              <a:ext uri="{FF2B5EF4-FFF2-40B4-BE49-F238E27FC236}">
                <a16:creationId xmlns:a16="http://schemas.microsoft.com/office/drawing/2014/main" id="{0E4361A6-F08E-4864-B1DD-8659D280BAC1}"/>
              </a:ext>
            </a:extLst>
          </p:cNvPr>
          <p:cNvSpPr>
            <a:spLocks noGrp="1"/>
          </p:cNvSpPr>
          <p:nvPr>
            <p:ph sz="quarter" idx="15"/>
          </p:nvPr>
        </p:nvSpPr>
        <p:spPr/>
        <p:txBody>
          <a:bodyPr/>
          <a:lstStyle/>
          <a:p>
            <a:pPr>
              <a:spcBef>
                <a:spcPts val="0"/>
              </a:spcBef>
              <a:spcAft>
                <a:spcPts val="600"/>
              </a:spcAft>
            </a:pPr>
            <a:r>
              <a:rPr lang="en-US" dirty="0"/>
              <a:t>Streamline sales operations</a:t>
            </a:r>
          </a:p>
          <a:p>
            <a:pPr>
              <a:spcBef>
                <a:spcPts val="0"/>
              </a:spcBef>
              <a:spcAft>
                <a:spcPts val="600"/>
              </a:spcAft>
            </a:pPr>
            <a:r>
              <a:rPr lang="en-US" dirty="0"/>
              <a:t>Simplification in financial reporting</a:t>
            </a:r>
          </a:p>
          <a:p>
            <a:pPr>
              <a:spcBef>
                <a:spcPts val="0"/>
              </a:spcBef>
              <a:spcAft>
                <a:spcPts val="600"/>
              </a:spcAft>
            </a:pPr>
            <a:r>
              <a:rPr lang="en-US" dirty="0"/>
              <a:t>Error-free order entry</a:t>
            </a:r>
          </a:p>
          <a:p>
            <a:pPr>
              <a:spcBef>
                <a:spcPts val="0"/>
              </a:spcBef>
              <a:spcAft>
                <a:spcPts val="600"/>
              </a:spcAft>
            </a:pPr>
            <a:r>
              <a:rPr lang="en-US" dirty="0"/>
              <a:t>100% Data validation</a:t>
            </a:r>
          </a:p>
        </p:txBody>
      </p:sp>
      <p:sp>
        <p:nvSpPr>
          <p:cNvPr id="7" name="Content Placeholder 6">
            <a:extLst>
              <a:ext uri="{FF2B5EF4-FFF2-40B4-BE49-F238E27FC236}">
                <a16:creationId xmlns:a16="http://schemas.microsoft.com/office/drawing/2014/main" id="{21CA3B9F-07D4-4220-B750-247E68D36250}"/>
              </a:ext>
            </a:extLst>
          </p:cNvPr>
          <p:cNvSpPr>
            <a:spLocks noGrp="1"/>
          </p:cNvSpPr>
          <p:nvPr>
            <p:ph sz="quarter" idx="16"/>
          </p:nvPr>
        </p:nvSpPr>
        <p:spPr>
          <a:xfrm>
            <a:off x="346075" y="254000"/>
            <a:ext cx="8626475" cy="369332"/>
          </a:xfrm>
        </p:spPr>
        <p:txBody>
          <a:bodyPr/>
          <a:lstStyle/>
          <a:p>
            <a:r>
              <a:rPr lang="en-US" dirty="0"/>
              <a:t>US Telecommunications Company</a:t>
            </a:r>
          </a:p>
        </p:txBody>
      </p:sp>
      <p:sp>
        <p:nvSpPr>
          <p:cNvPr id="8" name="Content Placeholder 7">
            <a:extLst>
              <a:ext uri="{FF2B5EF4-FFF2-40B4-BE49-F238E27FC236}">
                <a16:creationId xmlns:a16="http://schemas.microsoft.com/office/drawing/2014/main" id="{D50A4F17-C293-4E37-94B8-A29A6354B183}"/>
              </a:ext>
            </a:extLst>
          </p:cNvPr>
          <p:cNvSpPr>
            <a:spLocks noGrp="1"/>
          </p:cNvSpPr>
          <p:nvPr>
            <p:ph sz="quarter" idx="17"/>
          </p:nvPr>
        </p:nvSpPr>
        <p:spPr/>
        <p:txBody>
          <a:bodyPr/>
          <a:lstStyle/>
          <a:p>
            <a:r>
              <a:rPr lang="en-US" dirty="0"/>
              <a:t>Telecom</a:t>
            </a:r>
          </a:p>
        </p:txBody>
      </p:sp>
      <p:pic>
        <p:nvPicPr>
          <p:cNvPr id="10" name="Picture 9">
            <a:extLst>
              <a:ext uri="{FF2B5EF4-FFF2-40B4-BE49-F238E27FC236}">
                <a16:creationId xmlns:a16="http://schemas.microsoft.com/office/drawing/2014/main" id="{A8E63995-9DE5-487E-8D73-C202B80A9402}"/>
              </a:ext>
            </a:extLst>
          </p:cNvPr>
          <p:cNvPicPr>
            <a:picLocks noChangeAspect="1"/>
          </p:cNvPicPr>
          <p:nvPr/>
        </p:nvPicPr>
        <p:blipFill>
          <a:blip r:embed="rId2"/>
          <a:stretch>
            <a:fillRect/>
          </a:stretch>
        </p:blipFill>
        <p:spPr>
          <a:xfrm>
            <a:off x="10881107" y="90311"/>
            <a:ext cx="646232" cy="676715"/>
          </a:xfrm>
          <a:prstGeom prst="rect">
            <a:avLst/>
          </a:prstGeom>
        </p:spPr>
      </p:pic>
    </p:spTree>
    <p:extLst>
      <p:ext uri="{BB962C8B-B14F-4D97-AF65-F5344CB8AC3E}">
        <p14:creationId xmlns:p14="http://schemas.microsoft.com/office/powerpoint/2010/main" val="7857775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29AA-3A9C-40C1-AFF1-D34A7DBB456D}"/>
              </a:ext>
            </a:extLst>
          </p:cNvPr>
          <p:cNvSpPr>
            <a:spLocks noGrp="1"/>
          </p:cNvSpPr>
          <p:nvPr>
            <p:ph type="title"/>
          </p:nvPr>
        </p:nvSpPr>
        <p:spPr/>
        <p:txBody>
          <a:bodyPr>
            <a:normAutofit fontScale="90000"/>
          </a:bodyPr>
          <a:lstStyle/>
          <a:p>
            <a:r>
              <a:rPr lang="en-US" dirty="0"/>
              <a:t>Telstra - Telecom</a:t>
            </a:r>
          </a:p>
        </p:txBody>
      </p:sp>
      <p:sp>
        <p:nvSpPr>
          <p:cNvPr id="3" name="Content Placeholder 2">
            <a:extLst>
              <a:ext uri="{FF2B5EF4-FFF2-40B4-BE49-F238E27FC236}">
                <a16:creationId xmlns:a16="http://schemas.microsoft.com/office/drawing/2014/main" id="{54D84D90-E610-4DAC-A3E2-DE294E7D57D8}"/>
              </a:ext>
            </a:extLst>
          </p:cNvPr>
          <p:cNvSpPr>
            <a:spLocks noGrp="1"/>
          </p:cNvSpPr>
          <p:nvPr>
            <p:ph idx="1"/>
          </p:nvPr>
        </p:nvSpPr>
        <p:spPr/>
        <p:txBody>
          <a:bodyPr vert="horz" lIns="0" tIns="0" rIns="0" bIns="0" rtlCol="0" anchor="t">
            <a:normAutofit/>
          </a:bodyPr>
          <a:lstStyle/>
          <a:p>
            <a:r>
              <a:rPr lang="en-IN" dirty="0"/>
              <a:t>Upgrade all customers from multiple data allowance plans to a new standard plan</a:t>
            </a:r>
          </a:p>
          <a:p>
            <a:endParaRPr lang="en-US" dirty="0"/>
          </a:p>
        </p:txBody>
      </p:sp>
      <p:sp>
        <p:nvSpPr>
          <p:cNvPr id="4" name="Content Placeholder 3">
            <a:extLst>
              <a:ext uri="{FF2B5EF4-FFF2-40B4-BE49-F238E27FC236}">
                <a16:creationId xmlns:a16="http://schemas.microsoft.com/office/drawing/2014/main" id="{BA19ECC3-C90B-4F06-A439-1C2B4979FB60}"/>
              </a:ext>
            </a:extLst>
          </p:cNvPr>
          <p:cNvSpPr>
            <a:spLocks noGrp="1"/>
          </p:cNvSpPr>
          <p:nvPr>
            <p:ph sz="quarter" idx="13"/>
          </p:nvPr>
        </p:nvSpPr>
        <p:spPr/>
        <p:txBody>
          <a:bodyPr vert="horz" lIns="0" tIns="0" rIns="0" bIns="0" rtlCol="0" anchor="t">
            <a:normAutofit/>
          </a:bodyPr>
          <a:lstStyle/>
          <a:p>
            <a:r>
              <a:rPr lang="en-IN" dirty="0"/>
              <a:t>Bots automated evaluation of 320,000 customer records to auto select new plan parameters and pricing</a:t>
            </a:r>
            <a:endParaRPr lang="en-US" dirty="0"/>
          </a:p>
        </p:txBody>
      </p:sp>
      <p:sp>
        <p:nvSpPr>
          <p:cNvPr id="5" name="Content Placeholder 4">
            <a:extLst>
              <a:ext uri="{FF2B5EF4-FFF2-40B4-BE49-F238E27FC236}">
                <a16:creationId xmlns:a16="http://schemas.microsoft.com/office/drawing/2014/main" id="{5BCAC809-B3E0-4CF8-A564-1678FDA713CE}"/>
              </a:ext>
            </a:extLst>
          </p:cNvPr>
          <p:cNvSpPr>
            <a:spLocks noGrp="1"/>
          </p:cNvSpPr>
          <p:nvPr>
            <p:ph sz="quarter" idx="14"/>
          </p:nvPr>
        </p:nvSpPr>
        <p:spPr/>
        <p:txBody>
          <a:bodyPr vert="horz" lIns="0" tIns="0" rIns="0" bIns="0" rtlCol="0" anchor="t">
            <a:normAutofit/>
          </a:bodyPr>
          <a:lstStyle/>
          <a:p>
            <a:pPr marL="285750" indent="-285750">
              <a:spcBef>
                <a:spcPts val="0"/>
              </a:spcBef>
              <a:spcAft>
                <a:spcPts val="600"/>
              </a:spcAft>
              <a:buFont typeface="Arial" panose="020B0604020202020204" pitchFamily="34" charset="0"/>
              <a:buChar char="•"/>
            </a:pPr>
            <a:r>
              <a:rPr lang="en-IN" dirty="0"/>
              <a:t>Data analysis</a:t>
            </a:r>
          </a:p>
          <a:p>
            <a:pPr marL="285750" indent="-285750">
              <a:spcBef>
                <a:spcPts val="0"/>
              </a:spcBef>
              <a:spcAft>
                <a:spcPts val="600"/>
              </a:spcAft>
              <a:buFont typeface="Arial" panose="020B0604020202020204" pitchFamily="34" charset="0"/>
              <a:buChar char="•"/>
            </a:pPr>
            <a:r>
              <a:rPr lang="en-IN" dirty="0"/>
              <a:t>Pricing and plan recommendations</a:t>
            </a:r>
          </a:p>
        </p:txBody>
      </p:sp>
      <p:sp>
        <p:nvSpPr>
          <p:cNvPr id="6" name="Content Placeholder 5">
            <a:extLst>
              <a:ext uri="{FF2B5EF4-FFF2-40B4-BE49-F238E27FC236}">
                <a16:creationId xmlns:a16="http://schemas.microsoft.com/office/drawing/2014/main" id="{6B7C317E-05F1-4F60-AF02-F8580C6269C6}"/>
              </a:ext>
            </a:extLst>
          </p:cNvPr>
          <p:cNvSpPr>
            <a:spLocks noGrp="1"/>
          </p:cNvSpPr>
          <p:nvPr>
            <p:ph sz="quarter" idx="15"/>
          </p:nvPr>
        </p:nvSpPr>
        <p:spPr/>
        <p:txBody>
          <a:bodyPr/>
          <a:lstStyle/>
          <a:p>
            <a:pPr>
              <a:spcBef>
                <a:spcPts val="0"/>
              </a:spcBef>
              <a:spcAft>
                <a:spcPts val="600"/>
              </a:spcAft>
            </a:pPr>
            <a:r>
              <a:rPr lang="en-IN" dirty="0"/>
              <a:t>Maximize revenue opportunities with existing customer base</a:t>
            </a:r>
          </a:p>
          <a:p>
            <a:pPr>
              <a:spcBef>
                <a:spcPts val="0"/>
              </a:spcBef>
              <a:spcAft>
                <a:spcPts val="600"/>
              </a:spcAft>
            </a:pPr>
            <a:r>
              <a:rPr lang="en-IN" dirty="0"/>
              <a:t>One data plan simplifies business operations</a:t>
            </a:r>
          </a:p>
        </p:txBody>
      </p:sp>
      <p:sp>
        <p:nvSpPr>
          <p:cNvPr id="7" name="Content Placeholder 6">
            <a:extLst>
              <a:ext uri="{FF2B5EF4-FFF2-40B4-BE49-F238E27FC236}">
                <a16:creationId xmlns:a16="http://schemas.microsoft.com/office/drawing/2014/main" id="{0FE70AFD-9CCD-4BD1-ABFA-20D258F43F01}"/>
              </a:ext>
            </a:extLst>
          </p:cNvPr>
          <p:cNvSpPr>
            <a:spLocks noGrp="1"/>
          </p:cNvSpPr>
          <p:nvPr>
            <p:ph sz="quarter" idx="16"/>
          </p:nvPr>
        </p:nvSpPr>
        <p:spPr>
          <a:xfrm>
            <a:off x="346075" y="254000"/>
            <a:ext cx="8626475" cy="369332"/>
          </a:xfrm>
        </p:spPr>
        <p:txBody>
          <a:bodyPr/>
          <a:lstStyle/>
          <a:p>
            <a:r>
              <a:rPr lang="en-US" dirty="0"/>
              <a:t>Australia Telecommunications Company</a:t>
            </a:r>
          </a:p>
        </p:txBody>
      </p:sp>
      <p:sp>
        <p:nvSpPr>
          <p:cNvPr id="8" name="Content Placeholder 7">
            <a:extLst>
              <a:ext uri="{FF2B5EF4-FFF2-40B4-BE49-F238E27FC236}">
                <a16:creationId xmlns:a16="http://schemas.microsoft.com/office/drawing/2014/main" id="{084C88AE-4A85-4750-8EFF-027ACB56BF7A}"/>
              </a:ext>
            </a:extLst>
          </p:cNvPr>
          <p:cNvSpPr>
            <a:spLocks noGrp="1"/>
          </p:cNvSpPr>
          <p:nvPr>
            <p:ph sz="quarter" idx="17"/>
          </p:nvPr>
        </p:nvSpPr>
        <p:spPr/>
        <p:txBody>
          <a:bodyPr/>
          <a:lstStyle/>
          <a:p>
            <a:r>
              <a:rPr lang="en-US" dirty="0"/>
              <a:t>Telecom</a:t>
            </a:r>
          </a:p>
        </p:txBody>
      </p:sp>
      <p:pic>
        <p:nvPicPr>
          <p:cNvPr id="10" name="Picture 9">
            <a:extLst>
              <a:ext uri="{FF2B5EF4-FFF2-40B4-BE49-F238E27FC236}">
                <a16:creationId xmlns:a16="http://schemas.microsoft.com/office/drawing/2014/main" id="{B6CBBC88-6260-48DF-84A9-A35FFC80142B}"/>
              </a:ext>
            </a:extLst>
          </p:cNvPr>
          <p:cNvPicPr>
            <a:picLocks noChangeAspect="1"/>
          </p:cNvPicPr>
          <p:nvPr/>
        </p:nvPicPr>
        <p:blipFill>
          <a:blip r:embed="rId2"/>
          <a:stretch>
            <a:fillRect/>
          </a:stretch>
        </p:blipFill>
        <p:spPr>
          <a:xfrm>
            <a:off x="10881107" y="90311"/>
            <a:ext cx="646232" cy="676715"/>
          </a:xfrm>
          <a:prstGeom prst="rect">
            <a:avLst/>
          </a:prstGeom>
        </p:spPr>
      </p:pic>
    </p:spTree>
    <p:extLst>
      <p:ext uri="{BB962C8B-B14F-4D97-AF65-F5344CB8AC3E}">
        <p14:creationId xmlns:p14="http://schemas.microsoft.com/office/powerpoint/2010/main" val="14785732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29AA-3A9C-40C1-AFF1-D34A7DBB456D}"/>
              </a:ext>
            </a:extLst>
          </p:cNvPr>
          <p:cNvSpPr>
            <a:spLocks noGrp="1"/>
          </p:cNvSpPr>
          <p:nvPr>
            <p:ph type="title"/>
          </p:nvPr>
        </p:nvSpPr>
        <p:spPr/>
        <p:txBody>
          <a:bodyPr>
            <a:normAutofit fontScale="90000"/>
          </a:bodyPr>
          <a:lstStyle/>
          <a:p>
            <a:r>
              <a:rPr lang="en-US" dirty="0"/>
              <a:t>Telstra - Telecom</a:t>
            </a:r>
          </a:p>
        </p:txBody>
      </p:sp>
      <p:sp>
        <p:nvSpPr>
          <p:cNvPr id="3" name="Content Placeholder 2">
            <a:extLst>
              <a:ext uri="{FF2B5EF4-FFF2-40B4-BE49-F238E27FC236}">
                <a16:creationId xmlns:a16="http://schemas.microsoft.com/office/drawing/2014/main" id="{54D84D90-E610-4DAC-A3E2-DE294E7D57D8}"/>
              </a:ext>
            </a:extLst>
          </p:cNvPr>
          <p:cNvSpPr>
            <a:spLocks noGrp="1"/>
          </p:cNvSpPr>
          <p:nvPr>
            <p:ph idx="1"/>
          </p:nvPr>
        </p:nvSpPr>
        <p:spPr/>
        <p:txBody>
          <a:bodyPr vert="horz" lIns="0" tIns="0" rIns="0" bIns="0" rtlCol="0" anchor="t">
            <a:normAutofit/>
          </a:bodyPr>
          <a:lstStyle/>
          <a:p>
            <a:pPr fontAlgn="ctr"/>
            <a:r>
              <a:rPr lang="en-IN" dirty="0"/>
              <a:t>Update subscriber data to maximize revenue opportunities</a:t>
            </a:r>
          </a:p>
          <a:p>
            <a:endParaRPr lang="en-US" dirty="0"/>
          </a:p>
        </p:txBody>
      </p:sp>
      <p:sp>
        <p:nvSpPr>
          <p:cNvPr id="4" name="Content Placeholder 3">
            <a:extLst>
              <a:ext uri="{FF2B5EF4-FFF2-40B4-BE49-F238E27FC236}">
                <a16:creationId xmlns:a16="http://schemas.microsoft.com/office/drawing/2014/main" id="{BA19ECC3-C90B-4F06-A439-1C2B4979FB60}"/>
              </a:ext>
            </a:extLst>
          </p:cNvPr>
          <p:cNvSpPr>
            <a:spLocks noGrp="1"/>
          </p:cNvSpPr>
          <p:nvPr>
            <p:ph sz="quarter" idx="13"/>
          </p:nvPr>
        </p:nvSpPr>
        <p:spPr/>
        <p:txBody>
          <a:bodyPr vert="horz" lIns="0" tIns="0" rIns="0" bIns="0" rtlCol="0" anchor="t">
            <a:normAutofit/>
          </a:bodyPr>
          <a:lstStyle/>
          <a:p>
            <a:r>
              <a:rPr lang="en-IN" dirty="0"/>
              <a:t>Bots automated the process to update broadband subscriber data for three different service scenarios</a:t>
            </a:r>
          </a:p>
        </p:txBody>
      </p:sp>
      <p:sp>
        <p:nvSpPr>
          <p:cNvPr id="5" name="Content Placeholder 4">
            <a:extLst>
              <a:ext uri="{FF2B5EF4-FFF2-40B4-BE49-F238E27FC236}">
                <a16:creationId xmlns:a16="http://schemas.microsoft.com/office/drawing/2014/main" id="{5BCAC809-B3E0-4CF8-A564-1678FDA713CE}"/>
              </a:ext>
            </a:extLst>
          </p:cNvPr>
          <p:cNvSpPr>
            <a:spLocks noGrp="1"/>
          </p:cNvSpPr>
          <p:nvPr>
            <p:ph sz="quarter" idx="14"/>
          </p:nvPr>
        </p:nvSpPr>
        <p:spPr/>
        <p:txBody>
          <a:bodyPr vert="horz" lIns="0" tIns="0" rIns="0" bIns="0" rtlCol="0" anchor="t">
            <a:normAutofit/>
          </a:bodyPr>
          <a:lstStyle/>
          <a:p>
            <a:pPr marL="285750" indent="-285750">
              <a:spcBef>
                <a:spcPts val="0"/>
              </a:spcBef>
              <a:spcAft>
                <a:spcPts val="600"/>
              </a:spcAft>
              <a:buFont typeface="Arial" panose="020B0604020202020204" pitchFamily="34" charset="0"/>
              <a:buChar char="•"/>
            </a:pPr>
            <a:r>
              <a:rPr lang="en-IN" dirty="0"/>
              <a:t>Data entry</a:t>
            </a:r>
          </a:p>
          <a:p>
            <a:pPr marL="285750" indent="-285750">
              <a:spcBef>
                <a:spcPts val="0"/>
              </a:spcBef>
              <a:spcAft>
                <a:spcPts val="600"/>
              </a:spcAft>
              <a:buFont typeface="Arial" panose="020B0604020202020204" pitchFamily="34" charset="0"/>
              <a:buChar char="•"/>
            </a:pPr>
            <a:r>
              <a:rPr lang="en-IN" dirty="0"/>
              <a:t>Data validation</a:t>
            </a:r>
          </a:p>
          <a:p>
            <a:pPr marL="285750" indent="-285750">
              <a:spcBef>
                <a:spcPts val="0"/>
              </a:spcBef>
              <a:spcAft>
                <a:spcPts val="600"/>
              </a:spcAft>
              <a:buFont typeface="Arial" panose="020B0604020202020204" pitchFamily="34" charset="0"/>
              <a:buChar char="•"/>
            </a:pPr>
            <a:r>
              <a:rPr lang="en-IN" dirty="0"/>
              <a:t>Data updates</a:t>
            </a:r>
          </a:p>
          <a:p>
            <a:pPr marL="285750" indent="-285750">
              <a:spcBef>
                <a:spcPts val="0"/>
              </a:spcBef>
              <a:spcAft>
                <a:spcPts val="600"/>
              </a:spcAft>
              <a:buFont typeface="Arial" panose="020B0604020202020204" pitchFamily="34" charset="0"/>
              <a:buChar char="•"/>
            </a:pPr>
            <a:r>
              <a:rPr lang="en-IN" dirty="0"/>
              <a:t>Service plan updates</a:t>
            </a:r>
          </a:p>
        </p:txBody>
      </p:sp>
      <p:sp>
        <p:nvSpPr>
          <p:cNvPr id="6" name="Content Placeholder 5">
            <a:extLst>
              <a:ext uri="{FF2B5EF4-FFF2-40B4-BE49-F238E27FC236}">
                <a16:creationId xmlns:a16="http://schemas.microsoft.com/office/drawing/2014/main" id="{6B7C317E-05F1-4F60-AF02-F8580C6269C6}"/>
              </a:ext>
            </a:extLst>
          </p:cNvPr>
          <p:cNvSpPr>
            <a:spLocks noGrp="1"/>
          </p:cNvSpPr>
          <p:nvPr>
            <p:ph sz="quarter" idx="15"/>
          </p:nvPr>
        </p:nvSpPr>
        <p:spPr/>
        <p:txBody>
          <a:bodyPr/>
          <a:lstStyle/>
          <a:p>
            <a:pPr>
              <a:spcBef>
                <a:spcPts val="0"/>
              </a:spcBef>
              <a:spcAft>
                <a:spcPts val="600"/>
              </a:spcAft>
            </a:pPr>
            <a:r>
              <a:rPr lang="en-IN" dirty="0"/>
              <a:t>Maximize revenue opportunities from existing customers</a:t>
            </a:r>
          </a:p>
          <a:p>
            <a:pPr>
              <a:spcBef>
                <a:spcPts val="0"/>
              </a:spcBef>
              <a:spcAft>
                <a:spcPts val="600"/>
              </a:spcAft>
            </a:pPr>
            <a:r>
              <a:rPr lang="en-IN" dirty="0"/>
              <a:t>Quickly update service plans as required</a:t>
            </a:r>
            <a:endParaRPr lang="en-US" dirty="0"/>
          </a:p>
        </p:txBody>
      </p:sp>
      <p:sp>
        <p:nvSpPr>
          <p:cNvPr id="7" name="Content Placeholder 6">
            <a:extLst>
              <a:ext uri="{FF2B5EF4-FFF2-40B4-BE49-F238E27FC236}">
                <a16:creationId xmlns:a16="http://schemas.microsoft.com/office/drawing/2014/main" id="{0FE70AFD-9CCD-4BD1-ABFA-20D258F43F01}"/>
              </a:ext>
            </a:extLst>
          </p:cNvPr>
          <p:cNvSpPr>
            <a:spLocks noGrp="1"/>
          </p:cNvSpPr>
          <p:nvPr>
            <p:ph sz="quarter" idx="16"/>
          </p:nvPr>
        </p:nvSpPr>
        <p:spPr>
          <a:xfrm>
            <a:off x="346075" y="254000"/>
            <a:ext cx="8626475" cy="738664"/>
          </a:xfrm>
        </p:spPr>
        <p:txBody>
          <a:bodyPr/>
          <a:lstStyle/>
          <a:p>
            <a:r>
              <a:rPr lang="en-US" dirty="0"/>
              <a:t>Australia Telecommunications Company</a:t>
            </a:r>
          </a:p>
          <a:p>
            <a:endParaRPr lang="en-US" dirty="0"/>
          </a:p>
        </p:txBody>
      </p:sp>
      <p:sp>
        <p:nvSpPr>
          <p:cNvPr id="8" name="Content Placeholder 7">
            <a:extLst>
              <a:ext uri="{FF2B5EF4-FFF2-40B4-BE49-F238E27FC236}">
                <a16:creationId xmlns:a16="http://schemas.microsoft.com/office/drawing/2014/main" id="{084C88AE-4A85-4750-8EFF-027ACB56BF7A}"/>
              </a:ext>
            </a:extLst>
          </p:cNvPr>
          <p:cNvSpPr>
            <a:spLocks noGrp="1"/>
          </p:cNvSpPr>
          <p:nvPr>
            <p:ph sz="quarter" idx="17"/>
          </p:nvPr>
        </p:nvSpPr>
        <p:spPr/>
        <p:txBody>
          <a:bodyPr/>
          <a:lstStyle/>
          <a:p>
            <a:r>
              <a:rPr lang="en-US" dirty="0"/>
              <a:t>Telecom</a:t>
            </a:r>
          </a:p>
        </p:txBody>
      </p:sp>
      <p:pic>
        <p:nvPicPr>
          <p:cNvPr id="10" name="Picture 9">
            <a:extLst>
              <a:ext uri="{FF2B5EF4-FFF2-40B4-BE49-F238E27FC236}">
                <a16:creationId xmlns:a16="http://schemas.microsoft.com/office/drawing/2014/main" id="{258A393C-C60C-4420-966A-D759DAF9A6C9}"/>
              </a:ext>
            </a:extLst>
          </p:cNvPr>
          <p:cNvPicPr>
            <a:picLocks noChangeAspect="1"/>
          </p:cNvPicPr>
          <p:nvPr/>
        </p:nvPicPr>
        <p:blipFill>
          <a:blip r:embed="rId2"/>
          <a:stretch>
            <a:fillRect/>
          </a:stretch>
        </p:blipFill>
        <p:spPr>
          <a:xfrm>
            <a:off x="10881107" y="90311"/>
            <a:ext cx="646232" cy="676715"/>
          </a:xfrm>
          <a:prstGeom prst="rect">
            <a:avLst/>
          </a:prstGeom>
        </p:spPr>
      </p:pic>
    </p:spTree>
    <p:extLst>
      <p:ext uri="{BB962C8B-B14F-4D97-AF65-F5344CB8AC3E}">
        <p14:creationId xmlns:p14="http://schemas.microsoft.com/office/powerpoint/2010/main" val="41227359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BE4D9-0FD6-4A4C-9F2F-E2CFEFB401A9}"/>
              </a:ext>
            </a:extLst>
          </p:cNvPr>
          <p:cNvSpPr>
            <a:spLocks noGrp="1"/>
          </p:cNvSpPr>
          <p:nvPr>
            <p:ph type="title"/>
          </p:nvPr>
        </p:nvSpPr>
        <p:spPr/>
        <p:txBody>
          <a:bodyPr>
            <a:normAutofit fontScale="90000"/>
          </a:bodyPr>
          <a:lstStyle/>
          <a:p>
            <a:r>
              <a:rPr lang="en-US" dirty="0" err="1"/>
              <a:t>Comores</a:t>
            </a:r>
            <a:r>
              <a:rPr lang="en-US" dirty="0"/>
              <a:t> Telecom - Telecom</a:t>
            </a:r>
          </a:p>
        </p:txBody>
      </p:sp>
      <p:sp>
        <p:nvSpPr>
          <p:cNvPr id="3" name="Content Placeholder 2">
            <a:extLst>
              <a:ext uri="{FF2B5EF4-FFF2-40B4-BE49-F238E27FC236}">
                <a16:creationId xmlns:a16="http://schemas.microsoft.com/office/drawing/2014/main" id="{197454DB-B3BA-45C9-9971-0CCFDA30021D}"/>
              </a:ext>
            </a:extLst>
          </p:cNvPr>
          <p:cNvSpPr>
            <a:spLocks noGrp="1"/>
          </p:cNvSpPr>
          <p:nvPr>
            <p:ph idx="1"/>
          </p:nvPr>
        </p:nvSpPr>
        <p:spPr/>
        <p:txBody>
          <a:bodyPr vert="horz" lIns="0" tIns="0" rIns="0" bIns="0" rtlCol="0" anchor="t">
            <a:normAutofit/>
          </a:bodyPr>
          <a:lstStyle/>
          <a:p>
            <a:r>
              <a:rPr lang="en-IN" dirty="0"/>
              <a:t>Make the data back-up and upload process more cost and time efficient ensuring zero errors</a:t>
            </a:r>
            <a:endParaRPr lang="en-US" dirty="0"/>
          </a:p>
        </p:txBody>
      </p:sp>
      <p:sp>
        <p:nvSpPr>
          <p:cNvPr id="4" name="Content Placeholder 3">
            <a:extLst>
              <a:ext uri="{FF2B5EF4-FFF2-40B4-BE49-F238E27FC236}">
                <a16:creationId xmlns:a16="http://schemas.microsoft.com/office/drawing/2014/main" id="{2292E0FE-108D-4E0F-B250-040CAAC26581}"/>
              </a:ext>
            </a:extLst>
          </p:cNvPr>
          <p:cNvSpPr>
            <a:spLocks noGrp="1"/>
          </p:cNvSpPr>
          <p:nvPr>
            <p:ph sz="quarter" idx="13"/>
          </p:nvPr>
        </p:nvSpPr>
        <p:spPr/>
        <p:txBody>
          <a:bodyPr/>
          <a:lstStyle/>
          <a:p>
            <a:r>
              <a:rPr lang="en-IN" dirty="0"/>
              <a:t>Deployed bots to back-up customer data and upload data automatically to FTP server</a:t>
            </a:r>
          </a:p>
        </p:txBody>
      </p:sp>
      <p:sp>
        <p:nvSpPr>
          <p:cNvPr id="5" name="Content Placeholder 4">
            <a:extLst>
              <a:ext uri="{FF2B5EF4-FFF2-40B4-BE49-F238E27FC236}">
                <a16:creationId xmlns:a16="http://schemas.microsoft.com/office/drawing/2014/main" id="{E6697DF3-FBD3-41E0-8704-3F6009D90C08}"/>
              </a:ext>
            </a:extLst>
          </p:cNvPr>
          <p:cNvSpPr>
            <a:spLocks noGrp="1"/>
          </p:cNvSpPr>
          <p:nvPr>
            <p:ph sz="quarter" idx="14"/>
          </p:nvPr>
        </p:nvSpPr>
        <p:spPr/>
        <p:txBody>
          <a:bodyPr vert="horz" lIns="0" tIns="0" rIns="0" bIns="0" rtlCol="0" anchor="t">
            <a:normAutofit/>
          </a:bodyPr>
          <a:lstStyle/>
          <a:p>
            <a:pPr marL="285750" indent="-285750">
              <a:spcBef>
                <a:spcPts val="0"/>
              </a:spcBef>
              <a:spcAft>
                <a:spcPts val="600"/>
              </a:spcAft>
              <a:buFont typeface="Arial" panose="020B0604020202020204" pitchFamily="34" charset="0"/>
              <a:buChar char="•"/>
            </a:pPr>
            <a:r>
              <a:rPr lang="en-IN" dirty="0"/>
              <a:t>Data upload</a:t>
            </a:r>
            <a:endParaRPr lang="en-US" dirty="0"/>
          </a:p>
          <a:p>
            <a:pPr marL="285750" indent="-285750">
              <a:spcBef>
                <a:spcPts val="0"/>
              </a:spcBef>
              <a:spcAft>
                <a:spcPts val="600"/>
              </a:spcAft>
              <a:buFont typeface="Arial" panose="020B0604020202020204" pitchFamily="34" charset="0"/>
              <a:buChar char="•"/>
            </a:pPr>
            <a:r>
              <a:rPr lang="en-US" dirty="0"/>
              <a:t>Data back-up</a:t>
            </a:r>
          </a:p>
          <a:p>
            <a:pPr marL="285750" indent="-285750">
              <a:spcBef>
                <a:spcPts val="0"/>
              </a:spcBef>
              <a:spcAft>
                <a:spcPts val="600"/>
              </a:spcAft>
              <a:buFont typeface="Arial" panose="020B0604020202020204" pitchFamily="34" charset="0"/>
              <a:buChar char="•"/>
            </a:pPr>
            <a:r>
              <a:rPr lang="en-US" dirty="0"/>
              <a:t>FTP server transactions</a:t>
            </a:r>
          </a:p>
        </p:txBody>
      </p:sp>
      <p:sp>
        <p:nvSpPr>
          <p:cNvPr id="6" name="Content Placeholder 5">
            <a:extLst>
              <a:ext uri="{FF2B5EF4-FFF2-40B4-BE49-F238E27FC236}">
                <a16:creationId xmlns:a16="http://schemas.microsoft.com/office/drawing/2014/main" id="{9EB60DA8-C5D2-47C6-A39F-A82BF0F98907}"/>
              </a:ext>
            </a:extLst>
          </p:cNvPr>
          <p:cNvSpPr>
            <a:spLocks noGrp="1"/>
          </p:cNvSpPr>
          <p:nvPr>
            <p:ph sz="quarter" idx="15"/>
          </p:nvPr>
        </p:nvSpPr>
        <p:spPr/>
        <p:txBody>
          <a:bodyPr vert="horz" lIns="0" tIns="0" rIns="0" bIns="0" rtlCol="0" anchor="t">
            <a:normAutofit fontScale="92500" lnSpcReduction="20000"/>
          </a:bodyPr>
          <a:lstStyle/>
          <a:p>
            <a:pPr>
              <a:spcBef>
                <a:spcPts val="0"/>
              </a:spcBef>
              <a:spcAft>
                <a:spcPts val="600"/>
              </a:spcAft>
            </a:pPr>
            <a:r>
              <a:rPr lang="en-US" dirty="0"/>
              <a:t>Error-free back-up guarantee with no human intervention</a:t>
            </a:r>
          </a:p>
          <a:p>
            <a:pPr>
              <a:spcBef>
                <a:spcPts val="0"/>
              </a:spcBef>
              <a:spcAft>
                <a:spcPts val="600"/>
              </a:spcAft>
            </a:pPr>
            <a:r>
              <a:rPr lang="en-US" dirty="0"/>
              <a:t>Standardization of back-up procedures to ensure data integrity</a:t>
            </a:r>
          </a:p>
          <a:p>
            <a:pPr>
              <a:spcBef>
                <a:spcPts val="0"/>
              </a:spcBef>
              <a:spcAft>
                <a:spcPts val="600"/>
              </a:spcAft>
            </a:pPr>
            <a:r>
              <a:rPr lang="en-US" dirty="0"/>
              <a:t>Assurance of business continuity with access to back-up data</a:t>
            </a:r>
          </a:p>
        </p:txBody>
      </p:sp>
      <p:sp>
        <p:nvSpPr>
          <p:cNvPr id="7" name="Content Placeholder 6">
            <a:extLst>
              <a:ext uri="{FF2B5EF4-FFF2-40B4-BE49-F238E27FC236}">
                <a16:creationId xmlns:a16="http://schemas.microsoft.com/office/drawing/2014/main" id="{8F2AC29B-DC1F-4592-ABB4-5BF1533FFB37}"/>
              </a:ext>
            </a:extLst>
          </p:cNvPr>
          <p:cNvSpPr>
            <a:spLocks noGrp="1"/>
          </p:cNvSpPr>
          <p:nvPr>
            <p:ph sz="quarter" idx="16"/>
          </p:nvPr>
        </p:nvSpPr>
        <p:spPr>
          <a:xfrm>
            <a:off x="346075" y="254000"/>
            <a:ext cx="8626475" cy="369332"/>
          </a:xfrm>
        </p:spPr>
        <p:txBody>
          <a:bodyPr/>
          <a:lstStyle/>
          <a:p>
            <a:r>
              <a:rPr lang="en-US" dirty="0"/>
              <a:t>South American Telecommunications Company</a:t>
            </a:r>
          </a:p>
        </p:txBody>
      </p:sp>
      <p:sp>
        <p:nvSpPr>
          <p:cNvPr id="8" name="Content Placeholder 7">
            <a:extLst>
              <a:ext uri="{FF2B5EF4-FFF2-40B4-BE49-F238E27FC236}">
                <a16:creationId xmlns:a16="http://schemas.microsoft.com/office/drawing/2014/main" id="{D2B72886-DC15-40EC-8949-E5F7062AFD57}"/>
              </a:ext>
            </a:extLst>
          </p:cNvPr>
          <p:cNvSpPr>
            <a:spLocks noGrp="1"/>
          </p:cNvSpPr>
          <p:nvPr>
            <p:ph sz="quarter" idx="17"/>
          </p:nvPr>
        </p:nvSpPr>
        <p:spPr/>
        <p:txBody>
          <a:bodyPr/>
          <a:lstStyle/>
          <a:p>
            <a:r>
              <a:rPr lang="en-US" dirty="0"/>
              <a:t>Telecommunications</a:t>
            </a:r>
          </a:p>
        </p:txBody>
      </p:sp>
      <p:pic>
        <p:nvPicPr>
          <p:cNvPr id="10" name="Picture 9">
            <a:extLst>
              <a:ext uri="{FF2B5EF4-FFF2-40B4-BE49-F238E27FC236}">
                <a16:creationId xmlns:a16="http://schemas.microsoft.com/office/drawing/2014/main" id="{78994CE8-60B9-40D5-99AF-0535F544BAD6}"/>
              </a:ext>
            </a:extLst>
          </p:cNvPr>
          <p:cNvPicPr>
            <a:picLocks noChangeAspect="1"/>
          </p:cNvPicPr>
          <p:nvPr/>
        </p:nvPicPr>
        <p:blipFill>
          <a:blip r:embed="rId2"/>
          <a:stretch>
            <a:fillRect/>
          </a:stretch>
        </p:blipFill>
        <p:spPr>
          <a:xfrm>
            <a:off x="10881107" y="90311"/>
            <a:ext cx="646232" cy="676715"/>
          </a:xfrm>
          <a:prstGeom prst="rect">
            <a:avLst/>
          </a:prstGeom>
        </p:spPr>
      </p:pic>
    </p:spTree>
    <p:extLst>
      <p:ext uri="{BB962C8B-B14F-4D97-AF65-F5344CB8AC3E}">
        <p14:creationId xmlns:p14="http://schemas.microsoft.com/office/powerpoint/2010/main" val="13554377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BE4D9-0FD6-4A4C-9F2F-E2CFEFB401A9}"/>
              </a:ext>
            </a:extLst>
          </p:cNvPr>
          <p:cNvSpPr>
            <a:spLocks noGrp="1"/>
          </p:cNvSpPr>
          <p:nvPr>
            <p:ph type="title"/>
          </p:nvPr>
        </p:nvSpPr>
        <p:spPr/>
        <p:txBody>
          <a:bodyPr>
            <a:normAutofit fontScale="90000"/>
          </a:bodyPr>
          <a:lstStyle/>
          <a:p>
            <a:r>
              <a:rPr lang="en-US" dirty="0"/>
              <a:t>Vodafone- Telecom</a:t>
            </a:r>
          </a:p>
        </p:txBody>
      </p:sp>
      <p:sp>
        <p:nvSpPr>
          <p:cNvPr id="3" name="Content Placeholder 2">
            <a:extLst>
              <a:ext uri="{FF2B5EF4-FFF2-40B4-BE49-F238E27FC236}">
                <a16:creationId xmlns:a16="http://schemas.microsoft.com/office/drawing/2014/main" id="{197454DB-B3BA-45C9-9971-0CCFDA30021D}"/>
              </a:ext>
            </a:extLst>
          </p:cNvPr>
          <p:cNvSpPr>
            <a:spLocks noGrp="1"/>
          </p:cNvSpPr>
          <p:nvPr>
            <p:ph idx="1"/>
          </p:nvPr>
        </p:nvSpPr>
        <p:spPr/>
        <p:txBody>
          <a:bodyPr vert="horz" lIns="0" tIns="0" rIns="0" bIns="0" rtlCol="0" anchor="t">
            <a:normAutofit/>
          </a:bodyPr>
          <a:lstStyle/>
          <a:p>
            <a:pPr fontAlgn="ctr"/>
            <a:r>
              <a:rPr lang="en-IN" dirty="0"/>
              <a:t>Timely response to customer emails with appropriate replies</a:t>
            </a:r>
          </a:p>
        </p:txBody>
      </p:sp>
      <p:sp>
        <p:nvSpPr>
          <p:cNvPr id="4" name="Content Placeholder 3">
            <a:extLst>
              <a:ext uri="{FF2B5EF4-FFF2-40B4-BE49-F238E27FC236}">
                <a16:creationId xmlns:a16="http://schemas.microsoft.com/office/drawing/2014/main" id="{2292E0FE-108D-4E0F-B250-040CAAC26581}"/>
              </a:ext>
            </a:extLst>
          </p:cNvPr>
          <p:cNvSpPr>
            <a:spLocks noGrp="1"/>
          </p:cNvSpPr>
          <p:nvPr>
            <p:ph sz="quarter" idx="13"/>
          </p:nvPr>
        </p:nvSpPr>
        <p:spPr/>
        <p:txBody>
          <a:bodyPr/>
          <a:lstStyle/>
          <a:p>
            <a:r>
              <a:rPr lang="en-IN" dirty="0"/>
              <a:t>Deployed bots to extract data from emails, match with customer credentials in Oracle CRM, and choose the appropriate response</a:t>
            </a:r>
          </a:p>
        </p:txBody>
      </p:sp>
      <p:sp>
        <p:nvSpPr>
          <p:cNvPr id="5" name="Content Placeholder 4">
            <a:extLst>
              <a:ext uri="{FF2B5EF4-FFF2-40B4-BE49-F238E27FC236}">
                <a16:creationId xmlns:a16="http://schemas.microsoft.com/office/drawing/2014/main" id="{E6697DF3-FBD3-41E0-8704-3F6009D90C08}"/>
              </a:ext>
            </a:extLst>
          </p:cNvPr>
          <p:cNvSpPr>
            <a:spLocks noGrp="1"/>
          </p:cNvSpPr>
          <p:nvPr>
            <p:ph sz="quarter" idx="14"/>
          </p:nvPr>
        </p:nvSpPr>
        <p:spPr/>
        <p:txBody>
          <a:bodyPr vert="horz" lIns="0" tIns="0" rIns="0" bIns="0" rtlCol="0" anchor="t">
            <a:normAutofit/>
          </a:bodyPr>
          <a:lstStyle/>
          <a:p>
            <a:pPr marL="285750" indent="-285750">
              <a:spcBef>
                <a:spcPts val="0"/>
              </a:spcBef>
              <a:spcAft>
                <a:spcPts val="600"/>
              </a:spcAft>
              <a:buFont typeface="Arial" panose="020B0604020202020204" pitchFamily="34" charset="0"/>
              <a:buChar char="•"/>
            </a:pPr>
            <a:r>
              <a:rPr lang="en-IN" dirty="0"/>
              <a:t>Email response</a:t>
            </a:r>
          </a:p>
          <a:p>
            <a:pPr marL="285750" indent="-285750">
              <a:spcBef>
                <a:spcPts val="0"/>
              </a:spcBef>
              <a:spcAft>
                <a:spcPts val="600"/>
              </a:spcAft>
              <a:buFont typeface="Arial" panose="020B0604020202020204" pitchFamily="34" charset="0"/>
              <a:buChar char="•"/>
            </a:pPr>
            <a:r>
              <a:rPr lang="en-IN" dirty="0"/>
              <a:t>Email tagging</a:t>
            </a:r>
            <a:endParaRPr lang="en-US" dirty="0"/>
          </a:p>
          <a:p>
            <a:pPr marL="285750" indent="-285750">
              <a:spcBef>
                <a:spcPts val="0"/>
              </a:spcBef>
              <a:spcAft>
                <a:spcPts val="600"/>
              </a:spcAft>
              <a:buFont typeface="Arial" panose="020B0604020202020204" pitchFamily="34" charset="0"/>
              <a:buChar char="•"/>
            </a:pPr>
            <a:r>
              <a:rPr lang="en-US" dirty="0"/>
              <a:t>Case handling</a:t>
            </a:r>
            <a:endParaRPr lang="en-IN" dirty="0"/>
          </a:p>
        </p:txBody>
      </p:sp>
      <p:sp>
        <p:nvSpPr>
          <p:cNvPr id="6" name="Content Placeholder 5">
            <a:extLst>
              <a:ext uri="{FF2B5EF4-FFF2-40B4-BE49-F238E27FC236}">
                <a16:creationId xmlns:a16="http://schemas.microsoft.com/office/drawing/2014/main" id="{9EB60DA8-C5D2-47C6-A39F-A82BF0F98907}"/>
              </a:ext>
            </a:extLst>
          </p:cNvPr>
          <p:cNvSpPr>
            <a:spLocks noGrp="1"/>
          </p:cNvSpPr>
          <p:nvPr>
            <p:ph sz="quarter" idx="15"/>
          </p:nvPr>
        </p:nvSpPr>
        <p:spPr/>
        <p:txBody>
          <a:bodyPr>
            <a:normAutofit fontScale="85000" lnSpcReduction="10000"/>
          </a:bodyPr>
          <a:lstStyle/>
          <a:p>
            <a:pPr>
              <a:spcBef>
                <a:spcPts val="0"/>
              </a:spcBef>
              <a:spcAft>
                <a:spcPts val="600"/>
              </a:spcAft>
            </a:pPr>
            <a:r>
              <a:rPr lang="en-US" dirty="0"/>
              <a:t>Increase in customer satisfaction with quicker, more</a:t>
            </a:r>
            <a:r>
              <a:rPr lang="en-US" dirty="0">
                <a:solidFill>
                  <a:srgbClr val="00B0F0"/>
                </a:solidFill>
              </a:rPr>
              <a:t> </a:t>
            </a:r>
            <a:r>
              <a:rPr lang="en-US" dirty="0"/>
              <a:t>appropriate email responses</a:t>
            </a:r>
          </a:p>
          <a:p>
            <a:pPr>
              <a:spcBef>
                <a:spcPts val="0"/>
              </a:spcBef>
              <a:spcAft>
                <a:spcPts val="600"/>
              </a:spcAft>
            </a:pPr>
            <a:r>
              <a:rPr lang="en-US" dirty="0"/>
              <a:t>Automation of tracking of responses logged in Oracle CRM</a:t>
            </a:r>
          </a:p>
          <a:p>
            <a:pPr>
              <a:spcBef>
                <a:spcPts val="0"/>
              </a:spcBef>
              <a:spcAft>
                <a:spcPts val="600"/>
              </a:spcAft>
            </a:pPr>
            <a:r>
              <a:rPr lang="en-US" dirty="0"/>
              <a:t>Reduction in time and cost to deliver appropriate response</a:t>
            </a:r>
          </a:p>
        </p:txBody>
      </p:sp>
      <p:sp>
        <p:nvSpPr>
          <p:cNvPr id="7" name="Content Placeholder 6">
            <a:extLst>
              <a:ext uri="{FF2B5EF4-FFF2-40B4-BE49-F238E27FC236}">
                <a16:creationId xmlns:a16="http://schemas.microsoft.com/office/drawing/2014/main" id="{8F2AC29B-DC1F-4592-ABB4-5BF1533FFB37}"/>
              </a:ext>
            </a:extLst>
          </p:cNvPr>
          <p:cNvSpPr>
            <a:spLocks noGrp="1"/>
          </p:cNvSpPr>
          <p:nvPr>
            <p:ph sz="quarter" idx="16"/>
          </p:nvPr>
        </p:nvSpPr>
        <p:spPr>
          <a:xfrm>
            <a:off x="346075" y="254000"/>
            <a:ext cx="8626475" cy="369332"/>
          </a:xfrm>
        </p:spPr>
        <p:txBody>
          <a:bodyPr/>
          <a:lstStyle/>
          <a:p>
            <a:r>
              <a:rPr lang="en-US" dirty="0"/>
              <a:t>UK Telecommunications Company</a:t>
            </a:r>
          </a:p>
        </p:txBody>
      </p:sp>
      <p:sp>
        <p:nvSpPr>
          <p:cNvPr id="8" name="Content Placeholder 7">
            <a:extLst>
              <a:ext uri="{FF2B5EF4-FFF2-40B4-BE49-F238E27FC236}">
                <a16:creationId xmlns:a16="http://schemas.microsoft.com/office/drawing/2014/main" id="{D2B72886-DC15-40EC-8949-E5F7062AFD57}"/>
              </a:ext>
            </a:extLst>
          </p:cNvPr>
          <p:cNvSpPr>
            <a:spLocks noGrp="1"/>
          </p:cNvSpPr>
          <p:nvPr>
            <p:ph sz="quarter" idx="17"/>
          </p:nvPr>
        </p:nvSpPr>
        <p:spPr/>
        <p:txBody>
          <a:bodyPr/>
          <a:lstStyle/>
          <a:p>
            <a:r>
              <a:rPr lang="en-US" dirty="0"/>
              <a:t>Telecommunications</a:t>
            </a:r>
          </a:p>
        </p:txBody>
      </p:sp>
      <p:pic>
        <p:nvPicPr>
          <p:cNvPr id="11" name="Picture 10">
            <a:extLst>
              <a:ext uri="{FF2B5EF4-FFF2-40B4-BE49-F238E27FC236}">
                <a16:creationId xmlns:a16="http://schemas.microsoft.com/office/drawing/2014/main" id="{4656B8E4-B872-4A49-B976-E612F2AB24B9}"/>
              </a:ext>
            </a:extLst>
          </p:cNvPr>
          <p:cNvPicPr>
            <a:picLocks noChangeAspect="1"/>
          </p:cNvPicPr>
          <p:nvPr/>
        </p:nvPicPr>
        <p:blipFill>
          <a:blip r:embed="rId2"/>
          <a:stretch>
            <a:fillRect/>
          </a:stretch>
        </p:blipFill>
        <p:spPr>
          <a:xfrm>
            <a:off x="10881107" y="90311"/>
            <a:ext cx="646232" cy="676715"/>
          </a:xfrm>
          <a:prstGeom prst="rect">
            <a:avLst/>
          </a:prstGeom>
        </p:spPr>
      </p:pic>
    </p:spTree>
    <p:extLst>
      <p:ext uri="{BB962C8B-B14F-4D97-AF65-F5344CB8AC3E}">
        <p14:creationId xmlns:p14="http://schemas.microsoft.com/office/powerpoint/2010/main" val="37933867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E634C-E3E5-4045-933D-355D1A598A85}"/>
              </a:ext>
            </a:extLst>
          </p:cNvPr>
          <p:cNvSpPr>
            <a:spLocks noGrp="1"/>
          </p:cNvSpPr>
          <p:nvPr>
            <p:ph type="title"/>
          </p:nvPr>
        </p:nvSpPr>
        <p:spPr/>
        <p:txBody>
          <a:bodyPr>
            <a:normAutofit fontScale="90000"/>
          </a:bodyPr>
          <a:lstStyle/>
          <a:p>
            <a:r>
              <a:rPr lang="en-US" dirty="0"/>
              <a:t>KUEHNE + NAGEL - Logistics</a:t>
            </a:r>
          </a:p>
        </p:txBody>
      </p:sp>
      <p:sp>
        <p:nvSpPr>
          <p:cNvPr id="3" name="Content Placeholder 2">
            <a:extLst>
              <a:ext uri="{FF2B5EF4-FFF2-40B4-BE49-F238E27FC236}">
                <a16:creationId xmlns:a16="http://schemas.microsoft.com/office/drawing/2014/main" id="{FE1A369B-E18F-4889-80F6-95E4A41C3062}"/>
              </a:ext>
            </a:extLst>
          </p:cNvPr>
          <p:cNvSpPr>
            <a:spLocks noGrp="1"/>
          </p:cNvSpPr>
          <p:nvPr>
            <p:ph idx="1"/>
          </p:nvPr>
        </p:nvSpPr>
        <p:spPr/>
        <p:txBody>
          <a:bodyPr vert="horz" lIns="0" tIns="0" rIns="0" bIns="0" rtlCol="0" anchor="t">
            <a:normAutofit/>
          </a:bodyPr>
          <a:lstStyle/>
          <a:p>
            <a:pPr fontAlgn="ctr"/>
            <a:r>
              <a:rPr lang="en-IN" dirty="0"/>
              <a:t>Process more back-office documents and an increasing number of shipments</a:t>
            </a:r>
            <a:endParaRPr lang="en-US" dirty="0">
              <a:solidFill>
                <a:srgbClr val="000000"/>
              </a:solidFill>
              <a:latin typeface="Calibri" charset="0"/>
            </a:endParaRPr>
          </a:p>
        </p:txBody>
      </p:sp>
      <p:sp>
        <p:nvSpPr>
          <p:cNvPr id="4" name="Content Placeholder 3">
            <a:extLst>
              <a:ext uri="{FF2B5EF4-FFF2-40B4-BE49-F238E27FC236}">
                <a16:creationId xmlns:a16="http://schemas.microsoft.com/office/drawing/2014/main" id="{1045EF1B-704F-4618-BA87-E9AC7C1D6236}"/>
              </a:ext>
            </a:extLst>
          </p:cNvPr>
          <p:cNvSpPr>
            <a:spLocks noGrp="1"/>
          </p:cNvSpPr>
          <p:nvPr>
            <p:ph sz="quarter" idx="13"/>
          </p:nvPr>
        </p:nvSpPr>
        <p:spPr/>
        <p:txBody>
          <a:bodyPr>
            <a:normAutofit fontScale="92500" lnSpcReduction="10000"/>
          </a:bodyPr>
          <a:lstStyle/>
          <a:p>
            <a:r>
              <a:rPr lang="en-IN" dirty="0"/>
              <a:t>The new automated process combined OCR and PDF technology to consolidate all back-office documents sent electronically, validated the data and ensured transfer into the Transport Management System (TMS)</a:t>
            </a:r>
            <a:endParaRPr lang="en-US" dirty="0"/>
          </a:p>
        </p:txBody>
      </p:sp>
      <p:sp>
        <p:nvSpPr>
          <p:cNvPr id="5" name="Content Placeholder 4">
            <a:extLst>
              <a:ext uri="{FF2B5EF4-FFF2-40B4-BE49-F238E27FC236}">
                <a16:creationId xmlns:a16="http://schemas.microsoft.com/office/drawing/2014/main" id="{B3B9F29F-2B17-40B6-9F64-1BD0235FCEEE}"/>
              </a:ext>
            </a:extLst>
          </p:cNvPr>
          <p:cNvSpPr>
            <a:spLocks noGrp="1"/>
          </p:cNvSpPr>
          <p:nvPr>
            <p:ph sz="quarter" idx="14"/>
          </p:nvPr>
        </p:nvSpPr>
        <p:spPr/>
        <p:txBody>
          <a:bodyPr vert="horz" lIns="0" tIns="0" rIns="0" bIns="0" rtlCol="0" anchor="t">
            <a:normAutofit/>
          </a:bodyPr>
          <a:lstStyle/>
          <a:p>
            <a:pPr marL="112395" indent="-112395">
              <a:spcBef>
                <a:spcPts val="0"/>
              </a:spcBef>
              <a:spcAft>
                <a:spcPts val="600"/>
              </a:spcAft>
              <a:buFont typeface="Arial" panose="020B0604020202020204" pitchFamily="34" charset="0"/>
              <a:buChar char="•"/>
            </a:pPr>
            <a:r>
              <a:rPr lang="en-US" dirty="0"/>
              <a:t>Document scanning</a:t>
            </a:r>
          </a:p>
          <a:p>
            <a:pPr marL="112395" indent="-112395">
              <a:spcBef>
                <a:spcPts val="0"/>
              </a:spcBef>
              <a:spcAft>
                <a:spcPts val="600"/>
              </a:spcAft>
              <a:buFont typeface="Arial" panose="020B0604020202020204" pitchFamily="34" charset="0"/>
              <a:buChar char="•"/>
            </a:pPr>
            <a:r>
              <a:rPr lang="en-US" dirty="0"/>
              <a:t>Document management</a:t>
            </a:r>
            <a:endParaRPr lang="en-US" dirty="0">
              <a:solidFill>
                <a:schemeClr val="tx1"/>
              </a:solidFill>
            </a:endParaRPr>
          </a:p>
          <a:p>
            <a:pPr marL="112395" indent="-112395">
              <a:spcBef>
                <a:spcPts val="0"/>
              </a:spcBef>
              <a:spcAft>
                <a:spcPts val="600"/>
              </a:spcAft>
              <a:buFont typeface="Arial" panose="020B0604020202020204" pitchFamily="34" charset="0"/>
              <a:buChar char="•"/>
            </a:pPr>
            <a:r>
              <a:rPr lang="en-US" dirty="0"/>
              <a:t>Data validation</a:t>
            </a:r>
          </a:p>
          <a:p>
            <a:pPr marL="112395" indent="-112395">
              <a:spcBef>
                <a:spcPts val="0"/>
              </a:spcBef>
              <a:spcAft>
                <a:spcPts val="600"/>
              </a:spcAft>
              <a:buFont typeface="Arial" panose="020B0604020202020204" pitchFamily="34" charset="0"/>
              <a:buChar char="•"/>
            </a:pPr>
            <a:r>
              <a:rPr lang="en-US" dirty="0"/>
              <a:t>Data transfer</a:t>
            </a:r>
          </a:p>
          <a:p>
            <a:endParaRPr lang="en-US" dirty="0"/>
          </a:p>
        </p:txBody>
      </p:sp>
      <p:sp>
        <p:nvSpPr>
          <p:cNvPr id="6" name="Content Placeholder 5">
            <a:extLst>
              <a:ext uri="{FF2B5EF4-FFF2-40B4-BE49-F238E27FC236}">
                <a16:creationId xmlns:a16="http://schemas.microsoft.com/office/drawing/2014/main" id="{1F98A70A-0788-4A83-B1C4-902CF41CFACD}"/>
              </a:ext>
            </a:extLst>
          </p:cNvPr>
          <p:cNvSpPr>
            <a:spLocks noGrp="1"/>
          </p:cNvSpPr>
          <p:nvPr>
            <p:ph sz="quarter" idx="15"/>
          </p:nvPr>
        </p:nvSpPr>
        <p:spPr/>
        <p:txBody>
          <a:bodyPr vert="horz" lIns="0" tIns="0" rIns="0" bIns="0" rtlCol="0" anchor="t">
            <a:normAutofit/>
          </a:bodyPr>
          <a:lstStyle/>
          <a:p>
            <a:pPr lvl="0">
              <a:spcBef>
                <a:spcPts val="0"/>
              </a:spcBef>
              <a:spcAft>
                <a:spcPts val="600"/>
              </a:spcAft>
            </a:pPr>
            <a:r>
              <a:rPr lang="en-IN" sz="1200" dirty="0"/>
              <a:t>Increase in customer satisfaction</a:t>
            </a:r>
          </a:p>
          <a:p>
            <a:pPr>
              <a:spcBef>
                <a:spcPts val="0"/>
              </a:spcBef>
              <a:spcAft>
                <a:spcPts val="600"/>
              </a:spcAft>
            </a:pPr>
            <a:r>
              <a:rPr lang="en-IN" sz="1200" dirty="0"/>
              <a:t>$420K+ Annual cost savings</a:t>
            </a:r>
          </a:p>
          <a:p>
            <a:pPr lvl="0">
              <a:spcBef>
                <a:spcPts val="0"/>
              </a:spcBef>
              <a:spcAft>
                <a:spcPts val="600"/>
              </a:spcAft>
            </a:pPr>
            <a:r>
              <a:rPr lang="en-IN" sz="1200" dirty="0"/>
              <a:t>Annual man-hours saving of 26,400+</a:t>
            </a:r>
            <a:endParaRPr lang="en-IN" sz="1200" strike="sngStrike" dirty="0"/>
          </a:p>
          <a:p>
            <a:pPr lvl="0">
              <a:spcBef>
                <a:spcPts val="0"/>
              </a:spcBef>
              <a:spcAft>
                <a:spcPts val="600"/>
              </a:spcAft>
            </a:pPr>
            <a:endParaRPr lang="en-IN" sz="1200" dirty="0"/>
          </a:p>
        </p:txBody>
      </p:sp>
      <p:sp>
        <p:nvSpPr>
          <p:cNvPr id="7" name="Content Placeholder 6">
            <a:extLst>
              <a:ext uri="{FF2B5EF4-FFF2-40B4-BE49-F238E27FC236}">
                <a16:creationId xmlns:a16="http://schemas.microsoft.com/office/drawing/2014/main" id="{45A38B30-456B-4F22-8C48-10F7EB57BB03}"/>
              </a:ext>
            </a:extLst>
          </p:cNvPr>
          <p:cNvSpPr>
            <a:spLocks noGrp="1"/>
          </p:cNvSpPr>
          <p:nvPr>
            <p:ph sz="quarter" idx="16"/>
          </p:nvPr>
        </p:nvSpPr>
        <p:spPr>
          <a:xfrm>
            <a:off x="346075" y="254000"/>
            <a:ext cx="8626475" cy="369332"/>
          </a:xfrm>
        </p:spPr>
        <p:txBody>
          <a:bodyPr/>
          <a:lstStyle/>
          <a:p>
            <a:r>
              <a:rPr lang="en-US" dirty="0"/>
              <a:t>International Logistics Company</a:t>
            </a:r>
          </a:p>
        </p:txBody>
      </p:sp>
      <p:sp>
        <p:nvSpPr>
          <p:cNvPr id="8" name="Content Placeholder 7">
            <a:extLst>
              <a:ext uri="{FF2B5EF4-FFF2-40B4-BE49-F238E27FC236}">
                <a16:creationId xmlns:a16="http://schemas.microsoft.com/office/drawing/2014/main" id="{7F275B1B-E1E4-464F-9EDD-D80DCE81CDF3}"/>
              </a:ext>
            </a:extLst>
          </p:cNvPr>
          <p:cNvSpPr>
            <a:spLocks noGrp="1"/>
          </p:cNvSpPr>
          <p:nvPr>
            <p:ph sz="quarter" idx="17"/>
          </p:nvPr>
        </p:nvSpPr>
        <p:spPr/>
        <p:txBody>
          <a:bodyPr/>
          <a:lstStyle/>
          <a:p>
            <a:r>
              <a:rPr lang="en-US" dirty="0"/>
              <a:t>Logistics</a:t>
            </a:r>
          </a:p>
        </p:txBody>
      </p:sp>
      <p:pic>
        <p:nvPicPr>
          <p:cNvPr id="10" name="Picture 9">
            <a:extLst>
              <a:ext uri="{FF2B5EF4-FFF2-40B4-BE49-F238E27FC236}">
                <a16:creationId xmlns:a16="http://schemas.microsoft.com/office/drawing/2014/main" id="{1D1D0A35-CEB2-4792-A976-B0CB22C54FCA}"/>
              </a:ext>
            </a:extLst>
          </p:cNvPr>
          <p:cNvPicPr>
            <a:picLocks noChangeAspect="1"/>
          </p:cNvPicPr>
          <p:nvPr/>
        </p:nvPicPr>
        <p:blipFill>
          <a:blip r:embed="rId2"/>
          <a:stretch>
            <a:fillRect/>
          </a:stretch>
        </p:blipFill>
        <p:spPr>
          <a:xfrm>
            <a:off x="10881107" y="90311"/>
            <a:ext cx="646232" cy="676715"/>
          </a:xfrm>
          <a:prstGeom prst="rect">
            <a:avLst/>
          </a:prstGeom>
        </p:spPr>
      </p:pic>
    </p:spTree>
    <p:extLst>
      <p:ext uri="{BB962C8B-B14F-4D97-AF65-F5344CB8AC3E}">
        <p14:creationId xmlns:p14="http://schemas.microsoft.com/office/powerpoint/2010/main" val="24482388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025BD-9DD0-4A64-A7A8-DC056B9842F2}"/>
              </a:ext>
            </a:extLst>
          </p:cNvPr>
          <p:cNvSpPr>
            <a:spLocks noGrp="1"/>
          </p:cNvSpPr>
          <p:nvPr>
            <p:ph type="title"/>
          </p:nvPr>
        </p:nvSpPr>
        <p:spPr/>
        <p:txBody>
          <a:bodyPr>
            <a:normAutofit fontScale="90000"/>
          </a:bodyPr>
          <a:lstStyle/>
          <a:p>
            <a:r>
              <a:rPr lang="en-US" dirty="0"/>
              <a:t>Caterpillar – Manufacturing Heavy Equipment</a:t>
            </a:r>
          </a:p>
        </p:txBody>
      </p:sp>
      <p:sp>
        <p:nvSpPr>
          <p:cNvPr id="3" name="Content Placeholder 2">
            <a:extLst>
              <a:ext uri="{FF2B5EF4-FFF2-40B4-BE49-F238E27FC236}">
                <a16:creationId xmlns:a16="http://schemas.microsoft.com/office/drawing/2014/main" id="{5D52BB3F-1C72-4023-B778-525E7856A4D6}"/>
              </a:ext>
            </a:extLst>
          </p:cNvPr>
          <p:cNvSpPr>
            <a:spLocks noGrp="1"/>
          </p:cNvSpPr>
          <p:nvPr>
            <p:ph idx="1"/>
          </p:nvPr>
        </p:nvSpPr>
        <p:spPr/>
        <p:txBody>
          <a:bodyPr vert="horz" lIns="0" tIns="0" rIns="0" bIns="0" rtlCol="0" anchor="t">
            <a:normAutofit/>
          </a:bodyPr>
          <a:lstStyle/>
          <a:p>
            <a:r>
              <a:rPr lang="en-IN" dirty="0"/>
              <a:t>Deliver error-free data and faster error resolution in global supply chain management</a:t>
            </a:r>
            <a:endParaRPr lang="en-US" dirty="0"/>
          </a:p>
        </p:txBody>
      </p:sp>
      <p:sp>
        <p:nvSpPr>
          <p:cNvPr id="4" name="Content Placeholder 3">
            <a:extLst>
              <a:ext uri="{FF2B5EF4-FFF2-40B4-BE49-F238E27FC236}">
                <a16:creationId xmlns:a16="http://schemas.microsoft.com/office/drawing/2014/main" id="{FE4B6065-3FD2-47CD-8D34-94644BEC40BB}"/>
              </a:ext>
            </a:extLst>
          </p:cNvPr>
          <p:cNvSpPr>
            <a:spLocks noGrp="1"/>
          </p:cNvSpPr>
          <p:nvPr>
            <p:ph sz="quarter" idx="13"/>
          </p:nvPr>
        </p:nvSpPr>
        <p:spPr/>
        <p:txBody>
          <a:bodyPr vert="horz" lIns="0" tIns="0" rIns="0" bIns="0" rtlCol="0" anchor="t">
            <a:normAutofit fontScale="85000" lnSpcReduction="10000"/>
          </a:bodyPr>
          <a:lstStyle/>
          <a:p>
            <a:r>
              <a:rPr lang="en-IN" dirty="0"/>
              <a:t>Bots search non-stop for driving record and data errors in mainframe &amp; SAP and Transport Visibility System (TVS). Errors are resolved using a rules-based decision engine and completed workflows are finalized by sending a resolution email to the appropriate user</a:t>
            </a:r>
          </a:p>
        </p:txBody>
      </p:sp>
      <p:sp>
        <p:nvSpPr>
          <p:cNvPr id="5" name="Content Placeholder 4">
            <a:extLst>
              <a:ext uri="{FF2B5EF4-FFF2-40B4-BE49-F238E27FC236}">
                <a16:creationId xmlns:a16="http://schemas.microsoft.com/office/drawing/2014/main" id="{25E1CE90-BF06-43F6-8C51-C33A4421E313}"/>
              </a:ext>
            </a:extLst>
          </p:cNvPr>
          <p:cNvSpPr>
            <a:spLocks noGrp="1"/>
          </p:cNvSpPr>
          <p:nvPr>
            <p:ph sz="quarter" idx="14"/>
          </p:nvPr>
        </p:nvSpPr>
        <p:spPr/>
        <p:txBody>
          <a:bodyPr vert="horz" lIns="0" tIns="0" rIns="0" bIns="0" rtlCol="0" anchor="t">
            <a:normAutofit/>
          </a:bodyPr>
          <a:lstStyle/>
          <a:p>
            <a:pPr marL="285750" indent="-285750">
              <a:spcBef>
                <a:spcPts val="0"/>
              </a:spcBef>
              <a:spcAft>
                <a:spcPts val="600"/>
              </a:spcAft>
              <a:buFont typeface="Arial" panose="020B0604020202020204" pitchFamily="34" charset="0"/>
              <a:buChar char="•"/>
            </a:pPr>
            <a:r>
              <a:rPr lang="en-US" dirty="0">
                <a:latin typeface="Verdana" charset="0"/>
                <a:ea typeface="Verdana" charset="0"/>
                <a:cs typeface="Verdana" charset="0"/>
              </a:rPr>
              <a:t>Data analysis</a:t>
            </a:r>
          </a:p>
          <a:p>
            <a:pPr marL="285750" indent="-285750">
              <a:spcBef>
                <a:spcPts val="0"/>
              </a:spcBef>
              <a:spcAft>
                <a:spcPts val="600"/>
              </a:spcAft>
              <a:buFont typeface="Arial" panose="020B0604020202020204" pitchFamily="34" charset="0"/>
              <a:buChar char="•"/>
            </a:pPr>
            <a:r>
              <a:rPr lang="en-US" dirty="0">
                <a:latin typeface="Verdana" charset="0"/>
                <a:ea typeface="Verdana" charset="0"/>
                <a:cs typeface="Verdana" charset="0"/>
              </a:rPr>
              <a:t>Error handling</a:t>
            </a:r>
          </a:p>
          <a:p>
            <a:pPr marL="285750" indent="-285750">
              <a:spcBef>
                <a:spcPts val="0"/>
              </a:spcBef>
              <a:spcAft>
                <a:spcPts val="600"/>
              </a:spcAft>
              <a:buFont typeface="Arial" panose="020B0604020202020204" pitchFamily="34" charset="0"/>
              <a:buChar char="•"/>
            </a:pPr>
            <a:r>
              <a:rPr lang="en-US" dirty="0">
                <a:latin typeface="Verdana" charset="0"/>
                <a:ea typeface="Verdana" charset="0"/>
                <a:cs typeface="Verdana" charset="0"/>
              </a:rPr>
              <a:t>Workflow creation and completion</a:t>
            </a:r>
          </a:p>
          <a:p>
            <a:pPr marL="285750" indent="-285750">
              <a:spcBef>
                <a:spcPts val="0"/>
              </a:spcBef>
              <a:spcAft>
                <a:spcPts val="600"/>
              </a:spcAft>
              <a:buFont typeface="Arial" panose="020B0604020202020204" pitchFamily="34" charset="0"/>
              <a:buChar char="•"/>
            </a:pPr>
            <a:r>
              <a:rPr lang="en-US" dirty="0">
                <a:latin typeface="Verdana" charset="0"/>
                <a:ea typeface="Verdana" charset="0"/>
                <a:cs typeface="Verdana" charset="0"/>
              </a:rPr>
              <a:t>Email notifications</a:t>
            </a:r>
          </a:p>
        </p:txBody>
      </p:sp>
      <p:sp>
        <p:nvSpPr>
          <p:cNvPr id="6" name="Content Placeholder 5">
            <a:extLst>
              <a:ext uri="{FF2B5EF4-FFF2-40B4-BE49-F238E27FC236}">
                <a16:creationId xmlns:a16="http://schemas.microsoft.com/office/drawing/2014/main" id="{9985DC2C-3E25-4D88-AAB6-09D7FFD1B82D}"/>
              </a:ext>
            </a:extLst>
          </p:cNvPr>
          <p:cNvSpPr>
            <a:spLocks noGrp="1"/>
          </p:cNvSpPr>
          <p:nvPr>
            <p:ph sz="quarter" idx="15"/>
          </p:nvPr>
        </p:nvSpPr>
        <p:spPr/>
        <p:txBody>
          <a:bodyPr>
            <a:normAutofit/>
          </a:bodyPr>
          <a:lstStyle/>
          <a:p>
            <a:pPr>
              <a:spcBef>
                <a:spcPts val="0"/>
              </a:spcBef>
              <a:spcAft>
                <a:spcPts val="600"/>
              </a:spcAft>
            </a:pPr>
            <a:r>
              <a:rPr lang="en-IN" dirty="0">
                <a:latin typeface="Verdana" charset="0"/>
                <a:ea typeface="Verdana" charset="0"/>
                <a:cs typeface="Verdana" charset="0"/>
              </a:rPr>
              <a:t>27% improvement in employee productivity</a:t>
            </a:r>
            <a:r>
              <a:rPr lang="en-IN" strike="sngStrike" dirty="0">
                <a:latin typeface="Verdana" charset="0"/>
                <a:ea typeface="Verdana" charset="0"/>
                <a:cs typeface="Verdana" charset="0"/>
              </a:rPr>
              <a:t> </a:t>
            </a:r>
          </a:p>
          <a:p>
            <a:pPr>
              <a:spcBef>
                <a:spcPts val="0"/>
              </a:spcBef>
              <a:spcAft>
                <a:spcPts val="600"/>
              </a:spcAft>
            </a:pPr>
            <a:r>
              <a:rPr lang="en-IN" dirty="0">
                <a:solidFill>
                  <a:srgbClr val="666666"/>
                </a:solidFill>
                <a:latin typeface="Verdana" charset="0"/>
                <a:ea typeface="Verdana" charset="0"/>
                <a:cs typeface="Verdana" charset="0"/>
              </a:rPr>
              <a:t>R</a:t>
            </a:r>
            <a:r>
              <a:rPr lang="en-IN" dirty="0"/>
              <a:t>eduction in error detection and resolution cycles</a:t>
            </a:r>
          </a:p>
          <a:p>
            <a:pPr>
              <a:spcBef>
                <a:spcPts val="0"/>
              </a:spcBef>
              <a:spcAft>
                <a:spcPts val="600"/>
              </a:spcAft>
            </a:pPr>
            <a:r>
              <a:rPr lang="en-IN" dirty="0"/>
              <a:t>Less time-consumption in manual work</a:t>
            </a:r>
            <a:endParaRPr lang="en-US" dirty="0">
              <a:solidFill>
                <a:srgbClr val="000000"/>
              </a:solidFill>
              <a:latin typeface="Calibri" charset="0"/>
            </a:endParaRPr>
          </a:p>
          <a:p>
            <a:endParaRPr lang="en-US" dirty="0"/>
          </a:p>
        </p:txBody>
      </p:sp>
      <p:sp>
        <p:nvSpPr>
          <p:cNvPr id="7" name="Content Placeholder 6">
            <a:extLst>
              <a:ext uri="{FF2B5EF4-FFF2-40B4-BE49-F238E27FC236}">
                <a16:creationId xmlns:a16="http://schemas.microsoft.com/office/drawing/2014/main" id="{CB50236A-39BA-4B70-9DC1-AEB494D25A16}"/>
              </a:ext>
            </a:extLst>
          </p:cNvPr>
          <p:cNvSpPr>
            <a:spLocks noGrp="1"/>
          </p:cNvSpPr>
          <p:nvPr>
            <p:ph sz="quarter" idx="16"/>
          </p:nvPr>
        </p:nvSpPr>
        <p:spPr>
          <a:xfrm>
            <a:off x="346075" y="254000"/>
            <a:ext cx="8626475" cy="369332"/>
          </a:xfrm>
        </p:spPr>
        <p:txBody>
          <a:bodyPr/>
          <a:lstStyle/>
          <a:p>
            <a:r>
              <a:rPr lang="en-US" dirty="0"/>
              <a:t>US Heavy Equipment Manufacturer</a:t>
            </a:r>
          </a:p>
        </p:txBody>
      </p:sp>
      <p:sp>
        <p:nvSpPr>
          <p:cNvPr id="8" name="Content Placeholder 7">
            <a:extLst>
              <a:ext uri="{FF2B5EF4-FFF2-40B4-BE49-F238E27FC236}">
                <a16:creationId xmlns:a16="http://schemas.microsoft.com/office/drawing/2014/main" id="{1A7D851A-5306-4CFB-B3FE-0A25F920EB55}"/>
              </a:ext>
            </a:extLst>
          </p:cNvPr>
          <p:cNvSpPr>
            <a:spLocks noGrp="1"/>
          </p:cNvSpPr>
          <p:nvPr>
            <p:ph sz="quarter" idx="17"/>
          </p:nvPr>
        </p:nvSpPr>
        <p:spPr/>
        <p:txBody>
          <a:bodyPr/>
          <a:lstStyle/>
          <a:p>
            <a:r>
              <a:rPr lang="en-US" dirty="0"/>
              <a:t>Manufacturing – Heavy Equipment</a:t>
            </a:r>
          </a:p>
        </p:txBody>
      </p:sp>
      <p:pic>
        <p:nvPicPr>
          <p:cNvPr id="10" name="Picture 9">
            <a:extLst>
              <a:ext uri="{FF2B5EF4-FFF2-40B4-BE49-F238E27FC236}">
                <a16:creationId xmlns:a16="http://schemas.microsoft.com/office/drawing/2014/main" id="{D14FFF2E-FA10-4718-91E9-F341AC4F20B3}"/>
              </a:ext>
            </a:extLst>
          </p:cNvPr>
          <p:cNvPicPr>
            <a:picLocks noChangeAspect="1"/>
          </p:cNvPicPr>
          <p:nvPr/>
        </p:nvPicPr>
        <p:blipFill>
          <a:blip r:embed="rId2"/>
          <a:stretch>
            <a:fillRect/>
          </a:stretch>
        </p:blipFill>
        <p:spPr>
          <a:xfrm>
            <a:off x="10881107" y="90311"/>
            <a:ext cx="646232" cy="676715"/>
          </a:xfrm>
          <a:prstGeom prst="rect">
            <a:avLst/>
          </a:prstGeom>
        </p:spPr>
      </p:pic>
    </p:spTree>
    <p:extLst>
      <p:ext uri="{BB962C8B-B14F-4D97-AF65-F5344CB8AC3E}">
        <p14:creationId xmlns:p14="http://schemas.microsoft.com/office/powerpoint/2010/main" val="40149603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F11F-8F38-4032-AA7A-45AF55C885DB}"/>
              </a:ext>
            </a:extLst>
          </p:cNvPr>
          <p:cNvSpPr>
            <a:spLocks noGrp="1"/>
          </p:cNvSpPr>
          <p:nvPr>
            <p:ph type="title"/>
          </p:nvPr>
        </p:nvSpPr>
        <p:spPr/>
        <p:txBody>
          <a:bodyPr>
            <a:normAutofit fontScale="90000"/>
          </a:bodyPr>
          <a:lstStyle/>
          <a:p>
            <a:r>
              <a:rPr lang="en-US" dirty="0"/>
              <a:t>Tenon Limited - Manufacturing</a:t>
            </a:r>
          </a:p>
        </p:txBody>
      </p:sp>
      <p:sp>
        <p:nvSpPr>
          <p:cNvPr id="3" name="Content Placeholder 2">
            <a:extLst>
              <a:ext uri="{FF2B5EF4-FFF2-40B4-BE49-F238E27FC236}">
                <a16:creationId xmlns:a16="http://schemas.microsoft.com/office/drawing/2014/main" id="{316584DD-DA32-4E03-8E43-3CCFB452E4DF}"/>
              </a:ext>
            </a:extLst>
          </p:cNvPr>
          <p:cNvSpPr>
            <a:spLocks noGrp="1"/>
          </p:cNvSpPr>
          <p:nvPr>
            <p:ph idx="1"/>
          </p:nvPr>
        </p:nvSpPr>
        <p:spPr/>
        <p:txBody>
          <a:bodyPr vert="horz" lIns="0" tIns="0" rIns="0" bIns="0" rtlCol="0" anchor="t">
            <a:normAutofit/>
          </a:bodyPr>
          <a:lstStyle/>
          <a:p>
            <a:r>
              <a:rPr lang="en-IN" dirty="0"/>
              <a:t>Make electronic data interchange (EDI) process more time efficient</a:t>
            </a:r>
            <a:endParaRPr lang="en-US" dirty="0"/>
          </a:p>
        </p:txBody>
      </p:sp>
      <p:sp>
        <p:nvSpPr>
          <p:cNvPr id="4" name="Content Placeholder 3">
            <a:extLst>
              <a:ext uri="{FF2B5EF4-FFF2-40B4-BE49-F238E27FC236}">
                <a16:creationId xmlns:a16="http://schemas.microsoft.com/office/drawing/2014/main" id="{1F99D24B-AB61-4835-8F04-1240F63712C0}"/>
              </a:ext>
            </a:extLst>
          </p:cNvPr>
          <p:cNvSpPr>
            <a:spLocks noGrp="1"/>
          </p:cNvSpPr>
          <p:nvPr>
            <p:ph sz="quarter" idx="13"/>
          </p:nvPr>
        </p:nvSpPr>
        <p:spPr/>
        <p:txBody>
          <a:bodyPr vert="horz" lIns="0" tIns="0" rIns="0" bIns="0" rtlCol="0" anchor="t">
            <a:normAutofit/>
          </a:bodyPr>
          <a:lstStyle/>
          <a:p>
            <a:r>
              <a:rPr lang="en-IN" dirty="0"/>
              <a:t>Bots evaluate current inventory and client inventory valuations</a:t>
            </a:r>
            <a:endParaRPr lang="en-US" dirty="0"/>
          </a:p>
          <a:p>
            <a:endParaRPr lang="en-US" dirty="0"/>
          </a:p>
        </p:txBody>
      </p:sp>
      <p:sp>
        <p:nvSpPr>
          <p:cNvPr id="5" name="Content Placeholder 4">
            <a:extLst>
              <a:ext uri="{FF2B5EF4-FFF2-40B4-BE49-F238E27FC236}">
                <a16:creationId xmlns:a16="http://schemas.microsoft.com/office/drawing/2014/main" id="{2D6CE992-A480-40C7-9B37-130279484BBD}"/>
              </a:ext>
            </a:extLst>
          </p:cNvPr>
          <p:cNvSpPr>
            <a:spLocks noGrp="1"/>
          </p:cNvSpPr>
          <p:nvPr>
            <p:ph sz="quarter" idx="14"/>
          </p:nvPr>
        </p:nvSpPr>
        <p:spPr/>
        <p:txBody>
          <a:bodyPr vert="horz" lIns="0" tIns="0" rIns="0" bIns="0" rtlCol="0" anchor="t">
            <a:normAutofit/>
          </a:bodyPr>
          <a:lstStyle/>
          <a:p>
            <a:pPr marL="285750" indent="-285750">
              <a:buFont typeface="Arial" panose="020B0604020202020204" pitchFamily="34" charset="0"/>
              <a:buChar char="•"/>
            </a:pPr>
            <a:r>
              <a:rPr lang="en-US" dirty="0">
                <a:solidFill>
                  <a:srgbClr val="666666"/>
                </a:solidFill>
                <a:latin typeface="Verdana" charset="0"/>
                <a:ea typeface="Verdana" charset="0"/>
                <a:cs typeface="Verdana" charset="0"/>
              </a:rPr>
              <a:t>Inventory data extraction</a:t>
            </a:r>
          </a:p>
          <a:p>
            <a:pPr marL="285750" indent="-285750">
              <a:buFont typeface="Arial" panose="020B0604020202020204" pitchFamily="34" charset="0"/>
              <a:buChar char="•"/>
            </a:pPr>
            <a:r>
              <a:rPr lang="en-US" dirty="0">
                <a:solidFill>
                  <a:srgbClr val="666666"/>
                </a:solidFill>
                <a:latin typeface="Verdana" charset="0"/>
                <a:ea typeface="Verdana" charset="0"/>
                <a:cs typeface="Verdana" charset="0"/>
              </a:rPr>
              <a:t>Data manipulation</a:t>
            </a:r>
          </a:p>
          <a:p>
            <a:pPr marL="285750" indent="-285750">
              <a:buFont typeface="Arial" panose="020B0604020202020204" pitchFamily="34" charset="0"/>
              <a:buChar char="•"/>
            </a:pPr>
            <a:r>
              <a:rPr lang="en-US" dirty="0">
                <a:solidFill>
                  <a:srgbClr val="666666"/>
                </a:solidFill>
                <a:latin typeface="Verdana" charset="0"/>
                <a:ea typeface="Verdana" charset="0"/>
                <a:cs typeface="Verdana" charset="0"/>
              </a:rPr>
              <a:t>Data validation</a:t>
            </a:r>
            <a:br>
              <a:rPr lang="en-US" dirty="0">
                <a:solidFill>
                  <a:srgbClr val="666666"/>
                </a:solidFill>
                <a:latin typeface="Verdana" charset="0"/>
                <a:ea typeface="Verdana" charset="0"/>
                <a:cs typeface="Verdana" charset="0"/>
              </a:rPr>
            </a:br>
            <a:endParaRPr lang="en-US" dirty="0">
              <a:solidFill>
                <a:srgbClr val="666666"/>
              </a:solidFill>
              <a:latin typeface="Verdana" charset="0"/>
              <a:ea typeface="Verdana" charset="0"/>
              <a:cs typeface="Verdana" charset="0"/>
            </a:endParaRPr>
          </a:p>
          <a:p>
            <a:endParaRPr lang="en-US" dirty="0"/>
          </a:p>
        </p:txBody>
      </p:sp>
      <p:sp>
        <p:nvSpPr>
          <p:cNvPr id="6" name="Content Placeholder 5">
            <a:extLst>
              <a:ext uri="{FF2B5EF4-FFF2-40B4-BE49-F238E27FC236}">
                <a16:creationId xmlns:a16="http://schemas.microsoft.com/office/drawing/2014/main" id="{5960ED4A-6093-4301-9528-83890AC2C162}"/>
              </a:ext>
            </a:extLst>
          </p:cNvPr>
          <p:cNvSpPr>
            <a:spLocks noGrp="1"/>
          </p:cNvSpPr>
          <p:nvPr>
            <p:ph sz="quarter" idx="15"/>
          </p:nvPr>
        </p:nvSpPr>
        <p:spPr/>
        <p:txBody>
          <a:bodyPr>
            <a:normAutofit/>
          </a:bodyPr>
          <a:lstStyle/>
          <a:p>
            <a:pPr>
              <a:spcBef>
                <a:spcPts val="0"/>
              </a:spcBef>
              <a:spcAft>
                <a:spcPts val="600"/>
              </a:spcAft>
            </a:pPr>
            <a:r>
              <a:rPr lang="en-IN" dirty="0">
                <a:latin typeface="Verdana" charset="0"/>
                <a:ea typeface="Verdana" charset="0"/>
                <a:cs typeface="Verdana" charset="0"/>
              </a:rPr>
              <a:t>Reduction in download time from 2-3 days to 30 min (for 1.5M records)</a:t>
            </a:r>
          </a:p>
          <a:p>
            <a:pPr>
              <a:spcBef>
                <a:spcPts val="0"/>
              </a:spcBef>
              <a:spcAft>
                <a:spcPts val="600"/>
              </a:spcAft>
            </a:pPr>
            <a:r>
              <a:rPr lang="en-IN" dirty="0">
                <a:latin typeface="Verdana" charset="0"/>
                <a:ea typeface="Verdana" charset="0"/>
                <a:cs typeface="Verdana" charset="0"/>
              </a:rPr>
              <a:t>Improvement in </a:t>
            </a:r>
            <a:r>
              <a:rPr lang="en-IN" dirty="0">
                <a:solidFill>
                  <a:srgbClr val="666666"/>
                </a:solidFill>
                <a:latin typeface="Verdana" charset="0"/>
                <a:ea typeface="Verdana" charset="0"/>
                <a:cs typeface="Verdana" charset="0"/>
              </a:rPr>
              <a:t>resource planning and customer relationship management</a:t>
            </a:r>
          </a:p>
          <a:p>
            <a:endParaRPr lang="en-US" dirty="0"/>
          </a:p>
        </p:txBody>
      </p:sp>
      <p:sp>
        <p:nvSpPr>
          <p:cNvPr id="7" name="Content Placeholder 6">
            <a:extLst>
              <a:ext uri="{FF2B5EF4-FFF2-40B4-BE49-F238E27FC236}">
                <a16:creationId xmlns:a16="http://schemas.microsoft.com/office/drawing/2014/main" id="{371D958D-E6EC-4F48-86E3-B0E8C52633B9}"/>
              </a:ext>
            </a:extLst>
          </p:cNvPr>
          <p:cNvSpPr>
            <a:spLocks noGrp="1"/>
          </p:cNvSpPr>
          <p:nvPr>
            <p:ph sz="quarter" idx="16"/>
          </p:nvPr>
        </p:nvSpPr>
        <p:spPr>
          <a:xfrm>
            <a:off x="346075" y="254000"/>
            <a:ext cx="8626475" cy="369332"/>
          </a:xfrm>
        </p:spPr>
        <p:txBody>
          <a:bodyPr/>
          <a:lstStyle/>
          <a:p>
            <a:r>
              <a:rPr lang="en-US" dirty="0"/>
              <a:t>Manufacturing Company</a:t>
            </a:r>
          </a:p>
        </p:txBody>
      </p:sp>
      <p:sp>
        <p:nvSpPr>
          <p:cNvPr id="8" name="Content Placeholder 7">
            <a:extLst>
              <a:ext uri="{FF2B5EF4-FFF2-40B4-BE49-F238E27FC236}">
                <a16:creationId xmlns:a16="http://schemas.microsoft.com/office/drawing/2014/main" id="{6061FA42-D5DD-4A85-892E-F65BEE929A26}"/>
              </a:ext>
            </a:extLst>
          </p:cNvPr>
          <p:cNvSpPr>
            <a:spLocks noGrp="1"/>
          </p:cNvSpPr>
          <p:nvPr>
            <p:ph sz="quarter" idx="17"/>
          </p:nvPr>
        </p:nvSpPr>
        <p:spPr/>
        <p:txBody>
          <a:bodyPr/>
          <a:lstStyle/>
          <a:p>
            <a:r>
              <a:rPr lang="en-US" dirty="0"/>
              <a:t>Manufacturing</a:t>
            </a:r>
          </a:p>
        </p:txBody>
      </p:sp>
      <p:pic>
        <p:nvPicPr>
          <p:cNvPr id="10" name="Picture 9">
            <a:extLst>
              <a:ext uri="{FF2B5EF4-FFF2-40B4-BE49-F238E27FC236}">
                <a16:creationId xmlns:a16="http://schemas.microsoft.com/office/drawing/2014/main" id="{F1918DB2-BC19-4231-91B3-8D67D78C7DC4}"/>
              </a:ext>
            </a:extLst>
          </p:cNvPr>
          <p:cNvPicPr>
            <a:picLocks noChangeAspect="1"/>
          </p:cNvPicPr>
          <p:nvPr/>
        </p:nvPicPr>
        <p:blipFill>
          <a:blip r:embed="rId2"/>
          <a:stretch>
            <a:fillRect/>
          </a:stretch>
        </p:blipFill>
        <p:spPr>
          <a:xfrm>
            <a:off x="10881107" y="90311"/>
            <a:ext cx="646232" cy="676715"/>
          </a:xfrm>
          <a:prstGeom prst="rect">
            <a:avLst/>
          </a:prstGeom>
        </p:spPr>
      </p:pic>
    </p:spTree>
    <p:extLst>
      <p:ext uri="{BB962C8B-B14F-4D97-AF65-F5344CB8AC3E}">
        <p14:creationId xmlns:p14="http://schemas.microsoft.com/office/powerpoint/2010/main" val="39059910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305AC-48CE-488F-9EF6-4847978CD97E}"/>
              </a:ext>
            </a:extLst>
          </p:cNvPr>
          <p:cNvSpPr>
            <a:spLocks noGrp="1"/>
          </p:cNvSpPr>
          <p:nvPr>
            <p:ph type="title"/>
          </p:nvPr>
        </p:nvSpPr>
        <p:spPr/>
        <p:txBody>
          <a:bodyPr>
            <a:normAutofit fontScale="90000"/>
          </a:bodyPr>
          <a:lstStyle/>
          <a:p>
            <a:r>
              <a:rPr lang="en-US" dirty="0"/>
              <a:t>Leading Financial Institution – FSIB Insurance</a:t>
            </a:r>
          </a:p>
        </p:txBody>
      </p:sp>
      <p:sp>
        <p:nvSpPr>
          <p:cNvPr id="3" name="Content Placeholder 2">
            <a:extLst>
              <a:ext uri="{FF2B5EF4-FFF2-40B4-BE49-F238E27FC236}">
                <a16:creationId xmlns:a16="http://schemas.microsoft.com/office/drawing/2014/main" id="{CE310228-D196-4C70-B8DC-0D88E5FF9A2E}"/>
              </a:ext>
            </a:extLst>
          </p:cNvPr>
          <p:cNvSpPr>
            <a:spLocks noGrp="1"/>
          </p:cNvSpPr>
          <p:nvPr>
            <p:ph idx="1"/>
          </p:nvPr>
        </p:nvSpPr>
        <p:spPr/>
        <p:txBody>
          <a:bodyPr vert="horz" lIns="0" tIns="0" rIns="0" bIns="0" rtlCol="0" anchor="t">
            <a:normAutofit/>
          </a:bodyPr>
          <a:lstStyle/>
          <a:p>
            <a:pPr fontAlgn="ctr"/>
            <a:r>
              <a:rPr lang="en-US" dirty="0"/>
              <a:t>Make data validation and reporting process error-free, quick and economical</a:t>
            </a:r>
            <a:endParaRPr lang="en-US" dirty="0">
              <a:solidFill>
                <a:srgbClr val="000000"/>
              </a:solidFill>
              <a:latin typeface="Calibri" charset="0"/>
            </a:endParaRPr>
          </a:p>
        </p:txBody>
      </p:sp>
      <p:sp>
        <p:nvSpPr>
          <p:cNvPr id="4" name="Content Placeholder 3">
            <a:extLst>
              <a:ext uri="{FF2B5EF4-FFF2-40B4-BE49-F238E27FC236}">
                <a16:creationId xmlns:a16="http://schemas.microsoft.com/office/drawing/2014/main" id="{78A945A4-B7FB-43FD-95A3-D1F8472F301A}"/>
              </a:ext>
            </a:extLst>
          </p:cNvPr>
          <p:cNvSpPr>
            <a:spLocks noGrp="1"/>
          </p:cNvSpPr>
          <p:nvPr>
            <p:ph sz="quarter" idx="13"/>
          </p:nvPr>
        </p:nvSpPr>
        <p:spPr/>
        <p:txBody>
          <a:bodyPr vert="horz" lIns="0" tIns="0" rIns="0" bIns="0" rtlCol="0" anchor="t">
            <a:normAutofit/>
          </a:bodyPr>
          <a:lstStyle/>
          <a:p>
            <a:r>
              <a:rPr lang="en-US" dirty="0"/>
              <a:t>Bots automate data validation, basic loan modification model development, and report generation and analysis</a:t>
            </a:r>
          </a:p>
        </p:txBody>
      </p:sp>
      <p:sp>
        <p:nvSpPr>
          <p:cNvPr id="5" name="Content Placeholder 4">
            <a:extLst>
              <a:ext uri="{FF2B5EF4-FFF2-40B4-BE49-F238E27FC236}">
                <a16:creationId xmlns:a16="http://schemas.microsoft.com/office/drawing/2014/main" id="{1A6D5FFF-08BF-4297-8F0C-27803F00C991}"/>
              </a:ext>
            </a:extLst>
          </p:cNvPr>
          <p:cNvSpPr>
            <a:spLocks noGrp="1"/>
          </p:cNvSpPr>
          <p:nvPr>
            <p:ph sz="quarter" idx="14"/>
          </p:nvPr>
        </p:nvSpPr>
        <p:spPr/>
        <p:txBody>
          <a:bodyPr vert="horz" lIns="0" tIns="0" rIns="0" bIns="0" rtlCol="0" anchor="t">
            <a:normAutofit/>
          </a:bodyPr>
          <a:lstStyle/>
          <a:p>
            <a:pPr marL="285750" indent="-285750">
              <a:buFont typeface="Arial" panose="020B0604020202020204" pitchFamily="34" charset="0"/>
              <a:buChar char="•"/>
            </a:pPr>
            <a:r>
              <a:rPr lang="en-US" dirty="0"/>
              <a:t>Data validation</a:t>
            </a:r>
          </a:p>
          <a:p>
            <a:pPr marL="285750" indent="-285750">
              <a:buFont typeface="Arial" panose="020B0604020202020204" pitchFamily="34" charset="0"/>
              <a:buChar char="•"/>
            </a:pPr>
            <a:r>
              <a:rPr lang="en-US" dirty="0"/>
              <a:t>Data analysis</a:t>
            </a:r>
          </a:p>
          <a:p>
            <a:pPr marL="285750" indent="-285750">
              <a:buFont typeface="Arial" panose="020B0604020202020204" pitchFamily="34" charset="0"/>
              <a:buChar char="•"/>
            </a:pPr>
            <a:r>
              <a:rPr lang="en-US" dirty="0"/>
              <a:t>Financial modeling</a:t>
            </a:r>
          </a:p>
          <a:p>
            <a:pPr marL="285750" indent="-285750">
              <a:buFont typeface="Arial" panose="020B0604020202020204" pitchFamily="34" charset="0"/>
              <a:buChar char="•"/>
            </a:pPr>
            <a:r>
              <a:rPr lang="en-US" dirty="0"/>
              <a:t>Report generation</a:t>
            </a:r>
          </a:p>
          <a:p>
            <a:endParaRPr lang="en-US" dirty="0"/>
          </a:p>
        </p:txBody>
      </p:sp>
      <p:sp>
        <p:nvSpPr>
          <p:cNvPr id="6" name="Content Placeholder 5">
            <a:extLst>
              <a:ext uri="{FF2B5EF4-FFF2-40B4-BE49-F238E27FC236}">
                <a16:creationId xmlns:a16="http://schemas.microsoft.com/office/drawing/2014/main" id="{10CFC9D8-14FC-4C3C-AC0D-6409634EC0EC}"/>
              </a:ext>
            </a:extLst>
          </p:cNvPr>
          <p:cNvSpPr>
            <a:spLocks noGrp="1"/>
          </p:cNvSpPr>
          <p:nvPr>
            <p:ph sz="quarter" idx="15"/>
          </p:nvPr>
        </p:nvSpPr>
        <p:spPr/>
        <p:txBody>
          <a:bodyPr>
            <a:normAutofit fontScale="92500" lnSpcReduction="10000"/>
          </a:bodyPr>
          <a:lstStyle/>
          <a:p>
            <a:pPr>
              <a:spcBef>
                <a:spcPts val="0"/>
              </a:spcBef>
              <a:spcAft>
                <a:spcPts val="600"/>
              </a:spcAft>
            </a:pPr>
            <a:r>
              <a:rPr lang="en-US" dirty="0"/>
              <a:t>Increase in internal customer satisfaction</a:t>
            </a:r>
          </a:p>
          <a:p>
            <a:pPr>
              <a:spcBef>
                <a:spcPts val="0"/>
              </a:spcBef>
              <a:spcAft>
                <a:spcPts val="600"/>
              </a:spcAft>
            </a:pPr>
            <a:r>
              <a:rPr lang="en-US" dirty="0"/>
              <a:t>Delivery of perfect error-free validated reports</a:t>
            </a:r>
          </a:p>
          <a:p>
            <a:pPr>
              <a:spcBef>
                <a:spcPts val="0"/>
              </a:spcBef>
              <a:spcAft>
                <a:spcPts val="600"/>
              </a:spcAft>
            </a:pPr>
            <a:r>
              <a:rPr lang="en-US" dirty="0"/>
              <a:t>Increase in employee morale by</a:t>
            </a:r>
            <a:r>
              <a:rPr lang="en-US" dirty="0">
                <a:solidFill>
                  <a:srgbClr val="00B0F0"/>
                </a:solidFill>
              </a:rPr>
              <a:t> </a:t>
            </a:r>
            <a:r>
              <a:rPr lang="en-US" dirty="0"/>
              <a:t>spending time in higher value work</a:t>
            </a:r>
          </a:p>
          <a:p>
            <a:endParaRPr lang="en-US" dirty="0"/>
          </a:p>
        </p:txBody>
      </p:sp>
      <p:sp>
        <p:nvSpPr>
          <p:cNvPr id="7" name="Content Placeholder 6">
            <a:extLst>
              <a:ext uri="{FF2B5EF4-FFF2-40B4-BE49-F238E27FC236}">
                <a16:creationId xmlns:a16="http://schemas.microsoft.com/office/drawing/2014/main" id="{8A13230A-F413-4D05-803A-D958494D8814}"/>
              </a:ext>
            </a:extLst>
          </p:cNvPr>
          <p:cNvSpPr>
            <a:spLocks noGrp="1"/>
          </p:cNvSpPr>
          <p:nvPr>
            <p:ph sz="quarter" idx="16"/>
          </p:nvPr>
        </p:nvSpPr>
        <p:spPr>
          <a:xfrm>
            <a:off x="346075" y="254000"/>
            <a:ext cx="8626475" cy="369332"/>
          </a:xfrm>
        </p:spPr>
        <p:txBody>
          <a:bodyPr/>
          <a:lstStyle/>
          <a:p>
            <a:r>
              <a:rPr lang="en-US" dirty="0"/>
              <a:t>Leading Financial Institution</a:t>
            </a:r>
          </a:p>
        </p:txBody>
      </p:sp>
      <p:sp>
        <p:nvSpPr>
          <p:cNvPr id="8" name="Content Placeholder 7">
            <a:extLst>
              <a:ext uri="{FF2B5EF4-FFF2-40B4-BE49-F238E27FC236}">
                <a16:creationId xmlns:a16="http://schemas.microsoft.com/office/drawing/2014/main" id="{A6839BD9-8C17-48A9-AB79-34964E5718B3}"/>
              </a:ext>
            </a:extLst>
          </p:cNvPr>
          <p:cNvSpPr>
            <a:spLocks noGrp="1"/>
          </p:cNvSpPr>
          <p:nvPr>
            <p:ph sz="quarter" idx="17"/>
          </p:nvPr>
        </p:nvSpPr>
        <p:spPr/>
        <p:txBody>
          <a:bodyPr/>
          <a:lstStyle/>
          <a:p>
            <a:r>
              <a:rPr lang="en-US" dirty="0"/>
              <a:t>Financial Services - Insurance</a:t>
            </a:r>
          </a:p>
        </p:txBody>
      </p:sp>
      <p:pic>
        <p:nvPicPr>
          <p:cNvPr id="10" name="Picture 9">
            <a:extLst>
              <a:ext uri="{FF2B5EF4-FFF2-40B4-BE49-F238E27FC236}">
                <a16:creationId xmlns:a16="http://schemas.microsoft.com/office/drawing/2014/main" id="{4CEFD592-24F3-4BDC-8475-33056A430AF6}"/>
              </a:ext>
            </a:extLst>
          </p:cNvPr>
          <p:cNvPicPr>
            <a:picLocks noChangeAspect="1"/>
          </p:cNvPicPr>
          <p:nvPr/>
        </p:nvPicPr>
        <p:blipFill>
          <a:blip r:embed="rId2"/>
          <a:stretch>
            <a:fillRect/>
          </a:stretch>
        </p:blipFill>
        <p:spPr>
          <a:xfrm>
            <a:off x="10928377" y="131274"/>
            <a:ext cx="640135" cy="609653"/>
          </a:xfrm>
          <a:prstGeom prst="rect">
            <a:avLst/>
          </a:prstGeom>
        </p:spPr>
      </p:pic>
    </p:spTree>
    <p:extLst>
      <p:ext uri="{BB962C8B-B14F-4D97-AF65-F5344CB8AC3E}">
        <p14:creationId xmlns:p14="http://schemas.microsoft.com/office/powerpoint/2010/main" val="34909458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7AD9C-3D2F-48D1-A89C-722F337DE30F}"/>
              </a:ext>
            </a:extLst>
          </p:cNvPr>
          <p:cNvSpPr>
            <a:spLocks noGrp="1"/>
          </p:cNvSpPr>
          <p:nvPr>
            <p:ph type="title"/>
          </p:nvPr>
        </p:nvSpPr>
        <p:spPr/>
        <p:txBody>
          <a:bodyPr>
            <a:normAutofit fontScale="90000"/>
          </a:bodyPr>
          <a:lstStyle/>
          <a:p>
            <a:r>
              <a:rPr lang="en-US" dirty="0"/>
              <a:t>Leading Manufacturer - Manufacturing</a:t>
            </a:r>
          </a:p>
        </p:txBody>
      </p:sp>
      <p:sp>
        <p:nvSpPr>
          <p:cNvPr id="3" name="Content Placeholder 2">
            <a:extLst>
              <a:ext uri="{FF2B5EF4-FFF2-40B4-BE49-F238E27FC236}">
                <a16:creationId xmlns:a16="http://schemas.microsoft.com/office/drawing/2014/main" id="{5EC1D749-E6E8-4428-8E83-A6C3AF7E618B}"/>
              </a:ext>
            </a:extLst>
          </p:cNvPr>
          <p:cNvSpPr>
            <a:spLocks noGrp="1"/>
          </p:cNvSpPr>
          <p:nvPr>
            <p:ph idx="1"/>
          </p:nvPr>
        </p:nvSpPr>
        <p:spPr/>
        <p:txBody>
          <a:bodyPr vert="horz" lIns="0" tIns="0" rIns="0" bIns="0" rtlCol="0" anchor="t">
            <a:normAutofit/>
          </a:bodyPr>
          <a:lstStyle/>
          <a:p>
            <a:r>
              <a:rPr lang="en-IN" dirty="0"/>
              <a:t>Improve procurement process execution time </a:t>
            </a:r>
            <a:endParaRPr lang="en-US" dirty="0">
              <a:solidFill>
                <a:srgbClr val="000000"/>
              </a:solidFill>
              <a:latin typeface="Calibri" charset="0"/>
            </a:endParaRPr>
          </a:p>
          <a:p>
            <a:endParaRPr lang="en-US" dirty="0"/>
          </a:p>
        </p:txBody>
      </p:sp>
      <p:sp>
        <p:nvSpPr>
          <p:cNvPr id="4" name="Content Placeholder 3">
            <a:extLst>
              <a:ext uri="{FF2B5EF4-FFF2-40B4-BE49-F238E27FC236}">
                <a16:creationId xmlns:a16="http://schemas.microsoft.com/office/drawing/2014/main" id="{6968B59D-0989-491F-ACE3-E1D5B8164515}"/>
              </a:ext>
            </a:extLst>
          </p:cNvPr>
          <p:cNvSpPr>
            <a:spLocks noGrp="1"/>
          </p:cNvSpPr>
          <p:nvPr>
            <p:ph sz="quarter" idx="13"/>
          </p:nvPr>
        </p:nvSpPr>
        <p:spPr/>
        <p:txBody>
          <a:bodyPr vert="horz" lIns="0" tIns="0" rIns="0" bIns="0" rtlCol="0" anchor="t">
            <a:normAutofit/>
          </a:bodyPr>
          <a:lstStyle/>
          <a:p>
            <a:r>
              <a:rPr lang="en-IN" dirty="0"/>
              <a:t>Bots automated entire procurement process including, call-off process</a:t>
            </a:r>
            <a:r>
              <a:rPr lang="en-IN" dirty="0">
                <a:solidFill>
                  <a:srgbClr val="FF0000"/>
                </a:solidFill>
              </a:rPr>
              <a:t> </a:t>
            </a:r>
            <a:r>
              <a:rPr lang="en-IN" dirty="0"/>
              <a:t>creation, modification, and global price management applications</a:t>
            </a:r>
            <a:endParaRPr lang="en-US" dirty="0"/>
          </a:p>
          <a:p>
            <a:endParaRPr lang="en-US" dirty="0"/>
          </a:p>
        </p:txBody>
      </p:sp>
      <p:sp>
        <p:nvSpPr>
          <p:cNvPr id="5" name="Content Placeholder 4">
            <a:extLst>
              <a:ext uri="{FF2B5EF4-FFF2-40B4-BE49-F238E27FC236}">
                <a16:creationId xmlns:a16="http://schemas.microsoft.com/office/drawing/2014/main" id="{5979CC81-8584-4456-858B-CF023231FFDD}"/>
              </a:ext>
            </a:extLst>
          </p:cNvPr>
          <p:cNvSpPr>
            <a:spLocks noGrp="1"/>
          </p:cNvSpPr>
          <p:nvPr>
            <p:ph sz="quarter" idx="14"/>
          </p:nvPr>
        </p:nvSpPr>
        <p:spPr/>
        <p:txBody>
          <a:bodyPr vert="horz" lIns="0" tIns="0" rIns="0" bIns="0" rtlCol="0" anchor="t">
            <a:normAutofit/>
          </a:bodyPr>
          <a:lstStyle/>
          <a:p>
            <a:pPr marL="114300" indent="-114300">
              <a:spcBef>
                <a:spcPts val="0"/>
              </a:spcBef>
              <a:spcAft>
                <a:spcPts val="600"/>
              </a:spcAft>
              <a:buChar char="•"/>
            </a:pPr>
            <a:r>
              <a:rPr lang="en-US" dirty="0">
                <a:solidFill>
                  <a:srgbClr val="666666"/>
                </a:solidFill>
              </a:rPr>
              <a:t>Procure to pay</a:t>
            </a:r>
          </a:p>
        </p:txBody>
      </p:sp>
      <p:sp>
        <p:nvSpPr>
          <p:cNvPr id="6" name="Content Placeholder 5">
            <a:extLst>
              <a:ext uri="{FF2B5EF4-FFF2-40B4-BE49-F238E27FC236}">
                <a16:creationId xmlns:a16="http://schemas.microsoft.com/office/drawing/2014/main" id="{74356103-4B87-4205-B8BF-DA94D91A0ED3}"/>
              </a:ext>
            </a:extLst>
          </p:cNvPr>
          <p:cNvSpPr>
            <a:spLocks noGrp="1"/>
          </p:cNvSpPr>
          <p:nvPr>
            <p:ph sz="quarter" idx="15"/>
          </p:nvPr>
        </p:nvSpPr>
        <p:spPr/>
        <p:txBody>
          <a:bodyPr/>
          <a:lstStyle/>
          <a:p>
            <a:pPr>
              <a:spcBef>
                <a:spcPts val="0"/>
              </a:spcBef>
              <a:spcAft>
                <a:spcPts val="600"/>
              </a:spcAft>
            </a:pPr>
            <a:r>
              <a:rPr lang="en-US" dirty="0"/>
              <a:t>Reduction in</a:t>
            </a:r>
            <a:r>
              <a:rPr lang="en-US" dirty="0">
                <a:solidFill>
                  <a:srgbClr val="00B0F0"/>
                </a:solidFill>
              </a:rPr>
              <a:t> </a:t>
            </a:r>
            <a:r>
              <a:rPr lang="en-US" dirty="0"/>
              <a:t>manual effort</a:t>
            </a:r>
          </a:p>
          <a:p>
            <a:pPr>
              <a:spcBef>
                <a:spcPts val="0"/>
              </a:spcBef>
              <a:spcAft>
                <a:spcPts val="600"/>
              </a:spcAft>
            </a:pPr>
            <a:r>
              <a:rPr lang="en-US" dirty="0"/>
              <a:t>Quicker, on-time execution</a:t>
            </a:r>
          </a:p>
        </p:txBody>
      </p:sp>
      <p:sp>
        <p:nvSpPr>
          <p:cNvPr id="7" name="Content Placeholder 6">
            <a:extLst>
              <a:ext uri="{FF2B5EF4-FFF2-40B4-BE49-F238E27FC236}">
                <a16:creationId xmlns:a16="http://schemas.microsoft.com/office/drawing/2014/main" id="{2AB3743D-0B5A-4E17-91E8-FB8D75E9C398}"/>
              </a:ext>
            </a:extLst>
          </p:cNvPr>
          <p:cNvSpPr>
            <a:spLocks noGrp="1"/>
          </p:cNvSpPr>
          <p:nvPr>
            <p:ph sz="quarter" idx="16"/>
          </p:nvPr>
        </p:nvSpPr>
        <p:spPr>
          <a:xfrm>
            <a:off x="346075" y="254000"/>
            <a:ext cx="8626475" cy="369332"/>
          </a:xfrm>
        </p:spPr>
        <p:txBody>
          <a:bodyPr/>
          <a:lstStyle/>
          <a:p>
            <a:r>
              <a:rPr lang="en-US" dirty="0"/>
              <a:t>Leading Manufacturer</a:t>
            </a:r>
          </a:p>
        </p:txBody>
      </p:sp>
      <p:sp>
        <p:nvSpPr>
          <p:cNvPr id="8" name="Content Placeholder 7">
            <a:extLst>
              <a:ext uri="{FF2B5EF4-FFF2-40B4-BE49-F238E27FC236}">
                <a16:creationId xmlns:a16="http://schemas.microsoft.com/office/drawing/2014/main" id="{3B880339-07F3-4B30-9D8B-079742F6B2CE}"/>
              </a:ext>
            </a:extLst>
          </p:cNvPr>
          <p:cNvSpPr>
            <a:spLocks noGrp="1"/>
          </p:cNvSpPr>
          <p:nvPr>
            <p:ph sz="quarter" idx="17"/>
          </p:nvPr>
        </p:nvSpPr>
        <p:spPr/>
        <p:txBody>
          <a:bodyPr/>
          <a:lstStyle/>
          <a:p>
            <a:r>
              <a:rPr lang="en-US" dirty="0"/>
              <a:t>Manufacturing</a:t>
            </a:r>
          </a:p>
        </p:txBody>
      </p:sp>
      <p:pic>
        <p:nvPicPr>
          <p:cNvPr id="9" name="Picture 8">
            <a:extLst>
              <a:ext uri="{FF2B5EF4-FFF2-40B4-BE49-F238E27FC236}">
                <a16:creationId xmlns:a16="http://schemas.microsoft.com/office/drawing/2014/main" id="{B0A21D3B-9671-42A5-A374-FCCCB9D134A5}"/>
              </a:ext>
            </a:extLst>
          </p:cNvPr>
          <p:cNvPicPr>
            <a:picLocks noChangeAspect="1"/>
          </p:cNvPicPr>
          <p:nvPr/>
        </p:nvPicPr>
        <p:blipFill>
          <a:blip r:embed="rId2"/>
          <a:stretch>
            <a:fillRect/>
          </a:stretch>
        </p:blipFill>
        <p:spPr>
          <a:xfrm>
            <a:off x="10446791" y="77351"/>
            <a:ext cx="771172" cy="797537"/>
          </a:xfrm>
          <a:prstGeom prst="rect">
            <a:avLst/>
          </a:prstGeom>
        </p:spPr>
      </p:pic>
    </p:spTree>
    <p:extLst>
      <p:ext uri="{BB962C8B-B14F-4D97-AF65-F5344CB8AC3E}">
        <p14:creationId xmlns:p14="http://schemas.microsoft.com/office/powerpoint/2010/main" val="2123370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C00A-B508-4680-993A-BD32D43541B9}"/>
              </a:ext>
            </a:extLst>
          </p:cNvPr>
          <p:cNvSpPr>
            <a:spLocks noGrp="1"/>
          </p:cNvSpPr>
          <p:nvPr>
            <p:ph type="title"/>
          </p:nvPr>
        </p:nvSpPr>
        <p:spPr/>
        <p:txBody>
          <a:bodyPr>
            <a:normAutofit fontScale="90000"/>
          </a:bodyPr>
          <a:lstStyle/>
          <a:p>
            <a:r>
              <a:rPr lang="en-US" dirty="0"/>
              <a:t>Boston Scientific - Healthcare</a:t>
            </a:r>
          </a:p>
        </p:txBody>
      </p:sp>
      <p:sp>
        <p:nvSpPr>
          <p:cNvPr id="3" name="Content Placeholder 2">
            <a:extLst>
              <a:ext uri="{FF2B5EF4-FFF2-40B4-BE49-F238E27FC236}">
                <a16:creationId xmlns:a16="http://schemas.microsoft.com/office/drawing/2014/main" id="{5D714F61-2F34-465C-8A76-F88C4EDA702B}"/>
              </a:ext>
            </a:extLst>
          </p:cNvPr>
          <p:cNvSpPr>
            <a:spLocks noGrp="1"/>
          </p:cNvSpPr>
          <p:nvPr>
            <p:ph idx="1"/>
          </p:nvPr>
        </p:nvSpPr>
        <p:spPr/>
        <p:txBody>
          <a:bodyPr vert="horz" lIns="0" tIns="0" rIns="0" bIns="0" rtlCol="0" anchor="t">
            <a:normAutofit/>
          </a:bodyPr>
          <a:lstStyle/>
          <a:p>
            <a:r>
              <a:rPr lang="en-IN" dirty="0"/>
              <a:t>Make forms and invoice processing more cost-effective and error-free</a:t>
            </a:r>
            <a:endParaRPr lang="en-US" dirty="0"/>
          </a:p>
        </p:txBody>
      </p:sp>
      <p:sp>
        <p:nvSpPr>
          <p:cNvPr id="4" name="Content Placeholder 3">
            <a:extLst>
              <a:ext uri="{FF2B5EF4-FFF2-40B4-BE49-F238E27FC236}">
                <a16:creationId xmlns:a16="http://schemas.microsoft.com/office/drawing/2014/main" id="{43270098-7CDE-4BA2-B23B-7556592C969A}"/>
              </a:ext>
            </a:extLst>
          </p:cNvPr>
          <p:cNvSpPr>
            <a:spLocks noGrp="1"/>
          </p:cNvSpPr>
          <p:nvPr>
            <p:ph sz="quarter" idx="13"/>
          </p:nvPr>
        </p:nvSpPr>
        <p:spPr/>
        <p:txBody>
          <a:bodyPr vert="horz" lIns="0" tIns="0" rIns="0" bIns="0" rtlCol="0" anchor="t">
            <a:normAutofit/>
          </a:bodyPr>
          <a:lstStyle/>
          <a:p>
            <a:r>
              <a:rPr lang="en-IN" dirty="0"/>
              <a:t>Bots automate 50+ processes including pre-registration forms, update the Billing Assist Tool (BAT), adjust inventory, invoice preparation, update to SAP and invoice generation</a:t>
            </a:r>
            <a:endParaRPr lang="en-US" dirty="0"/>
          </a:p>
        </p:txBody>
      </p:sp>
      <p:sp>
        <p:nvSpPr>
          <p:cNvPr id="5" name="Content Placeholder 4">
            <a:extLst>
              <a:ext uri="{FF2B5EF4-FFF2-40B4-BE49-F238E27FC236}">
                <a16:creationId xmlns:a16="http://schemas.microsoft.com/office/drawing/2014/main" id="{19BF72AC-2B37-4B2B-BAD9-97B2E534BCE6}"/>
              </a:ext>
            </a:extLst>
          </p:cNvPr>
          <p:cNvSpPr>
            <a:spLocks noGrp="1"/>
          </p:cNvSpPr>
          <p:nvPr>
            <p:ph sz="quarter" idx="14"/>
          </p:nvPr>
        </p:nvSpPr>
        <p:spPr>
          <a:xfrm>
            <a:off x="6314035" y="1865143"/>
            <a:ext cx="2620433" cy="2471438"/>
          </a:xfrm>
        </p:spPr>
        <p:txBody>
          <a:bodyPr vert="horz" lIns="0" tIns="0" rIns="0" bIns="0" rtlCol="0" anchor="t">
            <a:normAutofit fontScale="92500" lnSpcReduction="20000"/>
          </a:bodyPr>
          <a:lstStyle/>
          <a:p>
            <a:pPr marL="285750" indent="-285750">
              <a:buFont typeface="Arial" panose="020B0604020202020204" pitchFamily="34" charset="0"/>
              <a:buChar char="•"/>
            </a:pPr>
            <a:r>
              <a:rPr lang="en-US" dirty="0">
                <a:solidFill>
                  <a:srgbClr val="7F7F7F"/>
                </a:solidFill>
              </a:rPr>
              <a:t>Data entry</a:t>
            </a:r>
          </a:p>
          <a:p>
            <a:pPr marL="285750" indent="-285750">
              <a:buFont typeface="Arial" panose="020B0604020202020204" pitchFamily="34" charset="0"/>
              <a:buChar char="•"/>
            </a:pPr>
            <a:r>
              <a:rPr lang="en-US" dirty="0">
                <a:solidFill>
                  <a:srgbClr val="7F7F7F"/>
                </a:solidFill>
              </a:rPr>
              <a:t>Data updates &amp; validation</a:t>
            </a:r>
          </a:p>
          <a:p>
            <a:pPr marL="285750" indent="-285750">
              <a:buFont typeface="Arial" panose="020B0604020202020204" pitchFamily="34" charset="0"/>
              <a:buChar char="•"/>
            </a:pPr>
            <a:r>
              <a:rPr lang="en-US" dirty="0">
                <a:solidFill>
                  <a:srgbClr val="7F7F7F"/>
                </a:solidFill>
              </a:rPr>
              <a:t>Invoice creation</a:t>
            </a:r>
          </a:p>
          <a:p>
            <a:pPr marL="285750" indent="-285750">
              <a:spcBef>
                <a:spcPts val="1300"/>
              </a:spcBef>
              <a:buFont typeface="Arial" panose="020B0604020202020204" pitchFamily="34" charset="0"/>
              <a:buChar char="•"/>
            </a:pPr>
            <a:r>
              <a:rPr lang="en-US" dirty="0">
                <a:solidFill>
                  <a:srgbClr val="7F7F7F"/>
                </a:solidFill>
              </a:rPr>
              <a:t>Inventory adjustments</a:t>
            </a:r>
          </a:p>
          <a:p>
            <a:pPr marL="285750" indent="-285750">
              <a:spcBef>
                <a:spcPts val="1300"/>
              </a:spcBef>
              <a:buFont typeface="Arial" panose="020B0604020202020204" pitchFamily="34" charset="0"/>
              <a:buChar char="•"/>
            </a:pPr>
            <a:r>
              <a:rPr lang="en-US" dirty="0">
                <a:solidFill>
                  <a:srgbClr val="7F7F7F"/>
                </a:solidFill>
              </a:rPr>
              <a:t>Invoice creation</a:t>
            </a:r>
          </a:p>
          <a:p>
            <a:pPr marL="285750" indent="-285750">
              <a:spcBef>
                <a:spcPts val="1300"/>
              </a:spcBef>
              <a:buFont typeface="Arial" panose="020B0604020202020204" pitchFamily="34" charset="0"/>
              <a:buChar char="•"/>
            </a:pPr>
            <a:r>
              <a:rPr lang="en-US" dirty="0">
                <a:solidFill>
                  <a:srgbClr val="7F7F7F"/>
                </a:solidFill>
              </a:rPr>
              <a:t>SAP data updates</a:t>
            </a:r>
          </a:p>
          <a:p>
            <a:endParaRPr lang="en-US" dirty="0"/>
          </a:p>
        </p:txBody>
      </p:sp>
      <p:sp>
        <p:nvSpPr>
          <p:cNvPr id="6" name="Content Placeholder 5">
            <a:extLst>
              <a:ext uri="{FF2B5EF4-FFF2-40B4-BE49-F238E27FC236}">
                <a16:creationId xmlns:a16="http://schemas.microsoft.com/office/drawing/2014/main" id="{3467DCE4-813B-4747-9119-ABA2BA5652A9}"/>
              </a:ext>
            </a:extLst>
          </p:cNvPr>
          <p:cNvSpPr>
            <a:spLocks noGrp="1"/>
          </p:cNvSpPr>
          <p:nvPr>
            <p:ph sz="quarter" idx="15"/>
          </p:nvPr>
        </p:nvSpPr>
        <p:spPr/>
        <p:txBody>
          <a:bodyPr vert="horz" lIns="0" tIns="0" rIns="0" bIns="0" rtlCol="0" anchor="t">
            <a:normAutofit/>
          </a:bodyPr>
          <a:lstStyle/>
          <a:p>
            <a:pPr>
              <a:spcBef>
                <a:spcPts val="0"/>
              </a:spcBef>
              <a:spcAft>
                <a:spcPts val="600"/>
              </a:spcAft>
            </a:pPr>
            <a:r>
              <a:rPr lang="en-IN" dirty="0"/>
              <a:t>Annual man-hour savings of $240,000</a:t>
            </a:r>
          </a:p>
          <a:p>
            <a:pPr>
              <a:spcBef>
                <a:spcPts val="0"/>
              </a:spcBef>
              <a:spcAft>
                <a:spcPts val="600"/>
              </a:spcAft>
            </a:pPr>
            <a:r>
              <a:rPr lang="en-IN" dirty="0"/>
              <a:t>Digital invoices save $20,000 per year</a:t>
            </a:r>
            <a:r>
              <a:rPr lang="en-US" dirty="0"/>
              <a:t> and the equivalent of 26 Trees worth of paper</a:t>
            </a:r>
          </a:p>
        </p:txBody>
      </p:sp>
      <p:sp>
        <p:nvSpPr>
          <p:cNvPr id="7" name="Content Placeholder 6">
            <a:extLst>
              <a:ext uri="{FF2B5EF4-FFF2-40B4-BE49-F238E27FC236}">
                <a16:creationId xmlns:a16="http://schemas.microsoft.com/office/drawing/2014/main" id="{CD243270-6B47-4D19-91A6-85A7017BBDE4}"/>
              </a:ext>
            </a:extLst>
          </p:cNvPr>
          <p:cNvSpPr>
            <a:spLocks noGrp="1"/>
          </p:cNvSpPr>
          <p:nvPr>
            <p:ph sz="quarter" idx="16"/>
          </p:nvPr>
        </p:nvSpPr>
        <p:spPr>
          <a:xfrm>
            <a:off x="346075" y="254000"/>
            <a:ext cx="8626475" cy="369332"/>
          </a:xfrm>
        </p:spPr>
        <p:txBody>
          <a:bodyPr/>
          <a:lstStyle/>
          <a:p>
            <a:r>
              <a:rPr lang="en-US" dirty="0"/>
              <a:t>Boston Scientific</a:t>
            </a:r>
          </a:p>
        </p:txBody>
      </p:sp>
      <p:sp>
        <p:nvSpPr>
          <p:cNvPr id="8" name="Content Placeholder 7">
            <a:extLst>
              <a:ext uri="{FF2B5EF4-FFF2-40B4-BE49-F238E27FC236}">
                <a16:creationId xmlns:a16="http://schemas.microsoft.com/office/drawing/2014/main" id="{ED4F61EF-21CA-40FD-A4B6-9ECC6C3192CE}"/>
              </a:ext>
            </a:extLst>
          </p:cNvPr>
          <p:cNvSpPr>
            <a:spLocks noGrp="1"/>
          </p:cNvSpPr>
          <p:nvPr>
            <p:ph sz="quarter" idx="17"/>
          </p:nvPr>
        </p:nvSpPr>
        <p:spPr/>
        <p:txBody>
          <a:bodyPr/>
          <a:lstStyle/>
          <a:p>
            <a:r>
              <a:rPr lang="en-US" dirty="0"/>
              <a:t>Healthcare</a:t>
            </a:r>
          </a:p>
        </p:txBody>
      </p:sp>
      <p:pic>
        <p:nvPicPr>
          <p:cNvPr id="9" name="Picture 8">
            <a:extLst>
              <a:ext uri="{FF2B5EF4-FFF2-40B4-BE49-F238E27FC236}">
                <a16:creationId xmlns:a16="http://schemas.microsoft.com/office/drawing/2014/main" id="{72EBA687-066E-4576-BEE6-F7E7B23ADD51}"/>
              </a:ext>
            </a:extLst>
          </p:cNvPr>
          <p:cNvPicPr>
            <a:picLocks noChangeAspect="1"/>
          </p:cNvPicPr>
          <p:nvPr/>
        </p:nvPicPr>
        <p:blipFill>
          <a:blip r:embed="rId2"/>
          <a:stretch>
            <a:fillRect/>
          </a:stretch>
        </p:blipFill>
        <p:spPr>
          <a:xfrm>
            <a:off x="10241476" y="120896"/>
            <a:ext cx="1475569" cy="645986"/>
          </a:xfrm>
          <a:prstGeom prst="rect">
            <a:avLst/>
          </a:prstGeom>
        </p:spPr>
      </p:pic>
    </p:spTree>
    <p:extLst>
      <p:ext uri="{BB962C8B-B14F-4D97-AF65-F5344CB8AC3E}">
        <p14:creationId xmlns:p14="http://schemas.microsoft.com/office/powerpoint/2010/main" val="36709049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CA1F-E4C9-4425-9D5C-FBCC1BD6A196}"/>
              </a:ext>
            </a:extLst>
          </p:cNvPr>
          <p:cNvSpPr>
            <a:spLocks noGrp="1"/>
          </p:cNvSpPr>
          <p:nvPr>
            <p:ph type="title"/>
          </p:nvPr>
        </p:nvSpPr>
        <p:spPr/>
        <p:txBody>
          <a:bodyPr>
            <a:normAutofit fontScale="90000"/>
          </a:bodyPr>
          <a:lstStyle/>
          <a:p>
            <a:r>
              <a:rPr lang="en-US" dirty="0"/>
              <a:t>Leading Logistics and Shipping</a:t>
            </a:r>
          </a:p>
        </p:txBody>
      </p:sp>
      <p:sp>
        <p:nvSpPr>
          <p:cNvPr id="3" name="Content Placeholder 2">
            <a:extLst>
              <a:ext uri="{FF2B5EF4-FFF2-40B4-BE49-F238E27FC236}">
                <a16:creationId xmlns:a16="http://schemas.microsoft.com/office/drawing/2014/main" id="{D960FDEC-0A25-4F55-A7CD-CD357AB202BD}"/>
              </a:ext>
            </a:extLst>
          </p:cNvPr>
          <p:cNvSpPr>
            <a:spLocks noGrp="1"/>
          </p:cNvSpPr>
          <p:nvPr>
            <p:ph idx="1"/>
          </p:nvPr>
        </p:nvSpPr>
        <p:spPr/>
        <p:txBody>
          <a:bodyPr vert="horz" lIns="0" tIns="0" rIns="0" bIns="0" rtlCol="0" anchor="t">
            <a:normAutofit/>
          </a:bodyPr>
          <a:lstStyle/>
          <a:p>
            <a:pPr fontAlgn="ctr"/>
            <a:r>
              <a:rPr lang="en-IN" dirty="0"/>
              <a:t>Optimize payment acceptance process </a:t>
            </a:r>
            <a:endParaRPr lang="en-US" dirty="0">
              <a:solidFill>
                <a:srgbClr val="000000"/>
              </a:solidFill>
              <a:latin typeface="Calibri" charset="0"/>
            </a:endParaRPr>
          </a:p>
        </p:txBody>
      </p:sp>
      <p:sp>
        <p:nvSpPr>
          <p:cNvPr id="4" name="Content Placeholder 3">
            <a:extLst>
              <a:ext uri="{FF2B5EF4-FFF2-40B4-BE49-F238E27FC236}">
                <a16:creationId xmlns:a16="http://schemas.microsoft.com/office/drawing/2014/main" id="{B8CA75C6-B686-4ACF-8810-BB5AB8556BB7}"/>
              </a:ext>
            </a:extLst>
          </p:cNvPr>
          <p:cNvSpPr>
            <a:spLocks noGrp="1"/>
          </p:cNvSpPr>
          <p:nvPr>
            <p:ph sz="quarter" idx="13"/>
          </p:nvPr>
        </p:nvSpPr>
        <p:spPr/>
        <p:txBody>
          <a:bodyPr vert="horz" lIns="0" tIns="0" rIns="0" bIns="0" rtlCol="0" anchor="t">
            <a:normAutofit/>
          </a:bodyPr>
          <a:lstStyle/>
          <a:p>
            <a:r>
              <a:rPr lang="en-IN" dirty="0"/>
              <a:t>Bots automate the receivables process including, data validation and data transfer into SAP</a:t>
            </a:r>
            <a:endParaRPr lang="en-IN" dirty="0">
              <a:solidFill>
                <a:schemeClr val="tx1"/>
              </a:solidFill>
            </a:endParaRPr>
          </a:p>
        </p:txBody>
      </p:sp>
      <p:sp>
        <p:nvSpPr>
          <p:cNvPr id="5" name="Content Placeholder 4">
            <a:extLst>
              <a:ext uri="{FF2B5EF4-FFF2-40B4-BE49-F238E27FC236}">
                <a16:creationId xmlns:a16="http://schemas.microsoft.com/office/drawing/2014/main" id="{93E5AD12-9684-49C7-8096-4803FF140114}"/>
              </a:ext>
            </a:extLst>
          </p:cNvPr>
          <p:cNvSpPr>
            <a:spLocks noGrp="1"/>
          </p:cNvSpPr>
          <p:nvPr>
            <p:ph sz="quarter" idx="14"/>
          </p:nvPr>
        </p:nvSpPr>
        <p:spPr/>
        <p:txBody>
          <a:bodyPr vert="horz" lIns="0" tIns="0" rIns="0" bIns="0" rtlCol="0" anchor="t">
            <a:normAutofit/>
          </a:bodyPr>
          <a:lstStyle/>
          <a:p>
            <a:pPr marL="112395" indent="-112395">
              <a:spcBef>
                <a:spcPts val="0"/>
              </a:spcBef>
              <a:spcAft>
                <a:spcPts val="600"/>
              </a:spcAft>
              <a:buFont typeface="Arial" panose="020B0604020202020204" pitchFamily="34" charset="0"/>
              <a:buChar char="•"/>
            </a:pPr>
            <a:r>
              <a:rPr lang="en-US" dirty="0"/>
              <a:t>Payment acceptance</a:t>
            </a:r>
            <a:endParaRPr lang="en-US"/>
          </a:p>
          <a:p>
            <a:pPr marL="112395" indent="-112395">
              <a:spcBef>
                <a:spcPts val="0"/>
              </a:spcBef>
              <a:spcAft>
                <a:spcPts val="600"/>
              </a:spcAft>
              <a:buFont typeface="Arial" panose="020B0604020202020204" pitchFamily="34" charset="0"/>
              <a:buChar char="•"/>
            </a:pPr>
            <a:r>
              <a:rPr lang="en-US" dirty="0"/>
              <a:t>Data validation</a:t>
            </a:r>
          </a:p>
          <a:p>
            <a:pPr marL="112395" indent="-112395">
              <a:spcBef>
                <a:spcPts val="0"/>
              </a:spcBef>
              <a:spcAft>
                <a:spcPts val="600"/>
              </a:spcAft>
              <a:buFont typeface="Arial" panose="020B0604020202020204" pitchFamily="34" charset="0"/>
              <a:buChar char="•"/>
            </a:pPr>
            <a:r>
              <a:rPr lang="en-US" dirty="0"/>
              <a:t>SAP data transfers</a:t>
            </a:r>
          </a:p>
          <a:p>
            <a:pPr marL="112395" indent="-112395">
              <a:spcBef>
                <a:spcPts val="0"/>
              </a:spcBef>
              <a:spcAft>
                <a:spcPts val="600"/>
              </a:spcAft>
              <a:buFont typeface="Arial" panose="020B0604020202020204" pitchFamily="34" charset="0"/>
              <a:buChar char="•"/>
            </a:pPr>
            <a:r>
              <a:rPr lang="en-US" dirty="0"/>
              <a:t>Payment confirmation</a:t>
            </a:r>
          </a:p>
        </p:txBody>
      </p:sp>
      <p:sp>
        <p:nvSpPr>
          <p:cNvPr id="6" name="Content Placeholder 5">
            <a:extLst>
              <a:ext uri="{FF2B5EF4-FFF2-40B4-BE49-F238E27FC236}">
                <a16:creationId xmlns:a16="http://schemas.microsoft.com/office/drawing/2014/main" id="{4CDDDAAE-4F5E-4F9B-8217-377C031BC679}"/>
              </a:ext>
            </a:extLst>
          </p:cNvPr>
          <p:cNvSpPr>
            <a:spLocks noGrp="1"/>
          </p:cNvSpPr>
          <p:nvPr>
            <p:ph sz="quarter" idx="15"/>
          </p:nvPr>
        </p:nvSpPr>
        <p:spPr/>
        <p:txBody>
          <a:bodyPr vert="horz" lIns="0" tIns="0" rIns="0" bIns="0" rtlCol="0" anchor="t">
            <a:normAutofit lnSpcReduction="10000"/>
          </a:bodyPr>
          <a:lstStyle/>
          <a:p>
            <a:pPr>
              <a:spcBef>
                <a:spcPts val="0"/>
              </a:spcBef>
              <a:spcAft>
                <a:spcPts val="600"/>
              </a:spcAft>
            </a:pPr>
            <a:r>
              <a:rPr lang="en-IN" dirty="0"/>
              <a:t>Immediate receipt of $25K+ payments daily</a:t>
            </a:r>
          </a:p>
          <a:p>
            <a:pPr>
              <a:spcBef>
                <a:spcPts val="0"/>
              </a:spcBef>
              <a:spcAft>
                <a:spcPts val="600"/>
              </a:spcAft>
            </a:pPr>
            <a:r>
              <a:rPr lang="en-IN" dirty="0"/>
              <a:t>Validation of payments corresponding to correct customers</a:t>
            </a:r>
          </a:p>
          <a:p>
            <a:pPr>
              <a:spcBef>
                <a:spcPts val="0"/>
              </a:spcBef>
              <a:spcAft>
                <a:spcPts val="600"/>
              </a:spcAft>
            </a:pPr>
            <a:r>
              <a:rPr lang="en-IN" dirty="0"/>
              <a:t>Reduction in payee information search time</a:t>
            </a:r>
          </a:p>
        </p:txBody>
      </p:sp>
      <p:sp>
        <p:nvSpPr>
          <p:cNvPr id="7" name="Content Placeholder 6">
            <a:extLst>
              <a:ext uri="{FF2B5EF4-FFF2-40B4-BE49-F238E27FC236}">
                <a16:creationId xmlns:a16="http://schemas.microsoft.com/office/drawing/2014/main" id="{785A5510-5C46-4E7F-A4C5-9759BDB58239}"/>
              </a:ext>
            </a:extLst>
          </p:cNvPr>
          <p:cNvSpPr>
            <a:spLocks noGrp="1"/>
          </p:cNvSpPr>
          <p:nvPr>
            <p:ph sz="quarter" idx="16"/>
          </p:nvPr>
        </p:nvSpPr>
        <p:spPr>
          <a:xfrm>
            <a:off x="346075" y="254000"/>
            <a:ext cx="8626475" cy="369332"/>
          </a:xfrm>
        </p:spPr>
        <p:txBody>
          <a:bodyPr/>
          <a:lstStyle/>
          <a:p>
            <a:r>
              <a:rPr lang="en-US" dirty="0"/>
              <a:t>Leading Logistics and Shipping Company</a:t>
            </a:r>
          </a:p>
        </p:txBody>
      </p:sp>
      <p:sp>
        <p:nvSpPr>
          <p:cNvPr id="8" name="Content Placeholder 7">
            <a:extLst>
              <a:ext uri="{FF2B5EF4-FFF2-40B4-BE49-F238E27FC236}">
                <a16:creationId xmlns:a16="http://schemas.microsoft.com/office/drawing/2014/main" id="{F973C49D-89C0-49D3-896D-4500C891E960}"/>
              </a:ext>
            </a:extLst>
          </p:cNvPr>
          <p:cNvSpPr>
            <a:spLocks noGrp="1"/>
          </p:cNvSpPr>
          <p:nvPr>
            <p:ph sz="quarter" idx="17"/>
          </p:nvPr>
        </p:nvSpPr>
        <p:spPr/>
        <p:txBody>
          <a:bodyPr/>
          <a:lstStyle/>
          <a:p>
            <a:r>
              <a:rPr lang="en-US" dirty="0"/>
              <a:t>Logistics &amp; Shipping</a:t>
            </a:r>
          </a:p>
        </p:txBody>
      </p:sp>
      <p:pic>
        <p:nvPicPr>
          <p:cNvPr id="9" name="Picture 8">
            <a:extLst>
              <a:ext uri="{FF2B5EF4-FFF2-40B4-BE49-F238E27FC236}">
                <a16:creationId xmlns:a16="http://schemas.microsoft.com/office/drawing/2014/main" id="{53C3B80F-D20B-4BB3-86AF-A4472BB1858D}"/>
              </a:ext>
            </a:extLst>
          </p:cNvPr>
          <p:cNvPicPr>
            <a:picLocks noChangeAspect="1"/>
          </p:cNvPicPr>
          <p:nvPr/>
        </p:nvPicPr>
        <p:blipFill>
          <a:blip r:embed="rId2"/>
          <a:stretch>
            <a:fillRect/>
          </a:stretch>
        </p:blipFill>
        <p:spPr>
          <a:xfrm>
            <a:off x="10706884" y="191782"/>
            <a:ext cx="648502" cy="603556"/>
          </a:xfrm>
          <a:prstGeom prst="rect">
            <a:avLst/>
          </a:prstGeom>
        </p:spPr>
      </p:pic>
    </p:spTree>
    <p:extLst>
      <p:ext uri="{BB962C8B-B14F-4D97-AF65-F5344CB8AC3E}">
        <p14:creationId xmlns:p14="http://schemas.microsoft.com/office/powerpoint/2010/main" val="38769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8908C-9EE9-4902-AA11-25B3AA7FC95B}"/>
              </a:ext>
            </a:extLst>
          </p:cNvPr>
          <p:cNvSpPr>
            <a:spLocks noGrp="1"/>
          </p:cNvSpPr>
          <p:nvPr>
            <p:ph type="title"/>
          </p:nvPr>
        </p:nvSpPr>
        <p:spPr/>
        <p:txBody>
          <a:bodyPr>
            <a:normAutofit fontScale="90000"/>
          </a:bodyPr>
          <a:lstStyle/>
          <a:p>
            <a:r>
              <a:rPr lang="en-US" dirty="0"/>
              <a:t>Leading Trucking Company</a:t>
            </a:r>
          </a:p>
        </p:txBody>
      </p:sp>
      <p:sp>
        <p:nvSpPr>
          <p:cNvPr id="3" name="Content Placeholder 2">
            <a:extLst>
              <a:ext uri="{FF2B5EF4-FFF2-40B4-BE49-F238E27FC236}">
                <a16:creationId xmlns:a16="http://schemas.microsoft.com/office/drawing/2014/main" id="{CF5EB6FB-FCDE-408C-9728-61FE32EFC3AF}"/>
              </a:ext>
            </a:extLst>
          </p:cNvPr>
          <p:cNvSpPr>
            <a:spLocks noGrp="1"/>
          </p:cNvSpPr>
          <p:nvPr>
            <p:ph idx="1"/>
          </p:nvPr>
        </p:nvSpPr>
        <p:spPr/>
        <p:txBody>
          <a:bodyPr vert="horz" lIns="0" tIns="0" rIns="0" bIns="0" rtlCol="0" anchor="t">
            <a:normAutofit/>
          </a:bodyPr>
          <a:lstStyle/>
          <a:p>
            <a:r>
              <a:rPr lang="en-IN" dirty="0"/>
              <a:t>Improve billing process</a:t>
            </a:r>
            <a:endParaRPr lang="en-US" dirty="0"/>
          </a:p>
        </p:txBody>
      </p:sp>
      <p:sp>
        <p:nvSpPr>
          <p:cNvPr id="4" name="Content Placeholder 3">
            <a:extLst>
              <a:ext uri="{FF2B5EF4-FFF2-40B4-BE49-F238E27FC236}">
                <a16:creationId xmlns:a16="http://schemas.microsoft.com/office/drawing/2014/main" id="{C26E5CC8-B1A3-4860-82CD-70AE790CE2CC}"/>
              </a:ext>
            </a:extLst>
          </p:cNvPr>
          <p:cNvSpPr>
            <a:spLocks noGrp="1"/>
          </p:cNvSpPr>
          <p:nvPr>
            <p:ph sz="quarter" idx="13"/>
          </p:nvPr>
        </p:nvSpPr>
        <p:spPr>
          <a:xfrm>
            <a:off x="3325990" y="1865142"/>
            <a:ext cx="2620433" cy="2926523"/>
          </a:xfrm>
        </p:spPr>
        <p:txBody>
          <a:bodyPr>
            <a:normAutofit fontScale="92500" lnSpcReduction="20000"/>
          </a:bodyPr>
          <a:lstStyle/>
          <a:p>
            <a:r>
              <a:rPr lang="en-IN" dirty="0"/>
              <a:t>Automated solution extracted information on truck mileage from the client’s legacy systems, computed truck use, validated data and created invoices. Automated monitoring and tracking process increased reporting frequency and recognized spot usage patterns that might violate contracts</a:t>
            </a:r>
          </a:p>
          <a:p>
            <a:endParaRPr lang="en-US" dirty="0"/>
          </a:p>
        </p:txBody>
      </p:sp>
      <p:sp>
        <p:nvSpPr>
          <p:cNvPr id="5" name="Content Placeholder 4">
            <a:extLst>
              <a:ext uri="{FF2B5EF4-FFF2-40B4-BE49-F238E27FC236}">
                <a16:creationId xmlns:a16="http://schemas.microsoft.com/office/drawing/2014/main" id="{9596055E-2851-4115-ABF6-BFFAEF7D70E8}"/>
              </a:ext>
            </a:extLst>
          </p:cNvPr>
          <p:cNvSpPr>
            <a:spLocks noGrp="1"/>
          </p:cNvSpPr>
          <p:nvPr>
            <p:ph sz="quarter" idx="14"/>
          </p:nvPr>
        </p:nvSpPr>
        <p:spPr/>
        <p:txBody>
          <a:bodyPr/>
          <a:lstStyle/>
          <a:p>
            <a:pPr marL="112713" indent="-112713">
              <a:lnSpc>
                <a:spcPct val="100000"/>
              </a:lnSpc>
              <a:buFont typeface="Arial" panose="020B0604020202020204" pitchFamily="34" charset="0"/>
              <a:buChar char="•"/>
            </a:pPr>
            <a:r>
              <a:rPr lang="en-IN" dirty="0"/>
              <a:t>Data extraction</a:t>
            </a:r>
          </a:p>
          <a:p>
            <a:pPr marL="112713" indent="-112713">
              <a:lnSpc>
                <a:spcPct val="100000"/>
              </a:lnSpc>
              <a:buFont typeface="Arial" panose="020B0604020202020204" pitchFamily="34" charset="0"/>
              <a:buChar char="•"/>
            </a:pPr>
            <a:r>
              <a:rPr lang="en-IN" dirty="0"/>
              <a:t>Data analysis</a:t>
            </a:r>
          </a:p>
          <a:p>
            <a:pPr marL="112713" indent="-112713">
              <a:lnSpc>
                <a:spcPct val="100000"/>
              </a:lnSpc>
              <a:buFont typeface="Arial" panose="020B0604020202020204" pitchFamily="34" charset="0"/>
              <a:buChar char="•"/>
            </a:pPr>
            <a:r>
              <a:rPr lang="en-IN" dirty="0"/>
              <a:t>Invoice creation</a:t>
            </a:r>
          </a:p>
          <a:p>
            <a:pPr marL="112713" indent="-112713">
              <a:lnSpc>
                <a:spcPct val="100000"/>
              </a:lnSpc>
              <a:buFont typeface="Arial" panose="020B0604020202020204" pitchFamily="34" charset="0"/>
              <a:buChar char="•"/>
            </a:pPr>
            <a:r>
              <a:rPr lang="en-IN" dirty="0"/>
              <a:t>Report creation</a:t>
            </a:r>
            <a:endParaRPr lang="en-US" dirty="0"/>
          </a:p>
          <a:p>
            <a:pPr marL="112713" indent="-112713">
              <a:lnSpc>
                <a:spcPct val="100000"/>
              </a:lnSpc>
              <a:buFont typeface="Arial" panose="020B0604020202020204" pitchFamily="34" charset="0"/>
              <a:buChar char="•"/>
            </a:pPr>
            <a:r>
              <a:rPr lang="en-US" dirty="0"/>
              <a:t>Report distribution</a:t>
            </a:r>
          </a:p>
          <a:p>
            <a:pPr marL="112713" indent="-112713">
              <a:lnSpc>
                <a:spcPct val="100000"/>
              </a:lnSpc>
              <a:buFont typeface="Arial" panose="020B0604020202020204" pitchFamily="34" charset="0"/>
              <a:buChar char="•"/>
            </a:pPr>
            <a:r>
              <a:rPr lang="en-US" dirty="0"/>
              <a:t>Exception alerts</a:t>
            </a:r>
            <a:endParaRPr lang="en-IN" dirty="0"/>
          </a:p>
        </p:txBody>
      </p:sp>
      <p:sp>
        <p:nvSpPr>
          <p:cNvPr id="6" name="Content Placeholder 5">
            <a:extLst>
              <a:ext uri="{FF2B5EF4-FFF2-40B4-BE49-F238E27FC236}">
                <a16:creationId xmlns:a16="http://schemas.microsoft.com/office/drawing/2014/main" id="{B99A6105-5932-4F20-9253-47BB8D68C19E}"/>
              </a:ext>
            </a:extLst>
          </p:cNvPr>
          <p:cNvSpPr>
            <a:spLocks noGrp="1"/>
          </p:cNvSpPr>
          <p:nvPr>
            <p:ph sz="quarter" idx="15"/>
          </p:nvPr>
        </p:nvSpPr>
        <p:spPr/>
        <p:txBody>
          <a:bodyPr>
            <a:normAutofit fontScale="85000" lnSpcReduction="20000"/>
          </a:bodyPr>
          <a:lstStyle/>
          <a:p>
            <a:pPr>
              <a:spcBef>
                <a:spcPts val="0"/>
              </a:spcBef>
              <a:spcAft>
                <a:spcPts val="600"/>
              </a:spcAft>
            </a:pPr>
            <a:r>
              <a:rPr lang="en-IN" dirty="0"/>
              <a:t>Increase in revenue from more accurate monitoring</a:t>
            </a:r>
          </a:p>
          <a:p>
            <a:pPr>
              <a:spcBef>
                <a:spcPts val="0"/>
              </a:spcBef>
              <a:spcAft>
                <a:spcPts val="600"/>
              </a:spcAft>
            </a:pPr>
            <a:r>
              <a:rPr lang="en-IN" dirty="0"/>
              <a:t>30% improvement in resource productivity</a:t>
            </a:r>
          </a:p>
          <a:p>
            <a:pPr>
              <a:spcBef>
                <a:spcPts val="0"/>
              </a:spcBef>
              <a:spcAft>
                <a:spcPts val="600"/>
              </a:spcAft>
            </a:pPr>
            <a:r>
              <a:rPr lang="en-IN" dirty="0"/>
              <a:t>25% increase in transaction speed</a:t>
            </a:r>
          </a:p>
          <a:p>
            <a:pPr>
              <a:spcBef>
                <a:spcPts val="0"/>
              </a:spcBef>
              <a:spcAft>
                <a:spcPts val="600"/>
              </a:spcAft>
            </a:pPr>
            <a:r>
              <a:rPr lang="en-IN" dirty="0"/>
              <a:t>Reduction in cost</a:t>
            </a:r>
          </a:p>
          <a:p>
            <a:pPr>
              <a:spcBef>
                <a:spcPts val="0"/>
              </a:spcBef>
              <a:spcAft>
                <a:spcPts val="600"/>
              </a:spcAft>
            </a:pPr>
            <a:r>
              <a:rPr lang="en-IN" dirty="0"/>
              <a:t>Zero errors</a:t>
            </a:r>
            <a:endParaRPr lang="en-US" dirty="0"/>
          </a:p>
        </p:txBody>
      </p:sp>
      <p:sp>
        <p:nvSpPr>
          <p:cNvPr id="7" name="Content Placeholder 6">
            <a:extLst>
              <a:ext uri="{FF2B5EF4-FFF2-40B4-BE49-F238E27FC236}">
                <a16:creationId xmlns:a16="http://schemas.microsoft.com/office/drawing/2014/main" id="{B9B6C293-43A7-4DA4-9F0D-C03C47B09C9F}"/>
              </a:ext>
            </a:extLst>
          </p:cNvPr>
          <p:cNvSpPr>
            <a:spLocks noGrp="1"/>
          </p:cNvSpPr>
          <p:nvPr>
            <p:ph sz="quarter" idx="16"/>
          </p:nvPr>
        </p:nvSpPr>
        <p:spPr>
          <a:xfrm>
            <a:off x="346075" y="254000"/>
            <a:ext cx="8626475" cy="369332"/>
          </a:xfrm>
        </p:spPr>
        <p:txBody>
          <a:bodyPr/>
          <a:lstStyle/>
          <a:p>
            <a:r>
              <a:rPr lang="en-US" dirty="0"/>
              <a:t>Leading Trucking Company</a:t>
            </a:r>
          </a:p>
        </p:txBody>
      </p:sp>
      <p:sp>
        <p:nvSpPr>
          <p:cNvPr id="8" name="Content Placeholder 7">
            <a:extLst>
              <a:ext uri="{FF2B5EF4-FFF2-40B4-BE49-F238E27FC236}">
                <a16:creationId xmlns:a16="http://schemas.microsoft.com/office/drawing/2014/main" id="{02C5E7D6-B7D5-4722-AE39-D8D654EDC376}"/>
              </a:ext>
            </a:extLst>
          </p:cNvPr>
          <p:cNvSpPr>
            <a:spLocks noGrp="1"/>
          </p:cNvSpPr>
          <p:nvPr>
            <p:ph sz="quarter" idx="17"/>
          </p:nvPr>
        </p:nvSpPr>
        <p:spPr/>
        <p:txBody>
          <a:bodyPr/>
          <a:lstStyle/>
          <a:p>
            <a:r>
              <a:rPr lang="en-US" dirty="0"/>
              <a:t>Logistics</a:t>
            </a:r>
          </a:p>
        </p:txBody>
      </p:sp>
      <p:pic>
        <p:nvPicPr>
          <p:cNvPr id="9" name="Picture 8">
            <a:extLst>
              <a:ext uri="{FF2B5EF4-FFF2-40B4-BE49-F238E27FC236}">
                <a16:creationId xmlns:a16="http://schemas.microsoft.com/office/drawing/2014/main" id="{96DA87C3-CED0-410C-AB65-EF465E942931}"/>
              </a:ext>
            </a:extLst>
          </p:cNvPr>
          <p:cNvPicPr>
            <a:picLocks noChangeAspect="1"/>
          </p:cNvPicPr>
          <p:nvPr/>
        </p:nvPicPr>
        <p:blipFill>
          <a:blip r:embed="rId2"/>
          <a:stretch>
            <a:fillRect/>
          </a:stretch>
        </p:blipFill>
        <p:spPr>
          <a:xfrm>
            <a:off x="10750374" y="118768"/>
            <a:ext cx="679628" cy="749934"/>
          </a:xfrm>
          <a:prstGeom prst="rect">
            <a:avLst/>
          </a:prstGeom>
        </p:spPr>
      </p:pic>
    </p:spTree>
    <p:extLst>
      <p:ext uri="{BB962C8B-B14F-4D97-AF65-F5344CB8AC3E}">
        <p14:creationId xmlns:p14="http://schemas.microsoft.com/office/powerpoint/2010/main" val="9720520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12FB6-B95E-465E-A107-9486E83A799C}"/>
              </a:ext>
            </a:extLst>
          </p:cNvPr>
          <p:cNvSpPr>
            <a:spLocks noGrp="1"/>
          </p:cNvSpPr>
          <p:nvPr>
            <p:ph type="title"/>
          </p:nvPr>
        </p:nvSpPr>
        <p:spPr/>
        <p:txBody>
          <a:bodyPr>
            <a:normAutofit fontScale="90000"/>
          </a:bodyPr>
          <a:lstStyle/>
          <a:p>
            <a:r>
              <a:rPr lang="en-US" dirty="0"/>
              <a:t>US Insurance Company</a:t>
            </a:r>
          </a:p>
        </p:txBody>
      </p:sp>
      <p:sp>
        <p:nvSpPr>
          <p:cNvPr id="3" name="Content Placeholder 2">
            <a:extLst>
              <a:ext uri="{FF2B5EF4-FFF2-40B4-BE49-F238E27FC236}">
                <a16:creationId xmlns:a16="http://schemas.microsoft.com/office/drawing/2014/main" id="{39AFA871-7255-46F6-BF73-BA7819D843F5}"/>
              </a:ext>
            </a:extLst>
          </p:cNvPr>
          <p:cNvSpPr>
            <a:spLocks noGrp="1"/>
          </p:cNvSpPr>
          <p:nvPr>
            <p:ph idx="1"/>
          </p:nvPr>
        </p:nvSpPr>
        <p:spPr/>
        <p:txBody>
          <a:bodyPr vert="horz" lIns="0" tIns="0" rIns="0" bIns="0" rtlCol="0" anchor="t">
            <a:normAutofit/>
          </a:bodyPr>
          <a:lstStyle/>
          <a:p>
            <a:r>
              <a:rPr lang="en-US" dirty="0"/>
              <a:t>Optimize the issuance to surrender process execution</a:t>
            </a:r>
            <a:endParaRPr lang="en-US" dirty="0">
              <a:solidFill>
                <a:srgbClr val="000000"/>
              </a:solidFill>
              <a:latin typeface="Calibri" charset="0"/>
            </a:endParaRPr>
          </a:p>
          <a:p>
            <a:endParaRPr lang="en-US" dirty="0"/>
          </a:p>
        </p:txBody>
      </p:sp>
      <p:sp>
        <p:nvSpPr>
          <p:cNvPr id="4" name="Content Placeholder 3">
            <a:extLst>
              <a:ext uri="{FF2B5EF4-FFF2-40B4-BE49-F238E27FC236}">
                <a16:creationId xmlns:a16="http://schemas.microsoft.com/office/drawing/2014/main" id="{90B20C05-D05A-40A7-892A-A6937494F002}"/>
              </a:ext>
            </a:extLst>
          </p:cNvPr>
          <p:cNvSpPr>
            <a:spLocks noGrp="1"/>
          </p:cNvSpPr>
          <p:nvPr>
            <p:ph sz="quarter" idx="13"/>
          </p:nvPr>
        </p:nvSpPr>
        <p:spPr/>
        <p:txBody>
          <a:bodyPr vert="horz" lIns="0" tIns="0" rIns="0" bIns="0" rtlCol="0" anchor="t">
            <a:normAutofit/>
          </a:bodyPr>
          <a:lstStyle/>
          <a:p>
            <a:r>
              <a:rPr lang="en-US" dirty="0"/>
              <a:t>Bots are deployed to automate the entire process of managing operations related changes, agent changes, beneficiary changes, re-issue, and payment returns</a:t>
            </a:r>
          </a:p>
        </p:txBody>
      </p:sp>
      <p:sp>
        <p:nvSpPr>
          <p:cNvPr id="5" name="Content Placeholder 4">
            <a:extLst>
              <a:ext uri="{FF2B5EF4-FFF2-40B4-BE49-F238E27FC236}">
                <a16:creationId xmlns:a16="http://schemas.microsoft.com/office/drawing/2014/main" id="{25450DA9-D170-4EBA-AD44-6417C1C13EDD}"/>
              </a:ext>
            </a:extLst>
          </p:cNvPr>
          <p:cNvSpPr>
            <a:spLocks noGrp="1"/>
          </p:cNvSpPr>
          <p:nvPr>
            <p:ph sz="quarter" idx="14"/>
          </p:nvPr>
        </p:nvSpPr>
        <p:spPr/>
        <p:txBody>
          <a:bodyPr/>
          <a:lstStyle/>
          <a:p>
            <a:pPr marL="285750" indent="-285750">
              <a:buFont typeface="Arial" panose="020B0604020202020204" pitchFamily="34" charset="0"/>
              <a:buChar char="•"/>
            </a:pPr>
            <a:r>
              <a:rPr lang="en-US" dirty="0"/>
              <a:t>Data updates</a:t>
            </a:r>
          </a:p>
          <a:p>
            <a:pPr marL="285750" indent="-285750">
              <a:buFont typeface="Arial" panose="020B0604020202020204" pitchFamily="34" charset="0"/>
              <a:buChar char="•"/>
            </a:pPr>
            <a:r>
              <a:rPr lang="en-US" dirty="0"/>
              <a:t>Data validation</a:t>
            </a:r>
          </a:p>
          <a:p>
            <a:pPr marL="285750" indent="-285750">
              <a:buFont typeface="Arial" panose="020B0604020202020204" pitchFamily="34" charset="0"/>
              <a:buChar char="•"/>
            </a:pPr>
            <a:r>
              <a:rPr lang="en-US" dirty="0"/>
              <a:t>Payment validation</a:t>
            </a:r>
          </a:p>
          <a:p>
            <a:endParaRPr lang="en-US" dirty="0"/>
          </a:p>
        </p:txBody>
      </p:sp>
      <p:sp>
        <p:nvSpPr>
          <p:cNvPr id="6" name="Content Placeholder 5">
            <a:extLst>
              <a:ext uri="{FF2B5EF4-FFF2-40B4-BE49-F238E27FC236}">
                <a16:creationId xmlns:a16="http://schemas.microsoft.com/office/drawing/2014/main" id="{822282A5-4C5B-4EF5-8799-4732CE2535AC}"/>
              </a:ext>
            </a:extLst>
          </p:cNvPr>
          <p:cNvSpPr>
            <a:spLocks noGrp="1"/>
          </p:cNvSpPr>
          <p:nvPr>
            <p:ph sz="quarter" idx="15"/>
          </p:nvPr>
        </p:nvSpPr>
        <p:spPr/>
        <p:txBody>
          <a:bodyPr>
            <a:normAutofit fontScale="92500" lnSpcReduction="20000"/>
          </a:bodyPr>
          <a:lstStyle/>
          <a:p>
            <a:pPr>
              <a:spcBef>
                <a:spcPts val="0"/>
              </a:spcBef>
              <a:spcAft>
                <a:spcPts val="600"/>
              </a:spcAft>
            </a:pPr>
            <a:r>
              <a:rPr lang="en-US" dirty="0"/>
              <a:t>Increase in customer satisfaction with quicker response to customers</a:t>
            </a:r>
          </a:p>
          <a:p>
            <a:pPr>
              <a:spcBef>
                <a:spcPts val="0"/>
              </a:spcBef>
              <a:spcAft>
                <a:spcPts val="600"/>
              </a:spcAft>
            </a:pPr>
            <a:r>
              <a:rPr lang="en-US" dirty="0"/>
              <a:t>Reduction in processing cost and time</a:t>
            </a:r>
          </a:p>
          <a:p>
            <a:pPr>
              <a:spcBef>
                <a:spcPts val="0"/>
              </a:spcBef>
              <a:spcAft>
                <a:spcPts val="600"/>
              </a:spcAft>
            </a:pPr>
            <a:r>
              <a:rPr lang="en-US" dirty="0"/>
              <a:t>Clean, validated data builds accurate information about customers</a:t>
            </a:r>
          </a:p>
        </p:txBody>
      </p:sp>
      <p:sp>
        <p:nvSpPr>
          <p:cNvPr id="7" name="Content Placeholder 6">
            <a:extLst>
              <a:ext uri="{FF2B5EF4-FFF2-40B4-BE49-F238E27FC236}">
                <a16:creationId xmlns:a16="http://schemas.microsoft.com/office/drawing/2014/main" id="{9ADE4AB1-313C-49F8-A6B0-27AC958271AE}"/>
              </a:ext>
            </a:extLst>
          </p:cNvPr>
          <p:cNvSpPr>
            <a:spLocks noGrp="1"/>
          </p:cNvSpPr>
          <p:nvPr>
            <p:ph sz="quarter" idx="16"/>
          </p:nvPr>
        </p:nvSpPr>
        <p:spPr>
          <a:xfrm>
            <a:off x="346075" y="254000"/>
            <a:ext cx="8626475" cy="369332"/>
          </a:xfrm>
        </p:spPr>
        <p:txBody>
          <a:bodyPr/>
          <a:lstStyle/>
          <a:p>
            <a:r>
              <a:rPr lang="en-US" dirty="0"/>
              <a:t>Large US Insurance Company</a:t>
            </a:r>
          </a:p>
        </p:txBody>
      </p:sp>
      <p:sp>
        <p:nvSpPr>
          <p:cNvPr id="8" name="Content Placeholder 7">
            <a:extLst>
              <a:ext uri="{FF2B5EF4-FFF2-40B4-BE49-F238E27FC236}">
                <a16:creationId xmlns:a16="http://schemas.microsoft.com/office/drawing/2014/main" id="{93731C50-C201-47AC-A700-359450D801F5}"/>
              </a:ext>
            </a:extLst>
          </p:cNvPr>
          <p:cNvSpPr>
            <a:spLocks noGrp="1"/>
          </p:cNvSpPr>
          <p:nvPr>
            <p:ph sz="quarter" idx="17"/>
          </p:nvPr>
        </p:nvSpPr>
        <p:spPr/>
        <p:txBody>
          <a:bodyPr/>
          <a:lstStyle/>
          <a:p>
            <a:r>
              <a:rPr lang="en-US" dirty="0"/>
              <a:t>Financial Services - Insurance</a:t>
            </a:r>
          </a:p>
        </p:txBody>
      </p:sp>
      <p:pic>
        <p:nvPicPr>
          <p:cNvPr id="9" name="Picture 8">
            <a:extLst>
              <a:ext uri="{FF2B5EF4-FFF2-40B4-BE49-F238E27FC236}">
                <a16:creationId xmlns:a16="http://schemas.microsoft.com/office/drawing/2014/main" id="{FF09C3DE-CF71-43C2-83F0-DF5B0D8CCB1B}"/>
              </a:ext>
            </a:extLst>
          </p:cNvPr>
          <p:cNvPicPr>
            <a:picLocks noChangeAspect="1"/>
          </p:cNvPicPr>
          <p:nvPr/>
        </p:nvPicPr>
        <p:blipFill>
          <a:blip r:embed="rId2"/>
          <a:stretch>
            <a:fillRect/>
          </a:stretch>
        </p:blipFill>
        <p:spPr>
          <a:xfrm>
            <a:off x="10714821" y="162052"/>
            <a:ext cx="640135" cy="609653"/>
          </a:xfrm>
          <a:prstGeom prst="rect">
            <a:avLst/>
          </a:prstGeom>
        </p:spPr>
      </p:pic>
    </p:spTree>
    <p:extLst>
      <p:ext uri="{BB962C8B-B14F-4D97-AF65-F5344CB8AC3E}">
        <p14:creationId xmlns:p14="http://schemas.microsoft.com/office/powerpoint/2010/main" val="22458405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1A6FC-8CE0-4D18-878C-2BB185E74918}"/>
              </a:ext>
            </a:extLst>
          </p:cNvPr>
          <p:cNvSpPr>
            <a:spLocks noGrp="1"/>
          </p:cNvSpPr>
          <p:nvPr>
            <p:ph type="title"/>
          </p:nvPr>
        </p:nvSpPr>
        <p:spPr/>
        <p:txBody>
          <a:bodyPr>
            <a:normAutofit fontScale="90000"/>
          </a:bodyPr>
          <a:lstStyle/>
          <a:p>
            <a:r>
              <a:rPr lang="en-US" dirty="0"/>
              <a:t>Leading Insurance Company</a:t>
            </a:r>
          </a:p>
        </p:txBody>
      </p:sp>
      <p:sp>
        <p:nvSpPr>
          <p:cNvPr id="3" name="Content Placeholder 2">
            <a:extLst>
              <a:ext uri="{FF2B5EF4-FFF2-40B4-BE49-F238E27FC236}">
                <a16:creationId xmlns:a16="http://schemas.microsoft.com/office/drawing/2014/main" id="{4A19421D-61EA-47E5-9FE2-4DBC1D4ACF58}"/>
              </a:ext>
            </a:extLst>
          </p:cNvPr>
          <p:cNvSpPr>
            <a:spLocks noGrp="1"/>
          </p:cNvSpPr>
          <p:nvPr>
            <p:ph idx="1"/>
          </p:nvPr>
        </p:nvSpPr>
        <p:spPr/>
        <p:txBody>
          <a:bodyPr vert="horz" lIns="0" tIns="0" rIns="0" bIns="0" rtlCol="0" anchor="t">
            <a:normAutofit/>
          </a:bodyPr>
          <a:lstStyle/>
          <a:p>
            <a:r>
              <a:rPr lang="en-US" dirty="0"/>
              <a:t>Enhance entire policy administration process execution with quicker data updates and reduced turn-around time</a:t>
            </a:r>
            <a:endParaRPr lang="en-US" dirty="0">
              <a:solidFill>
                <a:srgbClr val="000000"/>
              </a:solidFill>
              <a:latin typeface="Calibri" charset="0"/>
            </a:endParaRPr>
          </a:p>
          <a:p>
            <a:endParaRPr lang="en-US" dirty="0"/>
          </a:p>
        </p:txBody>
      </p:sp>
      <p:sp>
        <p:nvSpPr>
          <p:cNvPr id="4" name="Content Placeholder 3">
            <a:extLst>
              <a:ext uri="{FF2B5EF4-FFF2-40B4-BE49-F238E27FC236}">
                <a16:creationId xmlns:a16="http://schemas.microsoft.com/office/drawing/2014/main" id="{824E7973-D6AD-4C07-A05B-3BF29FEE019F}"/>
              </a:ext>
            </a:extLst>
          </p:cNvPr>
          <p:cNvSpPr>
            <a:spLocks noGrp="1"/>
          </p:cNvSpPr>
          <p:nvPr>
            <p:ph sz="quarter" idx="13"/>
          </p:nvPr>
        </p:nvSpPr>
        <p:spPr/>
        <p:txBody>
          <a:bodyPr vert="horz" lIns="0" tIns="0" rIns="0" bIns="0" rtlCol="0" anchor="t">
            <a:normAutofit fontScale="92500"/>
          </a:bodyPr>
          <a:lstStyle/>
          <a:p>
            <a:r>
              <a:rPr lang="en-US" dirty="0"/>
              <a:t>Bots are deployed to automatically update policy data including: medical codes, exclusions and approving actions – Validated and replicated underwriters actions across all systems</a:t>
            </a:r>
          </a:p>
          <a:p>
            <a:endParaRPr lang="en-US" dirty="0"/>
          </a:p>
        </p:txBody>
      </p:sp>
      <p:sp>
        <p:nvSpPr>
          <p:cNvPr id="5" name="Content Placeholder 4">
            <a:extLst>
              <a:ext uri="{FF2B5EF4-FFF2-40B4-BE49-F238E27FC236}">
                <a16:creationId xmlns:a16="http://schemas.microsoft.com/office/drawing/2014/main" id="{A90984FB-8813-4E62-84AE-D49CCD708BFF}"/>
              </a:ext>
            </a:extLst>
          </p:cNvPr>
          <p:cNvSpPr>
            <a:spLocks noGrp="1"/>
          </p:cNvSpPr>
          <p:nvPr>
            <p:ph sz="quarter" idx="14"/>
          </p:nvPr>
        </p:nvSpPr>
        <p:spPr/>
        <p:txBody>
          <a:bodyPr vert="horz" lIns="0" tIns="0" rIns="0" bIns="0" rtlCol="0" anchor="t">
            <a:normAutofit/>
          </a:bodyPr>
          <a:lstStyle/>
          <a:p>
            <a:pPr marL="285750" indent="-285750">
              <a:buFont typeface="Arial" panose="020B0604020202020204" pitchFamily="34" charset="0"/>
              <a:buChar char="•"/>
            </a:pPr>
            <a:r>
              <a:rPr lang="en-US" dirty="0"/>
              <a:t>Medical record data acquisition</a:t>
            </a:r>
          </a:p>
          <a:p>
            <a:pPr marL="285750" indent="-285750">
              <a:spcBef>
                <a:spcPts val="1300"/>
              </a:spcBef>
              <a:buFont typeface="Arial" panose="020B0604020202020204" pitchFamily="34" charset="0"/>
              <a:buChar char="•"/>
            </a:pPr>
            <a:r>
              <a:rPr lang="en-US" dirty="0"/>
              <a:t>Data updates</a:t>
            </a:r>
            <a:endParaRPr lang="en-US" dirty="0">
              <a:solidFill>
                <a:schemeClr val="tx1"/>
              </a:solidFill>
            </a:endParaRPr>
          </a:p>
          <a:p>
            <a:pPr marL="285750" indent="-285750">
              <a:buFont typeface="Arial" panose="020B0604020202020204" pitchFamily="34" charset="0"/>
              <a:buChar char="•"/>
            </a:pPr>
            <a:r>
              <a:rPr lang="en-US" dirty="0"/>
              <a:t>Data validation</a:t>
            </a:r>
          </a:p>
          <a:p>
            <a:pPr marL="285750" indent="-285750">
              <a:spcBef>
                <a:spcPts val="1300"/>
              </a:spcBef>
              <a:buFont typeface="Arial" panose="020B0604020202020204" pitchFamily="34" charset="0"/>
              <a:buChar char="•"/>
            </a:pPr>
            <a:r>
              <a:rPr lang="en-US" dirty="0"/>
              <a:t>Policy administration</a:t>
            </a:r>
          </a:p>
          <a:p>
            <a:endParaRPr lang="en-US" dirty="0"/>
          </a:p>
        </p:txBody>
      </p:sp>
      <p:sp>
        <p:nvSpPr>
          <p:cNvPr id="6" name="Content Placeholder 5">
            <a:extLst>
              <a:ext uri="{FF2B5EF4-FFF2-40B4-BE49-F238E27FC236}">
                <a16:creationId xmlns:a16="http://schemas.microsoft.com/office/drawing/2014/main" id="{3445EA0D-9F4F-468E-885A-7FE04AD91689}"/>
              </a:ext>
            </a:extLst>
          </p:cNvPr>
          <p:cNvSpPr>
            <a:spLocks noGrp="1"/>
          </p:cNvSpPr>
          <p:nvPr>
            <p:ph sz="quarter" idx="15"/>
          </p:nvPr>
        </p:nvSpPr>
        <p:spPr/>
        <p:txBody>
          <a:bodyPr>
            <a:normAutofit fontScale="85000" lnSpcReduction="20000"/>
          </a:bodyPr>
          <a:lstStyle/>
          <a:p>
            <a:r>
              <a:rPr lang="en-US" dirty="0"/>
              <a:t>Faster updates deliver customer data to agents for cross-sell and up-sell opportunities</a:t>
            </a:r>
          </a:p>
          <a:p>
            <a:r>
              <a:rPr lang="en-US" dirty="0"/>
              <a:t>Reduction in turn-around time and cost with process automation</a:t>
            </a:r>
            <a:r>
              <a:rPr lang="en-US" strike="sngStrike" dirty="0"/>
              <a:t> </a:t>
            </a:r>
          </a:p>
          <a:p>
            <a:r>
              <a:rPr lang="en-US" dirty="0"/>
              <a:t>Less time spent on Policy Administration.</a:t>
            </a:r>
          </a:p>
        </p:txBody>
      </p:sp>
      <p:sp>
        <p:nvSpPr>
          <p:cNvPr id="7" name="Content Placeholder 6">
            <a:extLst>
              <a:ext uri="{FF2B5EF4-FFF2-40B4-BE49-F238E27FC236}">
                <a16:creationId xmlns:a16="http://schemas.microsoft.com/office/drawing/2014/main" id="{EBA02203-56EC-4106-9A5F-EFC420B7DE70}"/>
              </a:ext>
            </a:extLst>
          </p:cNvPr>
          <p:cNvSpPr>
            <a:spLocks noGrp="1"/>
          </p:cNvSpPr>
          <p:nvPr>
            <p:ph sz="quarter" idx="16"/>
          </p:nvPr>
        </p:nvSpPr>
        <p:spPr>
          <a:xfrm>
            <a:off x="346075" y="254000"/>
            <a:ext cx="8626475" cy="369332"/>
          </a:xfrm>
        </p:spPr>
        <p:txBody>
          <a:bodyPr/>
          <a:lstStyle/>
          <a:p>
            <a:r>
              <a:rPr lang="en-US" dirty="0"/>
              <a:t>Leading Insurance Company</a:t>
            </a:r>
          </a:p>
        </p:txBody>
      </p:sp>
      <p:sp>
        <p:nvSpPr>
          <p:cNvPr id="8" name="Content Placeholder 7">
            <a:extLst>
              <a:ext uri="{FF2B5EF4-FFF2-40B4-BE49-F238E27FC236}">
                <a16:creationId xmlns:a16="http://schemas.microsoft.com/office/drawing/2014/main" id="{15546645-9D39-4C38-894D-800B1026749A}"/>
              </a:ext>
            </a:extLst>
          </p:cNvPr>
          <p:cNvSpPr>
            <a:spLocks noGrp="1"/>
          </p:cNvSpPr>
          <p:nvPr>
            <p:ph sz="quarter" idx="17"/>
          </p:nvPr>
        </p:nvSpPr>
        <p:spPr/>
        <p:txBody>
          <a:bodyPr/>
          <a:lstStyle/>
          <a:p>
            <a:r>
              <a:rPr lang="en-US" dirty="0"/>
              <a:t>Financial Services - Insurance</a:t>
            </a:r>
          </a:p>
        </p:txBody>
      </p:sp>
      <p:pic>
        <p:nvPicPr>
          <p:cNvPr id="10" name="Picture 9">
            <a:extLst>
              <a:ext uri="{FF2B5EF4-FFF2-40B4-BE49-F238E27FC236}">
                <a16:creationId xmlns:a16="http://schemas.microsoft.com/office/drawing/2014/main" id="{DE2A7897-00B0-47F1-B51C-A073638428F5}"/>
              </a:ext>
            </a:extLst>
          </p:cNvPr>
          <p:cNvPicPr>
            <a:picLocks noChangeAspect="1"/>
          </p:cNvPicPr>
          <p:nvPr/>
        </p:nvPicPr>
        <p:blipFill>
          <a:blip r:embed="rId2"/>
          <a:stretch>
            <a:fillRect/>
          </a:stretch>
        </p:blipFill>
        <p:spPr>
          <a:xfrm>
            <a:off x="11001727" y="138882"/>
            <a:ext cx="638176" cy="607786"/>
          </a:xfrm>
          <a:prstGeom prst="rect">
            <a:avLst/>
          </a:prstGeom>
        </p:spPr>
      </p:pic>
    </p:spTree>
    <p:extLst>
      <p:ext uri="{BB962C8B-B14F-4D97-AF65-F5344CB8AC3E}">
        <p14:creationId xmlns:p14="http://schemas.microsoft.com/office/powerpoint/2010/main" val="9481457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92E5-8B99-4D8D-A69C-D2DFBABBE36B}"/>
              </a:ext>
            </a:extLst>
          </p:cNvPr>
          <p:cNvSpPr>
            <a:spLocks noGrp="1"/>
          </p:cNvSpPr>
          <p:nvPr>
            <p:ph type="title"/>
          </p:nvPr>
        </p:nvSpPr>
        <p:spPr/>
        <p:txBody>
          <a:bodyPr>
            <a:normAutofit fontScale="90000"/>
          </a:bodyPr>
          <a:lstStyle/>
          <a:p>
            <a:r>
              <a:rPr lang="en-US" dirty="0"/>
              <a:t>Leading Retailer</a:t>
            </a:r>
          </a:p>
        </p:txBody>
      </p:sp>
      <p:sp>
        <p:nvSpPr>
          <p:cNvPr id="3" name="Content Placeholder 2">
            <a:extLst>
              <a:ext uri="{FF2B5EF4-FFF2-40B4-BE49-F238E27FC236}">
                <a16:creationId xmlns:a16="http://schemas.microsoft.com/office/drawing/2014/main" id="{8C58D605-CD95-4043-B014-6E8B95B05BCE}"/>
              </a:ext>
            </a:extLst>
          </p:cNvPr>
          <p:cNvSpPr>
            <a:spLocks noGrp="1"/>
          </p:cNvSpPr>
          <p:nvPr>
            <p:ph idx="1"/>
          </p:nvPr>
        </p:nvSpPr>
        <p:spPr/>
        <p:txBody>
          <a:bodyPr vert="horz" lIns="0" tIns="0" rIns="0" bIns="0" rtlCol="0" anchor="t">
            <a:normAutofit/>
          </a:bodyPr>
          <a:lstStyle/>
          <a:p>
            <a:r>
              <a:rPr lang="en-IN" dirty="0"/>
              <a:t>Optimize content management access for 200+ brands</a:t>
            </a:r>
            <a:endParaRPr lang="en-US" dirty="0"/>
          </a:p>
        </p:txBody>
      </p:sp>
      <p:sp>
        <p:nvSpPr>
          <p:cNvPr id="4" name="Content Placeholder 3">
            <a:extLst>
              <a:ext uri="{FF2B5EF4-FFF2-40B4-BE49-F238E27FC236}">
                <a16:creationId xmlns:a16="http://schemas.microsoft.com/office/drawing/2014/main" id="{8537B306-8158-48A0-B197-2553EB763A6F}"/>
              </a:ext>
            </a:extLst>
          </p:cNvPr>
          <p:cNvSpPr>
            <a:spLocks noGrp="1"/>
          </p:cNvSpPr>
          <p:nvPr>
            <p:ph sz="quarter" idx="13"/>
          </p:nvPr>
        </p:nvSpPr>
        <p:spPr>
          <a:xfrm>
            <a:off x="3325990" y="1865142"/>
            <a:ext cx="2620433" cy="2302107"/>
          </a:xfrm>
        </p:spPr>
        <p:txBody>
          <a:bodyPr vert="horz" lIns="0" tIns="0" rIns="0" bIns="0" rtlCol="0" anchor="t">
            <a:normAutofit/>
          </a:bodyPr>
          <a:lstStyle/>
          <a:p>
            <a:r>
              <a:rPr lang="en-IN" dirty="0"/>
              <a:t>Bots automate content access and management process including bots to create, modify and delete content</a:t>
            </a:r>
            <a:endParaRPr lang="en-US" dirty="0"/>
          </a:p>
          <a:p>
            <a:endParaRPr lang="en-US" dirty="0"/>
          </a:p>
        </p:txBody>
      </p:sp>
      <p:sp>
        <p:nvSpPr>
          <p:cNvPr id="5" name="Content Placeholder 4">
            <a:extLst>
              <a:ext uri="{FF2B5EF4-FFF2-40B4-BE49-F238E27FC236}">
                <a16:creationId xmlns:a16="http://schemas.microsoft.com/office/drawing/2014/main" id="{142EDA3C-5378-4870-B97A-854D035C8867}"/>
              </a:ext>
            </a:extLst>
          </p:cNvPr>
          <p:cNvSpPr>
            <a:spLocks noGrp="1"/>
          </p:cNvSpPr>
          <p:nvPr>
            <p:ph sz="quarter" idx="14"/>
          </p:nvPr>
        </p:nvSpPr>
        <p:spPr/>
        <p:txBody>
          <a:bodyPr vert="horz" lIns="0" tIns="0" rIns="0" bIns="0" rtlCol="0" anchor="t">
            <a:normAutofit/>
          </a:bodyPr>
          <a:lstStyle/>
          <a:p>
            <a:pPr marL="285750" indent="-285750">
              <a:spcBef>
                <a:spcPts val="0"/>
              </a:spcBef>
              <a:spcAft>
                <a:spcPts val="600"/>
              </a:spcAft>
              <a:buFont typeface="Arial" panose="020B0604020202020204" pitchFamily="34" charset="0"/>
              <a:buChar char="•"/>
            </a:pPr>
            <a:r>
              <a:rPr lang="en-US" dirty="0"/>
              <a:t>Content access</a:t>
            </a:r>
          </a:p>
          <a:p>
            <a:pPr marL="285750" indent="-285750">
              <a:spcBef>
                <a:spcPts val="0"/>
              </a:spcBef>
              <a:spcAft>
                <a:spcPts val="600"/>
              </a:spcAft>
              <a:buFont typeface="Arial" panose="020B0604020202020204" pitchFamily="34" charset="0"/>
              <a:buChar char="•"/>
            </a:pPr>
            <a:r>
              <a:rPr lang="en-US" dirty="0"/>
              <a:t>Data acquisition</a:t>
            </a:r>
          </a:p>
          <a:p>
            <a:pPr marL="285750" indent="-285750">
              <a:spcBef>
                <a:spcPts val="0"/>
              </a:spcBef>
              <a:spcAft>
                <a:spcPts val="600"/>
              </a:spcAft>
              <a:buFont typeface="Arial" panose="020B0604020202020204" pitchFamily="34" charset="0"/>
              <a:buChar char="•"/>
            </a:pPr>
            <a:r>
              <a:rPr lang="en-US" dirty="0"/>
              <a:t>Content management</a:t>
            </a:r>
          </a:p>
          <a:p>
            <a:pPr marL="285750" indent="-285750">
              <a:spcBef>
                <a:spcPts val="0"/>
              </a:spcBef>
              <a:spcAft>
                <a:spcPts val="600"/>
              </a:spcAft>
              <a:buFont typeface="Arial" panose="020B0604020202020204" pitchFamily="34" charset="0"/>
              <a:buChar char="•"/>
            </a:pPr>
            <a:r>
              <a:rPr lang="en-US" dirty="0"/>
              <a:t>Data updates</a:t>
            </a:r>
            <a:br>
              <a:rPr lang="en-US" dirty="0"/>
            </a:br>
            <a:endParaRPr lang="en-US" dirty="0"/>
          </a:p>
        </p:txBody>
      </p:sp>
      <p:sp>
        <p:nvSpPr>
          <p:cNvPr id="6" name="Content Placeholder 5">
            <a:extLst>
              <a:ext uri="{FF2B5EF4-FFF2-40B4-BE49-F238E27FC236}">
                <a16:creationId xmlns:a16="http://schemas.microsoft.com/office/drawing/2014/main" id="{D724C34B-2B00-4C7B-A61B-2E44E249CDB6}"/>
              </a:ext>
            </a:extLst>
          </p:cNvPr>
          <p:cNvSpPr>
            <a:spLocks noGrp="1"/>
          </p:cNvSpPr>
          <p:nvPr>
            <p:ph sz="quarter" idx="15"/>
          </p:nvPr>
        </p:nvSpPr>
        <p:spPr/>
        <p:txBody>
          <a:bodyPr>
            <a:normAutofit fontScale="92500" lnSpcReduction="20000"/>
          </a:bodyPr>
          <a:lstStyle/>
          <a:p>
            <a:pPr>
              <a:spcBef>
                <a:spcPts val="0"/>
              </a:spcBef>
              <a:spcAft>
                <a:spcPts val="600"/>
              </a:spcAft>
            </a:pPr>
            <a:r>
              <a:rPr lang="en-IN" dirty="0"/>
              <a:t>70% reduction in time spent on manual content upload and administration tasks</a:t>
            </a:r>
          </a:p>
          <a:p>
            <a:pPr>
              <a:spcBef>
                <a:spcPts val="0"/>
              </a:spcBef>
              <a:spcAft>
                <a:spcPts val="600"/>
              </a:spcAft>
            </a:pPr>
            <a:r>
              <a:rPr lang="en-IN" dirty="0"/>
              <a:t>40% reduction in time spent on manual tasks &amp; significant cost reduction </a:t>
            </a:r>
          </a:p>
          <a:p>
            <a:pPr>
              <a:spcBef>
                <a:spcPts val="0"/>
              </a:spcBef>
              <a:spcAft>
                <a:spcPts val="600"/>
              </a:spcAft>
            </a:pPr>
            <a:r>
              <a:rPr lang="en-IN" dirty="0"/>
              <a:t>100% consistent content</a:t>
            </a:r>
            <a:r>
              <a:rPr lang="en-US" dirty="0"/>
              <a:t> across the organization</a:t>
            </a:r>
            <a:endParaRPr lang="en-IN" dirty="0"/>
          </a:p>
        </p:txBody>
      </p:sp>
      <p:sp>
        <p:nvSpPr>
          <p:cNvPr id="7" name="Content Placeholder 6">
            <a:extLst>
              <a:ext uri="{FF2B5EF4-FFF2-40B4-BE49-F238E27FC236}">
                <a16:creationId xmlns:a16="http://schemas.microsoft.com/office/drawing/2014/main" id="{560B3F5A-6CF6-43CC-A7D6-443396B24B1E}"/>
              </a:ext>
            </a:extLst>
          </p:cNvPr>
          <p:cNvSpPr>
            <a:spLocks noGrp="1"/>
          </p:cNvSpPr>
          <p:nvPr>
            <p:ph sz="quarter" idx="16"/>
          </p:nvPr>
        </p:nvSpPr>
        <p:spPr/>
        <p:txBody>
          <a:bodyPr/>
          <a:lstStyle/>
          <a:p>
            <a:r>
              <a:rPr lang="en-US" dirty="0"/>
              <a:t>Leading Retailer</a:t>
            </a:r>
          </a:p>
        </p:txBody>
      </p:sp>
      <p:sp>
        <p:nvSpPr>
          <p:cNvPr id="8" name="Content Placeholder 7">
            <a:extLst>
              <a:ext uri="{FF2B5EF4-FFF2-40B4-BE49-F238E27FC236}">
                <a16:creationId xmlns:a16="http://schemas.microsoft.com/office/drawing/2014/main" id="{F4AFAB43-B352-424C-A846-3716A0A5A436}"/>
              </a:ext>
            </a:extLst>
          </p:cNvPr>
          <p:cNvSpPr>
            <a:spLocks noGrp="1"/>
          </p:cNvSpPr>
          <p:nvPr>
            <p:ph sz="quarter" idx="17"/>
          </p:nvPr>
        </p:nvSpPr>
        <p:spPr/>
        <p:txBody>
          <a:bodyPr/>
          <a:lstStyle/>
          <a:p>
            <a:r>
              <a:rPr lang="en-US" dirty="0"/>
              <a:t>Retail and Consumer Goods</a:t>
            </a:r>
          </a:p>
        </p:txBody>
      </p:sp>
      <p:pic>
        <p:nvPicPr>
          <p:cNvPr id="9" name="Picture 8">
            <a:extLst>
              <a:ext uri="{FF2B5EF4-FFF2-40B4-BE49-F238E27FC236}">
                <a16:creationId xmlns:a16="http://schemas.microsoft.com/office/drawing/2014/main" id="{D6296CFF-184B-4476-8FA8-18DCCCA7D14D}"/>
              </a:ext>
            </a:extLst>
          </p:cNvPr>
          <p:cNvPicPr>
            <a:picLocks noChangeAspect="1"/>
          </p:cNvPicPr>
          <p:nvPr/>
        </p:nvPicPr>
        <p:blipFill>
          <a:blip r:embed="rId2"/>
          <a:stretch>
            <a:fillRect/>
          </a:stretch>
        </p:blipFill>
        <p:spPr>
          <a:xfrm>
            <a:off x="10881107" y="90311"/>
            <a:ext cx="646232" cy="676715"/>
          </a:xfrm>
          <a:prstGeom prst="rect">
            <a:avLst/>
          </a:prstGeom>
        </p:spPr>
      </p:pic>
    </p:spTree>
    <p:extLst>
      <p:ext uri="{BB962C8B-B14F-4D97-AF65-F5344CB8AC3E}">
        <p14:creationId xmlns:p14="http://schemas.microsoft.com/office/powerpoint/2010/main" val="19912782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92E5-8B99-4D8D-A69C-D2DFBABBE36B}"/>
              </a:ext>
            </a:extLst>
          </p:cNvPr>
          <p:cNvSpPr>
            <a:spLocks noGrp="1"/>
          </p:cNvSpPr>
          <p:nvPr>
            <p:ph type="title"/>
          </p:nvPr>
        </p:nvSpPr>
        <p:spPr/>
        <p:txBody>
          <a:bodyPr>
            <a:normAutofit fontScale="90000"/>
          </a:bodyPr>
          <a:lstStyle/>
          <a:p>
            <a:r>
              <a:rPr lang="en-US" dirty="0"/>
              <a:t>Leading Retailer</a:t>
            </a:r>
          </a:p>
        </p:txBody>
      </p:sp>
      <p:sp>
        <p:nvSpPr>
          <p:cNvPr id="3" name="Content Placeholder 2">
            <a:extLst>
              <a:ext uri="{FF2B5EF4-FFF2-40B4-BE49-F238E27FC236}">
                <a16:creationId xmlns:a16="http://schemas.microsoft.com/office/drawing/2014/main" id="{8C58D605-CD95-4043-B014-6E8B95B05BCE}"/>
              </a:ext>
            </a:extLst>
          </p:cNvPr>
          <p:cNvSpPr>
            <a:spLocks noGrp="1"/>
          </p:cNvSpPr>
          <p:nvPr>
            <p:ph idx="1"/>
          </p:nvPr>
        </p:nvSpPr>
        <p:spPr/>
        <p:txBody>
          <a:bodyPr/>
          <a:lstStyle/>
          <a:p>
            <a:pPr fontAlgn="ctr"/>
            <a:r>
              <a:rPr lang="en-IN" dirty="0"/>
              <a:t>Deliver higher customer satisfaction for purchase order processing</a:t>
            </a:r>
            <a:endParaRPr lang="en-US" dirty="0">
              <a:solidFill>
                <a:srgbClr val="000000"/>
              </a:solidFill>
              <a:latin typeface="Calibri" charset="0"/>
            </a:endParaRPr>
          </a:p>
        </p:txBody>
      </p:sp>
      <p:sp>
        <p:nvSpPr>
          <p:cNvPr id="4" name="Content Placeholder 3">
            <a:extLst>
              <a:ext uri="{FF2B5EF4-FFF2-40B4-BE49-F238E27FC236}">
                <a16:creationId xmlns:a16="http://schemas.microsoft.com/office/drawing/2014/main" id="{8537B306-8158-48A0-B197-2553EB763A6F}"/>
              </a:ext>
            </a:extLst>
          </p:cNvPr>
          <p:cNvSpPr>
            <a:spLocks noGrp="1"/>
          </p:cNvSpPr>
          <p:nvPr>
            <p:ph sz="quarter" idx="13"/>
          </p:nvPr>
        </p:nvSpPr>
        <p:spPr>
          <a:xfrm>
            <a:off x="3325990" y="1865142"/>
            <a:ext cx="2620433" cy="2302107"/>
          </a:xfrm>
        </p:spPr>
        <p:txBody>
          <a:bodyPr vert="horz" lIns="0" tIns="0" rIns="0" bIns="0" rtlCol="0" anchor="t">
            <a:normAutofit/>
          </a:bodyPr>
          <a:lstStyle/>
          <a:p>
            <a:r>
              <a:rPr lang="en-IN" dirty="0"/>
              <a:t>Bots automatically pull and validate data from the purchase order system for new PO’s. Completed PO’s are immediately pushed into the legacy system</a:t>
            </a:r>
            <a:endParaRPr lang="en-US" dirty="0"/>
          </a:p>
          <a:p>
            <a:endParaRPr lang="en-US" dirty="0"/>
          </a:p>
        </p:txBody>
      </p:sp>
      <p:sp>
        <p:nvSpPr>
          <p:cNvPr id="5" name="Content Placeholder 4">
            <a:extLst>
              <a:ext uri="{FF2B5EF4-FFF2-40B4-BE49-F238E27FC236}">
                <a16:creationId xmlns:a16="http://schemas.microsoft.com/office/drawing/2014/main" id="{142EDA3C-5378-4870-B97A-854D035C8867}"/>
              </a:ext>
            </a:extLst>
          </p:cNvPr>
          <p:cNvSpPr>
            <a:spLocks noGrp="1"/>
          </p:cNvSpPr>
          <p:nvPr>
            <p:ph sz="quarter" idx="14"/>
          </p:nvPr>
        </p:nvSpPr>
        <p:spPr/>
        <p:txBody>
          <a:bodyPr vert="horz" lIns="0" tIns="0" rIns="0" bIns="0" rtlCol="0" anchor="t">
            <a:normAutofit/>
          </a:bodyPr>
          <a:lstStyle/>
          <a:p>
            <a:pPr>
              <a:spcBef>
                <a:spcPts val="0"/>
              </a:spcBef>
              <a:spcAft>
                <a:spcPts val="600"/>
              </a:spcAft>
            </a:pPr>
            <a:endParaRPr lang="en-US" dirty="0"/>
          </a:p>
          <a:p>
            <a:pPr marL="285750" indent="-285750">
              <a:spcBef>
                <a:spcPts val="0"/>
              </a:spcBef>
              <a:spcAft>
                <a:spcPts val="600"/>
              </a:spcAft>
              <a:buFont typeface="Arial" panose="020B0604020202020204" pitchFamily="34" charset="0"/>
              <a:buChar char="•"/>
            </a:pPr>
            <a:r>
              <a:rPr lang="en-US" dirty="0"/>
              <a:t>Data collection</a:t>
            </a:r>
            <a:endParaRPr lang="en-US" dirty="0">
              <a:solidFill>
                <a:schemeClr val="tx1"/>
              </a:solidFill>
            </a:endParaRPr>
          </a:p>
          <a:p>
            <a:pPr marL="285750" indent="-285750">
              <a:spcBef>
                <a:spcPts val="0"/>
              </a:spcBef>
              <a:spcAft>
                <a:spcPts val="600"/>
              </a:spcAft>
              <a:buFont typeface="Arial" panose="020B0604020202020204" pitchFamily="34" charset="0"/>
              <a:buChar char="•"/>
            </a:pPr>
            <a:r>
              <a:rPr lang="en-US" dirty="0"/>
              <a:t>Data validation</a:t>
            </a:r>
          </a:p>
          <a:p>
            <a:pPr marL="285750" indent="-285750">
              <a:spcBef>
                <a:spcPts val="0"/>
              </a:spcBef>
              <a:spcAft>
                <a:spcPts val="600"/>
              </a:spcAft>
              <a:buFont typeface="Arial" panose="020B0604020202020204" pitchFamily="34" charset="0"/>
              <a:buChar char="•"/>
            </a:pPr>
            <a:r>
              <a:rPr lang="en-US" dirty="0"/>
              <a:t>Purchase order creation</a:t>
            </a:r>
          </a:p>
          <a:p>
            <a:pPr marL="285750" indent="-285750">
              <a:spcBef>
                <a:spcPts val="0"/>
              </a:spcBef>
              <a:spcAft>
                <a:spcPts val="600"/>
              </a:spcAft>
              <a:buFont typeface="Arial" panose="020B0604020202020204" pitchFamily="34" charset="0"/>
              <a:buChar char="•"/>
            </a:pPr>
            <a:r>
              <a:rPr lang="en-US" dirty="0"/>
              <a:t>Data updates</a:t>
            </a:r>
          </a:p>
        </p:txBody>
      </p:sp>
      <p:sp>
        <p:nvSpPr>
          <p:cNvPr id="6" name="Content Placeholder 5">
            <a:extLst>
              <a:ext uri="{FF2B5EF4-FFF2-40B4-BE49-F238E27FC236}">
                <a16:creationId xmlns:a16="http://schemas.microsoft.com/office/drawing/2014/main" id="{D724C34B-2B00-4C7B-A61B-2E44E249CDB6}"/>
              </a:ext>
            </a:extLst>
          </p:cNvPr>
          <p:cNvSpPr>
            <a:spLocks noGrp="1"/>
          </p:cNvSpPr>
          <p:nvPr>
            <p:ph sz="quarter" idx="15"/>
          </p:nvPr>
        </p:nvSpPr>
        <p:spPr/>
        <p:txBody>
          <a:bodyPr vert="horz" lIns="0" tIns="0" rIns="0" bIns="0" rtlCol="0" anchor="t">
            <a:normAutofit/>
          </a:bodyPr>
          <a:lstStyle/>
          <a:p>
            <a:pPr>
              <a:spcBef>
                <a:spcPts val="0"/>
              </a:spcBef>
              <a:spcAft>
                <a:spcPts val="600"/>
              </a:spcAft>
            </a:pPr>
            <a:r>
              <a:rPr lang="en-IN" dirty="0"/>
              <a:t>Increase in customer satisfaction from quicker PO processing</a:t>
            </a:r>
            <a:endParaRPr lang="en-IN" strike="sngStrike" dirty="0"/>
          </a:p>
          <a:p>
            <a:pPr>
              <a:spcBef>
                <a:spcPts val="0"/>
              </a:spcBef>
              <a:spcAft>
                <a:spcPts val="600"/>
              </a:spcAft>
            </a:pPr>
            <a:r>
              <a:rPr lang="en-IN" dirty="0"/>
              <a:t>100% consistent content</a:t>
            </a:r>
            <a:r>
              <a:rPr lang="en-US" dirty="0"/>
              <a:t> across the organization</a:t>
            </a:r>
            <a:endParaRPr lang="en-IN" dirty="0"/>
          </a:p>
        </p:txBody>
      </p:sp>
      <p:sp>
        <p:nvSpPr>
          <p:cNvPr id="7" name="Content Placeholder 6">
            <a:extLst>
              <a:ext uri="{FF2B5EF4-FFF2-40B4-BE49-F238E27FC236}">
                <a16:creationId xmlns:a16="http://schemas.microsoft.com/office/drawing/2014/main" id="{560B3F5A-6CF6-43CC-A7D6-443396B24B1E}"/>
              </a:ext>
            </a:extLst>
          </p:cNvPr>
          <p:cNvSpPr>
            <a:spLocks noGrp="1"/>
          </p:cNvSpPr>
          <p:nvPr>
            <p:ph sz="quarter" idx="16"/>
          </p:nvPr>
        </p:nvSpPr>
        <p:spPr/>
        <p:txBody>
          <a:bodyPr/>
          <a:lstStyle/>
          <a:p>
            <a:r>
              <a:rPr lang="en-US" dirty="0"/>
              <a:t>Leading Retailer</a:t>
            </a:r>
          </a:p>
        </p:txBody>
      </p:sp>
      <p:sp>
        <p:nvSpPr>
          <p:cNvPr id="8" name="Content Placeholder 7">
            <a:extLst>
              <a:ext uri="{FF2B5EF4-FFF2-40B4-BE49-F238E27FC236}">
                <a16:creationId xmlns:a16="http://schemas.microsoft.com/office/drawing/2014/main" id="{F4AFAB43-B352-424C-A846-3716A0A5A436}"/>
              </a:ext>
            </a:extLst>
          </p:cNvPr>
          <p:cNvSpPr>
            <a:spLocks noGrp="1"/>
          </p:cNvSpPr>
          <p:nvPr>
            <p:ph sz="quarter" idx="17"/>
          </p:nvPr>
        </p:nvSpPr>
        <p:spPr/>
        <p:txBody>
          <a:bodyPr/>
          <a:lstStyle/>
          <a:p>
            <a:r>
              <a:rPr lang="en-US" dirty="0"/>
              <a:t>Retail and Consumer Goods</a:t>
            </a:r>
          </a:p>
        </p:txBody>
      </p:sp>
      <p:pic>
        <p:nvPicPr>
          <p:cNvPr id="9" name="Picture 8">
            <a:extLst>
              <a:ext uri="{FF2B5EF4-FFF2-40B4-BE49-F238E27FC236}">
                <a16:creationId xmlns:a16="http://schemas.microsoft.com/office/drawing/2014/main" id="{D6296CFF-184B-4476-8FA8-18DCCCA7D14D}"/>
              </a:ext>
            </a:extLst>
          </p:cNvPr>
          <p:cNvPicPr>
            <a:picLocks noChangeAspect="1"/>
          </p:cNvPicPr>
          <p:nvPr/>
        </p:nvPicPr>
        <p:blipFill>
          <a:blip r:embed="rId2"/>
          <a:stretch>
            <a:fillRect/>
          </a:stretch>
        </p:blipFill>
        <p:spPr>
          <a:xfrm>
            <a:off x="10881107" y="90311"/>
            <a:ext cx="646232" cy="676715"/>
          </a:xfrm>
          <a:prstGeom prst="rect">
            <a:avLst/>
          </a:prstGeom>
        </p:spPr>
      </p:pic>
    </p:spTree>
    <p:extLst>
      <p:ext uri="{BB962C8B-B14F-4D97-AF65-F5344CB8AC3E}">
        <p14:creationId xmlns:p14="http://schemas.microsoft.com/office/powerpoint/2010/main" val="3468077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C00A-B508-4680-993A-BD32D43541B9}"/>
              </a:ext>
            </a:extLst>
          </p:cNvPr>
          <p:cNvSpPr>
            <a:spLocks noGrp="1"/>
          </p:cNvSpPr>
          <p:nvPr>
            <p:ph type="title"/>
          </p:nvPr>
        </p:nvSpPr>
        <p:spPr/>
        <p:txBody>
          <a:bodyPr>
            <a:normAutofit fontScale="90000"/>
          </a:bodyPr>
          <a:lstStyle/>
          <a:p>
            <a:r>
              <a:rPr lang="en-US" dirty="0"/>
              <a:t>Boston Scientific - Healthcare</a:t>
            </a:r>
          </a:p>
        </p:txBody>
      </p:sp>
      <p:sp>
        <p:nvSpPr>
          <p:cNvPr id="3" name="Content Placeholder 2">
            <a:extLst>
              <a:ext uri="{FF2B5EF4-FFF2-40B4-BE49-F238E27FC236}">
                <a16:creationId xmlns:a16="http://schemas.microsoft.com/office/drawing/2014/main" id="{5D714F61-2F34-465C-8A76-F88C4EDA702B}"/>
              </a:ext>
            </a:extLst>
          </p:cNvPr>
          <p:cNvSpPr>
            <a:spLocks noGrp="1"/>
          </p:cNvSpPr>
          <p:nvPr>
            <p:ph idx="1"/>
          </p:nvPr>
        </p:nvSpPr>
        <p:spPr/>
        <p:txBody>
          <a:bodyPr/>
          <a:lstStyle/>
          <a:p>
            <a:pPr fontAlgn="ctr"/>
            <a:r>
              <a:rPr lang="en-IN" dirty="0"/>
              <a:t>Reduce manual efforts for data entry and transmission of information</a:t>
            </a:r>
            <a:endParaRPr lang="en-US" dirty="0">
              <a:solidFill>
                <a:srgbClr val="000000"/>
              </a:solidFill>
              <a:latin typeface="Calibri" charset="0"/>
            </a:endParaRPr>
          </a:p>
        </p:txBody>
      </p:sp>
      <p:sp>
        <p:nvSpPr>
          <p:cNvPr id="4" name="Content Placeholder 3">
            <a:extLst>
              <a:ext uri="{FF2B5EF4-FFF2-40B4-BE49-F238E27FC236}">
                <a16:creationId xmlns:a16="http://schemas.microsoft.com/office/drawing/2014/main" id="{43270098-7CDE-4BA2-B23B-7556592C969A}"/>
              </a:ext>
            </a:extLst>
          </p:cNvPr>
          <p:cNvSpPr>
            <a:spLocks noGrp="1"/>
          </p:cNvSpPr>
          <p:nvPr>
            <p:ph sz="quarter" idx="13"/>
          </p:nvPr>
        </p:nvSpPr>
        <p:spPr/>
        <p:txBody>
          <a:bodyPr vert="horz" lIns="0" tIns="0" rIns="0" bIns="0" rtlCol="0" anchor="t">
            <a:normAutofit/>
          </a:bodyPr>
          <a:lstStyle/>
          <a:p>
            <a:r>
              <a:rPr lang="en-IN" dirty="0"/>
              <a:t>Bots automate data entry, validation, data analysis, report generation, and report distribution</a:t>
            </a:r>
            <a:endParaRPr lang="en-US" dirty="0"/>
          </a:p>
        </p:txBody>
      </p:sp>
      <p:sp>
        <p:nvSpPr>
          <p:cNvPr id="5" name="Content Placeholder 4">
            <a:extLst>
              <a:ext uri="{FF2B5EF4-FFF2-40B4-BE49-F238E27FC236}">
                <a16:creationId xmlns:a16="http://schemas.microsoft.com/office/drawing/2014/main" id="{19BF72AC-2B37-4B2B-BAD9-97B2E534BCE6}"/>
              </a:ext>
            </a:extLst>
          </p:cNvPr>
          <p:cNvSpPr>
            <a:spLocks noGrp="1"/>
          </p:cNvSpPr>
          <p:nvPr>
            <p:ph sz="quarter" idx="14"/>
          </p:nvPr>
        </p:nvSpPr>
        <p:spPr/>
        <p:txBody>
          <a:bodyPr vert="horz" lIns="0" tIns="0" rIns="0" bIns="0" rtlCol="0" anchor="t">
            <a:normAutofit/>
          </a:bodyPr>
          <a:lstStyle/>
          <a:p>
            <a:pPr marL="285750" indent="-285750">
              <a:spcBef>
                <a:spcPts val="0"/>
              </a:spcBef>
              <a:spcAft>
                <a:spcPts val="600"/>
              </a:spcAft>
              <a:buFont typeface="Arial" panose="020B0604020202020204" pitchFamily="34" charset="0"/>
              <a:buChar char="•"/>
            </a:pPr>
            <a:r>
              <a:rPr lang="en-IN" dirty="0"/>
              <a:t>Data entry</a:t>
            </a:r>
          </a:p>
          <a:p>
            <a:pPr marL="285750" indent="-285750">
              <a:spcBef>
                <a:spcPts val="0"/>
              </a:spcBef>
              <a:spcAft>
                <a:spcPts val="600"/>
              </a:spcAft>
              <a:buFont typeface="Arial" panose="020B0604020202020204" pitchFamily="34" charset="0"/>
              <a:buChar char="•"/>
            </a:pPr>
            <a:r>
              <a:rPr lang="en-IN" dirty="0"/>
              <a:t>Summary report creation</a:t>
            </a:r>
            <a:endParaRPr lang="en-US" dirty="0"/>
          </a:p>
          <a:p>
            <a:pPr marL="285750" indent="-285750">
              <a:spcBef>
                <a:spcPts val="0"/>
              </a:spcBef>
              <a:spcAft>
                <a:spcPts val="600"/>
              </a:spcAft>
              <a:buFont typeface="Arial" panose="020B0604020202020204" pitchFamily="34" charset="0"/>
              <a:buChar char="•"/>
            </a:pPr>
            <a:r>
              <a:rPr lang="en-US" dirty="0"/>
              <a:t>Report distribution</a:t>
            </a:r>
            <a:endParaRPr lang="en-IN" dirty="0"/>
          </a:p>
        </p:txBody>
      </p:sp>
      <p:sp>
        <p:nvSpPr>
          <p:cNvPr id="6" name="Content Placeholder 5">
            <a:extLst>
              <a:ext uri="{FF2B5EF4-FFF2-40B4-BE49-F238E27FC236}">
                <a16:creationId xmlns:a16="http://schemas.microsoft.com/office/drawing/2014/main" id="{3467DCE4-813B-4747-9119-ABA2BA5652A9}"/>
              </a:ext>
            </a:extLst>
          </p:cNvPr>
          <p:cNvSpPr>
            <a:spLocks noGrp="1"/>
          </p:cNvSpPr>
          <p:nvPr>
            <p:ph sz="quarter" idx="15"/>
          </p:nvPr>
        </p:nvSpPr>
        <p:spPr/>
        <p:txBody>
          <a:bodyPr vert="horz" lIns="0" tIns="0" rIns="0" bIns="0" rtlCol="0" anchor="t">
            <a:normAutofit lnSpcReduction="10000"/>
          </a:bodyPr>
          <a:lstStyle/>
          <a:p>
            <a:pPr>
              <a:spcBef>
                <a:spcPts val="0"/>
              </a:spcBef>
              <a:spcAft>
                <a:spcPts val="600"/>
              </a:spcAft>
            </a:pPr>
            <a:r>
              <a:rPr lang="en-US" dirty="0"/>
              <a:t>Delivery of improved patient care</a:t>
            </a:r>
          </a:p>
          <a:p>
            <a:pPr>
              <a:spcBef>
                <a:spcPts val="0"/>
              </a:spcBef>
              <a:spcAft>
                <a:spcPts val="600"/>
              </a:spcAft>
            </a:pPr>
            <a:r>
              <a:rPr lang="en-US" dirty="0"/>
              <a:t>Significant reduction in manual labor cost </a:t>
            </a:r>
          </a:p>
          <a:p>
            <a:pPr>
              <a:spcBef>
                <a:spcPts val="0"/>
              </a:spcBef>
              <a:spcAft>
                <a:spcPts val="600"/>
              </a:spcAft>
            </a:pPr>
            <a:r>
              <a:rPr lang="en-US" dirty="0"/>
              <a:t>Reduction in task execution time </a:t>
            </a:r>
          </a:p>
          <a:p>
            <a:pPr>
              <a:spcBef>
                <a:spcPts val="0"/>
              </a:spcBef>
              <a:spcAft>
                <a:spcPts val="600"/>
              </a:spcAft>
            </a:pPr>
            <a:r>
              <a:rPr lang="en-US" dirty="0"/>
              <a:t>Elimination of errors</a:t>
            </a:r>
          </a:p>
        </p:txBody>
      </p:sp>
      <p:sp>
        <p:nvSpPr>
          <p:cNvPr id="7" name="Content Placeholder 6">
            <a:extLst>
              <a:ext uri="{FF2B5EF4-FFF2-40B4-BE49-F238E27FC236}">
                <a16:creationId xmlns:a16="http://schemas.microsoft.com/office/drawing/2014/main" id="{CD243270-6B47-4D19-91A6-85A7017BBDE4}"/>
              </a:ext>
            </a:extLst>
          </p:cNvPr>
          <p:cNvSpPr>
            <a:spLocks noGrp="1"/>
          </p:cNvSpPr>
          <p:nvPr>
            <p:ph sz="quarter" idx="16"/>
          </p:nvPr>
        </p:nvSpPr>
        <p:spPr/>
        <p:txBody>
          <a:bodyPr/>
          <a:lstStyle/>
          <a:p>
            <a:r>
              <a:rPr lang="en-US" dirty="0"/>
              <a:t>Boston Scientific</a:t>
            </a:r>
          </a:p>
        </p:txBody>
      </p:sp>
      <p:sp>
        <p:nvSpPr>
          <p:cNvPr id="8" name="Content Placeholder 7">
            <a:extLst>
              <a:ext uri="{FF2B5EF4-FFF2-40B4-BE49-F238E27FC236}">
                <a16:creationId xmlns:a16="http://schemas.microsoft.com/office/drawing/2014/main" id="{ED4F61EF-21CA-40FD-A4B6-9ECC6C3192CE}"/>
              </a:ext>
            </a:extLst>
          </p:cNvPr>
          <p:cNvSpPr>
            <a:spLocks noGrp="1"/>
          </p:cNvSpPr>
          <p:nvPr>
            <p:ph sz="quarter" idx="17"/>
          </p:nvPr>
        </p:nvSpPr>
        <p:spPr/>
        <p:txBody>
          <a:bodyPr/>
          <a:lstStyle/>
          <a:p>
            <a:r>
              <a:rPr lang="en-US" dirty="0"/>
              <a:t>Healthcare</a:t>
            </a:r>
          </a:p>
        </p:txBody>
      </p:sp>
      <p:pic>
        <p:nvPicPr>
          <p:cNvPr id="9" name="Picture 8">
            <a:extLst>
              <a:ext uri="{FF2B5EF4-FFF2-40B4-BE49-F238E27FC236}">
                <a16:creationId xmlns:a16="http://schemas.microsoft.com/office/drawing/2014/main" id="{72EBA687-066E-4576-BEE6-F7E7B23ADD51}"/>
              </a:ext>
            </a:extLst>
          </p:cNvPr>
          <p:cNvPicPr>
            <a:picLocks noChangeAspect="1"/>
          </p:cNvPicPr>
          <p:nvPr/>
        </p:nvPicPr>
        <p:blipFill>
          <a:blip r:embed="rId2"/>
          <a:stretch>
            <a:fillRect/>
          </a:stretch>
        </p:blipFill>
        <p:spPr>
          <a:xfrm>
            <a:off x="10241476" y="120896"/>
            <a:ext cx="1475569" cy="645986"/>
          </a:xfrm>
          <a:prstGeom prst="rect">
            <a:avLst/>
          </a:prstGeom>
        </p:spPr>
      </p:pic>
    </p:spTree>
    <p:extLst>
      <p:ext uri="{BB962C8B-B14F-4D97-AF65-F5344CB8AC3E}">
        <p14:creationId xmlns:p14="http://schemas.microsoft.com/office/powerpoint/2010/main" val="1950181137"/>
      </p:ext>
    </p:extLst>
  </p:cSld>
  <p:clrMapOvr>
    <a:masterClrMapping/>
  </p:clrMapOvr>
</p:sld>
</file>

<file path=ppt/theme/theme1.xml><?xml version="1.0" encoding="utf-8"?>
<a:theme xmlns:a="http://schemas.openxmlformats.org/drawingml/2006/main" name="Custom Design">
  <a:themeElements>
    <a:clrScheme name="Automation Anywhere">
      <a:dk1>
        <a:sysClr val="windowText" lastClr="000000"/>
      </a:dk1>
      <a:lt1>
        <a:sysClr val="window" lastClr="FFFFFF"/>
      </a:lt1>
      <a:dk2>
        <a:srgbClr val="2C283A"/>
      </a:dk2>
      <a:lt2>
        <a:srgbClr val="F1EAE6"/>
      </a:lt2>
      <a:accent1>
        <a:srgbClr val="7BA8C7"/>
      </a:accent1>
      <a:accent2>
        <a:srgbClr val="9BA837"/>
      </a:accent2>
      <a:accent3>
        <a:srgbClr val="FFBC03"/>
      </a:accent3>
      <a:accent4>
        <a:srgbClr val="FF5A10"/>
      </a:accent4>
      <a:accent5>
        <a:srgbClr val="133A65"/>
      </a:accent5>
      <a:accent6>
        <a:srgbClr val="E34426"/>
      </a:accent6>
      <a:hlink>
        <a:srgbClr val="40ACD1"/>
      </a:hlink>
      <a:folHlink>
        <a:srgbClr val="92588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Automation Anywhere">
      <a:dk1>
        <a:sysClr val="windowText" lastClr="000000"/>
      </a:dk1>
      <a:lt1>
        <a:sysClr val="window" lastClr="FFFFFF"/>
      </a:lt1>
      <a:dk2>
        <a:srgbClr val="2C283A"/>
      </a:dk2>
      <a:lt2>
        <a:srgbClr val="F1EAE6"/>
      </a:lt2>
      <a:accent1>
        <a:srgbClr val="7BA8C7"/>
      </a:accent1>
      <a:accent2>
        <a:srgbClr val="9BA837"/>
      </a:accent2>
      <a:accent3>
        <a:srgbClr val="FFBC03"/>
      </a:accent3>
      <a:accent4>
        <a:srgbClr val="FF5A10"/>
      </a:accent4>
      <a:accent5>
        <a:srgbClr val="133A65"/>
      </a:accent5>
      <a:accent6>
        <a:srgbClr val="E34426"/>
      </a:accent6>
      <a:hlink>
        <a:srgbClr val="40ACD1"/>
      </a:hlink>
      <a:folHlink>
        <a:srgbClr val="92588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6833666c-886a-42d0-bc9c-83af8f222559">
      <UserInfo>
        <DisplayName>Samarth Banerjee</DisplayName>
        <AccountId>8705</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25E705546594349812B7BAD59E3CE0B" ma:contentTypeVersion="8" ma:contentTypeDescription="Create a new document." ma:contentTypeScope="" ma:versionID="ac00a7b542a2e46db86ae9a0e566761f">
  <xsd:schema xmlns:xsd="http://www.w3.org/2001/XMLSchema" xmlns:xs="http://www.w3.org/2001/XMLSchema" xmlns:p="http://schemas.microsoft.com/office/2006/metadata/properties" xmlns:ns2="b361dfae-a839-4a13-8b97-8e3eff34feae" xmlns:ns3="6833666c-886a-42d0-bc9c-83af8f222559" targetNamespace="http://schemas.microsoft.com/office/2006/metadata/properties" ma:root="true" ma:fieldsID="167b1d406bd2c533551409079af9697c" ns2:_="" ns3:_="">
    <xsd:import namespace="b361dfae-a839-4a13-8b97-8e3eff34feae"/>
    <xsd:import namespace="6833666c-886a-42d0-bc9c-83af8f22255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61dfae-a839-4a13-8b97-8e3eff34fea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33666c-886a-42d0-bc9c-83af8f22255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E4D53E-10B2-41F7-AB88-CCE33EECC8F2}">
  <ds:schemaRefs>
    <ds:schemaRef ds:uri="http://schemas.microsoft.com/sharepoint/v3/contenttype/forms"/>
  </ds:schemaRefs>
</ds:datastoreItem>
</file>

<file path=customXml/itemProps2.xml><?xml version="1.0" encoding="utf-8"?>
<ds:datastoreItem xmlns:ds="http://schemas.openxmlformats.org/officeDocument/2006/customXml" ds:itemID="{75E6F966-990C-40F4-8B59-DCBDE2E7D8EF}">
  <ds:schemaRefs>
    <ds:schemaRef ds:uri="b361dfae-a839-4a13-8b97-8e3eff34feae"/>
    <ds:schemaRef ds:uri="http://schemas.microsoft.com/office/2006/documentManagement/types"/>
    <ds:schemaRef ds:uri="6833666c-886a-42d0-bc9c-83af8f222559"/>
    <ds:schemaRef ds:uri="http://schemas.microsoft.com/office/2006/metadata/properties"/>
    <ds:schemaRef ds:uri="http://schemas.microsoft.com/office/infopath/2007/PartnerControls"/>
    <ds:schemaRef ds:uri="http://www.w3.org/XML/1998/namespace"/>
    <ds:schemaRef ds:uri="http://purl.org/dc/terms/"/>
    <ds:schemaRef ds:uri="http://schemas.openxmlformats.org/package/2006/metadata/core-properties"/>
    <ds:schemaRef ds:uri="http://purl.org/dc/dcmitype/"/>
    <ds:schemaRef ds:uri="http://purl.org/dc/elements/1.1/"/>
  </ds:schemaRefs>
</ds:datastoreItem>
</file>

<file path=customXml/itemProps3.xml><?xml version="1.0" encoding="utf-8"?>
<ds:datastoreItem xmlns:ds="http://schemas.openxmlformats.org/officeDocument/2006/customXml" ds:itemID="{96628B3F-505C-40E7-B077-9F58EB55BB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61dfae-a839-4a13-8b97-8e3eff34feae"/>
    <ds:schemaRef ds:uri="6833666c-886a-42d0-bc9c-83af8f2225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23713</TotalTime>
  <Words>5635</Words>
  <Application>Microsoft Office PowerPoint</Application>
  <PresentationFormat>Widescreen</PresentationFormat>
  <Paragraphs>1004</Paragraphs>
  <Slides>85</Slides>
  <Notes>0</Notes>
  <HiddenSlides>0</HiddenSlides>
  <MMClips>0</MMClips>
  <ScaleCrop>false</ScaleCrop>
  <HeadingPairs>
    <vt:vector size="8" baseType="variant">
      <vt:variant>
        <vt:lpstr>Fonts Used</vt:lpstr>
      </vt:variant>
      <vt:variant>
        <vt:i4>3</vt:i4>
      </vt:variant>
      <vt:variant>
        <vt:lpstr>Theme</vt:lpstr>
      </vt:variant>
      <vt:variant>
        <vt:i4>2</vt:i4>
      </vt:variant>
      <vt:variant>
        <vt:lpstr>Slide Titles</vt:lpstr>
      </vt:variant>
      <vt:variant>
        <vt:i4>85</vt:i4>
      </vt:variant>
      <vt:variant>
        <vt:lpstr>Custom Shows</vt:lpstr>
      </vt:variant>
      <vt:variant>
        <vt:i4>8</vt:i4>
      </vt:variant>
    </vt:vector>
  </HeadingPairs>
  <TitlesOfParts>
    <vt:vector size="98" baseType="lpstr">
      <vt:lpstr>Arial</vt:lpstr>
      <vt:lpstr>Calibri</vt:lpstr>
      <vt:lpstr>Verdana</vt:lpstr>
      <vt:lpstr>Custom Design</vt:lpstr>
      <vt:lpstr>Custom Design</vt:lpstr>
      <vt:lpstr>PowerPoint Presentation</vt:lpstr>
      <vt:lpstr>ANZ Bank – FSIB Banking</vt:lpstr>
      <vt:lpstr>ANZ Bank – FSIB Banking</vt:lpstr>
      <vt:lpstr>ANZ Bank – FSIB Banking</vt:lpstr>
      <vt:lpstr>Brazilian Ministry – Federal Finance</vt:lpstr>
      <vt:lpstr>Dimension Data - Information Technology</vt:lpstr>
      <vt:lpstr>San Diego County - Healthcare</vt:lpstr>
      <vt:lpstr>Boston Scientific - Healthcare</vt:lpstr>
      <vt:lpstr>Boston Scientific - Healthcare</vt:lpstr>
      <vt:lpstr>Boston Scientific - Healthcare</vt:lpstr>
      <vt:lpstr>Boston Scientific - Healthcare</vt:lpstr>
      <vt:lpstr>Siemens - Healthcare</vt:lpstr>
      <vt:lpstr>TravelPro - Manufacturing</vt:lpstr>
      <vt:lpstr>Quad Graphics - Manufacturing</vt:lpstr>
      <vt:lpstr>Quad Graphics - Manufacturing</vt:lpstr>
      <vt:lpstr>Quad Graphics - Manufacturing</vt:lpstr>
      <vt:lpstr>Quad Graphics - Manufacturing</vt:lpstr>
      <vt:lpstr>Quad Graphics - Manufacturing</vt:lpstr>
      <vt:lpstr>Quad Graphics - Manufacturing</vt:lpstr>
      <vt:lpstr>Quad Graphics - Manufacturing</vt:lpstr>
      <vt:lpstr>Comerica Bank – FSIB Banking</vt:lpstr>
      <vt:lpstr>Capital One – FSIB Banking</vt:lpstr>
      <vt:lpstr>Schlumberger - Manufacturing</vt:lpstr>
      <vt:lpstr>Brompton – FSIB Banking</vt:lpstr>
      <vt:lpstr>AXA Life Insurance – FSIB Insurance</vt:lpstr>
      <vt:lpstr>CHUBB – FSIB Insurance</vt:lpstr>
      <vt:lpstr>AIG – FSIB Insurance</vt:lpstr>
      <vt:lpstr>AIG – FSIB Insurance</vt:lpstr>
      <vt:lpstr>MetLife – FSIB Insurance</vt:lpstr>
      <vt:lpstr>Deloitte USI – FSIB - I</vt:lpstr>
      <vt:lpstr>Deloitte USI – FSIB - I</vt:lpstr>
      <vt:lpstr>Deloitte USI – FSIB - I</vt:lpstr>
      <vt:lpstr>Deloitte USI – FSIB - I</vt:lpstr>
      <vt:lpstr>Winter Group – FSIB Insurance</vt:lpstr>
      <vt:lpstr>SME Customer Service – FSIB Banking</vt:lpstr>
      <vt:lpstr>Leading Bank – FSIB Banking</vt:lpstr>
      <vt:lpstr>Leading Bank – FSIB Banking</vt:lpstr>
      <vt:lpstr>Leading Bank – FSIB Banking</vt:lpstr>
      <vt:lpstr>Leading US Hedge Fund – FSIB Banking</vt:lpstr>
      <vt:lpstr>Convoy Management – FSIB Banking</vt:lpstr>
      <vt:lpstr>Leading US Life Insurance – FSIB Insurance</vt:lpstr>
      <vt:lpstr>Leading US Life Insurance – FSIB Insurance</vt:lpstr>
      <vt:lpstr>Leading Insurance Company – FSIB Insurance</vt:lpstr>
      <vt:lpstr>Leading Insurance Company – FSIB Insurance</vt:lpstr>
      <vt:lpstr>Leading Insurance Company – FSIB Insurance</vt:lpstr>
      <vt:lpstr>Leading Life Insurance Company – FSIB Insurance</vt:lpstr>
      <vt:lpstr>Leading US Insurance – FSIB Insurance</vt:lpstr>
      <vt:lpstr>Leading Property &amp; Casualty Insurer – FSIB Insurance</vt:lpstr>
      <vt:lpstr>HGS – FSIB Insurance</vt:lpstr>
      <vt:lpstr>HGS – FSIB Insurance</vt:lpstr>
      <vt:lpstr>HGS – FSIB Insurance</vt:lpstr>
      <vt:lpstr>Microsoft – Information Technology</vt:lpstr>
      <vt:lpstr>Acosta - Services</vt:lpstr>
      <vt:lpstr>Verifone – High Tech</vt:lpstr>
      <vt:lpstr>Core Digital Media – Media &amp; Comms</vt:lpstr>
      <vt:lpstr>Paradigm Investment Group - FMCG</vt:lpstr>
      <vt:lpstr>GE Healthcare - Healthcare</vt:lpstr>
      <vt:lpstr>GE Healthcare - Healthcare</vt:lpstr>
      <vt:lpstr>Logistics Health – Healthcare</vt:lpstr>
      <vt:lpstr>Ascension Health - Healthcare</vt:lpstr>
      <vt:lpstr>Cerner – Healthcare</vt:lpstr>
      <vt:lpstr>MedAmerica - Healthcare</vt:lpstr>
      <vt:lpstr>MedAmerica - Healthcare</vt:lpstr>
      <vt:lpstr>Hart County – Government Healthcare</vt:lpstr>
      <vt:lpstr>Merck – Healthcare Pharmaceuticals</vt:lpstr>
      <vt:lpstr>Bristol-Meyers Squibb – Healthcare Pharmaceuticals</vt:lpstr>
      <vt:lpstr>Macy’s - Retail</vt:lpstr>
      <vt:lpstr>LATAM Airlines - Transportation</vt:lpstr>
      <vt:lpstr> Smartgroup – Services Human Resources </vt:lpstr>
      <vt:lpstr>AT&amp;T – Telecom</vt:lpstr>
      <vt:lpstr>Telstra - Telecom</vt:lpstr>
      <vt:lpstr>Telstra - Telecom</vt:lpstr>
      <vt:lpstr>Comores Telecom - Telecom</vt:lpstr>
      <vt:lpstr>Vodafone- Telecom</vt:lpstr>
      <vt:lpstr>KUEHNE + NAGEL - Logistics</vt:lpstr>
      <vt:lpstr>Caterpillar – Manufacturing Heavy Equipment</vt:lpstr>
      <vt:lpstr>Tenon Limited - Manufacturing</vt:lpstr>
      <vt:lpstr>Leading Financial Institution – FSIB Insurance</vt:lpstr>
      <vt:lpstr>Leading Manufacturer - Manufacturing</vt:lpstr>
      <vt:lpstr>Leading Logistics and Shipping</vt:lpstr>
      <vt:lpstr>Leading Trucking Company</vt:lpstr>
      <vt:lpstr>US Insurance Company</vt:lpstr>
      <vt:lpstr>Leading Insurance Company</vt:lpstr>
      <vt:lpstr>Leading Retailer</vt:lpstr>
      <vt:lpstr>Leading Retailer</vt:lpstr>
      <vt:lpstr>Banking</vt:lpstr>
      <vt:lpstr>Insurance</vt:lpstr>
      <vt:lpstr>Manufacturing</vt:lpstr>
      <vt:lpstr>Logistics</vt:lpstr>
      <vt:lpstr>Telecom</vt:lpstr>
      <vt:lpstr>Healthcare</vt:lpstr>
      <vt:lpstr>Retail</vt:lpstr>
      <vt:lpstr>Government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Nyberg</dc:creator>
  <cp:lastModifiedBy>Yashpal Singh Negi</cp:lastModifiedBy>
  <cp:revision>806</cp:revision>
  <dcterms:created xsi:type="dcterms:W3CDTF">2018-01-04T15:22:37Z</dcterms:created>
  <dcterms:modified xsi:type="dcterms:W3CDTF">2019-06-03T05:18:45Z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0x010100B25E705546594349812B7BAD59E3CE0B</vt:lpwstr>
  </property>
</Properties>
</file>