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9" r:id="rId10"/>
    <p:sldId id="270" r:id="rId11"/>
    <p:sldId id="271" r:id="rId12"/>
    <p:sldId id="27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D6E3E-EAC0-4A3B-9486-BF927F6E1701}" type="doc">
      <dgm:prSet loTypeId="urn:microsoft.com/office/officeart/2011/layout/Circle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C67C53-9323-49FD-AFE6-B527644979E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Reading Input File STCU_TESTRPT</a:t>
          </a:r>
          <a:endParaRPr lang="en-US" b="1" dirty="0">
            <a:solidFill>
              <a:schemeClr val="bg1"/>
            </a:solidFill>
          </a:endParaRPr>
        </a:p>
      </dgm:t>
    </dgm:pt>
    <dgm:pt modelId="{CD6BF918-C16C-48D2-BE6F-01C13457F475}" type="parTrans" cxnId="{C4422FF6-5F72-47F3-B4F2-D7FA3BBE3849}">
      <dgm:prSet/>
      <dgm:spPr/>
      <dgm:t>
        <a:bodyPr/>
        <a:lstStyle/>
        <a:p>
          <a:endParaRPr lang="en-US"/>
        </a:p>
      </dgm:t>
    </dgm:pt>
    <dgm:pt modelId="{0562E05B-1CC9-4DA9-9199-6652A8D75C7A}" type="sibTrans" cxnId="{C4422FF6-5F72-47F3-B4F2-D7FA3BBE3849}">
      <dgm:prSet/>
      <dgm:spPr/>
      <dgm:t>
        <a:bodyPr/>
        <a:lstStyle/>
        <a:p>
          <a:endParaRPr lang="en-US"/>
        </a:p>
      </dgm:t>
    </dgm:pt>
    <dgm:pt modelId="{97BDEE0B-D22B-46E7-8DE7-E815F74A916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Posting </a:t>
          </a:r>
          <a:r>
            <a:rPr lang="en-US" b="1" dirty="0" smtClean="0">
              <a:solidFill>
                <a:schemeClr val="bg1"/>
              </a:solidFill>
            </a:rPr>
            <a:t>Patient Data To The </a:t>
          </a:r>
          <a:r>
            <a:rPr lang="en-US" b="1" dirty="0" smtClean="0">
              <a:solidFill>
                <a:schemeClr val="bg1"/>
              </a:solidFill>
            </a:rPr>
            <a:t>Respective Web Site</a:t>
          </a:r>
          <a:endParaRPr lang="en-US" b="1" dirty="0">
            <a:solidFill>
              <a:schemeClr val="bg1"/>
            </a:solidFill>
          </a:endParaRPr>
        </a:p>
      </dgm:t>
    </dgm:pt>
    <dgm:pt modelId="{D53095AA-228E-4AD2-8E82-B1F0683817A3}" type="parTrans" cxnId="{D8F9A4BF-C443-4532-BAA8-B6CA35490D35}">
      <dgm:prSet/>
      <dgm:spPr/>
      <dgm:t>
        <a:bodyPr/>
        <a:lstStyle/>
        <a:p>
          <a:endParaRPr lang="en-US"/>
        </a:p>
      </dgm:t>
    </dgm:pt>
    <dgm:pt modelId="{F22D99D8-501E-4434-B9C7-D460324F65EC}" type="sibTrans" cxnId="{D8F9A4BF-C443-4532-BAA8-B6CA35490D35}">
      <dgm:prSet/>
      <dgm:spPr/>
      <dgm:t>
        <a:bodyPr/>
        <a:lstStyle/>
        <a:p>
          <a:endParaRPr lang="en-US"/>
        </a:p>
      </dgm:t>
    </dgm:pt>
    <dgm:pt modelId="{6404A99B-CCFE-408D-B3B3-0E7FF5172EA1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Integrating Desktop App </a:t>
          </a:r>
          <a:r>
            <a:rPr lang="en-US" b="1" dirty="0" err="1" smtClean="0">
              <a:solidFill>
                <a:schemeClr val="bg1"/>
              </a:solidFill>
            </a:rPr>
            <a:t>PixCert</a:t>
          </a:r>
          <a:r>
            <a:rPr lang="en-US" b="1" dirty="0" smtClean="0">
              <a:solidFill>
                <a:schemeClr val="bg1"/>
              </a:solidFill>
            </a:rPr>
            <a:t> For Capturing Screenshot</a:t>
          </a:r>
          <a:endParaRPr lang="en-US" b="1" dirty="0">
            <a:solidFill>
              <a:schemeClr val="bg1"/>
            </a:solidFill>
          </a:endParaRPr>
        </a:p>
      </dgm:t>
    </dgm:pt>
    <dgm:pt modelId="{A3B6C045-6E38-44CD-BA44-215D1EECC0E8}" type="parTrans" cxnId="{F5EBA108-E706-46AC-9B39-7DC256389610}">
      <dgm:prSet/>
      <dgm:spPr/>
      <dgm:t>
        <a:bodyPr/>
        <a:lstStyle/>
        <a:p>
          <a:endParaRPr lang="en-US"/>
        </a:p>
      </dgm:t>
    </dgm:pt>
    <dgm:pt modelId="{B1AF8B56-2314-41D1-8239-03887DE632AA}" type="sibTrans" cxnId="{F5EBA108-E706-46AC-9B39-7DC256389610}">
      <dgm:prSet/>
      <dgm:spPr/>
      <dgm:t>
        <a:bodyPr/>
        <a:lstStyle/>
        <a:p>
          <a:endParaRPr lang="en-US"/>
        </a:p>
      </dgm:t>
    </dgm:pt>
    <dgm:pt modelId="{B079543F-EAE0-433A-B58D-4693B7CCFAF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Generating Status File</a:t>
          </a:r>
          <a:endParaRPr lang="en-US" b="1" dirty="0">
            <a:solidFill>
              <a:schemeClr val="bg1"/>
            </a:solidFill>
          </a:endParaRPr>
        </a:p>
      </dgm:t>
    </dgm:pt>
    <dgm:pt modelId="{F92CD834-45A8-444C-88A4-E145CAFCAF04}" type="parTrans" cxnId="{4892508E-474B-46A7-A5BF-0835FE25C1C2}">
      <dgm:prSet/>
      <dgm:spPr/>
      <dgm:t>
        <a:bodyPr/>
        <a:lstStyle/>
        <a:p>
          <a:endParaRPr lang="en-US"/>
        </a:p>
      </dgm:t>
    </dgm:pt>
    <dgm:pt modelId="{5BE1A26D-6A85-454F-B7D8-D551B763B042}" type="sibTrans" cxnId="{4892508E-474B-46A7-A5BF-0835FE25C1C2}">
      <dgm:prSet/>
      <dgm:spPr/>
      <dgm:t>
        <a:bodyPr/>
        <a:lstStyle/>
        <a:p>
          <a:endParaRPr lang="en-US"/>
        </a:p>
      </dgm:t>
    </dgm:pt>
    <dgm:pt modelId="{BE7C914C-0AC4-40C6-8512-443C227805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Integrating </a:t>
          </a:r>
          <a:r>
            <a:rPr lang="en-US" b="1" smtClean="0">
              <a:solidFill>
                <a:schemeClr val="bg1"/>
              </a:solidFill>
            </a:rPr>
            <a:t>Mainframe App </a:t>
          </a:r>
          <a:r>
            <a:rPr lang="en-US" b="1" dirty="0" smtClean="0">
              <a:solidFill>
                <a:schemeClr val="bg1"/>
              </a:solidFill>
            </a:rPr>
            <a:t>Health Quest And Writing </a:t>
          </a:r>
          <a:r>
            <a:rPr lang="en-US" b="1" dirty="0" smtClean="0">
              <a:solidFill>
                <a:schemeClr val="bg1"/>
              </a:solidFill>
            </a:rPr>
            <a:t>Memo</a:t>
          </a:r>
          <a:endParaRPr lang="en-US" b="1" dirty="0">
            <a:solidFill>
              <a:schemeClr val="bg1"/>
            </a:solidFill>
          </a:endParaRPr>
        </a:p>
      </dgm:t>
    </dgm:pt>
    <dgm:pt modelId="{14E1A1B3-363E-4282-82AA-15A4F0A53BD1}" type="parTrans" cxnId="{A16BEEBC-0BA7-4E28-B7DF-F82873F7B167}">
      <dgm:prSet/>
      <dgm:spPr/>
      <dgm:t>
        <a:bodyPr/>
        <a:lstStyle/>
        <a:p>
          <a:endParaRPr lang="en-US"/>
        </a:p>
      </dgm:t>
    </dgm:pt>
    <dgm:pt modelId="{6D9C82E2-21B4-4C71-9310-2466563094EB}" type="sibTrans" cxnId="{A16BEEBC-0BA7-4E28-B7DF-F82873F7B167}">
      <dgm:prSet/>
      <dgm:spPr/>
      <dgm:t>
        <a:bodyPr/>
        <a:lstStyle/>
        <a:p>
          <a:endParaRPr lang="en-US"/>
        </a:p>
      </dgm:t>
    </dgm:pt>
    <dgm:pt modelId="{3848E622-D816-49AB-BC88-E5AC33A009DA}" type="pres">
      <dgm:prSet presAssocID="{543D6E3E-EAC0-4A3B-9486-BF927F6E170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1E772E5-56CB-45DC-ACA0-5BEE3F684728}" type="pres">
      <dgm:prSet presAssocID="{B079543F-EAE0-433A-B58D-4693B7CCFAFB}" presName="Accent5" presStyleCnt="0"/>
      <dgm:spPr/>
    </dgm:pt>
    <dgm:pt modelId="{F3BBB3DE-EAE1-48F3-9EE6-B7ED3985EB75}" type="pres">
      <dgm:prSet presAssocID="{B079543F-EAE0-433A-B58D-4693B7CCFAFB}" presName="Accent" presStyleLbl="node1" presStyleIdx="0" presStyleCnt="5"/>
      <dgm:spPr/>
    </dgm:pt>
    <dgm:pt modelId="{1800D795-D104-44E0-84F6-EA961448CF7F}" type="pres">
      <dgm:prSet presAssocID="{B079543F-EAE0-433A-B58D-4693B7CCFAFB}" presName="ParentBackground5" presStyleCnt="0"/>
      <dgm:spPr/>
    </dgm:pt>
    <dgm:pt modelId="{BA5C95A0-74FC-40F1-9946-0F3C590B2817}" type="pres">
      <dgm:prSet presAssocID="{B079543F-EAE0-433A-B58D-4693B7CCFAFB}" presName="ParentBackground" presStyleLbl="fgAcc1" presStyleIdx="0" presStyleCnt="5"/>
      <dgm:spPr/>
    </dgm:pt>
    <dgm:pt modelId="{D917FEAB-D3EF-41E2-AA8C-A10266CC17B0}" type="pres">
      <dgm:prSet presAssocID="{B079543F-EAE0-433A-B58D-4693B7CCFAF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1F1BD6-2D00-48CA-BF10-2254408C776D}" type="pres">
      <dgm:prSet presAssocID="{BE7C914C-0AC4-40C6-8512-443C22780584}" presName="Accent4" presStyleCnt="0"/>
      <dgm:spPr/>
    </dgm:pt>
    <dgm:pt modelId="{3FEE4900-3EAA-40E9-A1A5-555690B97311}" type="pres">
      <dgm:prSet presAssocID="{BE7C914C-0AC4-40C6-8512-443C22780584}" presName="Accent" presStyleLbl="node1" presStyleIdx="1" presStyleCnt="5"/>
      <dgm:spPr/>
    </dgm:pt>
    <dgm:pt modelId="{7B6C437A-35BC-4AF7-8EA6-9F37A1E8128C}" type="pres">
      <dgm:prSet presAssocID="{BE7C914C-0AC4-40C6-8512-443C22780584}" presName="ParentBackground4" presStyleCnt="0"/>
      <dgm:spPr/>
    </dgm:pt>
    <dgm:pt modelId="{3C5B7CEC-3BFE-4503-A387-87E3845F8FC1}" type="pres">
      <dgm:prSet presAssocID="{BE7C914C-0AC4-40C6-8512-443C22780584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FF458653-3B46-45B6-8F01-A84DC8DC7DDA}" type="pres">
      <dgm:prSet presAssocID="{BE7C914C-0AC4-40C6-8512-443C2278058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74B5-08EA-4843-953A-AA57A1675B09}" type="pres">
      <dgm:prSet presAssocID="{6404A99B-CCFE-408D-B3B3-0E7FF5172EA1}" presName="Accent3" presStyleCnt="0"/>
      <dgm:spPr/>
    </dgm:pt>
    <dgm:pt modelId="{ABAE5C93-575D-4AD7-B2C9-5E7B04821798}" type="pres">
      <dgm:prSet presAssocID="{6404A99B-CCFE-408D-B3B3-0E7FF5172EA1}" presName="Accent" presStyleLbl="node1" presStyleIdx="2" presStyleCnt="5"/>
      <dgm:spPr/>
    </dgm:pt>
    <dgm:pt modelId="{2E7BF327-62B2-483B-BDF5-7A321673E4A5}" type="pres">
      <dgm:prSet presAssocID="{6404A99B-CCFE-408D-B3B3-0E7FF5172EA1}" presName="ParentBackground3" presStyleCnt="0"/>
      <dgm:spPr/>
    </dgm:pt>
    <dgm:pt modelId="{604ABDF8-3D1B-4779-BAF4-D6229E2CB402}" type="pres">
      <dgm:prSet presAssocID="{6404A99B-CCFE-408D-B3B3-0E7FF5172EA1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D328C930-B5A6-467B-ABAF-1AE5EEDA8D19}" type="pres">
      <dgm:prSet presAssocID="{6404A99B-CCFE-408D-B3B3-0E7FF5172EA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B688-CEC0-49FF-8819-6EAAEB93C48F}" type="pres">
      <dgm:prSet presAssocID="{97BDEE0B-D22B-46E7-8DE7-E815F74A9168}" presName="Accent2" presStyleCnt="0"/>
      <dgm:spPr/>
    </dgm:pt>
    <dgm:pt modelId="{876092CA-9C90-4D2E-9BE0-F08663381CB3}" type="pres">
      <dgm:prSet presAssocID="{97BDEE0B-D22B-46E7-8DE7-E815F74A9168}" presName="Accent" presStyleLbl="node1" presStyleIdx="3" presStyleCnt="5" custLinFactNeighborY="-265"/>
      <dgm:spPr/>
      <dgm:t>
        <a:bodyPr/>
        <a:lstStyle/>
        <a:p>
          <a:endParaRPr lang="en-US"/>
        </a:p>
      </dgm:t>
    </dgm:pt>
    <dgm:pt modelId="{99BFFC7F-CDD7-4894-A175-B8585B89E859}" type="pres">
      <dgm:prSet presAssocID="{97BDEE0B-D22B-46E7-8DE7-E815F74A9168}" presName="ParentBackground2" presStyleCnt="0"/>
      <dgm:spPr/>
    </dgm:pt>
    <dgm:pt modelId="{39C9A88C-F489-47B8-81DB-A8FFAB17207A}" type="pres">
      <dgm:prSet presAssocID="{97BDEE0B-D22B-46E7-8DE7-E815F74A9168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E4DDA2CF-B6C5-45FA-ABFC-2A33DBA7202F}" type="pres">
      <dgm:prSet presAssocID="{97BDEE0B-D22B-46E7-8DE7-E815F74A916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422C2-B536-4501-A109-51DECC955A83}" type="pres">
      <dgm:prSet presAssocID="{0BC67C53-9323-49FD-AFE6-B527644979E0}" presName="Accent1" presStyleCnt="0"/>
      <dgm:spPr/>
    </dgm:pt>
    <dgm:pt modelId="{786CEA70-7051-4EA2-B987-F2F13369B88C}" type="pres">
      <dgm:prSet presAssocID="{0BC67C53-9323-49FD-AFE6-B527644979E0}" presName="Accent" presStyleLbl="node1" presStyleIdx="4" presStyleCnt="5"/>
      <dgm:spPr/>
    </dgm:pt>
    <dgm:pt modelId="{E5BC724C-D00D-42B3-A426-38E143DDBEA3}" type="pres">
      <dgm:prSet presAssocID="{0BC67C53-9323-49FD-AFE6-B527644979E0}" presName="ParentBackground1" presStyleCnt="0"/>
      <dgm:spPr/>
    </dgm:pt>
    <dgm:pt modelId="{18530399-42A3-4F0D-8656-3D23100CBC81}" type="pres">
      <dgm:prSet presAssocID="{0BC67C53-9323-49FD-AFE6-B527644979E0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009DA2F2-518C-46AD-8A29-E1B8F80E9819}" type="pres">
      <dgm:prSet presAssocID="{0BC67C53-9323-49FD-AFE6-B527644979E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7B7FB-69E9-4135-87AE-EE9AE4EAB66C}" type="presOf" srcId="{B079543F-EAE0-433A-B58D-4693B7CCFAFB}" destId="{D917FEAB-D3EF-41E2-AA8C-A10266CC17B0}" srcOrd="1" destOrd="0" presId="urn:microsoft.com/office/officeart/2011/layout/CircleProcess"/>
    <dgm:cxn modelId="{981049DE-C3BE-4B08-8D46-72B88B5C2F03}" type="presOf" srcId="{97BDEE0B-D22B-46E7-8DE7-E815F74A9168}" destId="{E4DDA2CF-B6C5-45FA-ABFC-2A33DBA7202F}" srcOrd="1" destOrd="0" presId="urn:microsoft.com/office/officeart/2011/layout/CircleProcess"/>
    <dgm:cxn modelId="{D8F9A4BF-C443-4532-BAA8-B6CA35490D35}" srcId="{543D6E3E-EAC0-4A3B-9486-BF927F6E1701}" destId="{97BDEE0B-D22B-46E7-8DE7-E815F74A9168}" srcOrd="1" destOrd="0" parTransId="{D53095AA-228E-4AD2-8E82-B1F0683817A3}" sibTransId="{F22D99D8-501E-4434-B9C7-D460324F65EC}"/>
    <dgm:cxn modelId="{4EE64C81-1131-41EB-919F-AA9143286433}" type="presOf" srcId="{6404A99B-CCFE-408D-B3B3-0E7FF5172EA1}" destId="{D328C930-B5A6-467B-ABAF-1AE5EEDA8D19}" srcOrd="1" destOrd="0" presId="urn:microsoft.com/office/officeart/2011/layout/CircleProcess"/>
    <dgm:cxn modelId="{AC98BD7A-D6C8-4399-8106-6120D07F10E3}" type="presOf" srcId="{BE7C914C-0AC4-40C6-8512-443C22780584}" destId="{3C5B7CEC-3BFE-4503-A387-87E3845F8FC1}" srcOrd="0" destOrd="0" presId="urn:microsoft.com/office/officeart/2011/layout/CircleProcess"/>
    <dgm:cxn modelId="{A16BEEBC-0BA7-4E28-B7DF-F82873F7B167}" srcId="{543D6E3E-EAC0-4A3B-9486-BF927F6E1701}" destId="{BE7C914C-0AC4-40C6-8512-443C22780584}" srcOrd="3" destOrd="0" parTransId="{14E1A1B3-363E-4282-82AA-15A4F0A53BD1}" sibTransId="{6D9C82E2-21B4-4C71-9310-2466563094EB}"/>
    <dgm:cxn modelId="{4892508E-474B-46A7-A5BF-0835FE25C1C2}" srcId="{543D6E3E-EAC0-4A3B-9486-BF927F6E1701}" destId="{B079543F-EAE0-433A-B58D-4693B7CCFAFB}" srcOrd="4" destOrd="0" parTransId="{F92CD834-45A8-444C-88A4-E145CAFCAF04}" sibTransId="{5BE1A26D-6A85-454F-B7D8-D551B763B042}"/>
    <dgm:cxn modelId="{C4422FF6-5F72-47F3-B4F2-D7FA3BBE3849}" srcId="{543D6E3E-EAC0-4A3B-9486-BF927F6E1701}" destId="{0BC67C53-9323-49FD-AFE6-B527644979E0}" srcOrd="0" destOrd="0" parTransId="{CD6BF918-C16C-48D2-BE6F-01C13457F475}" sibTransId="{0562E05B-1CC9-4DA9-9199-6652A8D75C7A}"/>
    <dgm:cxn modelId="{6A8001A9-B7B0-4AE2-8D9E-61F46A1B7790}" type="presOf" srcId="{543D6E3E-EAC0-4A3B-9486-BF927F6E1701}" destId="{3848E622-D816-49AB-BC88-E5AC33A009DA}" srcOrd="0" destOrd="0" presId="urn:microsoft.com/office/officeart/2011/layout/CircleProcess"/>
    <dgm:cxn modelId="{A6D424D4-E4C2-40C3-A038-8A463F4EBCA7}" type="presOf" srcId="{97BDEE0B-D22B-46E7-8DE7-E815F74A9168}" destId="{39C9A88C-F489-47B8-81DB-A8FFAB17207A}" srcOrd="0" destOrd="0" presId="urn:microsoft.com/office/officeart/2011/layout/CircleProcess"/>
    <dgm:cxn modelId="{27C14BA1-623F-4541-A5D0-A6B85B5C03E2}" type="presOf" srcId="{6404A99B-CCFE-408D-B3B3-0E7FF5172EA1}" destId="{604ABDF8-3D1B-4779-BAF4-D6229E2CB402}" srcOrd="0" destOrd="0" presId="urn:microsoft.com/office/officeart/2011/layout/CircleProcess"/>
    <dgm:cxn modelId="{F5EBA108-E706-46AC-9B39-7DC256389610}" srcId="{543D6E3E-EAC0-4A3B-9486-BF927F6E1701}" destId="{6404A99B-CCFE-408D-B3B3-0E7FF5172EA1}" srcOrd="2" destOrd="0" parTransId="{A3B6C045-6E38-44CD-BA44-215D1EECC0E8}" sibTransId="{B1AF8B56-2314-41D1-8239-03887DE632AA}"/>
    <dgm:cxn modelId="{BAE34C18-DA6E-41B8-8809-09BA4CDB764F}" type="presOf" srcId="{BE7C914C-0AC4-40C6-8512-443C22780584}" destId="{FF458653-3B46-45B6-8F01-A84DC8DC7DDA}" srcOrd="1" destOrd="0" presId="urn:microsoft.com/office/officeart/2011/layout/CircleProcess"/>
    <dgm:cxn modelId="{381C3B34-074C-46DE-A7A0-F830A6EF2D38}" type="presOf" srcId="{B079543F-EAE0-433A-B58D-4693B7CCFAFB}" destId="{BA5C95A0-74FC-40F1-9946-0F3C590B2817}" srcOrd="0" destOrd="0" presId="urn:microsoft.com/office/officeart/2011/layout/CircleProcess"/>
    <dgm:cxn modelId="{6F90CD2F-A518-428A-A736-71326CDEB853}" type="presOf" srcId="{0BC67C53-9323-49FD-AFE6-B527644979E0}" destId="{009DA2F2-518C-46AD-8A29-E1B8F80E9819}" srcOrd="1" destOrd="0" presId="urn:microsoft.com/office/officeart/2011/layout/CircleProcess"/>
    <dgm:cxn modelId="{AE7DDF9C-C151-4346-928E-2071BA21B408}" type="presOf" srcId="{0BC67C53-9323-49FD-AFE6-B527644979E0}" destId="{18530399-42A3-4F0D-8656-3D23100CBC81}" srcOrd="0" destOrd="0" presId="urn:microsoft.com/office/officeart/2011/layout/CircleProcess"/>
    <dgm:cxn modelId="{C550DB80-6290-4430-AEAE-0D5C0641037C}" type="presParOf" srcId="{3848E622-D816-49AB-BC88-E5AC33A009DA}" destId="{01E772E5-56CB-45DC-ACA0-5BEE3F684728}" srcOrd="0" destOrd="0" presId="urn:microsoft.com/office/officeart/2011/layout/CircleProcess"/>
    <dgm:cxn modelId="{89465AFE-A426-4F64-8780-18E7799D5BDE}" type="presParOf" srcId="{01E772E5-56CB-45DC-ACA0-5BEE3F684728}" destId="{F3BBB3DE-EAE1-48F3-9EE6-B7ED3985EB75}" srcOrd="0" destOrd="0" presId="urn:microsoft.com/office/officeart/2011/layout/CircleProcess"/>
    <dgm:cxn modelId="{1C28F941-DCD5-4CF1-A7EF-81BBA4142C64}" type="presParOf" srcId="{3848E622-D816-49AB-BC88-E5AC33A009DA}" destId="{1800D795-D104-44E0-84F6-EA961448CF7F}" srcOrd="1" destOrd="0" presId="urn:microsoft.com/office/officeart/2011/layout/CircleProcess"/>
    <dgm:cxn modelId="{C9858868-3106-4485-BCF1-87A39E607175}" type="presParOf" srcId="{1800D795-D104-44E0-84F6-EA961448CF7F}" destId="{BA5C95A0-74FC-40F1-9946-0F3C590B2817}" srcOrd="0" destOrd="0" presId="urn:microsoft.com/office/officeart/2011/layout/CircleProcess"/>
    <dgm:cxn modelId="{D27846AB-2C41-4238-96B0-FF9BCED16010}" type="presParOf" srcId="{3848E622-D816-49AB-BC88-E5AC33A009DA}" destId="{D917FEAB-D3EF-41E2-AA8C-A10266CC17B0}" srcOrd="2" destOrd="0" presId="urn:microsoft.com/office/officeart/2011/layout/CircleProcess"/>
    <dgm:cxn modelId="{44B213FF-73D6-48AC-8724-178BECE5A250}" type="presParOf" srcId="{3848E622-D816-49AB-BC88-E5AC33A009DA}" destId="{761F1BD6-2D00-48CA-BF10-2254408C776D}" srcOrd="3" destOrd="0" presId="urn:microsoft.com/office/officeart/2011/layout/CircleProcess"/>
    <dgm:cxn modelId="{F55AF224-0063-440F-B393-DC2B96484488}" type="presParOf" srcId="{761F1BD6-2D00-48CA-BF10-2254408C776D}" destId="{3FEE4900-3EAA-40E9-A1A5-555690B97311}" srcOrd="0" destOrd="0" presId="urn:microsoft.com/office/officeart/2011/layout/CircleProcess"/>
    <dgm:cxn modelId="{ADA92CA9-5467-4129-ACD1-412A94ADA2E0}" type="presParOf" srcId="{3848E622-D816-49AB-BC88-E5AC33A009DA}" destId="{7B6C437A-35BC-4AF7-8EA6-9F37A1E8128C}" srcOrd="4" destOrd="0" presId="urn:microsoft.com/office/officeart/2011/layout/CircleProcess"/>
    <dgm:cxn modelId="{5E096841-D40F-40C1-AA50-0FB283B810AF}" type="presParOf" srcId="{7B6C437A-35BC-4AF7-8EA6-9F37A1E8128C}" destId="{3C5B7CEC-3BFE-4503-A387-87E3845F8FC1}" srcOrd="0" destOrd="0" presId="urn:microsoft.com/office/officeart/2011/layout/CircleProcess"/>
    <dgm:cxn modelId="{AF67C0EF-B05C-435F-BB1D-DBDE6CE4FF4D}" type="presParOf" srcId="{3848E622-D816-49AB-BC88-E5AC33A009DA}" destId="{FF458653-3B46-45B6-8F01-A84DC8DC7DDA}" srcOrd="5" destOrd="0" presId="urn:microsoft.com/office/officeart/2011/layout/CircleProcess"/>
    <dgm:cxn modelId="{246CD692-A8E5-44D5-B8CB-64766501445B}" type="presParOf" srcId="{3848E622-D816-49AB-BC88-E5AC33A009DA}" destId="{298974B5-08EA-4843-953A-AA57A1675B09}" srcOrd="6" destOrd="0" presId="urn:microsoft.com/office/officeart/2011/layout/CircleProcess"/>
    <dgm:cxn modelId="{6415838E-5625-495A-9AD2-CFC724207ABC}" type="presParOf" srcId="{298974B5-08EA-4843-953A-AA57A1675B09}" destId="{ABAE5C93-575D-4AD7-B2C9-5E7B04821798}" srcOrd="0" destOrd="0" presId="urn:microsoft.com/office/officeart/2011/layout/CircleProcess"/>
    <dgm:cxn modelId="{7A3D6AF8-98E3-482C-A58E-9BD7D37B88B3}" type="presParOf" srcId="{3848E622-D816-49AB-BC88-E5AC33A009DA}" destId="{2E7BF327-62B2-483B-BDF5-7A321673E4A5}" srcOrd="7" destOrd="0" presId="urn:microsoft.com/office/officeart/2011/layout/CircleProcess"/>
    <dgm:cxn modelId="{C927A6D2-1D6B-4BC1-8D23-F6ABD77A158C}" type="presParOf" srcId="{2E7BF327-62B2-483B-BDF5-7A321673E4A5}" destId="{604ABDF8-3D1B-4779-BAF4-D6229E2CB402}" srcOrd="0" destOrd="0" presId="urn:microsoft.com/office/officeart/2011/layout/CircleProcess"/>
    <dgm:cxn modelId="{3E1300A2-D2A5-4748-8BA6-EC8EA9864959}" type="presParOf" srcId="{3848E622-D816-49AB-BC88-E5AC33A009DA}" destId="{D328C930-B5A6-467B-ABAF-1AE5EEDA8D19}" srcOrd="8" destOrd="0" presId="urn:microsoft.com/office/officeart/2011/layout/CircleProcess"/>
    <dgm:cxn modelId="{51DFF85A-C2EF-4354-839F-A17A80C05972}" type="presParOf" srcId="{3848E622-D816-49AB-BC88-E5AC33A009DA}" destId="{1733B688-CEC0-49FF-8819-6EAAEB93C48F}" srcOrd="9" destOrd="0" presId="urn:microsoft.com/office/officeart/2011/layout/CircleProcess"/>
    <dgm:cxn modelId="{2D9852E1-6B80-4D61-98D0-450D26C65B0A}" type="presParOf" srcId="{1733B688-CEC0-49FF-8819-6EAAEB93C48F}" destId="{876092CA-9C90-4D2E-9BE0-F08663381CB3}" srcOrd="0" destOrd="0" presId="urn:microsoft.com/office/officeart/2011/layout/CircleProcess"/>
    <dgm:cxn modelId="{0D652749-E75F-4EE4-AA4E-8EC093DC28BD}" type="presParOf" srcId="{3848E622-D816-49AB-BC88-E5AC33A009DA}" destId="{99BFFC7F-CDD7-4894-A175-B8585B89E859}" srcOrd="10" destOrd="0" presId="urn:microsoft.com/office/officeart/2011/layout/CircleProcess"/>
    <dgm:cxn modelId="{391255C8-85F7-4255-B21B-EEEF8DA8E242}" type="presParOf" srcId="{99BFFC7F-CDD7-4894-A175-B8585B89E859}" destId="{39C9A88C-F489-47B8-81DB-A8FFAB17207A}" srcOrd="0" destOrd="0" presId="urn:microsoft.com/office/officeart/2011/layout/CircleProcess"/>
    <dgm:cxn modelId="{8F6F9EF0-26F9-4171-8683-A38EF5A8ED37}" type="presParOf" srcId="{3848E622-D816-49AB-BC88-E5AC33A009DA}" destId="{E4DDA2CF-B6C5-45FA-ABFC-2A33DBA7202F}" srcOrd="11" destOrd="0" presId="urn:microsoft.com/office/officeart/2011/layout/CircleProcess"/>
    <dgm:cxn modelId="{D02FC145-7927-444D-BA9A-8F475B9506F8}" type="presParOf" srcId="{3848E622-D816-49AB-BC88-E5AC33A009DA}" destId="{84D422C2-B536-4501-A109-51DECC955A83}" srcOrd="12" destOrd="0" presId="urn:microsoft.com/office/officeart/2011/layout/CircleProcess"/>
    <dgm:cxn modelId="{2648CDA9-6C60-42FE-B344-69113527284C}" type="presParOf" srcId="{84D422C2-B536-4501-A109-51DECC955A83}" destId="{786CEA70-7051-4EA2-B987-F2F13369B88C}" srcOrd="0" destOrd="0" presId="urn:microsoft.com/office/officeart/2011/layout/CircleProcess"/>
    <dgm:cxn modelId="{7258F584-B91F-4D0A-B479-10B88556F1C4}" type="presParOf" srcId="{3848E622-D816-49AB-BC88-E5AC33A009DA}" destId="{E5BC724C-D00D-42B3-A426-38E143DDBEA3}" srcOrd="13" destOrd="0" presId="urn:microsoft.com/office/officeart/2011/layout/CircleProcess"/>
    <dgm:cxn modelId="{F6453EA4-A32E-4FB5-AA7E-A3EB7B3DFA0A}" type="presParOf" srcId="{E5BC724C-D00D-42B3-A426-38E143DDBEA3}" destId="{18530399-42A3-4F0D-8656-3D23100CBC81}" srcOrd="0" destOrd="0" presId="urn:microsoft.com/office/officeart/2011/layout/CircleProcess"/>
    <dgm:cxn modelId="{27190CA8-BD1A-4E41-971E-3BDB04861EAE}" type="presParOf" srcId="{3848E622-D816-49AB-BC88-E5AC33A009DA}" destId="{009DA2F2-518C-46AD-8A29-E1B8F80E9819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B3DE-EAE1-48F3-9EE6-B7ED3985EB75}">
      <dsp:nvSpPr>
        <dsp:cNvPr id="0" name=""/>
        <dsp:cNvSpPr/>
      </dsp:nvSpPr>
      <dsp:spPr>
        <a:xfrm>
          <a:off x="8284361" y="1500854"/>
          <a:ext cx="1888968" cy="18892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C95A0-74FC-40F1-9946-0F3C590B2817}">
      <dsp:nvSpPr>
        <dsp:cNvPr id="0" name=""/>
        <dsp:cNvSpPr/>
      </dsp:nvSpPr>
      <dsp:spPr>
        <a:xfrm>
          <a:off x="8346690" y="1563841"/>
          <a:ext cx="1763305" cy="1763304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Generating Status File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8599021" y="1815789"/>
        <a:ext cx="1259647" cy="1259408"/>
      </dsp:txXfrm>
    </dsp:sp>
    <dsp:sp modelId="{3FEE4900-3EAA-40E9-A1A5-555690B97311}">
      <dsp:nvSpPr>
        <dsp:cNvPr id="0" name=""/>
        <dsp:cNvSpPr/>
      </dsp:nvSpPr>
      <dsp:spPr>
        <a:xfrm rot="2700000">
          <a:off x="6331162" y="1500952"/>
          <a:ext cx="1888750" cy="1888750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B7CEC-3BFE-4503-A387-87E3845F8FC1}">
      <dsp:nvSpPr>
        <dsp:cNvPr id="0" name=""/>
        <dsp:cNvSpPr/>
      </dsp:nvSpPr>
      <dsp:spPr>
        <a:xfrm>
          <a:off x="6395392" y="1563841"/>
          <a:ext cx="1763305" cy="1763304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Integrating </a:t>
          </a:r>
          <a:r>
            <a:rPr lang="en-US" sz="1400" b="1" kern="1200" smtClean="0">
              <a:solidFill>
                <a:schemeClr val="bg1"/>
              </a:solidFill>
            </a:rPr>
            <a:t>Mainframe App </a:t>
          </a:r>
          <a:r>
            <a:rPr lang="en-US" sz="1400" b="1" kern="1200" dirty="0" smtClean="0">
              <a:solidFill>
                <a:schemeClr val="bg1"/>
              </a:solidFill>
            </a:rPr>
            <a:t>Health Quest And Writing </a:t>
          </a:r>
          <a:r>
            <a:rPr lang="en-US" sz="1400" b="1" kern="1200" dirty="0" smtClean="0">
              <a:solidFill>
                <a:schemeClr val="bg1"/>
              </a:solidFill>
            </a:rPr>
            <a:t>Memo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6646718" y="1815789"/>
        <a:ext cx="1259647" cy="1259408"/>
      </dsp:txXfrm>
    </dsp:sp>
    <dsp:sp modelId="{ABAE5C93-575D-4AD7-B2C9-5E7B04821798}">
      <dsp:nvSpPr>
        <dsp:cNvPr id="0" name=""/>
        <dsp:cNvSpPr/>
      </dsp:nvSpPr>
      <dsp:spPr>
        <a:xfrm rot="2700000">
          <a:off x="4379864" y="1500952"/>
          <a:ext cx="1888750" cy="1888750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ABDF8-3D1B-4779-BAF4-D6229E2CB402}">
      <dsp:nvSpPr>
        <dsp:cNvPr id="0" name=""/>
        <dsp:cNvSpPr/>
      </dsp:nvSpPr>
      <dsp:spPr>
        <a:xfrm>
          <a:off x="4443089" y="1563841"/>
          <a:ext cx="1763305" cy="1763304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Integrating Desktop App </a:t>
          </a:r>
          <a:r>
            <a:rPr lang="en-US" sz="1400" b="1" kern="1200" dirty="0" err="1" smtClean="0">
              <a:solidFill>
                <a:schemeClr val="bg1"/>
              </a:solidFill>
            </a:rPr>
            <a:t>PixCert</a:t>
          </a:r>
          <a:r>
            <a:rPr lang="en-US" sz="1400" b="1" kern="1200" dirty="0" smtClean="0">
              <a:solidFill>
                <a:schemeClr val="bg1"/>
              </a:solidFill>
            </a:rPr>
            <a:t> For Capturing Screenshot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4694415" y="1815789"/>
        <a:ext cx="1259647" cy="1259408"/>
      </dsp:txXfrm>
    </dsp:sp>
    <dsp:sp modelId="{876092CA-9C90-4D2E-9BE0-F08663381CB3}">
      <dsp:nvSpPr>
        <dsp:cNvPr id="0" name=""/>
        <dsp:cNvSpPr/>
      </dsp:nvSpPr>
      <dsp:spPr>
        <a:xfrm rot="2700000">
          <a:off x="2427561" y="1493871"/>
          <a:ext cx="1888750" cy="1888750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9A88C-F489-47B8-81DB-A8FFAB17207A}">
      <dsp:nvSpPr>
        <dsp:cNvPr id="0" name=""/>
        <dsp:cNvSpPr/>
      </dsp:nvSpPr>
      <dsp:spPr>
        <a:xfrm>
          <a:off x="2490786" y="1563841"/>
          <a:ext cx="1763305" cy="1763304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Posting </a:t>
          </a:r>
          <a:r>
            <a:rPr lang="en-US" sz="1400" b="1" kern="1200" dirty="0" smtClean="0">
              <a:solidFill>
                <a:schemeClr val="bg1"/>
              </a:solidFill>
            </a:rPr>
            <a:t>Patient Data To The </a:t>
          </a:r>
          <a:r>
            <a:rPr lang="en-US" sz="1400" b="1" kern="1200" dirty="0" smtClean="0">
              <a:solidFill>
                <a:schemeClr val="bg1"/>
              </a:solidFill>
            </a:rPr>
            <a:t>Respective Web Site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743117" y="1815789"/>
        <a:ext cx="1259647" cy="1259408"/>
      </dsp:txXfrm>
    </dsp:sp>
    <dsp:sp modelId="{786CEA70-7051-4EA2-B987-F2F13369B88C}">
      <dsp:nvSpPr>
        <dsp:cNvPr id="0" name=""/>
        <dsp:cNvSpPr/>
      </dsp:nvSpPr>
      <dsp:spPr>
        <a:xfrm rot="2700000">
          <a:off x="475257" y="1500952"/>
          <a:ext cx="1888750" cy="1888750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30399-42A3-4F0D-8656-3D23100CBC81}">
      <dsp:nvSpPr>
        <dsp:cNvPr id="0" name=""/>
        <dsp:cNvSpPr/>
      </dsp:nvSpPr>
      <dsp:spPr>
        <a:xfrm>
          <a:off x="538482" y="1563841"/>
          <a:ext cx="1763305" cy="1763304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Reading Input File STCU_TESTRPT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790814" y="1815789"/>
        <a:ext cx="1259647" cy="125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16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5FD446-F7A2-4830-853E-75FC1853E1E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8DF9-A5ED-4DD9-B4A7-BD5500BC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0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7364"/>
            <a:ext cx="8825658" cy="3329581"/>
          </a:xfrm>
        </p:spPr>
        <p:txBody>
          <a:bodyPr/>
          <a:lstStyle/>
          <a:p>
            <a:r>
              <a:rPr lang="en-US" b="1" dirty="0" smtClean="0"/>
              <a:t>Robotic Process Automation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major challenges faced during the use case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scrapping from the web page wherein the website is not having go to next page button</a:t>
            </a:r>
          </a:p>
          <a:p>
            <a:r>
              <a:rPr lang="en-US" dirty="0" smtClean="0"/>
              <a:t>Capturing all exception messages and writing them onto Mainframe application </a:t>
            </a:r>
            <a:r>
              <a:rPr lang="en-US" dirty="0"/>
              <a:t>memorandum</a:t>
            </a:r>
            <a:endParaRPr lang="en-US" dirty="0" smtClean="0"/>
          </a:p>
          <a:p>
            <a:r>
              <a:rPr lang="en-US" dirty="0" smtClean="0"/>
              <a:t>Defining business rules based on multiple input files for Aetna Web posting</a:t>
            </a:r>
          </a:p>
          <a:p>
            <a:r>
              <a:rPr lang="en-US" dirty="0" smtClean="0"/>
              <a:t>Integration of Desktop recording and Mainframe recording process with Web recording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Provided using RPA UiPath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385455"/>
            <a:ext cx="10668000" cy="5237017"/>
          </a:xfrm>
        </p:spPr>
        <p:txBody>
          <a:bodyPr>
            <a:normAutofit/>
          </a:bodyPr>
          <a:lstStyle/>
          <a:p>
            <a:r>
              <a:rPr lang="en-US" dirty="0"/>
              <a:t>Instead of automating entire processes we will focus on time-consuming manual human tasks which is </a:t>
            </a:r>
            <a:r>
              <a:rPr lang="en-US" dirty="0" smtClean="0"/>
              <a:t>filling web form from input csv file and </a:t>
            </a:r>
            <a:r>
              <a:rPr lang="en-US" dirty="0"/>
              <a:t>will replace it with RPA Bots.  </a:t>
            </a:r>
            <a:r>
              <a:rPr lang="en-US" dirty="0" smtClean="0"/>
              <a:t>The </a:t>
            </a:r>
            <a:r>
              <a:rPr lang="en-US" dirty="0"/>
              <a:t>primary objectives for this use case is to </a:t>
            </a:r>
            <a:r>
              <a:rPr lang="en-US" dirty="0" smtClean="0"/>
              <a:t>read patient data, identify payer and fill the patient data to the respective payer website </a:t>
            </a:r>
            <a:r>
              <a:rPr lang="en-US" dirty="0"/>
              <a:t>and generate </a:t>
            </a:r>
            <a:r>
              <a:rPr lang="en-US" dirty="0" smtClean="0"/>
              <a:t>status result file.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Technical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 smtClean="0"/>
              <a:t>Read input csv file</a:t>
            </a:r>
            <a:endParaRPr lang="en-US" dirty="0"/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 smtClean="0"/>
              <a:t>Open respective website</a:t>
            </a:r>
            <a:endParaRPr lang="en-US" dirty="0"/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 smtClean="0"/>
              <a:t>Fill the patient data as per the business rules</a:t>
            </a:r>
            <a:endParaRPr lang="en-US" dirty="0"/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 smtClean="0"/>
              <a:t>Capture screenshot and write </a:t>
            </a:r>
            <a:r>
              <a:rPr lang="en-US" dirty="0"/>
              <a:t>memorandum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 smtClean="0"/>
              <a:t>Generate Status report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Predict discrepancies early and notify vendors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027"/>
          </a:xfrm>
        </p:spPr>
        <p:txBody>
          <a:bodyPr/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107826"/>
              </p:ext>
            </p:extLst>
          </p:nvPr>
        </p:nvGraphicFramePr>
        <p:xfrm>
          <a:off x="1103312" y="1357745"/>
          <a:ext cx="10257415" cy="489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9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9" y="165397"/>
            <a:ext cx="11735824" cy="6263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5018" y="6460746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UiPath Bot Design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1040"/>
            <a:ext cx="9404723" cy="627937"/>
          </a:xfrm>
        </p:spPr>
        <p:txBody>
          <a:bodyPr/>
          <a:lstStyle/>
          <a:p>
            <a:r>
              <a:rPr lang="en-US" b="1" dirty="0"/>
              <a:t>Screen Shots: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8" y="1067561"/>
            <a:ext cx="4790476" cy="5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19" y="1067561"/>
            <a:ext cx="6009524" cy="8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514" y="2474837"/>
            <a:ext cx="5971429" cy="11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561" y="4181847"/>
            <a:ext cx="5933333" cy="2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2328" y="637232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Project 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8440" y="1943751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Input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36448" y="6372323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Outputs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8440" y="36278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Config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382106" cy="3087118"/>
          </a:xfrm>
        </p:spPr>
        <p:txBody>
          <a:bodyPr/>
          <a:lstStyle/>
          <a:p>
            <a:r>
              <a:rPr lang="en-US" dirty="0" smtClean="0"/>
              <a:t>The client Memorial Herman interacts with multiple external vendors.</a:t>
            </a:r>
            <a:r>
              <a:rPr lang="en-US" dirty="0"/>
              <a:t> </a:t>
            </a:r>
            <a:r>
              <a:rPr lang="en-US" dirty="0" smtClean="0"/>
              <a:t>Due </a:t>
            </a:r>
            <a:r>
              <a:rPr lang="en-US" dirty="0"/>
              <a:t>to different vendors systems it is difficult to integrate all systems together which ended up in a multiple manual time-consuming human </a:t>
            </a:r>
            <a:r>
              <a:rPr lang="en-US" dirty="0" smtClean="0"/>
              <a:t>tasks.</a:t>
            </a:r>
          </a:p>
          <a:p>
            <a:endParaRPr lang="en-US" dirty="0" smtClean="0"/>
          </a:p>
          <a:p>
            <a:r>
              <a:rPr lang="en-US" dirty="0"/>
              <a:t>Most time consuming tasks in this process is excel conversations and excel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Objectives for Bot 1 </a:t>
            </a:r>
            <a:r>
              <a:rPr lang="en-US" b="1" dirty="0" smtClean="0"/>
              <a:t>- </a:t>
            </a:r>
            <a:r>
              <a:rPr lang="en-US" b="1" dirty="0"/>
              <a:t>Vendor Placement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Reduce </a:t>
            </a:r>
            <a:r>
              <a:rPr lang="en-US" dirty="0"/>
              <a:t>time consuming manual tasks from vendor management process</a:t>
            </a:r>
          </a:p>
          <a:p>
            <a:pPr lvl="0" fontAlgn="base"/>
            <a:r>
              <a:rPr lang="en-US" dirty="0"/>
              <a:t>Assign manual csv and excel conversion tasks to RPA bot</a:t>
            </a:r>
          </a:p>
          <a:p>
            <a:pPr lvl="0" fontAlgn="base"/>
            <a:r>
              <a:rPr lang="en-US" dirty="0"/>
              <a:t>Reduce some load from existing team</a:t>
            </a:r>
          </a:p>
          <a:p>
            <a:pPr lvl="0" fontAlgn="base"/>
            <a:r>
              <a:rPr lang="en-US" dirty="0"/>
              <a:t>Get some data analytics using RPA services</a:t>
            </a:r>
          </a:p>
          <a:p>
            <a:pPr lvl="0" fontAlgn="base"/>
            <a:r>
              <a:rPr lang="en-US" dirty="0"/>
              <a:t>Implement notifications for vendor management team and for vendors</a:t>
            </a:r>
          </a:p>
          <a:p>
            <a:pPr lvl="0" fontAlgn="base"/>
            <a:r>
              <a:rPr lang="en-US" dirty="0"/>
              <a:t>Identify early discrepancies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major challenges faced during the use case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Excel </a:t>
            </a:r>
            <a:r>
              <a:rPr lang="en-US" dirty="0"/>
              <a:t>conversations and excel </a:t>
            </a:r>
            <a:r>
              <a:rPr lang="en-US" dirty="0" smtClean="0"/>
              <a:t>comparisons because of very bad input data</a:t>
            </a:r>
          </a:p>
          <a:p>
            <a:r>
              <a:rPr lang="en-US" dirty="0" smtClean="0"/>
              <a:t>Unstructured column names</a:t>
            </a:r>
          </a:p>
          <a:p>
            <a:r>
              <a:rPr lang="en-US" dirty="0" smtClean="0"/>
              <a:t>Input files containing extra symbols like brackets, hyphen, Apostrophe comma, extra date row etc. in columns</a:t>
            </a:r>
          </a:p>
          <a:p>
            <a:r>
              <a:rPr lang="en-US" dirty="0" smtClean="0"/>
              <a:t>Frequent changes in business rules to process input files (</a:t>
            </a:r>
            <a:r>
              <a:rPr lang="en-US" dirty="0" err="1" smtClean="0"/>
              <a:t>Eg</a:t>
            </a:r>
            <a:r>
              <a:rPr lang="en-US" dirty="0" smtClean="0"/>
              <a:t>: Picking current date-1 file instead of current date file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Provided using RPA UiPath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385455"/>
            <a:ext cx="10668000" cy="5237017"/>
          </a:xfrm>
        </p:spPr>
        <p:txBody>
          <a:bodyPr>
            <a:normAutofit/>
          </a:bodyPr>
          <a:lstStyle/>
          <a:p>
            <a:r>
              <a:rPr lang="en-US" dirty="0"/>
              <a:t>Instead of automating entire processes we will focus on time-consuming manual human tasks which is excel/csv conversions and will replace it with RPA Bots.  </a:t>
            </a:r>
            <a:r>
              <a:rPr lang="en-US" dirty="0" smtClean="0"/>
              <a:t>The </a:t>
            </a:r>
            <a:r>
              <a:rPr lang="en-US" dirty="0"/>
              <a:t>primary objectives for this use case is to perform excel sheets reconciliations and read reports csv file, compare it </a:t>
            </a:r>
            <a:r>
              <a:rPr lang="en-US" dirty="0" smtClean="0"/>
              <a:t>with </a:t>
            </a:r>
            <a:r>
              <a:rPr lang="en-US" dirty="0"/>
              <a:t>others and generate result files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Technical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Extract data from CSV file generated by ISD Team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Build Excel sheets 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Compare data between CSV and Excel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Analyze data and prioritize valuable transactions 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Predict discrepancies early and notify vendors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Automate discrepancy detection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027"/>
          </a:xfrm>
        </p:spPr>
        <p:txBody>
          <a:bodyPr/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8" y="1953491"/>
            <a:ext cx="11807916" cy="3519054"/>
          </a:xfrm>
        </p:spPr>
      </p:pic>
    </p:spTree>
    <p:extLst>
      <p:ext uri="{BB962C8B-B14F-4D97-AF65-F5344CB8AC3E}">
        <p14:creationId xmlns:p14="http://schemas.microsoft.com/office/powerpoint/2010/main" val="36124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4" y="138543"/>
            <a:ext cx="11776333" cy="6276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5018" y="646074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UiPath Bot Design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en-US" b="1" dirty="0" smtClean="0"/>
              <a:t>Screen Shots: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0" y="1287436"/>
            <a:ext cx="6009524" cy="42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10" y="1287436"/>
            <a:ext cx="5529826" cy="1832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10" y="3768436"/>
            <a:ext cx="5569583" cy="1704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8073" y="556952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Project Structure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55" y="316144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Input Folder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19063" y="556952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Objectives for Bot </a:t>
            </a:r>
            <a:r>
              <a:rPr lang="en-US" b="1" dirty="0" smtClean="0"/>
              <a:t>5 – Web Posting </a:t>
            </a:r>
            <a:r>
              <a:rPr lang="en-US" b="1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 smtClean="0"/>
              <a:t>Reduce </a:t>
            </a:r>
            <a:r>
              <a:rPr lang="en-US" dirty="0"/>
              <a:t>time consuming manual tasks from </a:t>
            </a:r>
            <a:r>
              <a:rPr lang="en-US" dirty="0" smtClean="0"/>
              <a:t>Web Posting process</a:t>
            </a:r>
          </a:p>
          <a:p>
            <a:pPr lvl="0" fontAlgn="base"/>
            <a:r>
              <a:rPr lang="en-US" dirty="0" smtClean="0"/>
              <a:t>Identify the vendor based on input file and proceed further for the respective website</a:t>
            </a:r>
          </a:p>
          <a:p>
            <a:pPr lvl="0" fontAlgn="base"/>
            <a:r>
              <a:rPr lang="en-US" dirty="0" smtClean="0"/>
              <a:t>Invoke Desktop and Mainframe applications for capturing screenshot and writing </a:t>
            </a:r>
            <a:r>
              <a:rPr lang="en-US" dirty="0"/>
              <a:t>memorandum</a:t>
            </a:r>
          </a:p>
          <a:p>
            <a:pPr lvl="0" fontAlgn="base"/>
            <a:r>
              <a:rPr lang="en-US" dirty="0"/>
              <a:t>Assign manual </a:t>
            </a:r>
            <a:r>
              <a:rPr lang="en-US" dirty="0" smtClean="0"/>
              <a:t>website form filling </a:t>
            </a:r>
            <a:r>
              <a:rPr lang="en-US" dirty="0"/>
              <a:t>tasks to RPA bot</a:t>
            </a:r>
          </a:p>
          <a:p>
            <a:pPr lvl="0" fontAlgn="base"/>
            <a:r>
              <a:rPr lang="en-US" dirty="0"/>
              <a:t>Reduce some load from existing team</a:t>
            </a:r>
          </a:p>
          <a:p>
            <a:pPr lvl="0" fontAlgn="base"/>
            <a:r>
              <a:rPr lang="en-US" dirty="0"/>
              <a:t>Get some data analytics using RPA services</a:t>
            </a:r>
          </a:p>
          <a:p>
            <a:pPr lvl="0" fontAlgn="base"/>
            <a:r>
              <a:rPr lang="en-US" dirty="0"/>
              <a:t>Implement notifications for vendor management team and for vendors</a:t>
            </a:r>
          </a:p>
          <a:p>
            <a:pPr lvl="0" fontAlgn="base"/>
            <a:r>
              <a:rPr lang="en-US" dirty="0"/>
              <a:t>Identify early discrepancies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585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Robotic Process Automation</vt:lpstr>
      <vt:lpstr>Introduction</vt:lpstr>
      <vt:lpstr>Business Objectives for Bot 1 - Vendor Placement Process</vt:lpstr>
      <vt:lpstr>Major Challenges</vt:lpstr>
      <vt:lpstr>Solution Provided using RPA UiPath</vt:lpstr>
      <vt:lpstr>Workflow</vt:lpstr>
      <vt:lpstr>PowerPoint Presentation</vt:lpstr>
      <vt:lpstr>Screen Shots:</vt:lpstr>
      <vt:lpstr>Business Objectives for Bot 5 – Web Posting Process</vt:lpstr>
      <vt:lpstr>Major Challenges</vt:lpstr>
      <vt:lpstr>Solution Provided using RPA UiPath</vt:lpstr>
      <vt:lpstr>Workflow</vt:lpstr>
      <vt:lpstr>PowerPoint Presentation</vt:lpstr>
      <vt:lpstr>Screen Shots: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Process Automation</dc:title>
  <dc:creator>KRISHAN GOPAL</dc:creator>
  <cp:lastModifiedBy>KRISHAN GOPAL</cp:lastModifiedBy>
  <cp:revision>17</cp:revision>
  <dcterms:created xsi:type="dcterms:W3CDTF">2019-04-23T12:44:23Z</dcterms:created>
  <dcterms:modified xsi:type="dcterms:W3CDTF">2019-04-23T14:54:13Z</dcterms:modified>
</cp:coreProperties>
</file>