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D1513-167B-D940-8A68-00B2B9819418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C707-F149-B649-90D8-CB607C10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C707-F149-B649-90D8-CB607C10E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0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C707-F149-B649-90D8-CB607C10E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C707-F149-B649-90D8-CB607C10E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C707-F149-B649-90D8-CB607C10E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C707-F149-B649-90D8-CB607C10E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HOSOSM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8C707-F149-B649-90D8-CB607C10E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B47-1D77-B047-8078-9F803353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9FBBD-5796-9A47-80C7-5961E3B90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7ABC-6886-B040-8BB5-E95958C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6F02-D27E-F841-9A0E-5902068F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D852-F0BA-8E43-AEEC-EAD0B154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E19C-F3F3-0043-A5A8-FC26798E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91BC-4200-2D42-B572-5EE014DD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95ED-90D4-A741-B010-34E06A5A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0503-9F68-9542-9849-11EA25C8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D9AA-6AEC-3D4F-9AAA-1CFBE978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7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B58C3-B132-9D4B-98BB-5C9A12C47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72E7-5112-6C4A-B8A1-5B4B97D7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3B3D9-8EF1-7444-AB4E-6ADDF3C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B0AA-F9B5-2647-9A0C-AA3CAEDD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17BB-41F7-EF42-9C37-4FB427E0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D4A1-19E4-334B-823F-515FB4D3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987E-2F08-D340-BB18-F19AB5A74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A3D4-659D-EC48-866B-E00A58CB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6590-94DF-B240-AA2C-F9A725FF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9508-F483-7D4D-BD40-BA9021E8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1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4898-2A0C-D14A-92CD-3F627740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77BF6-A52A-1B41-AA5E-84EA2517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6BF02-72EF-8B4D-9F73-D5B85AB2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E68F-7B14-A94F-A914-C8AC960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EDFD-8A92-254A-ACE2-ABACB78F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0235-AB51-6740-B986-0CBA5B03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B691-1CF7-464A-8A5E-C8C609C1A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1898-8937-044C-9D2D-EBF7DF3B2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B9783-D58C-7B4E-8CA0-FE8E54D6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3CB0C-F41C-FE46-8E76-7987857C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5A1A6-C855-F849-8F5E-0341429B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DDCD-83B5-3249-9943-CD91BA5F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3A33-F582-F247-805A-6CDA2391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D98B3-9B25-8048-9ABF-356178CCB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E6589B-F8E4-0A49-920C-BE0C80DD9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C43DA-B236-B443-AFFA-206B19946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4D77E-7DAA-E345-BE6D-C48FB957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7D5FC-5795-F04F-A066-79AB8407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971E3-537E-C044-A1F7-4DB97A49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CAC-A1C3-064C-A683-9C432E52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9FF5E-84CD-3142-9CE8-C0C9E557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AECB-E5FE-9A4B-84D0-0DB105A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EFDBE-50F3-704F-B8B6-E453FE9F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930C1-69E1-2A41-BCF2-003D46CF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7CD10-9CA4-BB40-BF14-33D09FBE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16226-22C8-5148-B7B1-271AE1D0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E318-7EAE-EB47-9DE4-44A2EC7A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BB40-0A30-1244-AE0E-D0788297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98733-B6B3-F246-BBF6-06117564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BD985-1336-854C-AE83-62279F8A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6B132-BF9C-4944-88B8-0E1AC0DD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15C4A-A6F3-2F44-AACE-1B7545A7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4D26-893C-E443-841E-B7C14BD6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455EA-2C83-524C-99EB-E9AF78B61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9BA15-85AC-5242-8BD8-2CE3DF81F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A7730-F5E6-1347-A618-3E74C700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B5B7-BB31-3B4D-ADA4-68F64DBE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43B4-F4C4-A049-AEE8-64550B56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6BECE-B193-EE49-B08F-883EB5D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DAD3-48A5-784F-A51F-6959D45C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163A-946B-B843-9601-5D157FC8E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12A7-201E-1D4F-A9EC-CB78E3F074BF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A95F-CCAB-7A4F-8BB5-E08B23532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8E252-EE9C-9442-B90F-EE903D078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F810-3BB7-EC4B-A71E-2EF638FA8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B121-020A-4F44-978E-4F4B50941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584724" cy="4598815"/>
          </a:xfrm>
        </p:spPr>
        <p:txBody>
          <a:bodyPr>
            <a:normAutofit/>
          </a:bodyPr>
          <a:lstStyle/>
          <a:p>
            <a:r>
              <a:rPr lang="en-US" sz="4400" dirty="0"/>
              <a:t>Explains the logic in renderer/</a:t>
            </a:r>
            <a:r>
              <a:rPr lang="en-US" sz="4400" dirty="0" err="1"/>
              <a:t>core.js</a:t>
            </a:r>
            <a:br>
              <a:rPr lang="en-US" sz="4400" dirty="0"/>
            </a:br>
            <a:r>
              <a:rPr lang="en-US" sz="4400" dirty="0"/>
              <a:t>__</a:t>
            </a:r>
            <a:r>
              <a:rPr lang="en-US" sz="4400" dirty="0" err="1"/>
              <a:t>handleScroll</a:t>
            </a:r>
            <a:r>
              <a:rPr lang="en-US" sz="4400" dirty="0"/>
              <a:t>: </a:t>
            </a:r>
            <a:r>
              <a:rPr lang="en-US" sz="4400"/>
              <a:t>differential scroll</a:t>
            </a:r>
            <a:br>
              <a:rPr lang="en-US" sz="4400"/>
            </a:br>
            <a:br>
              <a:rPr lang="en-US" sz="4400" dirty="0"/>
            </a:br>
            <a:r>
              <a:rPr lang="en-US" sz="4400" dirty="0"/>
              <a:t>How to calculate the “offset” of creative relative to its container to achieve the special effect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703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5E4C-26E0-2949-B0DA-A44CC561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984"/>
            <a:ext cx="10515600" cy="565797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Other cases: How about the OSM unit is longer than the viewport?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This is here left as an exercise for the reader.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Always draw diagrams if we cannot produce the formula in our head!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HVP &lt; HOSM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Hint: consider the different cases (Note: One of the 3 cases is tricky so be careful when you draw the diagrams)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1/ HOSM &lt; HAD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2/ HOSM &gt; HAD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a/ HAD &gt; HVP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b/ HAD &lt; HVP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3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F580-9E09-2943-9004-FEE40888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lot about ratio and proportions!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B6DE-481A-A14B-A203-695A5557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You are given a job :</a:t>
            </a:r>
          </a:p>
          <a:p>
            <a:r>
              <a:rPr lang="en-US" sz="2400" dirty="0"/>
              <a:t>7500USD for the whole thing</a:t>
            </a:r>
          </a:p>
          <a:p>
            <a:r>
              <a:rPr lang="en-US" sz="2400" dirty="0"/>
              <a:t>You are paid at the end of each day day</a:t>
            </a:r>
          </a:p>
          <a:p>
            <a:r>
              <a:rPr lang="en-US" sz="2400" dirty="0"/>
              <a:t>The job last 25 days, starting on 3</a:t>
            </a:r>
            <a:r>
              <a:rPr lang="en-US" sz="2400" baseline="30000" dirty="0"/>
              <a:t>rd</a:t>
            </a:r>
            <a:r>
              <a:rPr lang="en-US" sz="2400" dirty="0"/>
              <a:t> July. i.e. morning of 3July -&gt; evening 27July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i="1" dirty="0"/>
              <a:t>Then you can calculate the amount of money you got: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FFFF00"/>
                </a:highlight>
              </a:rPr>
              <a:t>Formula of amount of $ accumulated, at morning of a certain day in July:</a:t>
            </a:r>
          </a:p>
          <a:p>
            <a:pPr marL="0" indent="0">
              <a:buNone/>
            </a:pPr>
            <a:r>
              <a:rPr lang="en-US" sz="2400" i="1" dirty="0">
                <a:highlight>
                  <a:srgbClr val="FFFF00"/>
                </a:highlight>
              </a:rPr>
              <a:t>Max (7500,    7500 x (date-in-</a:t>
            </a:r>
            <a:r>
              <a:rPr lang="en-US" sz="2400" i="1" dirty="0" err="1">
                <a:highlight>
                  <a:srgbClr val="FFFF00"/>
                </a:highlight>
              </a:rPr>
              <a:t>july</a:t>
            </a:r>
            <a:r>
              <a:rPr lang="en-US" sz="2400" i="1" dirty="0">
                <a:highlight>
                  <a:srgbClr val="FFFF00"/>
                </a:highlight>
              </a:rPr>
              <a:t> – 3) / (28 – 3))</a:t>
            </a:r>
          </a:p>
          <a:p>
            <a:pPr marL="0" indent="0" algn="r">
              <a:buNone/>
            </a:pPr>
            <a:r>
              <a:rPr lang="en-US" sz="1400" i="1" dirty="0"/>
              <a:t>Check: morning of 3July : 7500 x (3 – 3) / (28 – 3) = 0</a:t>
            </a:r>
          </a:p>
          <a:p>
            <a:pPr marL="0" indent="0" algn="r">
              <a:buNone/>
            </a:pPr>
            <a:r>
              <a:rPr lang="en-US" sz="1400" i="1" dirty="0"/>
              <a:t>Check: morning of 28July: ..7500 x ( 28-3) / (28-3) = 7500</a:t>
            </a:r>
          </a:p>
          <a:p>
            <a:pPr marL="0" indent="0" algn="r">
              <a:buNone/>
            </a:pPr>
            <a:r>
              <a:rPr lang="en-US" sz="1400" i="1" dirty="0"/>
              <a:t>Check: morning of 29July: …30 July … 7500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64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6723A-5EC0-A248-B26E-8E8C9DBD161C}"/>
              </a:ext>
            </a:extLst>
          </p:cNvPr>
          <p:cNvSpPr/>
          <p:nvPr/>
        </p:nvSpPr>
        <p:spPr>
          <a:xfrm>
            <a:off x="777765" y="1290854"/>
            <a:ext cx="2537396" cy="358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02228-F97E-1B45-9148-BECFBA6B9DB9}"/>
              </a:ext>
            </a:extLst>
          </p:cNvPr>
          <p:cNvSpPr/>
          <p:nvPr/>
        </p:nvSpPr>
        <p:spPr>
          <a:xfrm>
            <a:off x="4104290" y="1290854"/>
            <a:ext cx="2537396" cy="358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ABC660F4-A593-3B4C-8AF2-87AA8C48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89" y="3083009"/>
            <a:ext cx="1354948" cy="2709894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C83A834A-3B62-6945-82C9-9127C7F1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14" y="373115"/>
            <a:ext cx="1354948" cy="27098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7408C1-549C-3040-9A4A-259E8114882B}"/>
              </a:ext>
            </a:extLst>
          </p:cNvPr>
          <p:cNvSpPr/>
          <p:nvPr/>
        </p:nvSpPr>
        <p:spPr>
          <a:xfrm>
            <a:off x="1368989" y="3083009"/>
            <a:ext cx="1354948" cy="179215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C5EA2F-D285-3F4F-A39A-5D550A8560D9}"/>
              </a:ext>
            </a:extLst>
          </p:cNvPr>
          <p:cNvSpPr/>
          <p:nvPr/>
        </p:nvSpPr>
        <p:spPr>
          <a:xfrm>
            <a:off x="4695514" y="1290853"/>
            <a:ext cx="1354948" cy="1792156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29AE1-6E8F-3849-83EF-39EF90AAB4CF}"/>
              </a:ext>
            </a:extLst>
          </p:cNvPr>
          <p:cNvCxnSpPr>
            <a:cxnSpLocks/>
          </p:cNvCxnSpPr>
          <p:nvPr/>
        </p:nvCxnSpPr>
        <p:spPr>
          <a:xfrm>
            <a:off x="1368989" y="4875165"/>
            <a:ext cx="1354948" cy="0"/>
          </a:xfrm>
          <a:prstGeom prst="line">
            <a:avLst/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49AFF4-C22C-E742-B8AA-BC9D62F38654}"/>
              </a:ext>
            </a:extLst>
          </p:cNvPr>
          <p:cNvCxnSpPr>
            <a:cxnSpLocks/>
          </p:cNvCxnSpPr>
          <p:nvPr/>
        </p:nvCxnSpPr>
        <p:spPr>
          <a:xfrm>
            <a:off x="4695514" y="3062334"/>
            <a:ext cx="1354948" cy="0"/>
          </a:xfrm>
          <a:prstGeom prst="line">
            <a:avLst/>
          </a:prstGeom>
          <a:ln w="730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604C45-1951-FB41-9236-B9E0856F088B}"/>
              </a:ext>
            </a:extLst>
          </p:cNvPr>
          <p:cNvCxnSpPr>
            <a:cxnSpLocks/>
          </p:cNvCxnSpPr>
          <p:nvPr/>
        </p:nvCxnSpPr>
        <p:spPr>
          <a:xfrm>
            <a:off x="2723937" y="4875165"/>
            <a:ext cx="1217868" cy="0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9D59E-46C7-9444-88F6-46BCDF98B37E}"/>
              </a:ext>
            </a:extLst>
          </p:cNvPr>
          <p:cNvCxnSpPr>
            <a:cxnSpLocks/>
          </p:cNvCxnSpPr>
          <p:nvPr/>
        </p:nvCxnSpPr>
        <p:spPr>
          <a:xfrm>
            <a:off x="3332871" y="3083009"/>
            <a:ext cx="1217868" cy="0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B23B0-383A-394F-B4C7-5FB38DA76ABA}"/>
              </a:ext>
            </a:extLst>
          </p:cNvPr>
          <p:cNvCxnSpPr>
            <a:cxnSpLocks/>
          </p:cNvCxnSpPr>
          <p:nvPr/>
        </p:nvCxnSpPr>
        <p:spPr>
          <a:xfrm>
            <a:off x="3756401" y="3093304"/>
            <a:ext cx="0" cy="17818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2B4CFD-DCEB-2147-AB85-971CF6DF3FCB}"/>
              </a:ext>
            </a:extLst>
          </p:cNvPr>
          <p:cNvCxnSpPr>
            <a:cxnSpLocks/>
          </p:cNvCxnSpPr>
          <p:nvPr/>
        </p:nvCxnSpPr>
        <p:spPr>
          <a:xfrm>
            <a:off x="6480098" y="393705"/>
            <a:ext cx="0" cy="897148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7A892D-E25E-BF45-BBAA-5275D21E46EB}"/>
              </a:ext>
            </a:extLst>
          </p:cNvPr>
          <p:cNvSpPr txBox="1"/>
          <p:nvPr/>
        </p:nvSpPr>
        <p:spPr>
          <a:xfrm>
            <a:off x="7241059" y="842279"/>
            <a:ext cx="4534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Terminology:</a:t>
            </a:r>
          </a:p>
          <a:p>
            <a:r>
              <a:rPr lang="en-US" dirty="0"/>
              <a:t> "offset" will refer to the offset of the creative we should put relative to the OSM unit to achieve the special effect.</a:t>
            </a:r>
          </a:p>
          <a:p>
            <a:endParaRPr lang="en-US" dirty="0"/>
          </a:p>
          <a:p>
            <a:r>
              <a:rPr lang="en-US" dirty="0"/>
              <a:t>Yellow frame: OSM unit, green line is top of the OSM unit</a:t>
            </a:r>
          </a:p>
          <a:p>
            <a:endParaRPr lang="en-US" dirty="0"/>
          </a:p>
          <a:p>
            <a:r>
              <a:rPr lang="en-US" dirty="0"/>
              <a:t>Let </a:t>
            </a:r>
          </a:p>
          <a:p>
            <a:r>
              <a:rPr lang="en-US" dirty="0"/>
              <a:t>HAD = height of creative, the pink thing</a:t>
            </a:r>
          </a:p>
          <a:p>
            <a:endParaRPr lang="en-US" dirty="0"/>
          </a:p>
          <a:p>
            <a:r>
              <a:rPr lang="en-US" dirty="0"/>
              <a:t>HOSM = height of OSM unit, the yellow frame.</a:t>
            </a:r>
          </a:p>
          <a:p>
            <a:endParaRPr lang="en-US" dirty="0"/>
          </a:p>
          <a:p>
            <a:r>
              <a:rPr lang="en-US" dirty="0"/>
              <a:t>HVP (</a:t>
            </a:r>
            <a:r>
              <a:rPr lang="en-US" dirty="0" err="1"/>
              <a:t>winowHeight</a:t>
            </a:r>
            <a:r>
              <a:rPr lang="en-US" dirty="0"/>
              <a:t>): height of viewport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94B05-3938-6746-AB6C-05FF11C2C0C8}"/>
              </a:ext>
            </a:extLst>
          </p:cNvPr>
          <p:cNvSpPr txBox="1"/>
          <p:nvPr/>
        </p:nvSpPr>
        <p:spPr>
          <a:xfrm>
            <a:off x="1075038" y="6015721"/>
            <a:ext cx="8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D94E07-D773-B540-AA2A-18797561BEEB}"/>
              </a:ext>
            </a:extLst>
          </p:cNvPr>
          <p:cNvSpPr txBox="1"/>
          <p:nvPr/>
        </p:nvSpPr>
        <p:spPr>
          <a:xfrm>
            <a:off x="4486344" y="5980750"/>
            <a:ext cx="8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CBF94D-F739-4147-9156-4881A8283F0C}"/>
              </a:ext>
            </a:extLst>
          </p:cNvPr>
          <p:cNvSpPr txBox="1"/>
          <p:nvPr/>
        </p:nvSpPr>
        <p:spPr>
          <a:xfrm>
            <a:off x="6956854" y="5239264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here it how to approach the question of how to work out the offset: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D6B251-2A21-4F48-9BFA-AB52D013BB36}"/>
              </a:ext>
            </a:extLst>
          </p:cNvPr>
          <p:cNvSpPr txBox="1"/>
          <p:nvPr/>
        </p:nvSpPr>
        <p:spPr>
          <a:xfrm>
            <a:off x="-16760" y="11281"/>
            <a:ext cx="4282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1: creative taller than </a:t>
            </a:r>
            <a:r>
              <a:rPr lang="en-US" sz="2000" b="1" dirty="0" err="1"/>
              <a:t>adslot</a:t>
            </a:r>
            <a:endParaRPr lang="en-US" sz="2000" b="1" dirty="0"/>
          </a:p>
          <a:p>
            <a:r>
              <a:rPr lang="en-US" sz="2000" b="1" dirty="0"/>
              <a:t>(assume viewport taller than </a:t>
            </a:r>
            <a:r>
              <a:rPr lang="en-US" sz="2000" b="1" dirty="0" err="1"/>
              <a:t>adslot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00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99FB-DE5E-814E-B347-DA98E5C6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/>
          <a:lstStyle/>
          <a:p>
            <a:r>
              <a:rPr lang="en-US" dirty="0"/>
              <a:t>config1 (</a:t>
            </a:r>
            <a:r>
              <a:rPr lang="en-US" dirty="0" err="1"/>
              <a:t>adcontainer</a:t>
            </a:r>
            <a:r>
              <a:rPr lang="en-US" dirty="0"/>
              <a:t> just barely became fully in </a:t>
            </a:r>
            <a:r>
              <a:rPr lang="en-US" dirty="0" err="1"/>
              <a:t>vp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this, the offset is still = 0, but as user continues to scroll down, </a:t>
            </a:r>
          </a:p>
          <a:p>
            <a:pPr lvl="1"/>
            <a:r>
              <a:rPr lang="en-US" dirty="0"/>
              <a:t>offset should start to be negative</a:t>
            </a:r>
          </a:p>
          <a:p>
            <a:endParaRPr lang="en-US" dirty="0"/>
          </a:p>
          <a:p>
            <a:r>
              <a:rPr lang="en-US" dirty="0"/>
              <a:t>config2 (</a:t>
            </a:r>
            <a:r>
              <a:rPr lang="en-US" dirty="0" err="1"/>
              <a:t>adcontainer</a:t>
            </a:r>
            <a:r>
              <a:rPr lang="en-US" dirty="0"/>
              <a:t> just still fully in </a:t>
            </a:r>
            <a:r>
              <a:rPr lang="en-US" dirty="0" err="1"/>
              <a:t>vp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this the offset should be reached its most negative (i.e. HAD - HOSM) and should not decrease further as user continues to scroll down</a:t>
            </a:r>
          </a:p>
        </p:txBody>
      </p:sp>
    </p:spTree>
    <p:extLst>
      <p:ext uri="{BB962C8B-B14F-4D97-AF65-F5344CB8AC3E}">
        <p14:creationId xmlns:p14="http://schemas.microsoft.com/office/powerpoint/2010/main" val="48582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5E7-D051-D545-9741-AC42975CD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627"/>
            <a:ext cx="10515600" cy="56703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User Scrolling from config1-&gt;2, </a:t>
            </a:r>
            <a:r>
              <a:rPr lang="en-US" b="1" u="sng" dirty="0"/>
              <a:t>relative to the viewport</a:t>
            </a:r>
            <a:r>
              <a:rPr lang="en-US" dirty="0"/>
              <a:t>, the bottom of OSM (</a:t>
            </a:r>
            <a:r>
              <a:rPr lang="en-US" dirty="0" err="1"/>
              <a:t>greenline</a:t>
            </a:r>
            <a:r>
              <a:rPr lang="en-US" dirty="0"/>
              <a:t>) would have travelled a  distance denoted by red arrow , = HVP - HOSM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since the required shift in "offset" (purple) </a:t>
            </a:r>
          </a:p>
          <a:p>
            <a:pPr marL="0" indent="0" algn="ctr">
              <a:buNone/>
            </a:pPr>
            <a:r>
              <a:rPr lang="en-US" b="1" dirty="0"/>
              <a:t>is supposed be take place gradually, uniformly as the </a:t>
            </a:r>
            <a:r>
              <a:rPr lang="en-US" b="1" dirty="0" err="1"/>
              <a:t>greenline</a:t>
            </a:r>
            <a:r>
              <a:rPr lang="en-US" b="1" dirty="0"/>
              <a:t> travels that distance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offset = THE TOTAL OFFSET CHANGE FROM CONFIG1-&gt;CONFIG2 * (A FACTOR)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</a:t>
            </a:r>
            <a:r>
              <a:rPr lang="en-US" b="1" i="1" dirty="0"/>
              <a:t>And this factor is:</a:t>
            </a:r>
          </a:p>
          <a:p>
            <a:pPr marL="0" indent="0" algn="ctr">
              <a:buNone/>
            </a:pPr>
            <a:r>
              <a:rPr lang="en-US" b="1" i="1" dirty="0"/>
              <a:t>      (actual </a:t>
            </a:r>
            <a:r>
              <a:rPr lang="en-US" b="1" i="1" dirty="0" err="1"/>
              <a:t>dist</a:t>
            </a:r>
            <a:r>
              <a:rPr lang="en-US" b="1" i="1" dirty="0"/>
              <a:t> moved by </a:t>
            </a:r>
            <a:r>
              <a:rPr lang="en-US" b="1" i="1" dirty="0" err="1"/>
              <a:t>OSM’sBottom</a:t>
            </a:r>
            <a:r>
              <a:rPr lang="en-US" b="1" i="1" dirty="0"/>
              <a:t> so far) / (total </a:t>
            </a:r>
            <a:r>
              <a:rPr lang="en-US" b="1" i="1" dirty="0" err="1"/>
              <a:t>dist</a:t>
            </a:r>
            <a:r>
              <a:rPr lang="en-US" b="1" i="1" dirty="0"/>
              <a:t> moved by </a:t>
            </a:r>
            <a:r>
              <a:rPr lang="en-US" b="1" i="1" dirty="0" err="1"/>
              <a:t>OSM’sBottom</a:t>
            </a:r>
            <a:r>
              <a:rPr lang="en-US" b="1" i="1" dirty="0"/>
              <a:t> from cfg1 -&gt; 2)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    offset =  (HAD - HOSM) * ((</a:t>
            </a:r>
            <a:r>
              <a:rPr lang="en-US" sz="3200" b="1" dirty="0" err="1">
                <a:solidFill>
                  <a:srgbClr val="FF0000"/>
                </a:solidFill>
              </a:rPr>
              <a:t>windowHeight</a:t>
            </a:r>
            <a:r>
              <a:rPr lang="en-US" sz="3200" b="1" dirty="0">
                <a:solidFill>
                  <a:srgbClr val="FF0000"/>
                </a:solidFill>
              </a:rPr>
              <a:t> - </a:t>
            </a:r>
            <a:r>
              <a:rPr lang="en-US" sz="3200" b="1" dirty="0" err="1">
                <a:solidFill>
                  <a:srgbClr val="FF0000"/>
                </a:solidFill>
              </a:rPr>
              <a:t>osmRect.bottom</a:t>
            </a:r>
            <a:r>
              <a:rPr lang="en-US" sz="3200" b="1" dirty="0">
                <a:solidFill>
                  <a:srgbClr val="FF0000"/>
                </a:solidFill>
              </a:rPr>
              <a:t>)/</a:t>
            </a:r>
            <a:r>
              <a:rPr lang="en-US" sz="3200" b="1" dirty="0" err="1">
                <a:solidFill>
                  <a:srgbClr val="FF0000"/>
                </a:solidFill>
              </a:rPr>
              <a:t>windowHeight</a:t>
            </a:r>
            <a:r>
              <a:rPr lang="en-US" sz="3200" b="1" dirty="0">
                <a:solidFill>
                  <a:srgbClr val="FF0000"/>
                </a:solidFill>
              </a:rPr>
              <a:t> - HOSM)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We can check easily that it make sense: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 config1. Plug in </a:t>
            </a:r>
            <a:r>
              <a:rPr lang="en-US" sz="2600" dirty="0" err="1"/>
              <a:t>osmRect.bottom</a:t>
            </a:r>
            <a:r>
              <a:rPr lang="en-US" sz="2600" dirty="0"/>
              <a:t> = </a:t>
            </a:r>
            <a:r>
              <a:rPr lang="en-US" sz="2600" dirty="0" err="1"/>
              <a:t>windowHeight</a:t>
            </a:r>
            <a:r>
              <a:rPr lang="en-US" sz="2600" dirty="0"/>
              <a:t>. This gives offset = 0, which is what we expect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 config2. Plug in </a:t>
            </a:r>
            <a:r>
              <a:rPr lang="en-US" sz="2600" dirty="0" err="1"/>
              <a:t>osmRect.bottom</a:t>
            </a:r>
            <a:r>
              <a:rPr lang="en-US" sz="2600" dirty="0"/>
              <a:t> = HOSM. This gives offset = HAD - HOSM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0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FFD9-EFF4-AD45-A536-F946CC23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87455" cy="3159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 terms of </a:t>
            </a:r>
            <a:br>
              <a:rPr lang="en-US" dirty="0"/>
            </a:br>
            <a:r>
              <a:rPr lang="en-US" dirty="0"/>
              <a:t>code, the </a:t>
            </a:r>
            <a:br>
              <a:rPr lang="en-US" dirty="0"/>
            </a:br>
            <a:r>
              <a:rPr lang="en-US" dirty="0"/>
              <a:t>above is this</a:t>
            </a:r>
            <a:br>
              <a:rPr lang="en-US" dirty="0"/>
            </a:br>
            <a:r>
              <a:rPr lang="en-US" dirty="0"/>
              <a:t>(red box):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F515D2A-4103-5649-9538-6E672705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88" y="235130"/>
            <a:ext cx="4657373" cy="662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6723A-5EC0-A248-B26E-8E8C9DBD161C}"/>
              </a:ext>
            </a:extLst>
          </p:cNvPr>
          <p:cNvSpPr/>
          <p:nvPr/>
        </p:nvSpPr>
        <p:spPr>
          <a:xfrm>
            <a:off x="777765" y="1290854"/>
            <a:ext cx="2537396" cy="358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02228-F97E-1B45-9148-BECFBA6B9DB9}"/>
              </a:ext>
            </a:extLst>
          </p:cNvPr>
          <p:cNvSpPr/>
          <p:nvPr/>
        </p:nvSpPr>
        <p:spPr>
          <a:xfrm>
            <a:off x="4104290" y="1290854"/>
            <a:ext cx="2537396" cy="3584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7408C1-549C-3040-9A4A-259E8114882B}"/>
              </a:ext>
            </a:extLst>
          </p:cNvPr>
          <p:cNvSpPr/>
          <p:nvPr/>
        </p:nvSpPr>
        <p:spPr>
          <a:xfrm>
            <a:off x="1186782" y="1322092"/>
            <a:ext cx="1615994" cy="1878307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C5EA2F-D285-3F4F-A39A-5D550A8560D9}"/>
              </a:ext>
            </a:extLst>
          </p:cNvPr>
          <p:cNvSpPr/>
          <p:nvPr/>
        </p:nvSpPr>
        <p:spPr>
          <a:xfrm>
            <a:off x="4577118" y="595131"/>
            <a:ext cx="1615988" cy="199948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29AE1-6E8F-3849-83EF-39EF90AAB4CF}"/>
              </a:ext>
            </a:extLst>
          </p:cNvPr>
          <p:cNvCxnSpPr>
            <a:cxnSpLocks/>
          </p:cNvCxnSpPr>
          <p:nvPr/>
        </p:nvCxnSpPr>
        <p:spPr>
          <a:xfrm>
            <a:off x="1186782" y="1290852"/>
            <a:ext cx="1615994" cy="0"/>
          </a:xfrm>
          <a:prstGeom prst="line">
            <a:avLst/>
          </a:prstGeom>
          <a:ln w="1111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49AFF4-C22C-E742-B8AA-BC9D62F38654}"/>
              </a:ext>
            </a:extLst>
          </p:cNvPr>
          <p:cNvCxnSpPr>
            <a:cxnSpLocks/>
          </p:cNvCxnSpPr>
          <p:nvPr/>
        </p:nvCxnSpPr>
        <p:spPr>
          <a:xfrm>
            <a:off x="4695514" y="1303560"/>
            <a:ext cx="135494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604C45-1951-FB41-9236-B9E0856F088B}"/>
              </a:ext>
            </a:extLst>
          </p:cNvPr>
          <p:cNvCxnSpPr>
            <a:cxnSpLocks/>
          </p:cNvCxnSpPr>
          <p:nvPr/>
        </p:nvCxnSpPr>
        <p:spPr>
          <a:xfrm>
            <a:off x="2946306" y="1322092"/>
            <a:ext cx="1217868" cy="0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9D59E-46C7-9444-88F6-46BCDF98B37E}"/>
              </a:ext>
            </a:extLst>
          </p:cNvPr>
          <p:cNvCxnSpPr>
            <a:cxnSpLocks/>
          </p:cNvCxnSpPr>
          <p:nvPr/>
        </p:nvCxnSpPr>
        <p:spPr>
          <a:xfrm>
            <a:off x="3359250" y="595131"/>
            <a:ext cx="1217868" cy="0"/>
          </a:xfrm>
          <a:prstGeom prst="line">
            <a:avLst/>
          </a:prstGeom>
          <a:ln w="5715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3B23B0-383A-394F-B4C7-5FB38DA76ABA}"/>
              </a:ext>
            </a:extLst>
          </p:cNvPr>
          <p:cNvCxnSpPr>
            <a:cxnSpLocks/>
          </p:cNvCxnSpPr>
          <p:nvPr/>
        </p:nvCxnSpPr>
        <p:spPr>
          <a:xfrm>
            <a:off x="3781115" y="613663"/>
            <a:ext cx="0" cy="70842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2B4CFD-DCEB-2147-AB85-971CF6DF3FCB}"/>
              </a:ext>
            </a:extLst>
          </p:cNvPr>
          <p:cNvCxnSpPr>
            <a:cxnSpLocks/>
          </p:cNvCxnSpPr>
          <p:nvPr/>
        </p:nvCxnSpPr>
        <p:spPr>
          <a:xfrm>
            <a:off x="5560541" y="613663"/>
            <a:ext cx="0" cy="708429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7A892D-E25E-BF45-BBAA-5275D21E46EB}"/>
              </a:ext>
            </a:extLst>
          </p:cNvPr>
          <p:cNvSpPr txBox="1"/>
          <p:nvPr/>
        </p:nvSpPr>
        <p:spPr>
          <a:xfrm>
            <a:off x="7241059" y="842279"/>
            <a:ext cx="45349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Terminology (same as case1)</a:t>
            </a:r>
          </a:p>
          <a:p>
            <a:r>
              <a:rPr lang="en-US" dirty="0"/>
              <a:t> "offset" will refer to the offset of the creative we should put relative to the OSM unit to achieve the special effect.</a:t>
            </a:r>
          </a:p>
          <a:p>
            <a:endParaRPr lang="en-US" dirty="0"/>
          </a:p>
          <a:p>
            <a:r>
              <a:rPr lang="en-US" dirty="0"/>
              <a:t>Yellow frame: OSM unit, green line is top of the OSM unit</a:t>
            </a:r>
          </a:p>
          <a:p>
            <a:endParaRPr lang="en-US" dirty="0"/>
          </a:p>
          <a:p>
            <a:r>
              <a:rPr lang="en-US" dirty="0"/>
              <a:t>Let </a:t>
            </a:r>
          </a:p>
          <a:p>
            <a:r>
              <a:rPr lang="en-US" dirty="0"/>
              <a:t>HAD = height of creative, the pink thing</a:t>
            </a:r>
          </a:p>
          <a:p>
            <a:endParaRPr lang="en-US" dirty="0"/>
          </a:p>
          <a:p>
            <a:r>
              <a:rPr lang="en-US" dirty="0"/>
              <a:t>HOSM = height of OSM unit, the yellow frame.</a:t>
            </a:r>
          </a:p>
          <a:p>
            <a:endParaRPr lang="en-US" dirty="0"/>
          </a:p>
          <a:p>
            <a:r>
              <a:rPr lang="en-US" dirty="0"/>
              <a:t>HVP (</a:t>
            </a:r>
            <a:r>
              <a:rPr lang="en-US" dirty="0" err="1"/>
              <a:t>windowHeight</a:t>
            </a:r>
            <a:r>
              <a:rPr lang="en-US" dirty="0"/>
              <a:t>): height of viewport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A94B05-3938-6746-AB6C-05FF11C2C0C8}"/>
              </a:ext>
            </a:extLst>
          </p:cNvPr>
          <p:cNvSpPr txBox="1"/>
          <p:nvPr/>
        </p:nvSpPr>
        <p:spPr>
          <a:xfrm>
            <a:off x="1075038" y="6015721"/>
            <a:ext cx="95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Config1’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D94E07-D773-B540-AA2A-18797561BEEB}"/>
              </a:ext>
            </a:extLst>
          </p:cNvPr>
          <p:cNvSpPr txBox="1"/>
          <p:nvPr/>
        </p:nvSpPr>
        <p:spPr>
          <a:xfrm>
            <a:off x="4486344" y="5980750"/>
            <a:ext cx="95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Config2’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CBF94D-F739-4147-9156-4881A8283F0C}"/>
              </a:ext>
            </a:extLst>
          </p:cNvPr>
          <p:cNvSpPr txBox="1"/>
          <p:nvPr/>
        </p:nvSpPr>
        <p:spPr>
          <a:xfrm>
            <a:off x="6956854" y="5239264"/>
            <a:ext cx="453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here it how to approach the question of how to work out the offset: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5B36EC-FEC0-DE4F-8C5C-24FFC945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82" y="1322092"/>
            <a:ext cx="1615994" cy="1346662"/>
          </a:xfrm>
          <a:prstGeom prst="rect">
            <a:avLst/>
          </a:prstGeom>
        </p:spPr>
      </p:pic>
      <p:pic>
        <p:nvPicPr>
          <p:cNvPr id="21" name="Picture 2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DFA753-871C-6048-A816-2F4A647F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209" y="1290852"/>
            <a:ext cx="1615994" cy="134666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2EB20C-CE07-AF44-99D7-9AF7C81520A4}"/>
              </a:ext>
            </a:extLst>
          </p:cNvPr>
          <p:cNvCxnSpPr>
            <a:cxnSpLocks/>
          </p:cNvCxnSpPr>
          <p:nvPr/>
        </p:nvCxnSpPr>
        <p:spPr>
          <a:xfrm>
            <a:off x="4578209" y="595131"/>
            <a:ext cx="1615994" cy="0"/>
          </a:xfrm>
          <a:prstGeom prst="line">
            <a:avLst/>
          </a:prstGeom>
          <a:ln w="1111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303A8-279E-A949-B3E0-5FAB1FF78F57}"/>
              </a:ext>
            </a:extLst>
          </p:cNvPr>
          <p:cNvSpPr txBox="1"/>
          <p:nvPr/>
        </p:nvSpPr>
        <p:spPr>
          <a:xfrm>
            <a:off x="-16760" y="11282"/>
            <a:ext cx="4316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Case 2: </a:t>
            </a:r>
            <a:r>
              <a:rPr lang="en-US" sz="2000" b="1" dirty="0" err="1"/>
              <a:t>adslot</a:t>
            </a:r>
            <a:r>
              <a:rPr lang="en-US" sz="2000" b="1" dirty="0"/>
              <a:t> taller than creative</a:t>
            </a:r>
          </a:p>
          <a:p>
            <a:r>
              <a:rPr lang="en-US" sz="2000" b="1" dirty="0"/>
              <a:t>(assume viewport taller than </a:t>
            </a:r>
            <a:r>
              <a:rPr lang="en-US" sz="2000" b="1" dirty="0" err="1"/>
              <a:t>adslot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44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99FB-DE5E-814E-B347-DA98E5C6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914"/>
            <a:ext cx="10515600" cy="5695049"/>
          </a:xfrm>
        </p:spPr>
        <p:txBody>
          <a:bodyPr/>
          <a:lstStyle/>
          <a:p>
            <a:r>
              <a:rPr lang="en-US" dirty="0"/>
              <a:t>Config1’ (</a:t>
            </a:r>
            <a:r>
              <a:rPr lang="en-US" dirty="0" err="1"/>
              <a:t>adcontainer</a:t>
            </a:r>
            <a:r>
              <a:rPr lang="en-US" dirty="0"/>
              <a:t> just barely still fully in </a:t>
            </a:r>
            <a:r>
              <a:rPr lang="en-US" dirty="0" err="1"/>
              <a:t>vp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this, the offset is still = 0, but as user continues to scroll down, </a:t>
            </a:r>
          </a:p>
          <a:p>
            <a:pPr lvl="1"/>
            <a:r>
              <a:rPr lang="en-US" dirty="0"/>
              <a:t>offset should start to be positive (to make use of the extra space to show the ad “more”)</a:t>
            </a:r>
          </a:p>
          <a:p>
            <a:endParaRPr lang="en-US" dirty="0"/>
          </a:p>
          <a:p>
            <a:r>
              <a:rPr lang="en-US" dirty="0"/>
              <a:t>Config2’ (the creative’s is so offset-ed that its bottom touches the bottom of the OSM unit; and that’s the most we can do)</a:t>
            </a:r>
          </a:p>
          <a:p>
            <a:pPr lvl="1"/>
            <a:r>
              <a:rPr lang="en-US" dirty="0"/>
              <a:t>Here offset = HOSM - HAD</a:t>
            </a:r>
          </a:p>
        </p:txBody>
      </p:sp>
    </p:spTree>
    <p:extLst>
      <p:ext uri="{BB962C8B-B14F-4D97-AF65-F5344CB8AC3E}">
        <p14:creationId xmlns:p14="http://schemas.microsoft.com/office/powerpoint/2010/main" val="186513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25E7-D051-D545-9741-AC42975CD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627"/>
            <a:ext cx="10515600" cy="5670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b="1" dirty="0"/>
              <a:t>User Scrolling from config1’-&gt;2’, </a:t>
            </a:r>
            <a:r>
              <a:rPr lang="en-US" b="1" u="sng" dirty="0"/>
              <a:t>relative to the viewport</a:t>
            </a:r>
            <a:r>
              <a:rPr lang="en-US" dirty="0"/>
              <a:t>, the top of OSM (</a:t>
            </a:r>
            <a:r>
              <a:rPr lang="en-US" dirty="0" err="1"/>
              <a:t>greenline</a:t>
            </a:r>
            <a:r>
              <a:rPr lang="en-US" dirty="0"/>
              <a:t>) would have travelled a  distance denoted by red arrow , = HOSM - HAD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since the required shift in "offset"  (purple)</a:t>
            </a:r>
          </a:p>
          <a:p>
            <a:pPr marL="0" indent="0" algn="ctr">
              <a:buNone/>
            </a:pPr>
            <a:r>
              <a:rPr lang="en-US" b="1" dirty="0"/>
              <a:t>is supposed be take place gradually, uniformly as the </a:t>
            </a:r>
            <a:r>
              <a:rPr lang="en-US" b="1" dirty="0" err="1"/>
              <a:t>greenline</a:t>
            </a:r>
            <a:r>
              <a:rPr lang="en-US" b="1" dirty="0"/>
              <a:t> travels that (red arrow) distance: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offset = THE TOTAL OFFSET CHANGE FROM CONFIG1-&gt;CONFIG2 * (A FACTOR)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   </a:t>
            </a:r>
            <a:r>
              <a:rPr lang="en-US" b="1" i="1" dirty="0"/>
              <a:t>And this factor is:</a:t>
            </a:r>
          </a:p>
          <a:p>
            <a:pPr marL="0" indent="0" algn="ctr">
              <a:buNone/>
            </a:pPr>
            <a:r>
              <a:rPr lang="en-US" b="1" i="1" dirty="0"/>
              <a:t>      (actual </a:t>
            </a:r>
            <a:r>
              <a:rPr lang="en-US" b="1" i="1" dirty="0" err="1"/>
              <a:t>dist</a:t>
            </a:r>
            <a:r>
              <a:rPr lang="en-US" b="1" i="1" dirty="0"/>
              <a:t> moved by </a:t>
            </a:r>
            <a:r>
              <a:rPr lang="en-US" b="1" i="1" dirty="0" err="1"/>
              <a:t>OSM’Top</a:t>
            </a:r>
            <a:r>
              <a:rPr lang="en-US" b="1" i="1" dirty="0"/>
              <a:t> so far) / (total </a:t>
            </a:r>
            <a:r>
              <a:rPr lang="en-US" b="1" i="1" dirty="0" err="1"/>
              <a:t>dist</a:t>
            </a:r>
            <a:r>
              <a:rPr lang="en-US" b="1" i="1" dirty="0"/>
              <a:t> moved by </a:t>
            </a:r>
            <a:r>
              <a:rPr lang="en-US" b="1" i="1" dirty="0" err="1"/>
              <a:t>OSM’sTop</a:t>
            </a:r>
            <a:r>
              <a:rPr lang="en-US" b="1" i="1" dirty="0"/>
              <a:t> from cfg1’ -&gt; 2’)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    offset =  (HOSM - HAD) * ((0 - </a:t>
            </a:r>
            <a:r>
              <a:rPr lang="en-US" sz="3200" b="1" dirty="0" err="1">
                <a:solidFill>
                  <a:srgbClr val="FF0000"/>
                </a:solidFill>
              </a:rPr>
              <a:t>osmRect.top</a:t>
            </a:r>
            <a:r>
              <a:rPr lang="en-US" sz="3200" b="1" dirty="0">
                <a:solidFill>
                  <a:srgbClr val="FF0000"/>
                </a:solidFill>
              </a:rPr>
              <a:t>)/HOSM - HAD)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= 0 – </a:t>
            </a:r>
            <a:r>
              <a:rPr lang="en-US" sz="3200" b="1" dirty="0" err="1">
                <a:solidFill>
                  <a:srgbClr val="FF0000"/>
                </a:solidFill>
              </a:rPr>
              <a:t>osmRect.top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We can check easily that it make sense: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 config1. Plug in </a:t>
            </a:r>
            <a:r>
              <a:rPr lang="en-US" sz="2600" dirty="0" err="1"/>
              <a:t>osmRect.top</a:t>
            </a:r>
            <a:r>
              <a:rPr lang="en-US" sz="2600" dirty="0"/>
              <a:t> = 0. This gives offset = 0, which is what we expect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 config2. Plug in </a:t>
            </a:r>
            <a:r>
              <a:rPr lang="en-US" sz="2600" dirty="0" err="1"/>
              <a:t>osmRect.top</a:t>
            </a:r>
            <a:r>
              <a:rPr lang="en-US" sz="2600" dirty="0"/>
              <a:t> = HAD – HOSM (negative). This gives offset = HOSM - HAD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1025</Words>
  <Application>Microsoft Macintosh PowerPoint</Application>
  <PresentationFormat>Widescreen</PresentationFormat>
  <Paragraphs>105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Explains the logic in renderer/core.js __handleScroll: differential scroll  How to calculate the “offset” of creative relative to its container to achieve the special effect </vt:lpstr>
      <vt:lpstr>It’s a lot about ratio and proportions!</vt:lpstr>
      <vt:lpstr>PowerPoint Presentation</vt:lpstr>
      <vt:lpstr>PowerPoint Presentation</vt:lpstr>
      <vt:lpstr>PowerPoint Presentation</vt:lpstr>
      <vt:lpstr>     in terms of  code, the  above is this (red box):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 Woo Yan Yu</dc:creator>
  <cp:lastModifiedBy>Renee Woo Yan Yu</cp:lastModifiedBy>
  <cp:revision>30</cp:revision>
  <cp:lastPrinted>2021-06-26T04:10:26Z</cp:lastPrinted>
  <dcterms:created xsi:type="dcterms:W3CDTF">2021-06-26T01:39:05Z</dcterms:created>
  <dcterms:modified xsi:type="dcterms:W3CDTF">2021-08-03T08:17:07Z</dcterms:modified>
</cp:coreProperties>
</file>