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51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52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52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D519F766-3B2D-413B-B58E-3E7382AB313F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2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9AF6FEF-B092-41DD-86D4-1831B8561D60}" type="slidenum">
              <a:rPr b="0" lang="en-US" sz="1200" spc="-1" strike="noStrike">
                <a:solidFill>
                  <a:srgbClr val="000000"/>
                </a:solidFill>
                <a:latin typeface="바탕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2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평가지표가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roc_auc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인 이유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?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재현율이 중요하므로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ABAB8FF-1448-4C40-9843-13108BBDF23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2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총 운용가능한 돈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신용카드총한도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빌릴수 있는 돈이므로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) +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통장잔고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현재 운용가능한 돈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남은 신용카드한도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+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통장잔고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6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53A49EA-1C68-4BEA-BA0C-5DE0D9BCDD5B}" type="slidenum">
              <a:rPr b="0" lang="en-US" sz="1200" spc="-1" strike="noStrike">
                <a:solidFill>
                  <a:srgbClr val="000000"/>
                </a:solidFill>
                <a:latin typeface="바탕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기본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기본값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기본값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기본값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기본값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기본값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1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9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2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5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7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8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0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3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6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1165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66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67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68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69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0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1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2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3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4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5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6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7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8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79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0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1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2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3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4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5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6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7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8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89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0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1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2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3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4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5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6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7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8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99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0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1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2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3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4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5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6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7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8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9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0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1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2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3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4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5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6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7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8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9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0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1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2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3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4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5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6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7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8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29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0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1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2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3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4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5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6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7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8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9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0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1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2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3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4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5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6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7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8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49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0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1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2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3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4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5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6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7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8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59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0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1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2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3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4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5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6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7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8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69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0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1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2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3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4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5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6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7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8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79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80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81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82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83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84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85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86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87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1289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0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1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2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3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4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5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6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7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8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99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0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1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2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3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4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5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6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7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8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09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0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1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2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3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4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5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6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7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8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9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0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1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2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3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4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5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6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7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8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29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0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1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2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3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4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5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6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7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8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39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0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1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2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3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4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5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6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7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8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9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0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1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2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3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4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5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6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7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8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9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0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1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2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3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4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5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6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7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8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9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0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1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2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3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4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5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6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7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8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9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0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1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2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3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4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5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6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7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8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9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0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1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2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3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4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5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6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7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8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9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0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1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2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3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4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5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6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7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8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9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10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11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4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1421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2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3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4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5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6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7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8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9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0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1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2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3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4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5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6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7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8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9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0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1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2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3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4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5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6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7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8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9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0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1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2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3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4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5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6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7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8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9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0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1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2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3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4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5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6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7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8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9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0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1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2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3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4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5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6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7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8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9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0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1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2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3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4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5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6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7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8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9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0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1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2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3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4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5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6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7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8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9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0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1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2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3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4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5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6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7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8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9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0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1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2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3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4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5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6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7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8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9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0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1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2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3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4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5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6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7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8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9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0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1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2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3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4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5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6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7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8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9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40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41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42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43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5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1553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54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55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56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57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58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59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0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1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2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3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4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5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6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7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8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9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0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1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2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3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4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5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6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7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8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9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0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1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2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3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4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5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6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7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8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9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0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1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2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3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4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5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6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7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8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9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0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1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2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3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4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5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6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7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8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9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0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1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2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3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4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5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6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7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8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9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20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21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22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23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24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25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26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6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5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1636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37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38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39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0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1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2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3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4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5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6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7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8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9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0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1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2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3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4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5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6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7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8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9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0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1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2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3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4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5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6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7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8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9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0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1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2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3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4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5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6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7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8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9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0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1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2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3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4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5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6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7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8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9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0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1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2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3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4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5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6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7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8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9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0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1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2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3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4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5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6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7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8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9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7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1717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18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19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0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1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2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3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4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5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6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7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8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9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0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1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2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3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4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5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6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7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8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9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0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1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2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3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4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5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6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7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8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9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0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1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2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3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4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5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6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7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8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9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0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1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2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3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4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5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6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7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8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9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0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1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2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3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4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5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6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7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8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9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0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1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2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3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4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5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6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7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8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9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90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7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5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1802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03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04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05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06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07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08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09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0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1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2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3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4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5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6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7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8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9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0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1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2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3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4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5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6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7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8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9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0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1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2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3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4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5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6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7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8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9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0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1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2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3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4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5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6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7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8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9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0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1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2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3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4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5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6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7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8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9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0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1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2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3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4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5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6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7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8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9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70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71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72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73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74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75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8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8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9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1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2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3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1884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85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86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87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88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89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0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1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2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3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4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5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6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7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8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9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0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1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2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3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4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5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6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7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8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9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0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1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2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3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4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5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6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7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8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9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0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1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2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3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4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5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6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7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8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9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0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1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2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3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4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5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6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7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8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9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0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1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2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3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4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5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6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7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8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9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0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1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2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3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4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5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6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7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9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1961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2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3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4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5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6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7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8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9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0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1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2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3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4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5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6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7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8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9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0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1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2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3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4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5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6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7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8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9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0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1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2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3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4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5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6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7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8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9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0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1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2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3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4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5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6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7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8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9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0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1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2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3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4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5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6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7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8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9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0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1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2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3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4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5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6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7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8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9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30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31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32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33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34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0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8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2039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0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1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2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3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4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5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6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7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8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9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0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1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2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3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4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5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6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7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8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9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0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1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2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3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4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5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6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7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8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9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0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1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2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3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4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5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6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7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8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9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0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1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2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3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4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5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6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7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8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9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0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1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2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3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4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5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6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7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8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9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0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1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2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3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4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5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6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7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8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9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10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11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12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133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4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5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6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8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1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2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3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5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1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2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3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4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5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6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7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8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1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2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3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7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1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9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0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7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8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3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4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5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7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8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9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1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9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7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5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2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3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0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1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2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3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4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5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7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2118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19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0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1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2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3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4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5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6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7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8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9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0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1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2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3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4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5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6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7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8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9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0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1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2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3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4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5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6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7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8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9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0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1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2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3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4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5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6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7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8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9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0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1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2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3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4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5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6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7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8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9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0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1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2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3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4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5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6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7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8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9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0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1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2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3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4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5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6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7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8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9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90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91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1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8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2199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0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1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2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3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4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5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6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7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8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09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0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1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2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3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4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5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6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7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8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19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0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1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2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3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4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5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6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7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8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9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0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1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2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3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4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5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6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7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8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39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0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1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2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3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4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5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6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7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8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49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0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1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2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3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4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5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6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7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8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59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0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1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2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3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4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5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6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7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8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9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70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71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72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2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2276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77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78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79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0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1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2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3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4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5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6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7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8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89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0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1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2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3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4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5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6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7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8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99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0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1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2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3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4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5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6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7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8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09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0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1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2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3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4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5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6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7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8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19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0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1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2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3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4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5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6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7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8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29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0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1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2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3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4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5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6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7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8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39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0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1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2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3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4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5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6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7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8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49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2351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52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53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54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55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56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57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58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59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0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1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2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3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4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5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6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7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8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69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0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1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2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3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4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5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6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7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8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79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0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1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2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3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4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5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6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7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8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89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0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1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2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3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4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5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6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7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8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399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0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1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2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3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4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5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6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7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8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09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0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1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2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3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4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5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6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7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8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19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20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21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22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23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24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4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3" name="Group 1"/>
          <p:cNvGrpSpPr/>
          <p:nvPr/>
        </p:nvGrpSpPr>
        <p:grpSpPr>
          <a:xfrm>
            <a:off x="0" y="838080"/>
            <a:ext cx="12090600" cy="74880"/>
            <a:chOff x="0" y="838080"/>
            <a:chExt cx="12090600" cy="74880"/>
          </a:xfrm>
        </p:grpSpPr>
        <p:sp>
          <p:nvSpPr>
            <p:cNvPr id="2434" name="CustomShape 2"/>
            <p:cNvSpPr/>
            <p:nvPr/>
          </p:nvSpPr>
          <p:spPr>
            <a:xfrm>
              <a:off x="12019320" y="851400"/>
              <a:ext cx="71280" cy="43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35" name="CustomShape 3"/>
            <p:cNvSpPr/>
            <p:nvPr/>
          </p:nvSpPr>
          <p:spPr>
            <a:xfrm>
              <a:off x="12012120" y="86004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36" name="CustomShape 4"/>
            <p:cNvSpPr/>
            <p:nvPr/>
          </p:nvSpPr>
          <p:spPr>
            <a:xfrm>
              <a:off x="12033720" y="858600"/>
              <a:ext cx="43920" cy="57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37" name="CustomShape 5"/>
            <p:cNvSpPr/>
            <p:nvPr/>
          </p:nvSpPr>
          <p:spPr>
            <a:xfrm>
              <a:off x="11793960" y="852840"/>
              <a:ext cx="47520" cy="43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38" name="CustomShape 6"/>
            <p:cNvSpPr/>
            <p:nvPr/>
          </p:nvSpPr>
          <p:spPr>
            <a:xfrm>
              <a:off x="11768760" y="858600"/>
              <a:ext cx="45720" cy="14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39" name="CustomShape 7"/>
            <p:cNvSpPr/>
            <p:nvPr/>
          </p:nvSpPr>
          <p:spPr>
            <a:xfrm>
              <a:off x="11990160" y="866160"/>
              <a:ext cx="87480" cy="28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0" name="CustomShape 8"/>
            <p:cNvSpPr/>
            <p:nvPr/>
          </p:nvSpPr>
          <p:spPr>
            <a:xfrm>
              <a:off x="11603520" y="848520"/>
              <a:ext cx="43920" cy="432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1" name="CustomShape 9"/>
            <p:cNvSpPr/>
            <p:nvPr/>
          </p:nvSpPr>
          <p:spPr>
            <a:xfrm>
              <a:off x="11421720" y="847080"/>
              <a:ext cx="104040" cy="43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2" name="CustomShape 10"/>
            <p:cNvSpPr/>
            <p:nvPr/>
          </p:nvSpPr>
          <p:spPr>
            <a:xfrm>
              <a:off x="11381760" y="851400"/>
              <a:ext cx="38520" cy="2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3" name="CustomShape 11"/>
            <p:cNvSpPr/>
            <p:nvPr/>
          </p:nvSpPr>
          <p:spPr>
            <a:xfrm>
              <a:off x="11656080" y="85572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4" name="CustomShape 12"/>
            <p:cNvSpPr/>
            <p:nvPr/>
          </p:nvSpPr>
          <p:spPr>
            <a:xfrm>
              <a:off x="11634480" y="86004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5" name="CustomShape 13"/>
            <p:cNvSpPr/>
            <p:nvPr/>
          </p:nvSpPr>
          <p:spPr>
            <a:xfrm>
              <a:off x="1169064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6" name="CustomShape 14"/>
            <p:cNvSpPr/>
            <p:nvPr/>
          </p:nvSpPr>
          <p:spPr>
            <a:xfrm>
              <a:off x="11805120" y="866160"/>
              <a:ext cx="80280" cy="864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7" name="CustomShape 15"/>
            <p:cNvSpPr/>
            <p:nvPr/>
          </p:nvSpPr>
          <p:spPr>
            <a:xfrm>
              <a:off x="11718000" y="863280"/>
              <a:ext cx="49320" cy="28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8" name="CustomShape 16"/>
            <p:cNvSpPr/>
            <p:nvPr/>
          </p:nvSpPr>
          <p:spPr>
            <a:xfrm>
              <a:off x="11694240" y="86616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9" name="CustomShape 17"/>
            <p:cNvSpPr/>
            <p:nvPr/>
          </p:nvSpPr>
          <p:spPr>
            <a:xfrm>
              <a:off x="11394720" y="858600"/>
              <a:ext cx="96480" cy="28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0" name="CustomShape 18"/>
            <p:cNvSpPr/>
            <p:nvPr/>
          </p:nvSpPr>
          <p:spPr>
            <a:xfrm>
              <a:off x="11559960" y="8600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1" name="CustomShape 19"/>
            <p:cNvSpPr/>
            <p:nvPr/>
          </p:nvSpPr>
          <p:spPr>
            <a:xfrm>
              <a:off x="11142000" y="8614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2" name="CustomShape 20"/>
            <p:cNvSpPr/>
            <p:nvPr/>
          </p:nvSpPr>
          <p:spPr>
            <a:xfrm>
              <a:off x="11476440" y="86148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3" name="CustomShape 21"/>
            <p:cNvSpPr/>
            <p:nvPr/>
          </p:nvSpPr>
          <p:spPr>
            <a:xfrm>
              <a:off x="11311200" y="855720"/>
              <a:ext cx="34920" cy="14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4" name="CustomShape 22"/>
            <p:cNvSpPr/>
            <p:nvPr/>
          </p:nvSpPr>
          <p:spPr>
            <a:xfrm>
              <a:off x="11550600" y="858600"/>
              <a:ext cx="5760" cy="36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5" name="CustomShape 23"/>
            <p:cNvSpPr/>
            <p:nvPr/>
          </p:nvSpPr>
          <p:spPr>
            <a:xfrm>
              <a:off x="11527200" y="85860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6" name="CustomShape 24"/>
            <p:cNvSpPr/>
            <p:nvPr/>
          </p:nvSpPr>
          <p:spPr>
            <a:xfrm>
              <a:off x="11000520" y="861480"/>
              <a:ext cx="214560" cy="262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6280"/>
                <a:gd name="textAreaBottom" fmla="*/ 26640 h 2628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7" name="CustomShape 25"/>
            <p:cNvSpPr/>
            <p:nvPr/>
          </p:nvSpPr>
          <p:spPr>
            <a:xfrm>
              <a:off x="11147760" y="855720"/>
              <a:ext cx="107640" cy="432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8" name="CustomShape 26"/>
            <p:cNvSpPr/>
            <p:nvPr/>
          </p:nvSpPr>
          <p:spPr>
            <a:xfrm>
              <a:off x="11256480" y="858600"/>
              <a:ext cx="153000" cy="1332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9" name="CustomShape 27"/>
            <p:cNvSpPr/>
            <p:nvPr/>
          </p:nvSpPr>
          <p:spPr>
            <a:xfrm>
              <a:off x="11797920" y="8838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0" name="CustomShape 28"/>
            <p:cNvSpPr/>
            <p:nvPr/>
          </p:nvSpPr>
          <p:spPr>
            <a:xfrm>
              <a:off x="11718000" y="871920"/>
              <a:ext cx="132840" cy="10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1" name="CustomShape 29"/>
            <p:cNvSpPr/>
            <p:nvPr/>
          </p:nvSpPr>
          <p:spPr>
            <a:xfrm>
              <a:off x="11478240" y="873360"/>
              <a:ext cx="78480" cy="43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2" name="CustomShape 30"/>
            <p:cNvSpPr/>
            <p:nvPr/>
          </p:nvSpPr>
          <p:spPr>
            <a:xfrm>
              <a:off x="11098440" y="854280"/>
              <a:ext cx="42120" cy="57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3" name="CustomShape 31"/>
            <p:cNvSpPr/>
            <p:nvPr/>
          </p:nvSpPr>
          <p:spPr>
            <a:xfrm>
              <a:off x="11009520" y="855720"/>
              <a:ext cx="24120" cy="14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4" name="CustomShape 32"/>
            <p:cNvSpPr/>
            <p:nvPr/>
          </p:nvSpPr>
          <p:spPr>
            <a:xfrm>
              <a:off x="5348520" y="899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5" name="CustomShape 33"/>
            <p:cNvSpPr/>
            <p:nvPr/>
          </p:nvSpPr>
          <p:spPr>
            <a:xfrm>
              <a:off x="5530320" y="898200"/>
              <a:ext cx="9360" cy="3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6" name="CustomShape 34"/>
            <p:cNvSpPr/>
            <p:nvPr/>
          </p:nvSpPr>
          <p:spPr>
            <a:xfrm>
              <a:off x="8497800" y="847080"/>
              <a:ext cx="69480" cy="72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7" name="CustomShape 35"/>
            <p:cNvSpPr/>
            <p:nvPr/>
          </p:nvSpPr>
          <p:spPr>
            <a:xfrm>
              <a:off x="6881400" y="876240"/>
              <a:ext cx="31320" cy="2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8" name="CustomShape 36"/>
            <p:cNvSpPr/>
            <p:nvPr/>
          </p:nvSpPr>
          <p:spPr>
            <a:xfrm>
              <a:off x="6814080" y="895320"/>
              <a:ext cx="42120" cy="144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9" name="CustomShape 37"/>
            <p:cNvSpPr/>
            <p:nvPr/>
          </p:nvSpPr>
          <p:spPr>
            <a:xfrm>
              <a:off x="4447800" y="902520"/>
              <a:ext cx="40320" cy="28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0" name="CustomShape 38"/>
            <p:cNvSpPr/>
            <p:nvPr/>
          </p:nvSpPr>
          <p:spPr>
            <a:xfrm>
              <a:off x="9934560" y="857160"/>
              <a:ext cx="69480" cy="43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1" name="CustomShape 39"/>
            <p:cNvSpPr/>
            <p:nvPr/>
          </p:nvSpPr>
          <p:spPr>
            <a:xfrm>
              <a:off x="5417640" y="851400"/>
              <a:ext cx="20520" cy="14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2" name="CustomShape 40"/>
            <p:cNvSpPr/>
            <p:nvPr/>
          </p:nvSpPr>
          <p:spPr>
            <a:xfrm>
              <a:off x="9852840" y="854280"/>
              <a:ext cx="80280" cy="28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3" name="CustomShape 41"/>
            <p:cNvSpPr/>
            <p:nvPr/>
          </p:nvSpPr>
          <p:spPr>
            <a:xfrm>
              <a:off x="1213200" y="89244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4" name="CustomShape 42"/>
            <p:cNvSpPr/>
            <p:nvPr/>
          </p:nvSpPr>
          <p:spPr>
            <a:xfrm>
              <a:off x="274320" y="847080"/>
              <a:ext cx="38520" cy="3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5" name="CustomShape 43"/>
            <p:cNvSpPr/>
            <p:nvPr/>
          </p:nvSpPr>
          <p:spPr>
            <a:xfrm>
              <a:off x="10628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6" name="CustomShape 44"/>
            <p:cNvSpPr/>
            <p:nvPr/>
          </p:nvSpPr>
          <p:spPr>
            <a:xfrm>
              <a:off x="10724400" y="874800"/>
              <a:ext cx="7560" cy="144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7" name="CustomShape 45"/>
            <p:cNvSpPr/>
            <p:nvPr/>
          </p:nvSpPr>
          <p:spPr>
            <a:xfrm>
              <a:off x="9638280" y="88524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8" name="CustomShape 46"/>
            <p:cNvSpPr/>
            <p:nvPr/>
          </p:nvSpPr>
          <p:spPr>
            <a:xfrm>
              <a:off x="10633680" y="85860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9" name="CustomShape 47"/>
            <p:cNvSpPr/>
            <p:nvPr/>
          </p:nvSpPr>
          <p:spPr>
            <a:xfrm>
              <a:off x="10655280" y="855720"/>
              <a:ext cx="20520" cy="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0" name="CustomShape 48"/>
            <p:cNvSpPr/>
            <p:nvPr/>
          </p:nvSpPr>
          <p:spPr>
            <a:xfrm>
              <a:off x="10599120" y="857160"/>
              <a:ext cx="33120" cy="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1" name="CustomShape 49"/>
            <p:cNvSpPr/>
            <p:nvPr/>
          </p:nvSpPr>
          <p:spPr>
            <a:xfrm>
              <a:off x="2940480" y="883800"/>
              <a:ext cx="22320" cy="14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2" name="CustomShape 50"/>
            <p:cNvSpPr/>
            <p:nvPr/>
          </p:nvSpPr>
          <p:spPr>
            <a:xfrm>
              <a:off x="8014680" y="90108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3" name="CustomShape 51"/>
            <p:cNvSpPr/>
            <p:nvPr/>
          </p:nvSpPr>
          <p:spPr>
            <a:xfrm>
              <a:off x="7938360" y="888120"/>
              <a:ext cx="74880" cy="16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440" bIns="-284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4" name="CustomShape 52"/>
            <p:cNvSpPr/>
            <p:nvPr/>
          </p:nvSpPr>
          <p:spPr>
            <a:xfrm>
              <a:off x="45360" y="838080"/>
              <a:ext cx="10938960" cy="74880"/>
            </a:xfrm>
            <a:custGeom>
              <a:avLst/>
              <a:gdLst>
                <a:gd name="textAreaLeft" fmla="*/ 0 w 10938960"/>
                <a:gd name="textAreaRight" fmla="*/ 10939320 w 1093896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5" name="CustomShape 53"/>
            <p:cNvSpPr/>
            <p:nvPr/>
          </p:nvSpPr>
          <p:spPr>
            <a:xfrm>
              <a:off x="6848640" y="892440"/>
              <a:ext cx="11160" cy="28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6" name="CustomShape 54"/>
            <p:cNvSpPr/>
            <p:nvPr/>
          </p:nvSpPr>
          <p:spPr>
            <a:xfrm>
              <a:off x="4475160" y="901080"/>
              <a:ext cx="3960" cy="3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7" name="CustomShape 55"/>
            <p:cNvSpPr/>
            <p:nvPr/>
          </p:nvSpPr>
          <p:spPr>
            <a:xfrm>
              <a:off x="9324000" y="901080"/>
              <a:ext cx="27720" cy="144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8" name="CustomShape 56"/>
            <p:cNvSpPr/>
            <p:nvPr/>
          </p:nvSpPr>
          <p:spPr>
            <a:xfrm>
              <a:off x="10804320" y="855720"/>
              <a:ext cx="43920" cy="14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89" name="CustomShape 57"/>
            <p:cNvSpPr/>
            <p:nvPr/>
          </p:nvSpPr>
          <p:spPr>
            <a:xfrm>
              <a:off x="11220120" y="883800"/>
              <a:ext cx="49320" cy="1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0" name="CustomShape 58"/>
            <p:cNvSpPr/>
            <p:nvPr/>
          </p:nvSpPr>
          <p:spPr>
            <a:xfrm>
              <a:off x="10891440" y="86904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1" name="CustomShape 59"/>
            <p:cNvSpPr/>
            <p:nvPr/>
          </p:nvSpPr>
          <p:spPr>
            <a:xfrm>
              <a:off x="10964160" y="871920"/>
              <a:ext cx="31320" cy="3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2" name="CustomShape 60"/>
            <p:cNvSpPr/>
            <p:nvPr/>
          </p:nvSpPr>
          <p:spPr>
            <a:xfrm>
              <a:off x="10475640" y="851400"/>
              <a:ext cx="116640" cy="10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200" bIns="-34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3" name="CustomShape 61"/>
            <p:cNvSpPr/>
            <p:nvPr/>
          </p:nvSpPr>
          <p:spPr>
            <a:xfrm>
              <a:off x="10887840" y="880560"/>
              <a:ext cx="29520" cy="432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4" name="CustomShape 62"/>
            <p:cNvSpPr/>
            <p:nvPr/>
          </p:nvSpPr>
          <p:spPr>
            <a:xfrm>
              <a:off x="10660680" y="879120"/>
              <a:ext cx="65880" cy="14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5" name="CustomShape 63"/>
            <p:cNvSpPr/>
            <p:nvPr/>
          </p:nvSpPr>
          <p:spPr>
            <a:xfrm>
              <a:off x="10728000" y="880560"/>
              <a:ext cx="40320" cy="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6" name="CustomShape 64"/>
            <p:cNvSpPr/>
            <p:nvPr/>
          </p:nvSpPr>
          <p:spPr>
            <a:xfrm>
              <a:off x="10795320" y="886680"/>
              <a:ext cx="51120" cy="3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7" name="CustomShape 65"/>
            <p:cNvSpPr/>
            <p:nvPr/>
          </p:nvSpPr>
          <p:spPr>
            <a:xfrm>
              <a:off x="10046880" y="879120"/>
              <a:ext cx="69480" cy="2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8" name="CustomShape 66"/>
            <p:cNvSpPr/>
            <p:nvPr/>
          </p:nvSpPr>
          <p:spPr>
            <a:xfrm>
              <a:off x="10252080" y="889560"/>
              <a:ext cx="25920" cy="57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99" name="CustomShape 67"/>
            <p:cNvSpPr/>
            <p:nvPr/>
          </p:nvSpPr>
          <p:spPr>
            <a:xfrm>
              <a:off x="10032480" y="896760"/>
              <a:ext cx="132840" cy="14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00" name="CustomShape 68"/>
            <p:cNvSpPr/>
            <p:nvPr/>
          </p:nvSpPr>
          <p:spPr>
            <a:xfrm>
              <a:off x="9266040" y="876240"/>
              <a:ext cx="11160" cy="86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01" name="CustomShape 69"/>
            <p:cNvSpPr/>
            <p:nvPr/>
          </p:nvSpPr>
          <p:spPr>
            <a:xfrm>
              <a:off x="8499600" y="902520"/>
              <a:ext cx="109440" cy="864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02" name="CustomShape 70"/>
            <p:cNvSpPr/>
            <p:nvPr/>
          </p:nvSpPr>
          <p:spPr>
            <a:xfrm>
              <a:off x="8561520" y="899640"/>
              <a:ext cx="18360" cy="14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03" name="CustomShape 71"/>
            <p:cNvSpPr/>
            <p:nvPr/>
          </p:nvSpPr>
          <p:spPr>
            <a:xfrm>
              <a:off x="74520" y="840960"/>
              <a:ext cx="42120" cy="288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04" name="CustomShape 72"/>
            <p:cNvSpPr/>
            <p:nvPr/>
          </p:nvSpPr>
          <p:spPr>
            <a:xfrm>
              <a:off x="0" y="844200"/>
              <a:ext cx="33120" cy="4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05" name="CustomShape 73"/>
            <p:cNvSpPr/>
            <p:nvPr/>
          </p:nvSpPr>
          <p:spPr>
            <a:xfrm>
              <a:off x="5866200" y="908640"/>
              <a:ext cx="36720" cy="288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06" name="CustomShape 74"/>
            <p:cNvSpPr/>
            <p:nvPr/>
          </p:nvSpPr>
          <p:spPr>
            <a:xfrm>
              <a:off x="5308560" y="899640"/>
              <a:ext cx="16560" cy="43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4320"/>
                <a:gd name="textAreaBottom" fmla="*/ 4680 h 432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320" bIns="-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07" name="CustomShape 75"/>
            <p:cNvSpPr/>
            <p:nvPr/>
          </p:nvSpPr>
          <p:spPr>
            <a:xfrm>
              <a:off x="4823640" y="905760"/>
              <a:ext cx="67680" cy="57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263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4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5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6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7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8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9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0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1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2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3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4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5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6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7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8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9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0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1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2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3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4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5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6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7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8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9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0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1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2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3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4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5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6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7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8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9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0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1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2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3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4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5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6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7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8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9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0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1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2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3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4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5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6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7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8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19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0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1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2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3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4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5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6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7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8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9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0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1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2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3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4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5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6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7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8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9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0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1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2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3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4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5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6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7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8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9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0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1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2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3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4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5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6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7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8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9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0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1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2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3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4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5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6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7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8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69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0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1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2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3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4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5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6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7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8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9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0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1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2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3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4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5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397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98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99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0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1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2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3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4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5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6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7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8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9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0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1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2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3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4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5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6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7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8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19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0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1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2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3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4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5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6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7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8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9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0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1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2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3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4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5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6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7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8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39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0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1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2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3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4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5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6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7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8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9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0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1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2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3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4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5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6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7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8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9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0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1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2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3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4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5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6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7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8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69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0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1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2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3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4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5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6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7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8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79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0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1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2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3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4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5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6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7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8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89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0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1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2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3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4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5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6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7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8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99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0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1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2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3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4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5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6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7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8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09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0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1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2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3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4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5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6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7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8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19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528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29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0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1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2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3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4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5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6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7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8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39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0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1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2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3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4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5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6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7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8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9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0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1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2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3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4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5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6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7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8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9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0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1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2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3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4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5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6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7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8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69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0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1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2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3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4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5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6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7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8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9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0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1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2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3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4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5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6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7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8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9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0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1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2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3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4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5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6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7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8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9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0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1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2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3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4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5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6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7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8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09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0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1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2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3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4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5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6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7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8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19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0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1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2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3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4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5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6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7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8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9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0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1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2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3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4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5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6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7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8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9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0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1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2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3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4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5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6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7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8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49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50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654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55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56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57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58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59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0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1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2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3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4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5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6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7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8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9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0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1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2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3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4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5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6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7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8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9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0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1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2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3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4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5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6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7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8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89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0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1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2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3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4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5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6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7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8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99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0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1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2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3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4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5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6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7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8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9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0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1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2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3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4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5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6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7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8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9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0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1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2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3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4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5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6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7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8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29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0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1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2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3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4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5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6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7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8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39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0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1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2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3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4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5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6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7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8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49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0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1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2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3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4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5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6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7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8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59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0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1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2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3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4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5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6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7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8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69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70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71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72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73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74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75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76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781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82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83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84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85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86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87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88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89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0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1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2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3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4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5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6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7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8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99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0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1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2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3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4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5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6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7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8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9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0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1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2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3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4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5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6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7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8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9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0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1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2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3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4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5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6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7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8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29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0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1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2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3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4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5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6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7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8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39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0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1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2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3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4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5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6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7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8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9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0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1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2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3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4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5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6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7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8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9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0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1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2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3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4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5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6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7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8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69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0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1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2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3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4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5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6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7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8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79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0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1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2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3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4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5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6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7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8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89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0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1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2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3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4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5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6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7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8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99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00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01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02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03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909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0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1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2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3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4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5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6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7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8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19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0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1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2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3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4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5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6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7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8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29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0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1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2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3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4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5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6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7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8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39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0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1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2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3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4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5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6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7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8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49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0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1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2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3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4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5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6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7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8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59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0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1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2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3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4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5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6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7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8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69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0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1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2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3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4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5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6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7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8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79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0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1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2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3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4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5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6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7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8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89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0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1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2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3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4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5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6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7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8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99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0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1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2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3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4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5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6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7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8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09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0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1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2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3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4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5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6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7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8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19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0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1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2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3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4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5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6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7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8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29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30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31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"/>
          <p:cNvGrpSpPr/>
          <p:nvPr/>
        </p:nvGrpSpPr>
        <p:grpSpPr>
          <a:xfrm>
            <a:off x="1446120" y="4724280"/>
            <a:ext cx="10361880" cy="74880"/>
            <a:chOff x="1446120" y="4724280"/>
            <a:chExt cx="10361880" cy="74880"/>
          </a:xfrm>
        </p:grpSpPr>
        <p:sp>
          <p:nvSpPr>
            <p:cNvPr id="1039" name="CustomShape 2"/>
            <p:cNvSpPr/>
            <p:nvPr/>
          </p:nvSpPr>
          <p:spPr>
            <a:xfrm>
              <a:off x="11530440" y="4755240"/>
              <a:ext cx="277560" cy="75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0" name="CustomShape 3"/>
            <p:cNvSpPr/>
            <p:nvPr/>
          </p:nvSpPr>
          <p:spPr>
            <a:xfrm>
              <a:off x="11271240" y="4749120"/>
              <a:ext cx="273960" cy="1152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1" name="CustomShape 4"/>
            <p:cNvSpPr/>
            <p:nvPr/>
          </p:nvSpPr>
          <p:spPr>
            <a:xfrm>
              <a:off x="11529360" y="47606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2" name="CustomShape 5"/>
            <p:cNvSpPr/>
            <p:nvPr/>
          </p:nvSpPr>
          <p:spPr>
            <a:xfrm>
              <a:off x="5526360" y="4768200"/>
              <a:ext cx="252000" cy="6120"/>
            </a:xfrm>
            <a:custGeom>
              <a:avLst/>
              <a:gdLst>
                <a:gd name="textAreaLeft" fmla="*/ 0 w 252000"/>
                <a:gd name="textAreaRight" fmla="*/ 252360 w 2520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3" name="CustomShape 6"/>
            <p:cNvSpPr/>
            <p:nvPr/>
          </p:nvSpPr>
          <p:spPr>
            <a:xfrm>
              <a:off x="1722240" y="47703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4" name="CustomShape 7"/>
            <p:cNvSpPr/>
            <p:nvPr/>
          </p:nvSpPr>
          <p:spPr>
            <a:xfrm>
              <a:off x="5460120" y="4777920"/>
              <a:ext cx="36360" cy="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5" name="CustomShape 8"/>
            <p:cNvSpPr/>
            <p:nvPr/>
          </p:nvSpPr>
          <p:spPr>
            <a:xfrm>
              <a:off x="5743800" y="4742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6" name="CustomShape 9"/>
            <p:cNvSpPr/>
            <p:nvPr/>
          </p:nvSpPr>
          <p:spPr>
            <a:xfrm>
              <a:off x="4626000" y="47876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7" name="CustomShape 10"/>
            <p:cNvSpPr/>
            <p:nvPr/>
          </p:nvSpPr>
          <p:spPr>
            <a:xfrm>
              <a:off x="6076080" y="4728960"/>
              <a:ext cx="196200" cy="828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8" name="CustomShape 11"/>
            <p:cNvSpPr/>
            <p:nvPr/>
          </p:nvSpPr>
          <p:spPr>
            <a:xfrm>
              <a:off x="2896920" y="47552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49" name="CustomShape 12"/>
            <p:cNvSpPr/>
            <p:nvPr/>
          </p:nvSpPr>
          <p:spPr>
            <a:xfrm>
              <a:off x="2898000" y="475452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0" name="CustomShape 13"/>
            <p:cNvSpPr/>
            <p:nvPr/>
          </p:nvSpPr>
          <p:spPr>
            <a:xfrm>
              <a:off x="5497920" y="4775760"/>
              <a:ext cx="27000" cy="72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1" name="CustomShape 14"/>
            <p:cNvSpPr/>
            <p:nvPr/>
          </p:nvSpPr>
          <p:spPr>
            <a:xfrm>
              <a:off x="5576400" y="4767480"/>
              <a:ext cx="96120" cy="7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2" name="CustomShape 15"/>
            <p:cNvSpPr/>
            <p:nvPr/>
          </p:nvSpPr>
          <p:spPr>
            <a:xfrm>
              <a:off x="4321440" y="4775040"/>
              <a:ext cx="1137240" cy="22680"/>
            </a:xfrm>
            <a:custGeom>
              <a:avLst/>
              <a:gdLst>
                <a:gd name="textAreaLeft" fmla="*/ 0 w 1137240"/>
                <a:gd name="textAreaRight" fmla="*/ 1137600 w 11372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3" name="CustomShape 16"/>
            <p:cNvSpPr/>
            <p:nvPr/>
          </p:nvSpPr>
          <p:spPr>
            <a:xfrm>
              <a:off x="5083920" y="478116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4" name="CustomShape 17"/>
            <p:cNvSpPr/>
            <p:nvPr/>
          </p:nvSpPr>
          <p:spPr>
            <a:xfrm>
              <a:off x="4866120" y="4784760"/>
              <a:ext cx="11880" cy="36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5" name="CustomShape 18"/>
            <p:cNvSpPr/>
            <p:nvPr/>
          </p:nvSpPr>
          <p:spPr>
            <a:xfrm>
              <a:off x="5474520" y="476964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6" name="CustomShape 19"/>
            <p:cNvSpPr/>
            <p:nvPr/>
          </p:nvSpPr>
          <p:spPr>
            <a:xfrm>
              <a:off x="5502600" y="477504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7" name="CustomShape 20"/>
            <p:cNvSpPr/>
            <p:nvPr/>
          </p:nvSpPr>
          <p:spPr>
            <a:xfrm>
              <a:off x="4174920" y="477036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8" name="CustomShape 21"/>
            <p:cNvSpPr/>
            <p:nvPr/>
          </p:nvSpPr>
          <p:spPr>
            <a:xfrm>
              <a:off x="4489920" y="4775760"/>
              <a:ext cx="639720" cy="8280"/>
            </a:xfrm>
            <a:custGeom>
              <a:avLst/>
              <a:gdLst>
                <a:gd name="textAreaLeft" fmla="*/ 0 w 639720"/>
                <a:gd name="textAreaRight" fmla="*/ 640080 w 6397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59" name="CustomShape 22"/>
            <p:cNvSpPr/>
            <p:nvPr/>
          </p:nvSpPr>
          <p:spPr>
            <a:xfrm>
              <a:off x="5381640" y="477180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0" name="CustomShape 23"/>
            <p:cNvSpPr/>
            <p:nvPr/>
          </p:nvSpPr>
          <p:spPr>
            <a:xfrm>
              <a:off x="5407200" y="4777920"/>
              <a:ext cx="628560" cy="1368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1" name="CustomShape 24"/>
            <p:cNvSpPr/>
            <p:nvPr/>
          </p:nvSpPr>
          <p:spPr>
            <a:xfrm>
              <a:off x="10911960" y="475020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2" name="CustomShape 25"/>
            <p:cNvSpPr/>
            <p:nvPr/>
          </p:nvSpPr>
          <p:spPr>
            <a:xfrm>
              <a:off x="7459560" y="474264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3" name="CustomShape 26"/>
            <p:cNvSpPr/>
            <p:nvPr/>
          </p:nvSpPr>
          <p:spPr>
            <a:xfrm>
              <a:off x="7965720" y="4728960"/>
              <a:ext cx="30600" cy="3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4" name="CustomShape 27"/>
            <p:cNvSpPr/>
            <p:nvPr/>
          </p:nvSpPr>
          <p:spPr>
            <a:xfrm>
              <a:off x="10637640" y="47491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5" name="CustomShape 28"/>
            <p:cNvSpPr/>
            <p:nvPr/>
          </p:nvSpPr>
          <p:spPr>
            <a:xfrm>
              <a:off x="8979480" y="473940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6" name="CustomShape 29"/>
            <p:cNvSpPr/>
            <p:nvPr/>
          </p:nvSpPr>
          <p:spPr>
            <a:xfrm>
              <a:off x="7958880" y="47296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7" name="CustomShape 30"/>
            <p:cNvSpPr/>
            <p:nvPr/>
          </p:nvSpPr>
          <p:spPr>
            <a:xfrm>
              <a:off x="7221240" y="473184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8" name="CustomShape 31"/>
            <p:cNvSpPr/>
            <p:nvPr/>
          </p:nvSpPr>
          <p:spPr>
            <a:xfrm>
              <a:off x="7254360" y="47419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69" name="CustomShape 32"/>
            <p:cNvSpPr/>
            <p:nvPr/>
          </p:nvSpPr>
          <p:spPr>
            <a:xfrm>
              <a:off x="6459120" y="4736520"/>
              <a:ext cx="28800" cy="3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0" name="CustomShape 33"/>
            <p:cNvSpPr/>
            <p:nvPr/>
          </p:nvSpPr>
          <p:spPr>
            <a:xfrm>
              <a:off x="7183440" y="473940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1" name="CustomShape 34"/>
            <p:cNvSpPr/>
            <p:nvPr/>
          </p:nvSpPr>
          <p:spPr>
            <a:xfrm>
              <a:off x="11102040" y="4762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2" name="CustomShape 35"/>
            <p:cNvSpPr/>
            <p:nvPr/>
          </p:nvSpPr>
          <p:spPr>
            <a:xfrm>
              <a:off x="11178720" y="4757760"/>
              <a:ext cx="25920" cy="3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3" name="CustomShape 36"/>
            <p:cNvSpPr/>
            <p:nvPr/>
          </p:nvSpPr>
          <p:spPr>
            <a:xfrm>
              <a:off x="9420480" y="4744800"/>
              <a:ext cx="31680" cy="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4" name="CustomShape 37"/>
            <p:cNvSpPr/>
            <p:nvPr/>
          </p:nvSpPr>
          <p:spPr>
            <a:xfrm>
              <a:off x="10953360" y="478332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5" name="CustomShape 38"/>
            <p:cNvSpPr/>
            <p:nvPr/>
          </p:nvSpPr>
          <p:spPr>
            <a:xfrm>
              <a:off x="10974240" y="4782600"/>
              <a:ext cx="13680" cy="3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6" name="CustomShape 39"/>
            <p:cNvSpPr/>
            <p:nvPr/>
          </p:nvSpPr>
          <p:spPr>
            <a:xfrm>
              <a:off x="9206640" y="477504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7" name="CustomShape 40"/>
            <p:cNvSpPr/>
            <p:nvPr/>
          </p:nvSpPr>
          <p:spPr>
            <a:xfrm>
              <a:off x="11109600" y="4747680"/>
              <a:ext cx="268920" cy="97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920" bIns="-34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8" name="CustomShape 41"/>
            <p:cNvSpPr/>
            <p:nvPr/>
          </p:nvSpPr>
          <p:spPr>
            <a:xfrm>
              <a:off x="11153160" y="47779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79" name="CustomShape 42"/>
            <p:cNvSpPr/>
            <p:nvPr/>
          </p:nvSpPr>
          <p:spPr>
            <a:xfrm>
              <a:off x="648540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0" name="CustomShape 43"/>
            <p:cNvSpPr/>
            <p:nvPr/>
          </p:nvSpPr>
          <p:spPr>
            <a:xfrm>
              <a:off x="11086920" y="47660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1" name="CustomShape 44"/>
            <p:cNvSpPr/>
            <p:nvPr/>
          </p:nvSpPr>
          <p:spPr>
            <a:xfrm>
              <a:off x="6727680" y="478332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2" name="CustomShape 45"/>
            <p:cNvSpPr/>
            <p:nvPr/>
          </p:nvSpPr>
          <p:spPr>
            <a:xfrm>
              <a:off x="6786360" y="473184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3" name="CustomShape 46"/>
            <p:cNvSpPr/>
            <p:nvPr/>
          </p:nvSpPr>
          <p:spPr>
            <a:xfrm>
              <a:off x="6730560" y="4783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4" name="CustomShape 47"/>
            <p:cNvSpPr/>
            <p:nvPr/>
          </p:nvSpPr>
          <p:spPr>
            <a:xfrm>
              <a:off x="7859880" y="4772520"/>
              <a:ext cx="10080" cy="3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5" name="CustomShape 48"/>
            <p:cNvSpPr/>
            <p:nvPr/>
          </p:nvSpPr>
          <p:spPr>
            <a:xfrm>
              <a:off x="764208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6" name="CustomShape 49"/>
            <p:cNvSpPr/>
            <p:nvPr/>
          </p:nvSpPr>
          <p:spPr>
            <a:xfrm>
              <a:off x="9340920" y="47350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7" name="CustomShape 50"/>
            <p:cNvSpPr/>
            <p:nvPr/>
          </p:nvSpPr>
          <p:spPr>
            <a:xfrm>
              <a:off x="6717240" y="478332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8" name="CustomShape 51"/>
            <p:cNvSpPr/>
            <p:nvPr/>
          </p:nvSpPr>
          <p:spPr>
            <a:xfrm>
              <a:off x="8207640" y="47606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89" name="CustomShape 52"/>
            <p:cNvSpPr/>
            <p:nvPr/>
          </p:nvSpPr>
          <p:spPr>
            <a:xfrm>
              <a:off x="8173800" y="4757760"/>
              <a:ext cx="277560" cy="61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0" name="CustomShape 53"/>
            <p:cNvSpPr/>
            <p:nvPr/>
          </p:nvSpPr>
          <p:spPr>
            <a:xfrm>
              <a:off x="8308080" y="4764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1" name="CustomShape 54"/>
            <p:cNvSpPr/>
            <p:nvPr/>
          </p:nvSpPr>
          <p:spPr>
            <a:xfrm>
              <a:off x="8734680" y="476748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2" name="CustomShape 55"/>
            <p:cNvSpPr/>
            <p:nvPr/>
          </p:nvSpPr>
          <p:spPr>
            <a:xfrm>
              <a:off x="5724000" y="476748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3" name="CustomShape 56"/>
            <p:cNvSpPr/>
            <p:nvPr/>
          </p:nvSpPr>
          <p:spPr>
            <a:xfrm>
              <a:off x="9830880" y="4759920"/>
              <a:ext cx="23040" cy="36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4" name="CustomShape 57"/>
            <p:cNvSpPr/>
            <p:nvPr/>
          </p:nvSpPr>
          <p:spPr>
            <a:xfrm>
              <a:off x="8377200" y="4757760"/>
              <a:ext cx="16560" cy="36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5" name="CustomShape 58"/>
            <p:cNvSpPr/>
            <p:nvPr/>
          </p:nvSpPr>
          <p:spPr>
            <a:xfrm>
              <a:off x="9858240" y="4764240"/>
              <a:ext cx="67680" cy="36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6" name="CustomShape 59"/>
            <p:cNvSpPr/>
            <p:nvPr/>
          </p:nvSpPr>
          <p:spPr>
            <a:xfrm>
              <a:off x="9927360" y="47653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7" name="CustomShape 60"/>
            <p:cNvSpPr/>
            <p:nvPr/>
          </p:nvSpPr>
          <p:spPr>
            <a:xfrm>
              <a:off x="1446120" y="4724280"/>
              <a:ext cx="9820800" cy="62640"/>
            </a:xfrm>
            <a:custGeom>
              <a:avLst/>
              <a:gdLst>
                <a:gd name="textAreaLeft" fmla="*/ 0 w 9820800"/>
                <a:gd name="textAreaRight" fmla="*/ 9821160 w 982080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8" name="CustomShape 61"/>
            <p:cNvSpPr/>
            <p:nvPr/>
          </p:nvSpPr>
          <p:spPr>
            <a:xfrm>
              <a:off x="11114280" y="4760640"/>
              <a:ext cx="74160" cy="7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99" name="CustomShape 62"/>
            <p:cNvSpPr/>
            <p:nvPr/>
          </p:nvSpPr>
          <p:spPr>
            <a:xfrm>
              <a:off x="11153160" y="476424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0" name="CustomShape 63"/>
            <p:cNvSpPr/>
            <p:nvPr/>
          </p:nvSpPr>
          <p:spPr>
            <a:xfrm>
              <a:off x="11227680" y="4775040"/>
              <a:ext cx="146880" cy="612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1" name="CustomShape 64"/>
            <p:cNvSpPr/>
            <p:nvPr/>
          </p:nvSpPr>
          <p:spPr>
            <a:xfrm>
              <a:off x="11194560" y="47826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2" name="CustomShape 65"/>
            <p:cNvSpPr/>
            <p:nvPr/>
          </p:nvSpPr>
          <p:spPr>
            <a:xfrm>
              <a:off x="10316880" y="4738680"/>
              <a:ext cx="38160" cy="7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3" name="CustomShape 66"/>
            <p:cNvSpPr/>
            <p:nvPr/>
          </p:nvSpPr>
          <p:spPr>
            <a:xfrm>
              <a:off x="2422440" y="4740840"/>
              <a:ext cx="294480" cy="36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4" name="CustomShape 67"/>
            <p:cNvSpPr/>
            <p:nvPr/>
          </p:nvSpPr>
          <p:spPr>
            <a:xfrm>
              <a:off x="9338040" y="4739400"/>
              <a:ext cx="229320" cy="540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5" name="CustomShape 68"/>
            <p:cNvSpPr/>
            <p:nvPr/>
          </p:nvSpPr>
          <p:spPr>
            <a:xfrm>
              <a:off x="9339840" y="4735080"/>
              <a:ext cx="83520" cy="324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6" name="CustomShape 69"/>
            <p:cNvSpPr/>
            <p:nvPr/>
          </p:nvSpPr>
          <p:spPr>
            <a:xfrm>
              <a:off x="9737280" y="47786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7" name="CustomShape 70"/>
            <p:cNvSpPr/>
            <p:nvPr/>
          </p:nvSpPr>
          <p:spPr>
            <a:xfrm>
              <a:off x="9006840" y="473508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8" name="CustomShape 71"/>
            <p:cNvSpPr/>
            <p:nvPr/>
          </p:nvSpPr>
          <p:spPr>
            <a:xfrm>
              <a:off x="9046800" y="4735080"/>
              <a:ext cx="7920" cy="36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09" name="CustomShape 72"/>
            <p:cNvSpPr/>
            <p:nvPr/>
          </p:nvSpPr>
          <p:spPr>
            <a:xfrm>
              <a:off x="9730440" y="4784760"/>
              <a:ext cx="52560" cy="3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0" name="CustomShape 73"/>
            <p:cNvSpPr/>
            <p:nvPr/>
          </p:nvSpPr>
          <p:spPr>
            <a:xfrm>
              <a:off x="9395640" y="47682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1" name="CustomShape 74"/>
            <p:cNvSpPr/>
            <p:nvPr/>
          </p:nvSpPr>
          <p:spPr>
            <a:xfrm>
              <a:off x="8755560" y="473508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2" name="CustomShape 75"/>
            <p:cNvSpPr/>
            <p:nvPr/>
          </p:nvSpPr>
          <p:spPr>
            <a:xfrm>
              <a:off x="9098640" y="4777200"/>
              <a:ext cx="84600" cy="3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3" name="CustomShape 76"/>
            <p:cNvSpPr/>
            <p:nvPr/>
          </p:nvSpPr>
          <p:spPr>
            <a:xfrm>
              <a:off x="8674920" y="476208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4" name="CustomShape 77"/>
            <p:cNvSpPr/>
            <p:nvPr/>
          </p:nvSpPr>
          <p:spPr>
            <a:xfrm>
              <a:off x="8691120" y="4762080"/>
              <a:ext cx="45000" cy="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5" name="CustomShape 78"/>
            <p:cNvSpPr/>
            <p:nvPr/>
          </p:nvSpPr>
          <p:spPr>
            <a:xfrm>
              <a:off x="8491680" y="4760640"/>
              <a:ext cx="52560" cy="21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6" name="CustomShape 79"/>
            <p:cNvSpPr/>
            <p:nvPr/>
          </p:nvSpPr>
          <p:spPr>
            <a:xfrm>
              <a:off x="7772760" y="4728960"/>
              <a:ext cx="146160" cy="144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7" name="CustomShape 80"/>
            <p:cNvSpPr/>
            <p:nvPr/>
          </p:nvSpPr>
          <p:spPr>
            <a:xfrm>
              <a:off x="7920360" y="4728960"/>
              <a:ext cx="18360" cy="3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8" name="CustomShape 81"/>
            <p:cNvSpPr/>
            <p:nvPr/>
          </p:nvSpPr>
          <p:spPr>
            <a:xfrm>
              <a:off x="8689320" y="4780080"/>
              <a:ext cx="33480" cy="7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19" name="CustomShape 82"/>
            <p:cNvSpPr/>
            <p:nvPr/>
          </p:nvSpPr>
          <p:spPr>
            <a:xfrm>
              <a:off x="7677360" y="4728240"/>
              <a:ext cx="47880" cy="3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0" name="CustomShape 83"/>
            <p:cNvSpPr/>
            <p:nvPr/>
          </p:nvSpPr>
          <p:spPr>
            <a:xfrm>
              <a:off x="7907040" y="4756680"/>
              <a:ext cx="56160" cy="14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1" name="CustomShape 84"/>
            <p:cNvSpPr/>
            <p:nvPr/>
          </p:nvSpPr>
          <p:spPr>
            <a:xfrm>
              <a:off x="7524000" y="4733280"/>
              <a:ext cx="55440" cy="2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2" name="CustomShape 85"/>
            <p:cNvSpPr/>
            <p:nvPr/>
          </p:nvSpPr>
          <p:spPr>
            <a:xfrm>
              <a:off x="7803000" y="4757760"/>
              <a:ext cx="46800" cy="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3" name="CustomShape 86"/>
            <p:cNvSpPr/>
            <p:nvPr/>
          </p:nvSpPr>
          <p:spPr>
            <a:xfrm>
              <a:off x="7851240" y="4773600"/>
              <a:ext cx="133920" cy="612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4" name="CustomShape 87"/>
            <p:cNvSpPr/>
            <p:nvPr/>
          </p:nvSpPr>
          <p:spPr>
            <a:xfrm>
              <a:off x="7863480" y="477720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5" name="CustomShape 88"/>
            <p:cNvSpPr/>
            <p:nvPr/>
          </p:nvSpPr>
          <p:spPr>
            <a:xfrm>
              <a:off x="7267680" y="4765320"/>
              <a:ext cx="12600" cy="36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6" name="CustomShape 89"/>
            <p:cNvSpPr/>
            <p:nvPr/>
          </p:nvSpPr>
          <p:spPr>
            <a:xfrm>
              <a:off x="7566480" y="4777200"/>
              <a:ext cx="152640" cy="216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7" name="CustomShape 90"/>
            <p:cNvSpPr/>
            <p:nvPr/>
          </p:nvSpPr>
          <p:spPr>
            <a:xfrm>
              <a:off x="6885720" y="4728960"/>
              <a:ext cx="42120" cy="7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8" name="CustomShape 91"/>
            <p:cNvSpPr/>
            <p:nvPr/>
          </p:nvSpPr>
          <p:spPr>
            <a:xfrm>
              <a:off x="6886440" y="472896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29" name="CustomShape 92"/>
            <p:cNvSpPr/>
            <p:nvPr/>
          </p:nvSpPr>
          <p:spPr>
            <a:xfrm>
              <a:off x="7388640" y="4762800"/>
              <a:ext cx="59040" cy="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0" name="CustomShape 93"/>
            <p:cNvSpPr/>
            <p:nvPr/>
          </p:nvSpPr>
          <p:spPr>
            <a:xfrm>
              <a:off x="6697440" y="473328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1" name="CustomShape 94"/>
            <p:cNvSpPr/>
            <p:nvPr/>
          </p:nvSpPr>
          <p:spPr>
            <a:xfrm>
              <a:off x="6435360" y="4728960"/>
              <a:ext cx="45000" cy="72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2" name="CustomShape 95"/>
            <p:cNvSpPr/>
            <p:nvPr/>
          </p:nvSpPr>
          <p:spPr>
            <a:xfrm>
              <a:off x="6755040" y="4781160"/>
              <a:ext cx="68400" cy="216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3" name="CustomShape 96"/>
            <p:cNvSpPr/>
            <p:nvPr/>
          </p:nvSpPr>
          <p:spPr>
            <a:xfrm>
              <a:off x="4006440" y="4729680"/>
              <a:ext cx="1145880" cy="1368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4" name="CustomShape 97"/>
            <p:cNvSpPr/>
            <p:nvPr/>
          </p:nvSpPr>
          <p:spPr>
            <a:xfrm>
              <a:off x="5055480" y="4739400"/>
              <a:ext cx="27000" cy="36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5" name="CustomShape 98"/>
            <p:cNvSpPr/>
            <p:nvPr/>
          </p:nvSpPr>
          <p:spPr>
            <a:xfrm>
              <a:off x="3962160" y="4734360"/>
              <a:ext cx="42840" cy="36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6" name="CustomShape 99"/>
            <p:cNvSpPr/>
            <p:nvPr/>
          </p:nvSpPr>
          <p:spPr>
            <a:xfrm>
              <a:off x="5198400" y="4731120"/>
              <a:ext cx="103680" cy="144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7" name="CustomShape 100"/>
            <p:cNvSpPr/>
            <p:nvPr/>
          </p:nvSpPr>
          <p:spPr>
            <a:xfrm>
              <a:off x="5153760" y="4729680"/>
              <a:ext cx="52560" cy="7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8" name="CustomShape 101"/>
            <p:cNvSpPr/>
            <p:nvPr/>
          </p:nvSpPr>
          <p:spPr>
            <a:xfrm>
              <a:off x="5147280" y="4775760"/>
              <a:ext cx="41040" cy="3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39" name="CustomShape 102"/>
            <p:cNvSpPr/>
            <p:nvPr/>
          </p:nvSpPr>
          <p:spPr>
            <a:xfrm>
              <a:off x="4921920" y="4772520"/>
              <a:ext cx="70560" cy="7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0" name="CustomShape 103"/>
            <p:cNvSpPr/>
            <p:nvPr/>
          </p:nvSpPr>
          <p:spPr>
            <a:xfrm>
              <a:off x="4934520" y="478620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1" name="CustomShape 104"/>
            <p:cNvSpPr/>
            <p:nvPr/>
          </p:nvSpPr>
          <p:spPr>
            <a:xfrm>
              <a:off x="3612240" y="4742640"/>
              <a:ext cx="19440" cy="3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2" name="CustomShape 105"/>
            <p:cNvSpPr/>
            <p:nvPr/>
          </p:nvSpPr>
          <p:spPr>
            <a:xfrm>
              <a:off x="3330360" y="4735080"/>
              <a:ext cx="737280" cy="7560"/>
            </a:xfrm>
            <a:custGeom>
              <a:avLst/>
              <a:gdLst>
                <a:gd name="textAreaLeft" fmla="*/ 0 w 737280"/>
                <a:gd name="textAreaRight" fmla="*/ 737640 w 73728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3" name="CustomShape 106"/>
            <p:cNvSpPr/>
            <p:nvPr/>
          </p:nvSpPr>
          <p:spPr>
            <a:xfrm>
              <a:off x="2736360" y="4742640"/>
              <a:ext cx="1440" cy="3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4" name="CustomShape 107"/>
            <p:cNvSpPr/>
            <p:nvPr/>
          </p:nvSpPr>
          <p:spPr>
            <a:xfrm>
              <a:off x="2739240" y="4739400"/>
              <a:ext cx="101520" cy="14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5" name="CustomShape 108"/>
            <p:cNvSpPr/>
            <p:nvPr/>
          </p:nvSpPr>
          <p:spPr>
            <a:xfrm>
              <a:off x="2838600" y="4738680"/>
              <a:ext cx="72360" cy="46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6" name="CustomShape 109"/>
            <p:cNvSpPr/>
            <p:nvPr/>
          </p:nvSpPr>
          <p:spPr>
            <a:xfrm>
              <a:off x="3264840" y="4739400"/>
              <a:ext cx="32760" cy="3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7" name="CustomShape 110"/>
            <p:cNvSpPr/>
            <p:nvPr/>
          </p:nvSpPr>
          <p:spPr>
            <a:xfrm>
              <a:off x="3229920" y="4740840"/>
              <a:ext cx="33480" cy="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8" name="CustomShape 111"/>
            <p:cNvSpPr/>
            <p:nvPr/>
          </p:nvSpPr>
          <p:spPr>
            <a:xfrm>
              <a:off x="3090960" y="4739400"/>
              <a:ext cx="48600" cy="3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9" name="CustomShape 112"/>
            <p:cNvSpPr/>
            <p:nvPr/>
          </p:nvSpPr>
          <p:spPr>
            <a:xfrm>
              <a:off x="3141000" y="473940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0" name="CustomShape 113"/>
            <p:cNvSpPr/>
            <p:nvPr/>
          </p:nvSpPr>
          <p:spPr>
            <a:xfrm>
              <a:off x="3168360" y="4736520"/>
              <a:ext cx="60120" cy="3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400" bIns="-414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1" name="CustomShape 114"/>
            <p:cNvSpPr/>
            <p:nvPr/>
          </p:nvSpPr>
          <p:spPr>
            <a:xfrm>
              <a:off x="4624920" y="4784760"/>
              <a:ext cx="42120" cy="3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2" name="CustomShape 115"/>
            <p:cNvSpPr/>
            <p:nvPr/>
          </p:nvSpPr>
          <p:spPr>
            <a:xfrm>
              <a:off x="4416120" y="478332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3" name="CustomShape 116"/>
            <p:cNvSpPr/>
            <p:nvPr/>
          </p:nvSpPr>
          <p:spPr>
            <a:xfrm>
              <a:off x="4143600" y="4783320"/>
              <a:ext cx="271080" cy="1368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4" name="CustomShape 117"/>
            <p:cNvSpPr/>
            <p:nvPr/>
          </p:nvSpPr>
          <p:spPr>
            <a:xfrm>
              <a:off x="4345200" y="4798440"/>
              <a:ext cx="39240" cy="72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5" name="CustomShape 118"/>
            <p:cNvSpPr/>
            <p:nvPr/>
          </p:nvSpPr>
          <p:spPr>
            <a:xfrm>
              <a:off x="3815280" y="4769640"/>
              <a:ext cx="64800" cy="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6" name="CustomShape 119"/>
            <p:cNvSpPr/>
            <p:nvPr/>
          </p:nvSpPr>
          <p:spPr>
            <a:xfrm>
              <a:off x="3881520" y="4770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7" name="CustomShape 120"/>
            <p:cNvSpPr/>
            <p:nvPr/>
          </p:nvSpPr>
          <p:spPr>
            <a:xfrm>
              <a:off x="3855240" y="476964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8" name="CustomShape 121"/>
            <p:cNvSpPr/>
            <p:nvPr/>
          </p:nvSpPr>
          <p:spPr>
            <a:xfrm>
              <a:off x="2961360" y="4737240"/>
              <a:ext cx="37440" cy="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9" name="CustomShape 122"/>
            <p:cNvSpPr/>
            <p:nvPr/>
          </p:nvSpPr>
          <p:spPr>
            <a:xfrm>
              <a:off x="2003400" y="4741920"/>
              <a:ext cx="21240" cy="36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60" name="CustomShape 123"/>
            <p:cNvSpPr/>
            <p:nvPr/>
          </p:nvSpPr>
          <p:spPr>
            <a:xfrm>
              <a:off x="1669320" y="4771800"/>
              <a:ext cx="2520" cy="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61" name="CustomShape 124"/>
            <p:cNvSpPr/>
            <p:nvPr/>
          </p:nvSpPr>
          <p:spPr>
            <a:xfrm>
              <a:off x="1557000" y="4771800"/>
              <a:ext cx="111240" cy="3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CustomShape 1"/>
          <p:cNvSpPr/>
          <p:nvPr/>
        </p:nvSpPr>
        <p:spPr>
          <a:xfrm>
            <a:off x="1522440" y="1905120"/>
            <a:ext cx="9142560" cy="26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ko-KR" sz="5400" spc="-1" strike="noStrike">
                <a:solidFill>
                  <a:srgbClr val="333333"/>
                </a:solidFill>
                <a:latin typeface="맑은 고딕"/>
                <a:ea typeface="DejaVu Sans"/>
              </a:rPr>
              <a:t>대출 위험도 예측 모델</a:t>
            </a:r>
            <a:endParaRPr b="0" lang="en-US" sz="5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3" name="CustomShape 2"/>
          <p:cNvSpPr/>
          <p:nvPr/>
        </p:nvSpPr>
        <p:spPr>
          <a:xfrm>
            <a:off x="1522440" y="5105520"/>
            <a:ext cx="9142560" cy="106524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CustomShape 1"/>
          <p:cNvSpPr/>
          <p:nvPr/>
        </p:nvSpPr>
        <p:spPr>
          <a:xfrm>
            <a:off x="379440" y="990720"/>
            <a:ext cx="11504880" cy="56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3441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데이터 탐색 </a:t>
            </a: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(EDA)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8013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데이터셋의 다양한 특징들을 탐색하여 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Insight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을 얻는다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41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데이터 전처리 </a:t>
            </a: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(Preprocessing)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8013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Feature Engineering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8013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EDA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를 기반으로 한 데이터 전처리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(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업무 지식기반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41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Base-Line </a:t>
            </a:r>
            <a:r>
              <a:rPr b="0" lang="ko-KR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모델로 가장 간단한 머신러닝 모형 구현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8013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아무런 설정없이 생성한 모델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8013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EDA/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데이터전처리 결과 확인을 위한 모델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8013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모델 선택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튜닝의 기준이 될 모델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801360" indent="-342720">
              <a:lnSpc>
                <a:spcPct val="10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Base-Line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모델의 문제점을 파악하여 그것을 개선하는 방향으로 튜닝해 나간다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5" name="CustomShape 2"/>
          <p:cNvSpPr/>
          <p:nvPr/>
        </p:nvSpPr>
        <p:spPr>
          <a:xfrm>
            <a:off x="379440" y="152280"/>
            <a:ext cx="116571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ko-KR" sz="3200" spc="-1" strike="noStrike">
                <a:solidFill>
                  <a:srgbClr val="333333"/>
                </a:solidFill>
                <a:latin typeface="맑은 고딕"/>
                <a:ea typeface="DejaVu Sans"/>
              </a:rPr>
              <a:t>프로세스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CustomShape 1"/>
          <p:cNvSpPr/>
          <p:nvPr/>
        </p:nvSpPr>
        <p:spPr>
          <a:xfrm>
            <a:off x="379440" y="1036440"/>
            <a:ext cx="11504880" cy="54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666"/>
          </a:bodyPr>
          <a:p>
            <a:pPr marL="274320" indent="-273240">
              <a:lnSpc>
                <a:spcPct val="8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ko-KR" sz="2800" spc="-1" strike="noStrike">
                <a:solidFill>
                  <a:srgbClr val="333333"/>
                </a:solidFill>
                <a:latin typeface="맑은 고딕"/>
                <a:ea typeface="DejaVu Sans"/>
              </a:rPr>
              <a:t>문제에 대한 이해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3240">
              <a:lnSpc>
                <a:spcPct val="8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ko-KR" sz="2800" spc="-1" strike="noStrike">
                <a:solidFill>
                  <a:srgbClr val="333333"/>
                </a:solidFill>
                <a:latin typeface="맑은 고딕"/>
                <a:ea typeface="DejaVu Sans"/>
              </a:rPr>
              <a:t>데이터에 대한 이해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3240">
              <a:lnSpc>
                <a:spcPct val="8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333333"/>
                </a:solidFill>
                <a:latin typeface="맑은 고딕"/>
                <a:ea typeface="DejaVu Sans"/>
              </a:rPr>
              <a:t>Base-Line </a:t>
            </a:r>
            <a:r>
              <a:rPr b="0" lang="ko-KR" sz="2800" spc="-1" strike="noStrike">
                <a:solidFill>
                  <a:srgbClr val="333333"/>
                </a:solidFill>
                <a:latin typeface="맑은 고딕"/>
                <a:ea typeface="DejaVu Sans"/>
              </a:rPr>
              <a:t>모델을 위한 특성공학</a:t>
            </a:r>
            <a:r>
              <a:rPr b="0" lang="en-US" sz="2800" spc="-1" strike="noStrike">
                <a:solidFill>
                  <a:srgbClr val="333333"/>
                </a:solidFill>
                <a:latin typeface="맑은 고딕"/>
                <a:ea typeface="DejaVu Sans"/>
              </a:rPr>
              <a:t>(Feature Engineering)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9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결측치 검색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처리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,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9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이상치 검색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처리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9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범주형 전처리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9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Feature Scaling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9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Feature Selection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3240">
              <a:lnSpc>
                <a:spcPct val="8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500" spc="-1" strike="noStrike">
                <a:solidFill>
                  <a:srgbClr val="333333"/>
                </a:solidFill>
                <a:latin typeface="맑은 고딕"/>
                <a:ea typeface="DejaVu Sans"/>
              </a:rPr>
              <a:t>Base-Line </a:t>
            </a:r>
            <a:r>
              <a:rPr b="0" lang="ko-KR" sz="2500" spc="-1" strike="noStrike">
                <a:solidFill>
                  <a:srgbClr val="333333"/>
                </a:solidFill>
                <a:latin typeface="맑은 고딕"/>
                <a:ea typeface="DejaVu Sans"/>
              </a:rPr>
              <a:t>모델 선택 및 훈련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3240">
              <a:lnSpc>
                <a:spcPct val="8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ko-KR" sz="2500" spc="-1" strike="noStrike">
                <a:solidFill>
                  <a:srgbClr val="333333"/>
                </a:solidFill>
                <a:latin typeface="맑은 고딕"/>
                <a:ea typeface="DejaVu Sans"/>
              </a:rPr>
              <a:t>평가 지표에 맞춰 </a:t>
            </a:r>
            <a:r>
              <a:rPr b="0" lang="en-US" sz="2500" spc="-1" strike="noStrike">
                <a:solidFill>
                  <a:srgbClr val="333333"/>
                </a:solidFill>
                <a:latin typeface="맑은 고딕"/>
                <a:ea typeface="DejaVu Sans"/>
              </a:rPr>
              <a:t>Base-Line </a:t>
            </a:r>
            <a:r>
              <a:rPr b="0" lang="ko-KR" sz="2500" spc="-1" strike="noStrike">
                <a:solidFill>
                  <a:srgbClr val="333333"/>
                </a:solidFill>
                <a:latin typeface="맑은 고딕"/>
                <a:ea typeface="DejaVu Sans"/>
              </a:rPr>
              <a:t>테스트 및 검증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3240">
              <a:lnSpc>
                <a:spcPct val="80000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ko-KR" sz="2500" spc="-1" strike="noStrike">
                <a:solidFill>
                  <a:srgbClr val="333333"/>
                </a:solidFill>
                <a:latin typeface="맑은 고딕"/>
                <a:ea typeface="DejaVu Sans"/>
              </a:rPr>
              <a:t>검증 결과를 통해 문제점 발견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8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이전 단계 작업 반복을 통해 성능 개선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8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하이퍼파라미터 튜닝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7" name="CustomShape 2"/>
          <p:cNvSpPr/>
          <p:nvPr/>
        </p:nvSpPr>
        <p:spPr>
          <a:xfrm>
            <a:off x="379440" y="152280"/>
            <a:ext cx="116571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ko-KR" sz="3200" spc="-1" strike="noStrike">
                <a:solidFill>
                  <a:srgbClr val="333333"/>
                </a:solidFill>
                <a:latin typeface="맑은 고딕"/>
                <a:ea typeface="DejaVu Sans"/>
              </a:rPr>
              <a:t>프로세스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CustomShape 1"/>
          <p:cNvSpPr/>
          <p:nvPr/>
        </p:nvSpPr>
        <p:spPr>
          <a:xfrm>
            <a:off x="379440" y="990720"/>
            <a:ext cx="11504880" cy="56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999"/>
          </a:bodyPr>
          <a:p>
            <a:pPr marL="274320" indent="-27252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ko-KR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은행에서 대출 대상자 기존 데이터를 기반으로 </a:t>
            </a: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2</a:t>
            </a:r>
            <a:r>
              <a:rPr b="0" lang="ko-KR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년 안에 대출금 연체할 가능성이 있는지 여부를 예측하는 알고리즘 개발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252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ko-KR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요청 세부사항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대출 요청 고객이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2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년내 대출금을 연체할지 여부를 예측하는 모델 개발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현재 수입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지출 등의 데이터에 대해 은행 자체의 분석을 진행하여 대출자가 미래에</a:t>
            </a:r>
            <a:br>
              <a:rPr sz="1800"/>
            </a:b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돈을 갚을 수 있는지 확인 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수동적이고 시간이 소요되는 이러한 분석을 자동화 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252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ko-KR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알고리즘 결과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미래 일정 기간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(2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년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)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내에 채무 불이행 할지 여부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252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ko-KR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평가 지표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1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roc_auc </a:t>
            </a:r>
            <a:r>
              <a:rPr b="1" lang="ko-KR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점수</a:t>
            </a:r>
            <a:br>
              <a:rPr sz="1800"/>
            </a:b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 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9" name="CustomShape 2"/>
          <p:cNvSpPr/>
          <p:nvPr/>
        </p:nvSpPr>
        <p:spPr>
          <a:xfrm>
            <a:off x="379440" y="152280"/>
            <a:ext cx="116571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ko-KR" sz="3200" spc="-1" strike="noStrike">
                <a:solidFill>
                  <a:srgbClr val="333333"/>
                </a:solidFill>
                <a:latin typeface="맑은 고딕"/>
                <a:ea typeface="DejaVu Sans"/>
              </a:rPr>
              <a:t>문제에 대한 이해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CustomShape 1"/>
          <p:cNvSpPr/>
          <p:nvPr/>
        </p:nvSpPr>
        <p:spPr>
          <a:xfrm>
            <a:off x="379440" y="990720"/>
            <a:ext cx="11504880" cy="56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4320" indent="-27252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SeriousDlqin2yrs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목표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(Target)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변수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최근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2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년 동안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90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일 이상 연체한 적이 있는지 여부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값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: 1 (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연체한 적 있음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), 0 (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연체한 적 없음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252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RevolvingUtilizationOfUnsecuredLines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부동산과 할부 부채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(installment debit)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를 제외한 보유 자산 및 신용 대비 </a:t>
            </a:r>
            <a:br>
              <a:rPr sz="1800"/>
            </a:b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현재 운용할 수 있는 돈의 비율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777240" indent="-22680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Arial"/>
              <a:buChar char="▪"/>
            </a:pPr>
            <a:r>
              <a:rPr b="0" lang="ko-KR" sz="1800" spc="-1" strike="noStrike">
                <a:solidFill>
                  <a:srgbClr val="333333"/>
                </a:solidFill>
                <a:latin typeface="맑은 고딕"/>
                <a:ea typeface="DejaVu Sans"/>
              </a:rPr>
              <a:t>전체 운용가능한 돈 대비 현재 운용가능한 돈의 비율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float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ex)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신용카드 총한도가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100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통장 잔액이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200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만원인 상황에서 남은 신용카드 한도가 </a:t>
            </a:r>
            <a:br>
              <a:rPr sz="1800"/>
            </a:b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     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40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만원인 경우</a:t>
            </a:r>
            <a:br>
              <a:rPr sz="1800"/>
            </a:b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(200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+40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)/(200+100) = 240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/300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= 0.8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1" name="CustomShape 2"/>
          <p:cNvSpPr/>
          <p:nvPr/>
        </p:nvSpPr>
        <p:spPr>
          <a:xfrm>
            <a:off x="379440" y="152280"/>
            <a:ext cx="116571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ko-KR" sz="3200" spc="-1" strike="noStrike">
                <a:solidFill>
                  <a:srgbClr val="333333"/>
                </a:solidFill>
                <a:latin typeface="맑은 고딕"/>
                <a:ea typeface="DejaVu Sans"/>
              </a:rPr>
              <a:t>데이터 속성에 대한 이해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CustomShape 1"/>
          <p:cNvSpPr/>
          <p:nvPr/>
        </p:nvSpPr>
        <p:spPr>
          <a:xfrm>
            <a:off x="379440" y="990720"/>
            <a:ext cx="11504880" cy="56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252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Age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대출자의 나이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Integer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252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NumberOfTime30-59DaysPastDueNotWorse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최근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2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년 동안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30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일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~ 59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일 연체한 횟수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Integer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252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DebtRatio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전체수입 대비 월 부채 상환과 월 지출 합계의 비율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float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252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ex)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수입이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1000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만원인 사람이 한 달에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300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 씩 부채를 갚고 있고 </a:t>
            </a:r>
            <a:br>
              <a:rPr sz="1800"/>
            </a:b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     그 외 지출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(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생활비등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) 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비용이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500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만원인 경우</a:t>
            </a:r>
            <a:br>
              <a:rPr sz="1800"/>
            </a:b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(300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+ 500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)/1000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= 800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/1000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만원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= 0.8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3" name="CustomShape 2"/>
          <p:cNvSpPr/>
          <p:nvPr/>
        </p:nvSpPr>
        <p:spPr>
          <a:xfrm>
            <a:off x="379440" y="152280"/>
            <a:ext cx="116571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ko-KR" sz="3200" spc="-1" strike="noStrike">
                <a:solidFill>
                  <a:srgbClr val="333333"/>
                </a:solidFill>
                <a:latin typeface="맑은 고딕"/>
                <a:ea typeface="DejaVu Sans"/>
              </a:rPr>
              <a:t>데이터 속성에 대한 이해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CustomShape 1"/>
          <p:cNvSpPr/>
          <p:nvPr/>
        </p:nvSpPr>
        <p:spPr>
          <a:xfrm>
            <a:off x="379440" y="990720"/>
            <a:ext cx="11504880" cy="56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999"/>
          </a:bodyPr>
          <a:p>
            <a:pPr marL="274320" indent="-27324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MonthlyIncome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월 수입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Integer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324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NumberOfOpenCreditLinesAndLoans 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대출자가 보유중인 담보 대출 및 신용 대출 건수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Integer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324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NumberOfTimes90DaysLate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과거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90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일 이상 연체한 횟수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Integer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324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NumberRealEstateLoansOrLines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주택 담보 대출을 포함한 부동산 담보 대출 건수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Integer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5" name="CustomShape 2"/>
          <p:cNvSpPr/>
          <p:nvPr/>
        </p:nvSpPr>
        <p:spPr>
          <a:xfrm>
            <a:off x="379440" y="152280"/>
            <a:ext cx="116571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ko-KR" sz="3200" spc="-1" strike="noStrike">
                <a:solidFill>
                  <a:srgbClr val="333333"/>
                </a:solidFill>
                <a:latin typeface="맑은 고딕"/>
                <a:ea typeface="DejaVu Sans"/>
              </a:rPr>
              <a:t>데이터 속성에 대한 이해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CustomShape 1"/>
          <p:cNvSpPr/>
          <p:nvPr/>
        </p:nvSpPr>
        <p:spPr>
          <a:xfrm>
            <a:off x="379440" y="990720"/>
            <a:ext cx="11504880" cy="56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24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NumberOfTime60-89DaysPastDueNotWorse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최근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2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년간 </a:t>
            </a: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60 ~ 89</a:t>
            </a: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일 연체한 횟수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Integer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3240">
              <a:lnSpc>
                <a:spcPts val="3501"/>
              </a:lnSpc>
              <a:spcBef>
                <a:spcPts val="1800"/>
              </a:spcBef>
              <a:buClr>
                <a:srgbClr val="333333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333333"/>
                </a:solidFill>
                <a:latin typeface="맑은 고딕"/>
                <a:ea typeface="DejaVu Sans"/>
              </a:rPr>
              <a:t>NumberOfDependents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ko-KR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대출자를 제외한 부양 가족 수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73240">
              <a:lnSpc>
                <a:spcPct val="110000"/>
              </a:lnSpc>
              <a:spcBef>
                <a:spcPts val="601"/>
              </a:spcBef>
              <a:buClr>
                <a:srgbClr val="333333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333333"/>
                </a:solidFill>
                <a:latin typeface="맑은 고딕"/>
                <a:ea typeface="DejaVu Sans"/>
              </a:rPr>
              <a:t>Integer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ts val="3501"/>
              </a:lnSpc>
              <a:spcBef>
                <a:spcPts val="18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7" name="CustomShape 2"/>
          <p:cNvSpPr/>
          <p:nvPr/>
        </p:nvSpPr>
        <p:spPr>
          <a:xfrm>
            <a:off x="379440" y="152280"/>
            <a:ext cx="116571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ko-KR" sz="3200" spc="-1" strike="noStrike">
                <a:solidFill>
                  <a:srgbClr val="333333"/>
                </a:solidFill>
                <a:latin typeface="맑은 고딕"/>
                <a:ea typeface="DejaVu Sans"/>
              </a:rPr>
              <a:t>데이터 속성에 대한 이해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LibreOffice/24.2.2.2$Windows_X86_64 LibreOffice_project/d56cc158d8a96260b836f100ef4b4ef25d6f1a01</Application>
  <AppVersion>15.0000</AppVersion>
  <Words>473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2013-04-05T19:59:21Z</dcterms:created>
  <dc:creator>Summer</dc:creator>
  <dc:description/>
  <dc:language>ko-KR</dc:language>
  <cp:lastModifiedBy/>
  <dcterms:modified xsi:type="dcterms:W3CDTF">2024-10-31T13:59:30Z</dcterms:modified>
  <cp:revision>3</cp:revision>
  <dc:subject/>
  <dc:title>제목 레이아웃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Notes">
    <vt:i4>3</vt:i4>
  </property>
  <property fmtid="{D5CDD505-2E9C-101B-9397-08002B2CF9AE}" pid="4" name="PresentationFormat">
    <vt:lpwstr>사용자 지정</vt:lpwstr>
  </property>
  <property fmtid="{D5CDD505-2E9C-101B-9397-08002B2CF9AE}" pid="5" name="Slides">
    <vt:i4>8</vt:i4>
  </property>
</Properties>
</file>