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301" r:id="rId3"/>
    <p:sldId id="257" r:id="rId4"/>
    <p:sldId id="258" r:id="rId5"/>
    <p:sldId id="290" r:id="rId6"/>
    <p:sldId id="271" r:id="rId7"/>
    <p:sldId id="278" r:id="rId8"/>
    <p:sldId id="277" r:id="rId9"/>
    <p:sldId id="280" r:id="rId10"/>
    <p:sldId id="279" r:id="rId11"/>
    <p:sldId id="282" r:id="rId12"/>
    <p:sldId id="281" r:id="rId13"/>
    <p:sldId id="284" r:id="rId14"/>
    <p:sldId id="283" r:id="rId15"/>
    <p:sldId id="287" r:id="rId16"/>
    <p:sldId id="295" r:id="rId17"/>
    <p:sldId id="296" r:id="rId18"/>
    <p:sldId id="300" r:id="rId19"/>
    <p:sldId id="285" r:id="rId20"/>
    <p:sldId id="298" r:id="rId21"/>
    <p:sldId id="272" r:id="rId22"/>
    <p:sldId id="294" r:id="rId23"/>
    <p:sldId id="297" r:id="rId24"/>
    <p:sldId id="292" r:id="rId25"/>
    <p:sldId id="289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499" autoAdjust="0"/>
  </p:normalViewPr>
  <p:slideViewPr>
    <p:cSldViewPr snapToGrid="0">
      <p:cViewPr>
        <p:scale>
          <a:sx n="48" d="100"/>
          <a:sy n="48" d="100"/>
        </p:scale>
        <p:origin x="13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9674-CF9C-4838-B792-A07FBF9BF61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D6A3C-401A-4A83-B4B3-87212BA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4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3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11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2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4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6A3C-401A-4A83-B4B3-87212BA0C7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8FA-CDAE-A9E3-62A5-B2E575B63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19EEB-8B0C-E694-A110-4220FB5C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8276-1E74-4478-754F-ECD4D5AC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3399-BA03-5DF1-1C86-21D90E2F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A6F1-751A-47DD-2673-943A1232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D0B0-B6BD-8042-47F9-632F93EF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D81F3-ECC5-4E14-554A-7353A5E15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7561-2A2B-34D0-CF0B-CE19277A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FBA3-BA7E-5B53-08E6-53E91B66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B041-FF3C-0C52-3571-1CD38D4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87B71-7828-D180-C7B0-586111E3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9FE3-0B72-C4E2-D8C0-1B2CD992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E0913-6849-74EF-199A-DCC026CE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5B9E-85E0-76D2-CB99-794261AE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BDCD-7FAA-4A01-B8EB-23A8BD16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A3A-B752-BE12-E820-472033C8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3F31-0A77-95E9-32F2-7196066E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250C-B449-6913-DF62-7FD66C48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2E93-BECF-FAE6-E248-C182D1FA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07DB-C5CA-575A-8E24-70A8546C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955B-6808-0BF2-83EF-7F540A61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FDDB-2524-0F43-8023-1FF0E09A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777C-3610-2F0A-F356-6DB86CF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B850-8A42-2EE1-2CEE-E29DDF5F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FD7F-E3AE-F53A-E25C-C37C3F06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E6B3-77CC-5850-B01F-D57C1E8D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48D2-09ED-41AB-2ADA-C6D79BE6A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50A6A-1F02-0A40-4631-88BC4EA92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656B-4451-126B-8250-264A39F8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56C4-A389-73AD-7E96-679E243B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F58C-0DFD-4691-6BD0-A81FDF16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A765-727B-18C7-2F43-F0D54BB6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DC8A-EEDD-DEE4-4562-A3230F1D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E6BD-DA13-EF7E-6799-7AC553FC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73D2E-EF12-623F-DE49-96E5575B6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451A3-446D-71CB-62A3-5C694938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26194-CF2D-4682-EFC4-62B2B64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E3496-E79C-16E8-8516-D1AF5745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CC81D-DF97-7AC7-6D5B-03B94CAE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4A3-B6AC-0836-8EF5-67D7BEB4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DE7E0-2CC1-0F70-BFC2-A0650CE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C2DB6-49C5-AEDD-AC43-FDA39A78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F33D8-A8C7-9372-D40B-C6E3106A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6B77C-F533-1F64-9771-FF826F3B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091E5-0251-99C2-E47D-138F36FE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DE53-72EC-B35C-A8A2-BB87F73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6C16-88E2-69B4-9727-C4F6C627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8995-7A7D-BA8F-5DCE-58E8BBD5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1FBF6-43A0-3745-053A-3128A70C3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8344A-8689-D65C-FAF3-0BA27EB3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E6A8-DCE3-3A78-B1C9-2FD33540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39581-5D5B-5C12-53F9-CB6460A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20B-FD55-4B73-C679-165FC3DE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F611D-C26C-0342-983A-4DC5B325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066B-A437-9448-6E75-A887F13E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4100-3177-085F-C587-5C3005B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4DB14-1146-23A4-B031-11301133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1D87-94C3-31C2-B99A-841A3772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1F144-CB18-8BD6-9C8C-40BB2E15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C0E7-1E82-76F8-C6CE-50B5D753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02035-FE76-7157-8BC2-8520354B3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E762-BD63-45BF-A3EB-CE8568196D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3BA3-DA7B-3F08-5AA5-67E409341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4D39-C2CD-D2A8-2AF4-86D1E34E2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C329-E8E6-4A52-B21D-FFDC7CB2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en/view-image.php?image=209455&amp;picture=docto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23275-59F5-B5C8-1060-2E67868F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2770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Comparative Study of Medicare Payments for Common Conditions Across States   2021</a:t>
            </a:r>
            <a:endParaRPr lang="en-US" sz="5400" dirty="0"/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row of samples for medical testing">
            <a:extLst>
              <a:ext uri="{FF2B5EF4-FFF2-40B4-BE49-F238E27FC236}">
                <a16:creationId xmlns:a16="http://schemas.microsoft.com/office/drawing/2014/main" id="{54D2318C-6ECA-E995-5461-0D5F6049E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12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318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E7C21E4F-53C4-2C2A-7811-439110EB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180" y="914400"/>
            <a:ext cx="8553692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4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031F9BCC-9E6C-F48A-C47C-E7056FB9C45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53" y="914400"/>
            <a:ext cx="4943055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C16C686E-0503-1DD6-D572-F966324857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91" y="914400"/>
            <a:ext cx="4943055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0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5" name="Rectangle 3277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57A82519-EFDB-DAE9-368A-7654C5B2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017179"/>
            <a:ext cx="10134600" cy="47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2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9" name="Rectangle 3584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5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9A6E77D0-63AB-9092-8D4E-FFBB077F6F3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0" y="914400"/>
            <a:ext cx="4867341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id="{EEDB76D8-7296-9828-0CAE-46C383088A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478" y="914400"/>
            <a:ext cx="4867341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29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3" name="Rectangle 3482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77B4F6A-5863-F878-0B88-3F3610F4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8337" y="914400"/>
            <a:ext cx="8179126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2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2" name="Rectangle 379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14" name="Freeform: Shape 379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16" name="Rectangle 379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18" name="Rectangle 379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20" name="Freeform: Shape 379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922" name="Isosceles Triangle 379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949F0EE6-EF2B-4036-28E4-8D94A40DC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0670" y="609859"/>
            <a:ext cx="9070636" cy="557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24" name="Isosceles Triangle 379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1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F4BA3-BEFD-0DAD-39A2-55A8F2BC5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7"/>
          <a:stretch/>
        </p:blipFill>
        <p:spPr>
          <a:xfrm>
            <a:off x="615790" y="277793"/>
            <a:ext cx="10960420" cy="6134582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323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8BD59-FBAE-5005-EBF2-41695442B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474562"/>
            <a:ext cx="10671858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ADC44-DC0D-1C00-178E-79DF17EE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4" y="648182"/>
            <a:ext cx="10648708" cy="53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5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368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873" name="Group 368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6874" name="Freeform: Shape 368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75" name="Rectangle 368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77" name="Rectangle 368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9" name="Isosceles Triangle 368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54EB54D4-6ED4-A501-4208-B1BDB6AE4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456" y="643466"/>
            <a:ext cx="9120679" cy="557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6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B999-A99C-0329-18FB-7BB1355C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037" y="1128094"/>
            <a:ext cx="5279543" cy="1415270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Analysis:</a:t>
            </a:r>
          </a:p>
        </p:txBody>
      </p:sp>
      <p:pic>
        <p:nvPicPr>
          <p:cNvPr id="15" name="Picture 14" descr="A person wearing a white coat pointing at something&#10;&#10;Description automatically generated">
            <a:extLst>
              <a:ext uri="{FF2B5EF4-FFF2-40B4-BE49-F238E27FC236}">
                <a16:creationId xmlns:a16="http://schemas.microsoft.com/office/drawing/2014/main" id="{C1B2F59A-E7DB-2F4F-32E7-F81F0EDA9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3" b="9439"/>
          <a:stretch/>
        </p:blipFill>
        <p:spPr>
          <a:xfrm>
            <a:off x="-9886" y="10"/>
            <a:ext cx="5893851" cy="685799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37C4-0623-C65D-9DAE-E0FB34AC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037" y="1921566"/>
            <a:ext cx="5279543" cy="4220818"/>
          </a:xfrm>
        </p:spPr>
        <p:txBody>
          <a:bodyPr>
            <a:normAutofit/>
          </a:bodyPr>
          <a:lstStyle/>
          <a:p>
            <a:r>
              <a:rPr lang="en-US" sz="1600" dirty="0"/>
              <a:t>1.  CA is the #1 State with the most Medicare beneficiaries while PA ranked 5</a:t>
            </a:r>
            <a:r>
              <a:rPr lang="en-US" sz="1600" baseline="30000" dirty="0"/>
              <a:t>th</a:t>
            </a:r>
            <a:r>
              <a:rPr lang="en-US" sz="1600" dirty="0"/>
              <a:t>.</a:t>
            </a:r>
          </a:p>
          <a:p>
            <a:r>
              <a:rPr lang="en-US" sz="1600" dirty="0"/>
              <a:t>2. Respiratory Infection and Inflammation is the #1 condition during the year 2021.</a:t>
            </a:r>
          </a:p>
          <a:p>
            <a:r>
              <a:rPr lang="en-US" sz="1600" dirty="0"/>
              <a:t>3. Heart Failure is the average submitted and paid condition.    </a:t>
            </a:r>
          </a:p>
          <a:p>
            <a:r>
              <a:rPr lang="en-US" sz="1600" dirty="0"/>
              <a:t>4. CA ranked #1 State in Total Discharges while PA ranked 5</a:t>
            </a:r>
            <a:r>
              <a:rPr lang="en-US" sz="1600" baseline="30000" dirty="0"/>
              <a:t>th</a:t>
            </a:r>
            <a:r>
              <a:rPr lang="en-US" sz="1600" dirty="0"/>
              <a:t>.  </a:t>
            </a:r>
          </a:p>
          <a:p>
            <a:r>
              <a:rPr lang="en-US" sz="1600" dirty="0"/>
              <a:t>5. Septicemia or Severe Sepsis is less submitted in NY but got the most Medicare payment.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15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22A64-A6D5-CC32-0FDD-A582FA50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2" y="1030147"/>
            <a:ext cx="10857053" cy="45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7F20ED1F-E05A-A5FB-6690-DA5F81B00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763929" y="643466"/>
            <a:ext cx="10648709" cy="57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9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6C83E-2B4D-8851-8A95-7EF1430A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4" y="324091"/>
            <a:ext cx="11482086" cy="60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6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CC0A1-4ABA-C82C-7E7D-F979F9B4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833437"/>
            <a:ext cx="10787605" cy="54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5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90A97E66-4F94-9D71-410D-20E99E131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t="15484" b="87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FCB92-EA17-0092-89B6-190829C6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0000"/>
                </a:solidFill>
                <a:latin typeface="Forte Forward" panose="020F0502020204030204" pitchFamily="2" charset="0"/>
                <a:cs typeface="Forte Forward" panose="020F0502020204030204" pitchFamily="2" charset="0"/>
              </a:rPr>
              <a:t>Thank you!!!!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13BD0-517F-2186-9D65-A887C957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3514852"/>
            <a:ext cx="9795637" cy="174294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Baguet Script" panose="00000500000000000000" pitchFamily="2" charset="0"/>
              </a:rPr>
              <a:t>Ved</a:t>
            </a:r>
          </a:p>
          <a:p>
            <a:pPr algn="ctr"/>
            <a:r>
              <a:rPr lang="en-US" sz="1800" dirty="0">
                <a:solidFill>
                  <a:schemeClr val="accent1"/>
                </a:solidFill>
                <a:latin typeface="Baguet Script" panose="00000500000000000000" pitchFamily="2" charset="0"/>
              </a:rPr>
              <a:t>Keri</a:t>
            </a:r>
          </a:p>
          <a:p>
            <a:pPr algn="ctr"/>
            <a:r>
              <a:rPr lang="en-US" sz="1800" dirty="0">
                <a:solidFill>
                  <a:schemeClr val="accent1"/>
                </a:solidFill>
                <a:latin typeface="Baguet Script" panose="00000500000000000000" pitchFamily="2" charset="0"/>
              </a:rPr>
              <a:t>Teresita</a:t>
            </a:r>
          </a:p>
          <a:p>
            <a:pPr algn="ctr"/>
            <a:r>
              <a:rPr lang="en-US" sz="1800" dirty="0" err="1">
                <a:solidFill>
                  <a:schemeClr val="accent1"/>
                </a:solidFill>
                <a:latin typeface="Baguet Script" panose="00000500000000000000" pitchFamily="2" charset="0"/>
              </a:rPr>
              <a:t>Eirynell</a:t>
            </a:r>
            <a:endParaRPr lang="en-US" sz="1800" dirty="0">
              <a:solidFill>
                <a:schemeClr val="accent1"/>
              </a:solidFill>
              <a:latin typeface="Baguet Script" panose="00000500000000000000" pitchFamily="2" charset="0"/>
            </a:endParaRPr>
          </a:p>
          <a:p>
            <a:pPr algn="ctr"/>
            <a:r>
              <a:rPr lang="en-US" sz="1800" dirty="0">
                <a:solidFill>
                  <a:schemeClr val="accent1"/>
                </a:solidFill>
                <a:latin typeface="Baguet Script" panose="00000500000000000000" pitchFamily="2" charset="0"/>
              </a:rPr>
              <a:t>Group 6 </a:t>
            </a:r>
          </a:p>
          <a:p>
            <a:pPr algn="ctr"/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8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2FC6AFC-32AD-4EEA-1AA1-F79CB98DB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983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Picture 4" descr="A screenshot of a medical information&#10;&#10;Description automatically generated">
            <a:extLst>
              <a:ext uri="{FF2B5EF4-FFF2-40B4-BE49-F238E27FC236}">
                <a16:creationId xmlns:a16="http://schemas.microsoft.com/office/drawing/2014/main" id="{0F71F938-0B13-35AF-4602-F9C616BA6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646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8884128B-D13F-5B60-BFDD-108DA22B4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8570" y="9627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ADECB08-3823-0B94-CB6E-DAE42A02E74D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4137990" y="1470990"/>
            <a:ext cx="3407797" cy="180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61B39A-4E39-8021-385C-8DF566C4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509" y="231493"/>
            <a:ext cx="3628991" cy="614615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kern="1200" dirty="0">
                <a:latin typeface="Forte Forward" pitchFamily="2" charset="0"/>
                <a:cs typeface="Forte Forward" pitchFamily="2" charset="0"/>
              </a:rPr>
            </a:br>
            <a:br>
              <a:rPr lang="en-US" sz="3200" kern="1200" dirty="0">
                <a:latin typeface="Forte Forward" pitchFamily="2" charset="0"/>
                <a:cs typeface="Forte Forward" pitchFamily="2" charset="0"/>
              </a:rPr>
            </a:br>
            <a:r>
              <a:rPr lang="en-US" sz="3200" kern="1200" dirty="0">
                <a:latin typeface="Forte Forward" pitchFamily="2" charset="0"/>
                <a:cs typeface="Forte Forward" pitchFamily="2" charset="0"/>
              </a:rPr>
              <a:t>Top 10 Conditions</a:t>
            </a:r>
            <a:br>
              <a:rPr lang="en-US" sz="3200" kern="1200" dirty="0">
                <a:latin typeface="Forte Forward" pitchFamily="2" charset="0"/>
                <a:cs typeface="Forte Forward" pitchFamily="2" charset="0"/>
              </a:rPr>
            </a:br>
            <a:br>
              <a:rPr lang="en-US" sz="32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1. Respiratory Infections and  	Inflammations with MCC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2. Septicemia or Severe Sepsis  w/ MCC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3. Heart Failure &amp; Shock with MCC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4. Septicemia or Severe Sepsis w/o MCC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5. Simple Pneumonia and Pleurisy w/MCC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6. Urinary Tract Infection w/o MCC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7. Renal Failure with 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8. Pulmonary Edema and Respiratory 	Failure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9. Gastrointestinal Hemorrhage w/ 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r>
              <a:rPr lang="en-US" sz="1600" kern="1200" dirty="0">
                <a:latin typeface="+mn-lt"/>
                <a:ea typeface="+mj-ea"/>
                <a:cs typeface="+mj-cs"/>
              </a:rPr>
              <a:t>10. Digestive Disorders w/o MCC</a:t>
            </a:r>
            <a:br>
              <a:rPr lang="en-US" sz="1600" kern="1200" dirty="0">
                <a:latin typeface="+mn-lt"/>
                <a:ea typeface="+mj-ea"/>
                <a:cs typeface="+mj-cs"/>
              </a:rPr>
            </a:br>
            <a:br>
              <a:rPr lang="en-US" sz="1600" kern="1200" dirty="0">
                <a:latin typeface="+mn-lt"/>
                <a:ea typeface="+mj-ea"/>
                <a:cs typeface="+mj-cs"/>
              </a:rPr>
            </a:br>
            <a:endParaRPr lang="en-US" sz="1600" kern="1200" dirty="0"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3D5535-BA16-F94D-9D58-FC1A3F47E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86"/>
          <a:stretch/>
        </p:blipFill>
        <p:spPr bwMode="auto">
          <a:xfrm>
            <a:off x="410500" y="555585"/>
            <a:ext cx="6593755" cy="556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4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Rectangle 20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7" name="Freeform: Shape 20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reeform: Shape 20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5" name="Isosceles Triangle 20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colorful pie chart with black text&#10;&#10;Description automatically generated">
            <a:extLst>
              <a:ext uri="{FF2B5EF4-FFF2-40B4-BE49-F238E27FC236}">
                <a16:creationId xmlns:a16="http://schemas.microsoft.com/office/drawing/2014/main" id="{BBC6347E-E758-B0D6-A43E-5D5A7511F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 r="8616"/>
          <a:stretch/>
        </p:blipFill>
        <p:spPr bwMode="auto">
          <a:xfrm>
            <a:off x="544010" y="405114"/>
            <a:ext cx="11088548" cy="594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7" name="Isosceles Triangle 20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69" name="Rectangle 4096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76E6F03-D2E5-4BBB-864B-C323E0F4E34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32" y="914400"/>
            <a:ext cx="4814664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8D45B99B-7A54-51CB-96E4-3E1DC3D04E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03" y="914400"/>
            <a:ext cx="4814664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7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83" name="Rectangle 2458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8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 descr="A graph of blue rectangular objects&#10;&#10;Description automatically generated">
            <a:extLst>
              <a:ext uri="{FF2B5EF4-FFF2-40B4-BE49-F238E27FC236}">
                <a16:creationId xmlns:a16="http://schemas.microsoft.com/office/drawing/2014/main" id="{8C621B0D-3334-BD5C-9F1D-B73C9B73E4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2343" y="914400"/>
            <a:ext cx="9331114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45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7" name="Rectangle 2765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B55F14C8-EDBC-167B-5F11-39A736EE31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67" y="914400"/>
            <a:ext cx="4773336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5AB0ED71-E709-D773-AF25-6BEE752D78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096" y="914400"/>
            <a:ext cx="4773336" cy="49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0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1" name="Rectangle 2663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FBC6C5E0-C76E-D7B9-7EED-272789FF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928500"/>
            <a:ext cx="10134600" cy="49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2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CAB62817-F13D-B721-4A7E-9BFC1F54155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01" y="914400"/>
            <a:ext cx="4846132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C6E202F1-BAC4-7815-A512-2FAB1D59C8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66" y="914400"/>
            <a:ext cx="4846132" cy="49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6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219</Words>
  <Application>Microsoft Office PowerPoint</Application>
  <PresentationFormat>Widescreen</PresentationFormat>
  <Paragraphs>31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Agency FB</vt:lpstr>
      <vt:lpstr>Arial</vt:lpstr>
      <vt:lpstr>Baguet Script</vt:lpstr>
      <vt:lpstr>Calibri</vt:lpstr>
      <vt:lpstr>Calibri Light</vt:lpstr>
      <vt:lpstr>Forte Forward</vt:lpstr>
      <vt:lpstr>Impact</vt:lpstr>
      <vt:lpstr>Office Theme</vt:lpstr>
      <vt:lpstr>Comparative Study of Medicare Payments for Common Conditions Across States   2021</vt:lpstr>
      <vt:lpstr>Analysis:</vt:lpstr>
      <vt:lpstr>  Top 10 Conditions  1. Respiratory Infections and   Inflammations with MCC 2. Septicemia or Severe Sepsis  w/ MCC 3. Heart Failure &amp; Shock with MCC 4. Septicemia or Severe Sepsis w/o MCC 5. Simple Pneumonia and Pleurisy w/MCC 6. Urinary Tract Infection w/o MCC 7. Renal Failure with CC 8. Pulmonary Edema and Respiratory  Failure 9. Gastrointestinal Hemorrhage w/ CC 10. Digestive Disorders w/o MCC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Tess Lepasana</dc:creator>
  <cp:lastModifiedBy>Tess Lepasana</cp:lastModifiedBy>
  <cp:revision>66</cp:revision>
  <dcterms:created xsi:type="dcterms:W3CDTF">2023-10-23T19:41:11Z</dcterms:created>
  <dcterms:modified xsi:type="dcterms:W3CDTF">2023-10-25T14:46:57Z</dcterms:modified>
</cp:coreProperties>
</file>