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77" r:id="rId6"/>
    <p:sldId id="261" r:id="rId7"/>
    <p:sldId id="260" r:id="rId8"/>
    <p:sldId id="262" r:id="rId9"/>
    <p:sldId id="263" r:id="rId10"/>
    <p:sldId id="264" r:id="rId11"/>
    <p:sldId id="278" r:id="rId12"/>
    <p:sldId id="265" r:id="rId13"/>
    <p:sldId id="266" r:id="rId14"/>
    <p:sldId id="267" r:id="rId15"/>
    <p:sldId id="268" r:id="rId16"/>
    <p:sldId id="269" r:id="rId17"/>
    <p:sldId id="270" r:id="rId18"/>
    <p:sldId id="271" r:id="rId19"/>
    <p:sldId id="272" r:id="rId20"/>
    <p:sldId id="273" r:id="rId21"/>
    <p:sldId id="279" r:id="rId22"/>
    <p:sldId id="274" r:id="rId23"/>
    <p:sldId id="275" r:id="rId24"/>
    <p:sldId id="276" r:id="rId25"/>
  </p:sldIdLst>
  <p:sldSz cx="9144000" cy="5143500" type="screen16x9"/>
  <p:notesSz cx="6858000" cy="9144000"/>
  <p:embeddedFontLs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E2E11F-2EA6-47F5-B076-9AB339E93CCA}">
  <a:tblStyle styleId="{A6E2E11F-2EA6-47F5-B076-9AB339E93C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772020f0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772020f0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6ec87cae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6ec87cae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911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6ec87cae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6ec87cae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6ec87cae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6ec87cae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6ec87caec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6ec87cae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6ec87cae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6ec87cae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6ec87caec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6ec87caec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6ec87cae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6ec87cae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6ec87caec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6ec87cae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6ec87caec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6ec87caec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6ec87caec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6ec87caec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6ec87caec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6ec87caec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166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6ec87cae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6ec87cae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772020e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772020e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6ec87cae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a6ec87cae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964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6ec87cae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6ec87cae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6ec87cae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6ec87cae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772020f0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772020f0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6ec87cae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6ec87cae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hyperlink" Target="https://towardsdatascience.com/machine-learning-general-process-8f1b510bd8af" TargetMode="External"/><Relationship Id="rId3" Type="http://schemas.openxmlformats.org/officeDocument/2006/relationships/hyperlink" Target="https://ieeexplore.ieee.org/document/8672274" TargetMode="External"/><Relationship Id="rId7" Type="http://schemas.openxmlformats.org/officeDocument/2006/relationships/hyperlink" Target="https://towardsdatascience.com/support-vector-machine-introduction-to-machine-learning-algorithms-934a444fca47"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hyperlink" Target="https://medium.com/@AI_with_Kain/understanding-of-multilayer-perceptron-mlp-8f179c4a135f" TargetMode="External"/><Relationship Id="rId5" Type="http://schemas.openxmlformats.org/officeDocument/2006/relationships/hyperlink" Target="https://www.tutorialspoint.com/machine_learning_with_python/machine_learning_with_python_classification_algorithms_random_forest.htm" TargetMode="External"/><Relationship Id="rId4" Type="http://schemas.openxmlformats.org/officeDocument/2006/relationships/hyperlink" Target="https://www.kaggle.com/xwolf12/malicious-and-benign-website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8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sz="4600"/>
          </a:p>
          <a:p>
            <a:pPr marL="0" lvl="0" indent="0" algn="l" rtl="0">
              <a:spcBef>
                <a:spcPts val="0"/>
              </a:spcBef>
              <a:spcAft>
                <a:spcPts val="0"/>
              </a:spcAft>
              <a:buNone/>
            </a:pPr>
            <a:r>
              <a:rPr lang="en" sz="4600"/>
              <a:t>  </a:t>
            </a:r>
            <a:r>
              <a:rPr lang="en" sz="3500"/>
              <a:t>CS7712  -  SECURITY LABORATORY</a:t>
            </a:r>
            <a:endParaRPr sz="350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u="sng"/>
              <a:t>Mini Project</a:t>
            </a:r>
            <a:endParaRPr sz="2400" u="sng"/>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Pre-processing </a:t>
            </a:r>
            <a:endParaRPr/>
          </a:p>
        </p:txBody>
      </p:sp>
      <p:sp>
        <p:nvSpPr>
          <p:cNvPr id="116" name="Google Shape;116;p21"/>
          <p:cNvSpPr txBox="1">
            <a:spLocks noGrp="1"/>
          </p:cNvSpPr>
          <p:nvPr>
            <p:ph type="body" idx="1"/>
          </p:nvPr>
        </p:nvSpPr>
        <p:spPr>
          <a:xfrm>
            <a:off x="246325" y="1836350"/>
            <a:ext cx="8522400" cy="3013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200">
              <a:solidFill>
                <a:srgbClr val="000000"/>
              </a:solidFill>
              <a:highlight>
                <a:srgbClr val="FFFFFE"/>
              </a:highlight>
            </a:endParaRPr>
          </a:p>
          <a:p>
            <a:pPr marL="0" lvl="0" indent="0" algn="l" rtl="0">
              <a:spcBef>
                <a:spcPts val="600"/>
              </a:spcBef>
              <a:spcAft>
                <a:spcPts val="0"/>
              </a:spcAft>
              <a:buNone/>
            </a:pPr>
            <a:r>
              <a:rPr lang="en" sz="1200" b="1">
                <a:solidFill>
                  <a:srgbClr val="000000"/>
                </a:solidFill>
                <a:highlight>
                  <a:srgbClr val="FFFFFE"/>
                </a:highlight>
              </a:rPr>
              <a:t>3.</a:t>
            </a:r>
            <a:r>
              <a:rPr lang="en" sz="1200">
                <a:solidFill>
                  <a:srgbClr val="000000"/>
                </a:solidFill>
                <a:highlight>
                  <a:srgbClr val="FFFFFE"/>
                </a:highlight>
              </a:rPr>
              <a:t> </a:t>
            </a:r>
            <a:r>
              <a:rPr lang="en" sz="1200" b="1">
                <a:solidFill>
                  <a:srgbClr val="000000"/>
                </a:solidFill>
                <a:highlight>
                  <a:srgbClr val="FFFFFE"/>
                </a:highlight>
              </a:rPr>
              <a:t>Normalization: </a:t>
            </a:r>
            <a:endParaRPr sz="1200" b="1">
              <a:solidFill>
                <a:srgbClr val="000000"/>
              </a:solidFill>
              <a:highlight>
                <a:srgbClr val="FFFFFE"/>
              </a:highlight>
            </a:endParaRPr>
          </a:p>
          <a:p>
            <a:pPr marL="0" lvl="0" indent="0" algn="l" rtl="0">
              <a:spcBef>
                <a:spcPts val="1200"/>
              </a:spcBef>
              <a:spcAft>
                <a:spcPts val="0"/>
              </a:spcAft>
              <a:buNone/>
            </a:pPr>
            <a:r>
              <a:rPr lang="en" sz="1200">
                <a:solidFill>
                  <a:srgbClr val="000000"/>
                </a:solidFill>
                <a:highlight>
                  <a:srgbClr val="FFFFFE"/>
                </a:highlight>
              </a:rPr>
              <a:t>Since the range of the numeric data is very large, the variance increases and this affects the training process. To reduce variance, Normalization is done.</a:t>
            </a:r>
            <a:endParaRPr sz="1200">
              <a:solidFill>
                <a:srgbClr val="000000"/>
              </a:solidFill>
              <a:highlight>
                <a:srgbClr val="FFFFFE"/>
              </a:highlight>
            </a:endParaRPr>
          </a:p>
          <a:p>
            <a:pPr marL="0" lvl="0" indent="0" algn="l" rtl="0">
              <a:lnSpc>
                <a:spcPct val="135714"/>
              </a:lnSpc>
              <a:spcBef>
                <a:spcPts val="1200"/>
              </a:spcBef>
              <a:spcAft>
                <a:spcPts val="0"/>
              </a:spcAft>
              <a:buNone/>
            </a:pPr>
            <a:endParaRPr sz="1100" b="1">
              <a:solidFill>
                <a:srgbClr val="000000"/>
              </a:solidFill>
            </a:endParaRPr>
          </a:p>
          <a:p>
            <a:pPr marL="0" lvl="0" indent="0" algn="l" rtl="0">
              <a:lnSpc>
                <a:spcPct val="135714"/>
              </a:lnSpc>
              <a:spcBef>
                <a:spcPts val="0"/>
              </a:spcBef>
              <a:spcAft>
                <a:spcPts val="0"/>
              </a:spcAft>
              <a:buNone/>
            </a:pPr>
            <a:r>
              <a:rPr lang="en" sz="1050">
                <a:solidFill>
                  <a:srgbClr val="000000"/>
                </a:solidFill>
                <a:highlight>
                  <a:srgbClr val="D9D9D9"/>
                </a:highlight>
                <a:latin typeface="Courier New"/>
                <a:ea typeface="Courier New"/>
                <a:cs typeface="Courier New"/>
                <a:sym typeface="Courier New"/>
              </a:rPr>
              <a:t>#making the NaN values as 0</a:t>
            </a:r>
            <a:endParaRPr sz="1050">
              <a:solidFill>
                <a:srgbClr val="000000"/>
              </a:solidFill>
              <a:highlight>
                <a:srgbClr val="D9D9D9"/>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df_part['CONTENT_LENGTH'] = df_part['CONTENT_LENGTH'].fillna(0)</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D9D9D9"/>
                </a:highlight>
                <a:latin typeface="Courier New"/>
                <a:ea typeface="Courier New"/>
                <a:cs typeface="Courier New"/>
                <a:sym typeface="Courier New"/>
              </a:rPr>
              <a:t>#making the content_length column as type int</a:t>
            </a:r>
            <a:endParaRPr sz="1050">
              <a:solidFill>
                <a:srgbClr val="000000"/>
              </a:solidFill>
              <a:highlight>
                <a:srgbClr val="D9D9D9"/>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df_part['CONTENT_LENGTH'] = df_part['CONTENT_LENGTH'].astype('int')</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 </a:t>
            </a:r>
            <a:endParaRPr sz="1050">
              <a:solidFill>
                <a:srgbClr val="DCDCDC"/>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00">
              <a:solidFill>
                <a:srgbClr val="000000"/>
              </a:solidFill>
            </a:endParaRPr>
          </a:p>
          <a:p>
            <a:pPr marL="0" lvl="0" indent="0" algn="l" rtl="0">
              <a:spcBef>
                <a:spcPts val="1800"/>
              </a:spcBef>
              <a:spcAft>
                <a:spcPts val="0"/>
              </a:spcAft>
              <a:buNone/>
            </a:pPr>
            <a:endParaRPr sz="1600">
              <a:solidFill>
                <a:srgbClr val="000000"/>
              </a:solidFill>
              <a:latin typeface="Arial"/>
              <a:ea typeface="Arial"/>
              <a:cs typeface="Arial"/>
              <a:sym typeface="Arial"/>
            </a:endParaRPr>
          </a:p>
          <a:p>
            <a:pPr marL="0" lvl="0" indent="457200" algn="l" rtl="0">
              <a:spcBef>
                <a:spcPts val="600"/>
              </a:spcBef>
              <a:spcAft>
                <a:spcPts val="0"/>
              </a:spcAft>
              <a:buNone/>
            </a:pPr>
            <a:endParaRPr sz="160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Module 2 : Model Building</a:t>
            </a:r>
            <a:endParaRPr dirty="0"/>
          </a:p>
        </p:txBody>
      </p:sp>
      <p:sp>
        <p:nvSpPr>
          <p:cNvPr id="98" name="Google Shape;98;p18"/>
          <p:cNvSpPr txBox="1">
            <a:spLocks noGrp="1"/>
          </p:cNvSpPr>
          <p:nvPr>
            <p:ph type="body" idx="1"/>
          </p:nvPr>
        </p:nvSpPr>
        <p:spPr>
          <a:xfrm>
            <a:off x="471900" y="2197725"/>
            <a:ext cx="8296800" cy="26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434343"/>
                </a:solidFill>
              </a:rPr>
              <a:t>Three Machine Learning Algorithms have been used for this project</a:t>
            </a:r>
            <a:endParaRPr sz="1300" dirty="0">
              <a:solidFill>
                <a:srgbClr val="434343"/>
              </a:solidFill>
            </a:endParaRPr>
          </a:p>
          <a:p>
            <a:pPr marL="0" lvl="0" indent="0" algn="l" rtl="0">
              <a:spcBef>
                <a:spcPts val="0"/>
              </a:spcBef>
              <a:spcAft>
                <a:spcPts val="0"/>
              </a:spcAft>
              <a:buNone/>
            </a:pPr>
            <a:endParaRPr sz="1300" dirty="0">
              <a:solidFill>
                <a:srgbClr val="434343"/>
              </a:solidFill>
            </a:endParaRPr>
          </a:p>
          <a:p>
            <a:pPr marL="457200" lvl="0" indent="-311150" algn="l" rtl="0">
              <a:spcBef>
                <a:spcPts val="0"/>
              </a:spcBef>
              <a:spcAft>
                <a:spcPts val="0"/>
              </a:spcAft>
              <a:buClr>
                <a:srgbClr val="434343"/>
              </a:buClr>
              <a:buSzPts val="1300"/>
              <a:buAutoNum type="arabicPeriod"/>
            </a:pPr>
            <a:r>
              <a:rPr lang="en" sz="1300" dirty="0">
                <a:solidFill>
                  <a:srgbClr val="434343"/>
                </a:solidFill>
              </a:rPr>
              <a:t>Multi-Layer Perceptron</a:t>
            </a:r>
            <a:endParaRPr sz="1300" dirty="0">
              <a:solidFill>
                <a:srgbClr val="434343"/>
              </a:solidFill>
            </a:endParaRPr>
          </a:p>
          <a:p>
            <a:pPr marL="457200" lvl="0" indent="-311150" algn="l" rtl="0">
              <a:spcBef>
                <a:spcPts val="0"/>
              </a:spcBef>
              <a:spcAft>
                <a:spcPts val="0"/>
              </a:spcAft>
              <a:buClr>
                <a:srgbClr val="434343"/>
              </a:buClr>
              <a:buSzPts val="1300"/>
              <a:buAutoNum type="arabicPeriod"/>
            </a:pPr>
            <a:r>
              <a:rPr lang="en" sz="1300" dirty="0">
                <a:solidFill>
                  <a:srgbClr val="434343"/>
                </a:solidFill>
              </a:rPr>
              <a:t>Random Forest Classifier</a:t>
            </a:r>
            <a:endParaRPr sz="1300" dirty="0">
              <a:solidFill>
                <a:srgbClr val="434343"/>
              </a:solidFill>
            </a:endParaRPr>
          </a:p>
          <a:p>
            <a:pPr marL="457200" lvl="0" indent="-311150" algn="l" rtl="0">
              <a:spcBef>
                <a:spcPts val="0"/>
              </a:spcBef>
              <a:spcAft>
                <a:spcPts val="0"/>
              </a:spcAft>
              <a:buClr>
                <a:srgbClr val="434343"/>
              </a:buClr>
              <a:buSzPts val="1300"/>
              <a:buAutoNum type="arabicPeriod"/>
            </a:pPr>
            <a:r>
              <a:rPr lang="en" sz="1300" dirty="0">
                <a:solidFill>
                  <a:srgbClr val="434343"/>
                </a:solidFill>
              </a:rPr>
              <a:t>Support Vector </a:t>
            </a:r>
            <a:r>
              <a:rPr lang="en" sz="1300" dirty="0" smtClean="0">
                <a:solidFill>
                  <a:srgbClr val="434343"/>
                </a:solidFill>
              </a:rPr>
              <a:t>Machine</a:t>
            </a:r>
            <a:endParaRPr sz="1300" dirty="0">
              <a:solidFill>
                <a:srgbClr val="434343"/>
              </a:solidFill>
            </a:endParaRPr>
          </a:p>
        </p:txBody>
      </p:sp>
    </p:spTree>
    <p:extLst>
      <p:ext uri="{BB962C8B-B14F-4D97-AF65-F5344CB8AC3E}">
        <p14:creationId xmlns:p14="http://schemas.microsoft.com/office/powerpoint/2010/main" val="3965750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MLP : Code</a:t>
            </a:r>
            <a:endParaRPr dirty="0"/>
          </a:p>
        </p:txBody>
      </p:sp>
      <p:sp>
        <p:nvSpPr>
          <p:cNvPr id="122" name="Google Shape;122;p22"/>
          <p:cNvSpPr txBox="1">
            <a:spLocks noGrp="1"/>
          </p:cNvSpPr>
          <p:nvPr>
            <p:ph type="body" idx="1"/>
          </p:nvPr>
        </p:nvSpPr>
        <p:spPr>
          <a:xfrm>
            <a:off x="471900" y="1836350"/>
            <a:ext cx="8296800" cy="30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latin typeface="Arial"/>
                <a:ea typeface="Arial"/>
                <a:cs typeface="Arial"/>
                <a:sym typeface="Arial"/>
              </a:rPr>
              <a:t> </a:t>
            </a:r>
            <a:r>
              <a:rPr lang="en" sz="1200">
                <a:solidFill>
                  <a:srgbClr val="000000"/>
                </a:solidFill>
                <a:highlight>
                  <a:srgbClr val="FFFFFF"/>
                </a:highlight>
                <a:latin typeface="Arial"/>
                <a:ea typeface="Arial"/>
                <a:cs typeface="Arial"/>
                <a:sym typeface="Arial"/>
              </a:rPr>
              <a:t>A Multi-Layer Perceptron (MLP) or Multi-Layer Neural Network contains one or more hidden layers (apart from one input and one output layer). While a single layer perceptron can only learn linear functions, a multi-layer perceptron can also learn non – linear functions.</a:t>
            </a: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EFEFEF"/>
              </a:highlight>
              <a:latin typeface="Arial"/>
              <a:ea typeface="Arial"/>
              <a:cs typeface="Arial"/>
              <a:sym typeface="Arial"/>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model = tf.keras.models.Sequential()</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model.add(tf.keras.layers.Dense(10, activation='relu'))</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model.add(tf.keras.layers.Dense(16, activation='relu'))</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model.add(tf.keras.layers.Dense(32, activation='relu'))</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model.add(tf.keras.layers.Dense(1, activation='sigmoid'))</a:t>
            </a: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highlight>
                <a:srgbClr val="EFEFEF"/>
              </a:highlight>
              <a:latin typeface="Arial"/>
              <a:ea typeface="Arial"/>
              <a:cs typeface="Arial"/>
              <a:sym typeface="Arial"/>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adam_optimizer = tf.keras.optimizers.Adam(learning_rate=0.001)</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model.compile(optimizer=adam_optimizer, loss='binary_crossentropy', metrics=['accuracy'])</a:t>
            </a: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lnSpc>
                <a:spcPct val="135714"/>
              </a:lnSpc>
              <a:spcBef>
                <a:spcPts val="0"/>
              </a:spcBef>
              <a:spcAft>
                <a:spcPts val="0"/>
              </a:spcAft>
              <a:buNone/>
            </a:pPr>
            <a:endParaRPr sz="1050">
              <a:solidFill>
                <a:srgbClr val="DCDCDC"/>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457200" algn="l" rtl="0">
              <a:spcBef>
                <a:spcPts val="0"/>
              </a:spcBef>
              <a:spcAft>
                <a:spcPts val="0"/>
              </a:spcAft>
              <a:buNone/>
            </a:pPr>
            <a:endParaRPr sz="1200">
              <a:solidFill>
                <a:srgbClr val="000000"/>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n" dirty="0"/>
              <a:t>MLP : Code</a:t>
            </a:r>
            <a:endParaRPr dirty="0"/>
          </a:p>
        </p:txBody>
      </p:sp>
      <p:sp>
        <p:nvSpPr>
          <p:cNvPr id="128" name="Google Shape;128;p23"/>
          <p:cNvSpPr txBox="1">
            <a:spLocks noGrp="1"/>
          </p:cNvSpPr>
          <p:nvPr>
            <p:ph type="body" idx="1"/>
          </p:nvPr>
        </p:nvSpPr>
        <p:spPr>
          <a:xfrm>
            <a:off x="471900" y="1836350"/>
            <a:ext cx="8296800" cy="30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highlight>
                  <a:srgbClr val="EFEFEF"/>
                </a:highlight>
                <a:latin typeface="Arial"/>
                <a:ea typeface="Arial"/>
                <a:cs typeface="Arial"/>
                <a:sym typeface="Arial"/>
              </a:rPr>
              <a:t> </a:t>
            </a:r>
            <a:r>
              <a:rPr lang="en" sz="1050">
                <a:solidFill>
                  <a:srgbClr val="000000"/>
                </a:solidFill>
                <a:highlight>
                  <a:srgbClr val="EFEFEF"/>
                </a:highlight>
                <a:latin typeface="Courier New"/>
                <a:ea typeface="Courier New"/>
                <a:cs typeface="Courier New"/>
                <a:sym typeface="Courier New"/>
              </a:rPr>
              <a:t>history = model.fit(X_train, y_train, batch_size=32, epochs=30, verbose=1, validation_split=0.1, shuffle=True)</a:t>
            </a: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Epoch 27/30</a:t>
            </a: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41/41 [==============================] - 0s 2ms/step - loss: 0.1471 - accuracy: 0.9368 - val_loss: 0.1849 - val_accuracy: 0.9021</a:t>
            </a: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Epoch 28/30</a:t>
            </a: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41/41 [==============================] - 0s 1ms/step - loss: 0.1461 - accuracy: 0.9368 - val_loss: 0.1834 - val_accuracy: 0.9021</a:t>
            </a: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Epoch 29/30</a:t>
            </a: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41/41 [==============================] - 0s 2ms/step - loss: 0.1455 - accuracy: 0.9375 - val_loss: 0.1849 - val_accuracy: 0.9021</a:t>
            </a: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Epoch 30/30</a:t>
            </a: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41/41 [==============================] - 0s 2ms/step - loss: 0.1444 - accuracy: 0.9360 - val_loss: 0.1840 - val_accuracy: 0.9021</a:t>
            </a:r>
            <a:endParaRPr sz="1600">
              <a:solidFill>
                <a:srgbClr val="000000"/>
              </a:solidFill>
              <a:highlight>
                <a:srgbClr val="EFEFE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457200" algn="l" rtl="0">
              <a:spcBef>
                <a:spcPts val="0"/>
              </a:spcBef>
              <a:spcAft>
                <a:spcPts val="0"/>
              </a:spcAft>
              <a:buNone/>
            </a:pPr>
            <a:endParaRPr sz="1200">
              <a:solidFill>
                <a:srgbClr val="000000"/>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MLP : Evaluation metrics</a:t>
            </a:r>
            <a:endParaRPr dirty="0"/>
          </a:p>
        </p:txBody>
      </p:sp>
      <p:sp>
        <p:nvSpPr>
          <p:cNvPr id="134" name="Google Shape;134;p24"/>
          <p:cNvSpPr txBox="1">
            <a:spLocks noGrp="1"/>
          </p:cNvSpPr>
          <p:nvPr>
            <p:ph type="body" idx="1"/>
          </p:nvPr>
        </p:nvSpPr>
        <p:spPr>
          <a:xfrm>
            <a:off x="210850" y="1836350"/>
            <a:ext cx="4495800" cy="30132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b="1">
                <a:solidFill>
                  <a:srgbClr val="000000"/>
                </a:solidFill>
                <a:latin typeface="Arial"/>
                <a:ea typeface="Arial"/>
                <a:cs typeface="Arial"/>
                <a:sym typeface="Arial"/>
              </a:rPr>
              <a:t>Results:</a:t>
            </a:r>
            <a:endParaRPr b="1">
              <a:solidFill>
                <a:srgbClr val="000000"/>
              </a:solidFill>
              <a:latin typeface="Arial"/>
              <a:ea typeface="Arial"/>
              <a:cs typeface="Arial"/>
              <a:sym typeface="Arial"/>
            </a:endParaRPr>
          </a:p>
          <a:p>
            <a:pPr marL="0" lvl="0" indent="0" algn="l" rtl="0">
              <a:spcBef>
                <a:spcPts val="1600"/>
              </a:spcBef>
              <a:spcAft>
                <a:spcPts val="0"/>
              </a:spcAft>
              <a:buNone/>
            </a:pPr>
            <a:endParaRPr b="1">
              <a:solidFill>
                <a:srgbClr val="000000"/>
              </a:solidFill>
              <a:latin typeface="Arial"/>
              <a:ea typeface="Arial"/>
              <a:cs typeface="Arial"/>
              <a:sym typeface="Arial"/>
            </a:endParaRPr>
          </a:p>
          <a:p>
            <a:pPr marL="0" lvl="0" indent="0" algn="l" rtl="0">
              <a:spcBef>
                <a:spcPts val="400"/>
              </a:spcBef>
              <a:spcAft>
                <a:spcPts val="0"/>
              </a:spcAft>
              <a:buNone/>
            </a:pPr>
            <a:r>
              <a:rPr lang="en" sz="1050">
                <a:solidFill>
                  <a:srgbClr val="212121"/>
                </a:solidFill>
                <a:latin typeface="Courier New"/>
                <a:ea typeface="Courier New"/>
                <a:cs typeface="Courier New"/>
                <a:sym typeface="Courier New"/>
              </a:rPr>
              <a:t>   </a:t>
            </a:r>
            <a:endParaRPr sz="1900" b="1">
              <a:solidFill>
                <a:srgbClr val="000000"/>
              </a:solidFill>
              <a:latin typeface="Arial"/>
              <a:ea typeface="Arial"/>
              <a:cs typeface="Arial"/>
              <a:sym typeface="Arial"/>
            </a:endParaRPr>
          </a:p>
        </p:txBody>
      </p:sp>
      <p:sp>
        <p:nvSpPr>
          <p:cNvPr id="135" name="Google Shape;135;p24"/>
          <p:cNvSpPr txBox="1">
            <a:spLocks noGrp="1"/>
          </p:cNvSpPr>
          <p:nvPr>
            <p:ph type="body" idx="1"/>
          </p:nvPr>
        </p:nvSpPr>
        <p:spPr>
          <a:xfrm>
            <a:off x="4815300" y="1912550"/>
            <a:ext cx="4290300" cy="3013200"/>
          </a:xfrm>
          <a:prstGeom prst="rect">
            <a:avLst/>
          </a:prstGeom>
        </p:spPr>
        <p:txBody>
          <a:bodyPr spcFirstLastPara="1" wrap="square" lIns="91425" tIns="91425" rIns="91425" bIns="91425" anchor="t" anchorCtr="0">
            <a:noAutofit/>
          </a:bodyPr>
          <a:lstStyle/>
          <a:p>
            <a:pPr marL="0" lvl="0" indent="0" algn="l" rtl="0">
              <a:spcBef>
                <a:spcPts val="1600"/>
              </a:spcBef>
              <a:spcAft>
                <a:spcPts val="400"/>
              </a:spcAft>
              <a:buNone/>
            </a:pPr>
            <a:r>
              <a:rPr lang="en" b="1">
                <a:solidFill>
                  <a:srgbClr val="434343"/>
                </a:solidFill>
                <a:latin typeface="Arial"/>
                <a:ea typeface="Arial"/>
                <a:cs typeface="Arial"/>
                <a:sym typeface="Arial"/>
              </a:rPr>
              <a:t>      </a:t>
            </a:r>
            <a:r>
              <a:rPr lang="en" b="1">
                <a:solidFill>
                  <a:srgbClr val="000000"/>
                </a:solidFill>
                <a:latin typeface="Arial"/>
                <a:ea typeface="Arial"/>
                <a:cs typeface="Arial"/>
                <a:sym typeface="Arial"/>
              </a:rPr>
              <a:t>  Precision-Recall graph:</a:t>
            </a:r>
            <a:endParaRPr sz="1600" b="1">
              <a:solidFill>
                <a:srgbClr val="000000"/>
              </a:solidFill>
              <a:latin typeface="Arial"/>
              <a:ea typeface="Arial"/>
              <a:cs typeface="Arial"/>
              <a:sym typeface="Arial"/>
            </a:endParaRPr>
          </a:p>
        </p:txBody>
      </p:sp>
      <p:pic>
        <p:nvPicPr>
          <p:cNvPr id="136" name="Google Shape;136;p24"/>
          <p:cNvPicPr preferRelativeResize="0"/>
          <p:nvPr/>
        </p:nvPicPr>
        <p:blipFill>
          <a:blip r:embed="rId3">
            <a:alphaModFix/>
          </a:blip>
          <a:stretch>
            <a:fillRect/>
          </a:stretch>
        </p:blipFill>
        <p:spPr>
          <a:xfrm>
            <a:off x="4948738" y="2571750"/>
            <a:ext cx="4023425" cy="2563625"/>
          </a:xfrm>
          <a:prstGeom prst="rect">
            <a:avLst/>
          </a:prstGeom>
          <a:noFill/>
          <a:ln>
            <a:noFill/>
          </a:ln>
        </p:spPr>
      </p:pic>
      <p:graphicFrame>
        <p:nvGraphicFramePr>
          <p:cNvPr id="137" name="Google Shape;137;p24"/>
          <p:cNvGraphicFramePr/>
          <p:nvPr/>
        </p:nvGraphicFramePr>
        <p:xfrm>
          <a:off x="210850" y="2454538"/>
          <a:ext cx="4604500" cy="1929225"/>
        </p:xfrm>
        <a:graphic>
          <a:graphicData uri="http://schemas.openxmlformats.org/drawingml/2006/table">
            <a:tbl>
              <a:tblPr>
                <a:noFill/>
                <a:tableStyleId>{A6E2E11F-2EA6-47F5-B076-9AB339E93CCA}</a:tableStyleId>
              </a:tblPr>
              <a:tblGrid>
                <a:gridCol w="1151125">
                  <a:extLst>
                    <a:ext uri="{9D8B030D-6E8A-4147-A177-3AD203B41FA5}">
                      <a16:colId xmlns:a16="http://schemas.microsoft.com/office/drawing/2014/main" val="20000"/>
                    </a:ext>
                  </a:extLst>
                </a:gridCol>
                <a:gridCol w="1151125">
                  <a:extLst>
                    <a:ext uri="{9D8B030D-6E8A-4147-A177-3AD203B41FA5}">
                      <a16:colId xmlns:a16="http://schemas.microsoft.com/office/drawing/2014/main" val="20001"/>
                    </a:ext>
                  </a:extLst>
                </a:gridCol>
                <a:gridCol w="1151125">
                  <a:extLst>
                    <a:ext uri="{9D8B030D-6E8A-4147-A177-3AD203B41FA5}">
                      <a16:colId xmlns:a16="http://schemas.microsoft.com/office/drawing/2014/main" val="20002"/>
                    </a:ext>
                  </a:extLst>
                </a:gridCol>
                <a:gridCol w="1151125">
                  <a:extLst>
                    <a:ext uri="{9D8B030D-6E8A-4147-A177-3AD203B41FA5}">
                      <a16:colId xmlns:a16="http://schemas.microsoft.com/office/drawing/2014/main" val="20003"/>
                    </a:ext>
                  </a:extLst>
                </a:gridCol>
              </a:tblGrid>
              <a:tr h="643075">
                <a:tc>
                  <a:txBody>
                    <a:bodyPr/>
                    <a:lstStyle/>
                    <a:p>
                      <a:pPr marL="0" lvl="0" indent="0" algn="l" rtl="0">
                        <a:spcBef>
                          <a:spcPts val="0"/>
                        </a:spcBef>
                        <a:spcAft>
                          <a:spcPts val="0"/>
                        </a:spcAft>
                        <a:buNone/>
                      </a:pPr>
                      <a:r>
                        <a:rPr lang="en"/>
                        <a:t>class</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precision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recall</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F1 - Score</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43075">
                <a:tc>
                  <a:txBody>
                    <a:bodyPr/>
                    <a:lstStyle/>
                    <a:p>
                      <a:pPr marL="0" lvl="0" indent="0" algn="l" rtl="0">
                        <a:spcBef>
                          <a:spcPts val="0"/>
                        </a:spcBef>
                        <a:spcAft>
                          <a:spcPts val="0"/>
                        </a:spcAft>
                        <a:buNone/>
                      </a:pPr>
                      <a:r>
                        <a:rPr lang="en"/>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0.96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0.97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0.96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43075">
                <a:tc>
                  <a:txBody>
                    <a:bodyPr/>
                    <a:lstStyle/>
                    <a:p>
                      <a:pPr marL="0" lvl="0" indent="0" algn="l" rtl="0">
                        <a:spcBef>
                          <a:spcPts val="0"/>
                        </a:spcBef>
                        <a:spcAft>
                          <a:spcPts val="0"/>
                        </a:spcAft>
                        <a:buNone/>
                      </a:pPr>
                      <a:r>
                        <a:rPr lang="en"/>
                        <a:t>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0.73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0.66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0.69</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38" name="Google Shape;138;p24"/>
          <p:cNvSpPr txBox="1"/>
          <p:nvPr/>
        </p:nvSpPr>
        <p:spPr>
          <a:xfrm>
            <a:off x="1593150" y="4560650"/>
            <a:ext cx="1839900" cy="5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Accuracy = 93%</a:t>
            </a:r>
            <a:endParaRPr b="1">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Random </a:t>
            </a:r>
            <a:r>
              <a:rPr lang="en" dirty="0" smtClean="0"/>
              <a:t>Forest : Code </a:t>
            </a:r>
            <a:endParaRPr dirty="0"/>
          </a:p>
        </p:txBody>
      </p:sp>
      <p:sp>
        <p:nvSpPr>
          <p:cNvPr id="144" name="Google Shape;144;p25"/>
          <p:cNvSpPr txBox="1">
            <a:spLocks noGrp="1"/>
          </p:cNvSpPr>
          <p:nvPr>
            <p:ph type="body" idx="1"/>
          </p:nvPr>
        </p:nvSpPr>
        <p:spPr>
          <a:xfrm>
            <a:off x="330000" y="1836350"/>
            <a:ext cx="8296800" cy="32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0000"/>
                </a:solidFill>
              </a:rPr>
              <a:t>Random forest</a:t>
            </a:r>
            <a:r>
              <a:rPr lang="en" sz="1300">
                <a:solidFill>
                  <a:srgbClr val="000000"/>
                </a:solidFill>
              </a:rPr>
              <a:t> </a:t>
            </a:r>
            <a:r>
              <a:rPr lang="en" sz="1300">
                <a:solidFill>
                  <a:srgbClr val="434343"/>
                </a:solidFill>
              </a:rPr>
              <a:t>is a supervised learning algorithm which is used for both classification as well as regression. It creates decision trees on data samples and then gets the prediction from each of them and finally selects the best solution by means of voting. It is an ensemble method which is better than a single decision tree because it reduces the over-fitting by averaging the result.</a:t>
            </a:r>
            <a:endParaRPr sz="1300">
              <a:solidFill>
                <a:srgbClr val="434343"/>
              </a:solidFill>
            </a:endParaRPr>
          </a:p>
          <a:p>
            <a:pPr marL="0" lvl="0" indent="0" algn="l" rtl="0">
              <a:spcBef>
                <a:spcPts val="0"/>
              </a:spcBef>
              <a:spcAft>
                <a:spcPts val="0"/>
              </a:spcAft>
              <a:buNone/>
            </a:pPr>
            <a:endParaRPr sz="1300">
              <a:solidFill>
                <a:srgbClr val="434343"/>
              </a:solidFill>
              <a:highlight>
                <a:srgbClr val="FFFFFF"/>
              </a:highlight>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from sklearn.ensemble import RandomForestClassifier</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classifier = RandomForestClassifier(n_estimators=30, random_state=42)</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classifier.fit(X_train, y_train)</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y_pred = classifier.predict(X_test)</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from sklearn.metrics import classification_report, confusion_matrix, accuracy_score</a:t>
            </a:r>
            <a:endParaRPr sz="1300">
              <a:solidFill>
                <a:srgbClr val="000000"/>
              </a:solidFill>
              <a:highlight>
                <a:srgbClr val="EFEFEF"/>
              </a:highlight>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print(confusion_matrix(y_test,y_pred))</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print(classification_report(y_test,y_pred))</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print(accuracy_score(y_test, y_pred))</a:t>
            </a: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endParaRPr sz="1300">
              <a:solidFill>
                <a:srgbClr val="434343"/>
              </a:solidFill>
              <a:highlight>
                <a:srgbClr val="FFFFFF"/>
              </a:highligh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n" dirty="0"/>
              <a:t>Random </a:t>
            </a:r>
            <a:r>
              <a:rPr lang="en" dirty="0" smtClean="0"/>
              <a:t>Forest </a:t>
            </a:r>
            <a:r>
              <a:rPr lang="en" dirty="0"/>
              <a:t>:</a:t>
            </a:r>
            <a:r>
              <a:rPr lang="en" dirty="0" smtClean="0"/>
              <a:t> </a:t>
            </a:r>
            <a:r>
              <a:rPr lang="en" dirty="0"/>
              <a:t>Evaluation </a:t>
            </a:r>
            <a:r>
              <a:rPr lang="en" dirty="0" smtClean="0"/>
              <a:t>metrics</a:t>
            </a:r>
            <a:endParaRPr dirty="0"/>
          </a:p>
        </p:txBody>
      </p:sp>
      <p:sp>
        <p:nvSpPr>
          <p:cNvPr id="150" name="Google Shape;150;p26"/>
          <p:cNvSpPr txBox="1">
            <a:spLocks noGrp="1"/>
          </p:cNvSpPr>
          <p:nvPr>
            <p:ph type="body" idx="1"/>
          </p:nvPr>
        </p:nvSpPr>
        <p:spPr>
          <a:xfrm>
            <a:off x="86700" y="1836350"/>
            <a:ext cx="4485300" cy="32700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sz="1300">
              <a:solidFill>
                <a:srgbClr val="434343"/>
              </a:solidFill>
              <a:highlight>
                <a:srgbClr val="FFFFFF"/>
              </a:highlight>
            </a:endParaRPr>
          </a:p>
          <a:p>
            <a:pPr marL="0" lvl="0" indent="0" algn="l" rtl="0">
              <a:spcBef>
                <a:spcPts val="400"/>
              </a:spcBef>
              <a:spcAft>
                <a:spcPts val="0"/>
              </a:spcAft>
              <a:buNone/>
            </a:pPr>
            <a:endParaRPr sz="1050">
              <a:solidFill>
                <a:srgbClr val="D5D5D5"/>
              </a:solidFill>
              <a:highlight>
                <a:srgbClr val="383838"/>
              </a:highlight>
              <a:latin typeface="Courier New"/>
              <a:ea typeface="Courier New"/>
              <a:cs typeface="Courier New"/>
              <a:sym typeface="Courier New"/>
            </a:endParaRPr>
          </a:p>
          <a:p>
            <a:pPr marL="0" lvl="0" indent="0" algn="l" rtl="0">
              <a:spcBef>
                <a:spcPts val="0"/>
              </a:spcBef>
              <a:spcAft>
                <a:spcPts val="0"/>
              </a:spcAft>
              <a:buNone/>
            </a:pPr>
            <a:endParaRPr sz="1300">
              <a:solidFill>
                <a:srgbClr val="434343"/>
              </a:solidFill>
              <a:highlight>
                <a:srgbClr val="FFFFFF"/>
              </a:highlight>
            </a:endParaRPr>
          </a:p>
        </p:txBody>
      </p:sp>
      <p:sp>
        <p:nvSpPr>
          <p:cNvPr id="151" name="Google Shape;151;p26"/>
          <p:cNvSpPr txBox="1">
            <a:spLocks noGrp="1"/>
          </p:cNvSpPr>
          <p:nvPr>
            <p:ph type="body" idx="1"/>
          </p:nvPr>
        </p:nvSpPr>
        <p:spPr>
          <a:xfrm>
            <a:off x="4572000" y="1588600"/>
            <a:ext cx="4485300" cy="3393600"/>
          </a:xfrm>
          <a:prstGeom prst="rect">
            <a:avLst/>
          </a:prstGeom>
        </p:spPr>
        <p:txBody>
          <a:bodyPr spcFirstLastPara="1" wrap="square" lIns="91425" tIns="91425" rIns="91425" bIns="91425" anchor="t" anchorCtr="0">
            <a:noAutofit/>
          </a:bodyPr>
          <a:lstStyle/>
          <a:p>
            <a:pPr marL="0" lvl="0" indent="0" algn="l" rtl="0">
              <a:spcBef>
                <a:spcPts val="1600"/>
              </a:spcBef>
              <a:spcAft>
                <a:spcPts val="400"/>
              </a:spcAft>
              <a:buNone/>
            </a:pPr>
            <a:r>
              <a:rPr lang="en" b="1">
                <a:solidFill>
                  <a:srgbClr val="434343"/>
                </a:solidFill>
                <a:latin typeface="Arial"/>
                <a:ea typeface="Arial"/>
                <a:cs typeface="Arial"/>
                <a:sym typeface="Arial"/>
              </a:rPr>
              <a:t>       Precision-Recall graph:</a:t>
            </a:r>
            <a:endParaRPr sz="1300" b="1">
              <a:solidFill>
                <a:srgbClr val="434343"/>
              </a:solidFill>
              <a:highlight>
                <a:srgbClr val="FFFFFF"/>
              </a:highlight>
            </a:endParaRPr>
          </a:p>
        </p:txBody>
      </p:sp>
      <p:pic>
        <p:nvPicPr>
          <p:cNvPr id="152" name="Google Shape;152;p26"/>
          <p:cNvPicPr preferRelativeResize="0"/>
          <p:nvPr/>
        </p:nvPicPr>
        <p:blipFill>
          <a:blip r:embed="rId3">
            <a:alphaModFix/>
          </a:blip>
          <a:stretch>
            <a:fillRect/>
          </a:stretch>
        </p:blipFill>
        <p:spPr>
          <a:xfrm>
            <a:off x="4891250" y="2262675"/>
            <a:ext cx="3676650" cy="2495550"/>
          </a:xfrm>
          <a:prstGeom prst="rect">
            <a:avLst/>
          </a:prstGeom>
          <a:noFill/>
          <a:ln>
            <a:noFill/>
          </a:ln>
        </p:spPr>
      </p:pic>
      <p:sp>
        <p:nvSpPr>
          <p:cNvPr id="153" name="Google Shape;153;p26"/>
          <p:cNvSpPr txBox="1">
            <a:spLocks noGrp="1"/>
          </p:cNvSpPr>
          <p:nvPr>
            <p:ph type="body" idx="1"/>
          </p:nvPr>
        </p:nvSpPr>
        <p:spPr>
          <a:xfrm>
            <a:off x="86700" y="1749900"/>
            <a:ext cx="4690800" cy="33936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b="1">
                <a:solidFill>
                  <a:srgbClr val="000000"/>
                </a:solidFill>
                <a:latin typeface="Arial"/>
                <a:ea typeface="Arial"/>
                <a:cs typeface="Arial"/>
                <a:sym typeface="Arial"/>
              </a:rPr>
              <a:t>Result:</a:t>
            </a:r>
            <a:endParaRPr b="1">
              <a:solidFill>
                <a:srgbClr val="000000"/>
              </a:solidFill>
              <a:latin typeface="Arial"/>
              <a:ea typeface="Arial"/>
              <a:cs typeface="Arial"/>
              <a:sym typeface="Arial"/>
            </a:endParaRPr>
          </a:p>
          <a:p>
            <a:pPr marL="0" lvl="0" indent="0" algn="l" rtl="0">
              <a:spcBef>
                <a:spcPts val="1600"/>
              </a:spcBef>
              <a:spcAft>
                <a:spcPts val="0"/>
              </a:spcAft>
              <a:buNone/>
            </a:pPr>
            <a:endParaRPr b="1">
              <a:solidFill>
                <a:srgbClr val="000000"/>
              </a:solidFill>
              <a:latin typeface="Arial"/>
              <a:ea typeface="Arial"/>
              <a:cs typeface="Arial"/>
              <a:sym typeface="Arial"/>
            </a:endParaRPr>
          </a:p>
          <a:p>
            <a:pPr marL="457200" lvl="0" indent="0" algn="l" rtl="0">
              <a:spcBef>
                <a:spcPts val="400"/>
              </a:spcBef>
              <a:spcAft>
                <a:spcPts val="0"/>
              </a:spcAft>
              <a:buNone/>
            </a:pPr>
            <a:r>
              <a:rPr lang="en" sz="1050">
                <a:solidFill>
                  <a:srgbClr val="212121"/>
                </a:solidFill>
                <a:latin typeface="Courier New"/>
                <a:ea typeface="Courier New"/>
                <a:cs typeface="Courier New"/>
                <a:sym typeface="Courier New"/>
              </a:rPr>
              <a:t>  </a:t>
            </a:r>
            <a:endParaRPr sz="1600" b="1">
              <a:solidFill>
                <a:srgbClr val="000000"/>
              </a:solidFill>
              <a:latin typeface="Arial"/>
              <a:ea typeface="Arial"/>
              <a:cs typeface="Arial"/>
              <a:sym typeface="Arial"/>
            </a:endParaRPr>
          </a:p>
        </p:txBody>
      </p:sp>
      <p:graphicFrame>
        <p:nvGraphicFramePr>
          <p:cNvPr id="154" name="Google Shape;154;p26"/>
          <p:cNvGraphicFramePr/>
          <p:nvPr/>
        </p:nvGraphicFramePr>
        <p:xfrm>
          <a:off x="307900" y="2456850"/>
          <a:ext cx="4317900" cy="1854000"/>
        </p:xfrm>
        <a:graphic>
          <a:graphicData uri="http://schemas.openxmlformats.org/drawingml/2006/table">
            <a:tbl>
              <a:tblPr>
                <a:noFill/>
                <a:tableStyleId>{A6E2E11F-2EA6-47F5-B076-9AB339E93CCA}</a:tableStyleId>
              </a:tblPr>
              <a:tblGrid>
                <a:gridCol w="1079475">
                  <a:extLst>
                    <a:ext uri="{9D8B030D-6E8A-4147-A177-3AD203B41FA5}">
                      <a16:colId xmlns:a16="http://schemas.microsoft.com/office/drawing/2014/main" val="20000"/>
                    </a:ext>
                  </a:extLst>
                </a:gridCol>
                <a:gridCol w="1079475">
                  <a:extLst>
                    <a:ext uri="{9D8B030D-6E8A-4147-A177-3AD203B41FA5}">
                      <a16:colId xmlns:a16="http://schemas.microsoft.com/office/drawing/2014/main" val="20001"/>
                    </a:ext>
                  </a:extLst>
                </a:gridCol>
                <a:gridCol w="1079475">
                  <a:extLst>
                    <a:ext uri="{9D8B030D-6E8A-4147-A177-3AD203B41FA5}">
                      <a16:colId xmlns:a16="http://schemas.microsoft.com/office/drawing/2014/main" val="20002"/>
                    </a:ext>
                  </a:extLst>
                </a:gridCol>
                <a:gridCol w="1079475">
                  <a:extLst>
                    <a:ext uri="{9D8B030D-6E8A-4147-A177-3AD203B41FA5}">
                      <a16:colId xmlns:a16="http://schemas.microsoft.com/office/drawing/2014/main" val="20003"/>
                    </a:ext>
                  </a:extLst>
                </a:gridCol>
              </a:tblGrid>
              <a:tr h="618000">
                <a:tc>
                  <a:txBody>
                    <a:bodyPr/>
                    <a:lstStyle/>
                    <a:p>
                      <a:pPr marL="0" lvl="0" indent="0" algn="l" rtl="0">
                        <a:spcBef>
                          <a:spcPts val="0"/>
                        </a:spcBef>
                        <a:spcAft>
                          <a:spcPts val="0"/>
                        </a:spcAft>
                        <a:buNone/>
                      </a:pPr>
                      <a:r>
                        <a:rPr lang="en"/>
                        <a:t>Class</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Precision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Recall</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F1 - Score</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18000">
                <a:tc>
                  <a:txBody>
                    <a:bodyPr/>
                    <a:lstStyle/>
                    <a:p>
                      <a:pPr marL="0" lvl="0" indent="0" algn="l" rtl="0">
                        <a:spcBef>
                          <a:spcPts val="0"/>
                        </a:spcBef>
                        <a:spcAft>
                          <a:spcPts val="0"/>
                        </a:spcAft>
                        <a:buNone/>
                      </a:pPr>
                      <a:r>
                        <a:rPr lang="en"/>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0.97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0.99</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0.98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18000">
                <a:tc>
                  <a:txBody>
                    <a:bodyPr/>
                    <a:lstStyle/>
                    <a:p>
                      <a:pPr marL="0" lvl="0" indent="0" algn="l" rtl="0">
                        <a:spcBef>
                          <a:spcPts val="0"/>
                        </a:spcBef>
                        <a:spcAft>
                          <a:spcPts val="0"/>
                        </a:spcAft>
                        <a:buNone/>
                      </a:pPr>
                      <a:r>
                        <a:rPr lang="en"/>
                        <a:t>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0.89</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0.80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0.85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55" name="Google Shape;155;p26"/>
          <p:cNvSpPr txBox="1"/>
          <p:nvPr/>
        </p:nvSpPr>
        <p:spPr>
          <a:xfrm>
            <a:off x="1627450" y="4427500"/>
            <a:ext cx="1678800" cy="5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Accuracy = 96%</a:t>
            </a:r>
            <a:endParaRPr b="1">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SVM : Code</a:t>
            </a:r>
            <a:endParaRPr dirty="0"/>
          </a:p>
        </p:txBody>
      </p:sp>
      <p:sp>
        <p:nvSpPr>
          <p:cNvPr id="161" name="Google Shape;161;p27"/>
          <p:cNvSpPr txBox="1">
            <a:spLocks noGrp="1"/>
          </p:cNvSpPr>
          <p:nvPr>
            <p:ph type="body" idx="1"/>
          </p:nvPr>
        </p:nvSpPr>
        <p:spPr>
          <a:xfrm>
            <a:off x="219725" y="1745450"/>
            <a:ext cx="8549100" cy="3290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solidFill>
                  <a:srgbClr val="000000"/>
                </a:solidFill>
              </a:rPr>
              <a:t>Support Vector Machine</a:t>
            </a:r>
            <a:r>
              <a:rPr lang="en" sz="1200">
                <a:solidFill>
                  <a:srgbClr val="434343"/>
                </a:solidFill>
              </a:rPr>
              <a:t> is a supervised learning algorithm which is used for both classification as well as regression</a:t>
            </a:r>
            <a:r>
              <a:rPr lang="en" sz="1100">
                <a:solidFill>
                  <a:srgbClr val="434343"/>
                </a:solidFill>
              </a:rPr>
              <a:t>. </a:t>
            </a:r>
            <a:r>
              <a:rPr lang="en" sz="1200">
                <a:solidFill>
                  <a:srgbClr val="434343"/>
                </a:solidFill>
                <a:highlight>
                  <a:srgbClr val="FFFFFF"/>
                </a:highlight>
              </a:rPr>
              <a:t>Basically, SVM finds a hyper-plane that creates a boundary between the types of data. In 2-dimensional space, this hyper-plane is nothing but a line. </a:t>
            </a:r>
            <a:endParaRPr sz="1200">
              <a:solidFill>
                <a:srgbClr val="434343"/>
              </a:solidFill>
              <a:highlight>
                <a:srgbClr val="FFFFFF"/>
              </a:highlight>
            </a:endParaRPr>
          </a:p>
          <a:p>
            <a:pPr marL="0" lvl="0" indent="0" algn="l" rtl="0">
              <a:lnSpc>
                <a:spcPct val="100000"/>
              </a:lnSpc>
              <a:spcBef>
                <a:spcPts val="0"/>
              </a:spcBef>
              <a:spcAft>
                <a:spcPts val="0"/>
              </a:spcAft>
              <a:buNone/>
            </a:pPr>
            <a:endParaRPr sz="1200">
              <a:solidFill>
                <a:srgbClr val="434343"/>
              </a:solidFill>
              <a:highlight>
                <a:srgbClr val="FFFFFF"/>
              </a:highlight>
            </a:endParaRPr>
          </a:p>
          <a:p>
            <a:pPr marL="0" lvl="0" indent="0" algn="l" rtl="0">
              <a:lnSpc>
                <a:spcPct val="100000"/>
              </a:lnSpc>
              <a:spcBef>
                <a:spcPts val="0"/>
              </a:spcBef>
              <a:spcAft>
                <a:spcPts val="0"/>
              </a:spcAft>
              <a:buNone/>
            </a:pPr>
            <a:r>
              <a:rPr lang="en" sz="1200">
                <a:solidFill>
                  <a:srgbClr val="434343"/>
                </a:solidFill>
                <a:highlight>
                  <a:srgbClr val="FFFFFF"/>
                </a:highlight>
              </a:rPr>
              <a:t>In SVM, we plot each data item in the dataset in an N-dimensional space, where N is the number of features/attributes in the data. Next, find the optimal hyperplane to separate the data.SVM can only perform binary classification (i.e., choose between two classes). </a:t>
            </a:r>
            <a:endParaRPr sz="1200">
              <a:solidFill>
                <a:srgbClr val="434343"/>
              </a:solidFill>
              <a:highlight>
                <a:srgbClr val="FFFFFF"/>
              </a:highlight>
            </a:endParaRPr>
          </a:p>
          <a:p>
            <a:pPr marL="0" lvl="0" indent="0" algn="l" rtl="0">
              <a:lnSpc>
                <a:spcPct val="100000"/>
              </a:lnSpc>
              <a:spcBef>
                <a:spcPts val="0"/>
              </a:spcBef>
              <a:spcAft>
                <a:spcPts val="0"/>
              </a:spcAft>
              <a:buNone/>
            </a:pPr>
            <a:endParaRPr sz="1200">
              <a:solidFill>
                <a:srgbClr val="434343"/>
              </a:solidFill>
              <a:highlight>
                <a:srgbClr val="FFFFFF"/>
              </a:highlight>
            </a:endParaRPr>
          </a:p>
          <a:p>
            <a:pPr marL="0" lvl="0" indent="0" algn="l" rtl="0">
              <a:spcBef>
                <a:spcPts val="0"/>
              </a:spcBef>
              <a:spcAft>
                <a:spcPts val="0"/>
              </a:spcAft>
              <a:buNone/>
            </a:pPr>
            <a:r>
              <a:rPr lang="en" sz="1200" b="1">
                <a:solidFill>
                  <a:srgbClr val="434343"/>
                </a:solidFill>
                <a:highlight>
                  <a:srgbClr val="FFFFFF"/>
                </a:highlight>
              </a:rPr>
              <a:t>SVM :</a:t>
            </a:r>
            <a:endParaRPr sz="1200" b="1">
              <a:solidFill>
                <a:srgbClr val="434343"/>
              </a:solidFill>
              <a:highlight>
                <a:srgbClr val="FFFFFF"/>
              </a:highlight>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clf = svm.SVC(kernel='rbf')</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clf.fit(X_train, y_train)</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300" b="1">
                <a:solidFill>
                  <a:srgbClr val="000000"/>
                </a:solidFill>
                <a:latin typeface="Arial"/>
                <a:ea typeface="Arial"/>
                <a:cs typeface="Arial"/>
                <a:sym typeface="Arial"/>
              </a:rPr>
              <a:t>Constraints:</a:t>
            </a:r>
            <a:endParaRPr sz="950" b="1">
              <a:solidFill>
                <a:srgbClr val="00000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SVC(C=1.0, break_ties=False, cache_size=200, class_weight=None, coef0=0.0,</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    decision_function_shape='ovr', degree=3, gamma='scale', kernel='rbf',</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    max_iter=-1, probability=False, random_state=None, shrinking=True,</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    tol=0.001, verbose=False)</a:t>
            </a:r>
            <a:endParaRPr sz="1050">
              <a:solidFill>
                <a:srgbClr val="000000"/>
              </a:solidFill>
              <a:highlight>
                <a:srgbClr val="EFEFEF"/>
              </a:highlight>
              <a:latin typeface="Courier New"/>
              <a:ea typeface="Courier New"/>
              <a:cs typeface="Courier New"/>
              <a:sym typeface="Courier New"/>
            </a:endParaRPr>
          </a:p>
          <a:p>
            <a:pPr marL="0" lvl="0" indent="0" algn="l" rtl="0">
              <a:spcBef>
                <a:spcPts val="0"/>
              </a:spcBef>
              <a:spcAft>
                <a:spcPts val="0"/>
              </a:spcAft>
              <a:buNone/>
            </a:pPr>
            <a:endParaRPr sz="1300">
              <a:solidFill>
                <a:srgbClr val="434343"/>
              </a:solidFill>
              <a:highlight>
                <a:srgbClr val="FFFFFF"/>
              </a:highligh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n" dirty="0" smtClean="0"/>
              <a:t>SVM</a:t>
            </a:r>
            <a:r>
              <a:rPr lang="en" dirty="0" smtClean="0"/>
              <a:t> : </a:t>
            </a:r>
            <a:r>
              <a:rPr lang="en" dirty="0"/>
              <a:t>Evaluation </a:t>
            </a:r>
            <a:r>
              <a:rPr lang="en" dirty="0" smtClean="0"/>
              <a:t>metrics </a:t>
            </a:r>
            <a:endParaRPr dirty="0"/>
          </a:p>
        </p:txBody>
      </p:sp>
      <p:sp>
        <p:nvSpPr>
          <p:cNvPr id="167" name="Google Shape;167;p28"/>
          <p:cNvSpPr txBox="1">
            <a:spLocks noGrp="1"/>
          </p:cNvSpPr>
          <p:nvPr>
            <p:ph type="body" idx="1"/>
          </p:nvPr>
        </p:nvSpPr>
        <p:spPr>
          <a:xfrm>
            <a:off x="219725" y="1745450"/>
            <a:ext cx="8549100" cy="32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rgbClr val="434343"/>
              </a:solidFill>
              <a:highlight>
                <a:srgbClr val="FFFFFF"/>
              </a:highlight>
            </a:endParaRPr>
          </a:p>
        </p:txBody>
      </p:sp>
      <p:sp>
        <p:nvSpPr>
          <p:cNvPr id="168" name="Google Shape;168;p28"/>
          <p:cNvSpPr txBox="1">
            <a:spLocks noGrp="1"/>
          </p:cNvSpPr>
          <p:nvPr>
            <p:ph type="body" idx="1"/>
          </p:nvPr>
        </p:nvSpPr>
        <p:spPr>
          <a:xfrm>
            <a:off x="210850" y="1836350"/>
            <a:ext cx="4495800" cy="30132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b="1">
                <a:solidFill>
                  <a:srgbClr val="000000"/>
                </a:solidFill>
                <a:latin typeface="Arial"/>
                <a:ea typeface="Arial"/>
                <a:cs typeface="Arial"/>
                <a:sym typeface="Arial"/>
              </a:rPr>
              <a:t>Result:</a:t>
            </a:r>
            <a:endParaRPr b="1">
              <a:solidFill>
                <a:srgbClr val="000000"/>
              </a:solidFill>
              <a:latin typeface="Arial"/>
              <a:ea typeface="Arial"/>
              <a:cs typeface="Arial"/>
              <a:sym typeface="Arial"/>
            </a:endParaRPr>
          </a:p>
          <a:p>
            <a:pPr marL="0" lvl="0" indent="0" algn="l" rtl="0">
              <a:spcBef>
                <a:spcPts val="400"/>
              </a:spcBef>
              <a:spcAft>
                <a:spcPts val="0"/>
              </a:spcAft>
              <a:buNone/>
            </a:pPr>
            <a:endParaRPr sz="1350">
              <a:solidFill>
                <a:srgbClr val="212121"/>
              </a:solidFill>
              <a:latin typeface="Courier New"/>
              <a:ea typeface="Courier New"/>
              <a:cs typeface="Courier New"/>
              <a:sym typeface="Courier New"/>
            </a:endParaRPr>
          </a:p>
        </p:txBody>
      </p:sp>
      <p:sp>
        <p:nvSpPr>
          <p:cNvPr id="169" name="Google Shape;169;p28"/>
          <p:cNvSpPr txBox="1">
            <a:spLocks noGrp="1"/>
          </p:cNvSpPr>
          <p:nvPr>
            <p:ph type="body" idx="1"/>
          </p:nvPr>
        </p:nvSpPr>
        <p:spPr>
          <a:xfrm>
            <a:off x="4815300" y="1912550"/>
            <a:ext cx="4290300" cy="3013200"/>
          </a:xfrm>
          <a:prstGeom prst="rect">
            <a:avLst/>
          </a:prstGeom>
        </p:spPr>
        <p:txBody>
          <a:bodyPr spcFirstLastPara="1" wrap="square" lIns="91425" tIns="91425" rIns="91425" bIns="91425" anchor="t" anchorCtr="0">
            <a:noAutofit/>
          </a:bodyPr>
          <a:lstStyle/>
          <a:p>
            <a:pPr marL="0" lvl="0" indent="0" algn="l" rtl="0">
              <a:spcBef>
                <a:spcPts val="1600"/>
              </a:spcBef>
              <a:spcAft>
                <a:spcPts val="400"/>
              </a:spcAft>
              <a:buNone/>
            </a:pPr>
            <a:r>
              <a:rPr lang="en" b="1">
                <a:solidFill>
                  <a:srgbClr val="434343"/>
                </a:solidFill>
                <a:latin typeface="Arial"/>
                <a:ea typeface="Arial"/>
                <a:cs typeface="Arial"/>
                <a:sym typeface="Arial"/>
              </a:rPr>
              <a:t>      </a:t>
            </a:r>
            <a:r>
              <a:rPr lang="en" b="1">
                <a:solidFill>
                  <a:srgbClr val="000000"/>
                </a:solidFill>
                <a:latin typeface="Arial"/>
                <a:ea typeface="Arial"/>
                <a:cs typeface="Arial"/>
                <a:sym typeface="Arial"/>
              </a:rPr>
              <a:t>  Precision-Recall graph:</a:t>
            </a:r>
            <a:endParaRPr sz="1600" b="1">
              <a:solidFill>
                <a:srgbClr val="000000"/>
              </a:solidFill>
              <a:latin typeface="Arial"/>
              <a:ea typeface="Arial"/>
              <a:cs typeface="Arial"/>
              <a:sym typeface="Arial"/>
            </a:endParaRPr>
          </a:p>
        </p:txBody>
      </p:sp>
      <p:sp>
        <p:nvSpPr>
          <p:cNvPr id="170" name="Google Shape;170;p28"/>
          <p:cNvSpPr txBox="1">
            <a:spLocks noGrp="1"/>
          </p:cNvSpPr>
          <p:nvPr>
            <p:ph type="body" idx="1"/>
          </p:nvPr>
        </p:nvSpPr>
        <p:spPr>
          <a:xfrm>
            <a:off x="5198275" y="3042050"/>
            <a:ext cx="4290300" cy="1993500"/>
          </a:xfrm>
          <a:prstGeom prst="rect">
            <a:avLst/>
          </a:prstGeom>
        </p:spPr>
        <p:txBody>
          <a:bodyPr spcFirstLastPara="1" wrap="square" lIns="91425" tIns="91425" rIns="91425" bIns="91425" anchor="t" anchorCtr="0">
            <a:noAutofit/>
          </a:bodyPr>
          <a:lstStyle/>
          <a:p>
            <a:pPr marL="0" lvl="0" indent="0" algn="l" rtl="0">
              <a:spcBef>
                <a:spcPts val="1600"/>
              </a:spcBef>
              <a:spcAft>
                <a:spcPts val="400"/>
              </a:spcAft>
              <a:buNone/>
            </a:pPr>
            <a:r>
              <a:rPr lang="en" b="1">
                <a:solidFill>
                  <a:srgbClr val="434343"/>
                </a:solidFill>
                <a:latin typeface="Arial"/>
                <a:ea typeface="Arial"/>
                <a:cs typeface="Arial"/>
                <a:sym typeface="Arial"/>
              </a:rPr>
              <a:t>      </a:t>
            </a:r>
            <a:r>
              <a:rPr lang="en" b="1">
                <a:solidFill>
                  <a:srgbClr val="000000"/>
                </a:solidFill>
                <a:latin typeface="Arial"/>
                <a:ea typeface="Arial"/>
                <a:cs typeface="Arial"/>
                <a:sym typeface="Arial"/>
              </a:rPr>
              <a:t>  </a:t>
            </a:r>
            <a:endParaRPr sz="1600" b="1">
              <a:solidFill>
                <a:srgbClr val="000000"/>
              </a:solidFill>
              <a:latin typeface="Arial"/>
              <a:ea typeface="Arial"/>
              <a:cs typeface="Arial"/>
              <a:sym typeface="Arial"/>
            </a:endParaRPr>
          </a:p>
        </p:txBody>
      </p:sp>
      <p:pic>
        <p:nvPicPr>
          <p:cNvPr id="171" name="Google Shape;171;p28"/>
          <p:cNvPicPr preferRelativeResize="0"/>
          <p:nvPr/>
        </p:nvPicPr>
        <p:blipFill>
          <a:blip r:embed="rId3">
            <a:alphaModFix/>
          </a:blip>
          <a:stretch>
            <a:fillRect/>
          </a:stretch>
        </p:blipFill>
        <p:spPr>
          <a:xfrm>
            <a:off x="4967700" y="2491925"/>
            <a:ext cx="3676650" cy="2495550"/>
          </a:xfrm>
          <a:prstGeom prst="rect">
            <a:avLst/>
          </a:prstGeom>
          <a:noFill/>
          <a:ln>
            <a:noFill/>
          </a:ln>
        </p:spPr>
      </p:pic>
      <p:graphicFrame>
        <p:nvGraphicFramePr>
          <p:cNvPr id="172" name="Google Shape;172;p28"/>
          <p:cNvGraphicFramePr/>
          <p:nvPr/>
        </p:nvGraphicFramePr>
        <p:xfrm>
          <a:off x="324175" y="2491925"/>
          <a:ext cx="4382500" cy="1492800"/>
        </p:xfrm>
        <a:graphic>
          <a:graphicData uri="http://schemas.openxmlformats.org/drawingml/2006/table">
            <a:tbl>
              <a:tblPr>
                <a:noFill/>
                <a:tableStyleId>{A6E2E11F-2EA6-47F5-B076-9AB339E93CCA}</a:tableStyleId>
              </a:tblPr>
              <a:tblGrid>
                <a:gridCol w="1095625">
                  <a:extLst>
                    <a:ext uri="{9D8B030D-6E8A-4147-A177-3AD203B41FA5}">
                      <a16:colId xmlns:a16="http://schemas.microsoft.com/office/drawing/2014/main" val="20000"/>
                    </a:ext>
                  </a:extLst>
                </a:gridCol>
                <a:gridCol w="1095625">
                  <a:extLst>
                    <a:ext uri="{9D8B030D-6E8A-4147-A177-3AD203B41FA5}">
                      <a16:colId xmlns:a16="http://schemas.microsoft.com/office/drawing/2014/main" val="20001"/>
                    </a:ext>
                  </a:extLst>
                </a:gridCol>
                <a:gridCol w="1095625">
                  <a:extLst>
                    <a:ext uri="{9D8B030D-6E8A-4147-A177-3AD203B41FA5}">
                      <a16:colId xmlns:a16="http://schemas.microsoft.com/office/drawing/2014/main" val="20002"/>
                    </a:ext>
                  </a:extLst>
                </a:gridCol>
                <a:gridCol w="1095625">
                  <a:extLst>
                    <a:ext uri="{9D8B030D-6E8A-4147-A177-3AD203B41FA5}">
                      <a16:colId xmlns:a16="http://schemas.microsoft.com/office/drawing/2014/main" val="20003"/>
                    </a:ext>
                  </a:extLst>
                </a:gridCol>
              </a:tblGrid>
              <a:tr h="497600">
                <a:tc>
                  <a:txBody>
                    <a:bodyPr/>
                    <a:lstStyle/>
                    <a:p>
                      <a:pPr marL="0" lvl="0" indent="0" algn="l" rtl="0">
                        <a:spcBef>
                          <a:spcPts val="0"/>
                        </a:spcBef>
                        <a:spcAft>
                          <a:spcPts val="0"/>
                        </a:spcAft>
                        <a:buNone/>
                      </a:pPr>
                      <a:r>
                        <a:rPr lang="en"/>
                        <a:t>Class</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Precision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Recall</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F1 - Score</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97600">
                <a:tc>
                  <a:txBody>
                    <a:bodyPr/>
                    <a:lstStyle/>
                    <a:p>
                      <a:pPr marL="0" lvl="0" indent="0" algn="l" rtl="0">
                        <a:spcBef>
                          <a:spcPts val="0"/>
                        </a:spcBef>
                        <a:spcAft>
                          <a:spcPts val="0"/>
                        </a:spcAft>
                        <a:buNone/>
                      </a:pPr>
                      <a:r>
                        <a:rPr lang="en"/>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0.92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0.95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97600">
                <a:tc>
                  <a:txBody>
                    <a:bodyPr/>
                    <a:lstStyle/>
                    <a:p>
                      <a:pPr marL="0" lvl="0" indent="0" algn="l" rtl="0">
                        <a:spcBef>
                          <a:spcPts val="0"/>
                        </a:spcBef>
                        <a:spcAft>
                          <a:spcPts val="0"/>
                        </a:spcAft>
                        <a:buNone/>
                      </a:pPr>
                      <a:r>
                        <a:rPr lang="en"/>
                        <a:t>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0.92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0.29</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0.44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73" name="Google Shape;173;p28"/>
          <p:cNvSpPr txBox="1"/>
          <p:nvPr/>
        </p:nvSpPr>
        <p:spPr>
          <a:xfrm>
            <a:off x="1582125" y="4122850"/>
            <a:ext cx="1866600" cy="5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Accuracy : 92%</a:t>
            </a:r>
            <a:endParaRPr b="1">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Final Comparison Results</a:t>
            </a:r>
            <a:endParaRPr/>
          </a:p>
        </p:txBody>
      </p:sp>
      <p:graphicFrame>
        <p:nvGraphicFramePr>
          <p:cNvPr id="179" name="Google Shape;179;p29"/>
          <p:cNvGraphicFramePr/>
          <p:nvPr/>
        </p:nvGraphicFramePr>
        <p:xfrm>
          <a:off x="804775" y="2512175"/>
          <a:ext cx="7239000" cy="1584840"/>
        </p:xfrm>
        <a:graphic>
          <a:graphicData uri="http://schemas.openxmlformats.org/drawingml/2006/table">
            <a:tbl>
              <a:tblPr>
                <a:noFill/>
                <a:tableStyleId>{A6E2E11F-2EA6-47F5-B076-9AB339E93CCA}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Model</a:t>
                      </a:r>
                      <a:endParaRPr/>
                    </a:p>
                  </a:txBody>
                  <a:tcPr marL="91425" marR="91425" marT="91425" marB="91425"/>
                </a:tc>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Precision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Multi Layer Perceptron</a:t>
                      </a:r>
                      <a:endParaRPr/>
                    </a:p>
                  </a:txBody>
                  <a:tcPr marL="91425" marR="91425" marT="91425" marB="91425"/>
                </a:tc>
                <a:tc>
                  <a:txBody>
                    <a:bodyPr/>
                    <a:lstStyle/>
                    <a:p>
                      <a:pPr marL="0" lvl="0" indent="0" algn="l" rtl="0">
                        <a:spcBef>
                          <a:spcPts val="0"/>
                        </a:spcBef>
                        <a:spcAft>
                          <a:spcPts val="0"/>
                        </a:spcAft>
                        <a:buNone/>
                      </a:pPr>
                      <a:r>
                        <a:rPr lang="en"/>
                        <a:t>92.4%</a:t>
                      </a:r>
                      <a:endParaRPr/>
                    </a:p>
                  </a:txBody>
                  <a:tcPr marL="91425" marR="91425" marT="91425" marB="91425"/>
                </a:tc>
                <a:tc>
                  <a:txBody>
                    <a:bodyPr/>
                    <a:lstStyle/>
                    <a:p>
                      <a:pPr marL="0" lvl="0" indent="0" algn="l" rtl="0">
                        <a:spcBef>
                          <a:spcPts val="0"/>
                        </a:spcBef>
                        <a:spcAft>
                          <a:spcPts val="0"/>
                        </a:spcAft>
                        <a:buNone/>
                      </a:pPr>
                      <a:r>
                        <a:rPr lang="en"/>
                        <a:t>96%</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Random Forest</a:t>
                      </a:r>
                      <a:endParaRPr/>
                    </a:p>
                  </a:txBody>
                  <a:tcPr marL="91425" marR="91425" marT="91425" marB="91425"/>
                </a:tc>
                <a:tc>
                  <a:txBody>
                    <a:bodyPr/>
                    <a:lstStyle/>
                    <a:p>
                      <a:pPr marL="0" lvl="0" indent="0" algn="l" rtl="0">
                        <a:spcBef>
                          <a:spcPts val="0"/>
                        </a:spcBef>
                        <a:spcAft>
                          <a:spcPts val="0"/>
                        </a:spcAft>
                        <a:buNone/>
                      </a:pPr>
                      <a:r>
                        <a:rPr lang="en"/>
                        <a:t>96.6%</a:t>
                      </a:r>
                      <a:endParaRPr/>
                    </a:p>
                  </a:txBody>
                  <a:tcPr marL="91425" marR="91425" marT="91425" marB="91425"/>
                </a:tc>
                <a:tc>
                  <a:txBody>
                    <a:bodyPr/>
                    <a:lstStyle/>
                    <a:p>
                      <a:pPr marL="0" lvl="0" indent="0" algn="l" rtl="0">
                        <a:spcBef>
                          <a:spcPts val="0"/>
                        </a:spcBef>
                        <a:spcAft>
                          <a:spcPts val="0"/>
                        </a:spcAft>
                        <a:buNone/>
                      </a:pPr>
                      <a:r>
                        <a:rPr lang="en"/>
                        <a:t>97%</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SVM</a:t>
                      </a:r>
                      <a:endParaRPr/>
                    </a:p>
                  </a:txBody>
                  <a:tcPr marL="91425" marR="91425" marT="91425" marB="91425"/>
                </a:tc>
                <a:tc>
                  <a:txBody>
                    <a:bodyPr/>
                    <a:lstStyle/>
                    <a:p>
                      <a:pPr marL="0" lvl="0" indent="0" algn="l" rtl="0">
                        <a:spcBef>
                          <a:spcPts val="0"/>
                        </a:spcBef>
                        <a:spcAft>
                          <a:spcPts val="0"/>
                        </a:spcAft>
                        <a:buNone/>
                      </a:pPr>
                      <a:r>
                        <a:rPr lang="en"/>
                        <a:t>91.6%</a:t>
                      </a:r>
                      <a:endParaRPr/>
                    </a:p>
                  </a:txBody>
                  <a:tcPr marL="91425" marR="91425" marT="91425" marB="91425"/>
                </a:tc>
                <a:tc>
                  <a:txBody>
                    <a:bodyPr/>
                    <a:lstStyle/>
                    <a:p>
                      <a:pPr marL="0" lvl="0" indent="0" algn="l" rtl="0">
                        <a:spcBef>
                          <a:spcPts val="0"/>
                        </a:spcBef>
                        <a:spcAft>
                          <a:spcPts val="0"/>
                        </a:spcAft>
                        <a:buNone/>
                      </a:pPr>
                      <a:r>
                        <a:rPr lang="en"/>
                        <a:t>92%</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599495" y="1032164"/>
            <a:ext cx="7789432" cy="12399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Real Time Filtering of Malicious URLS</a:t>
            </a:r>
            <a:endParaRPr sz="4400" dirty="0"/>
          </a:p>
        </p:txBody>
      </p:sp>
      <p:sp>
        <p:nvSpPr>
          <p:cNvPr id="74" name="Google Shape;74;p14"/>
          <p:cNvSpPr txBox="1">
            <a:spLocks noGrp="1"/>
          </p:cNvSpPr>
          <p:nvPr>
            <p:ph type="title"/>
          </p:nvPr>
        </p:nvSpPr>
        <p:spPr>
          <a:xfrm>
            <a:off x="5500254" y="3339507"/>
            <a:ext cx="2640532" cy="1073100"/>
          </a:xfrm>
          <a:prstGeom prst="rect">
            <a:avLst/>
          </a:prstGeom>
          <a:noFill/>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600" dirty="0">
                <a:solidFill>
                  <a:srgbClr val="FFFFFF"/>
                </a:solidFill>
                <a:latin typeface="Arial"/>
                <a:ea typeface="Arial"/>
                <a:cs typeface="Arial"/>
                <a:sym typeface="Arial"/>
              </a:rPr>
              <a:t>Ishwarya S - 2017103537</a:t>
            </a:r>
            <a:endParaRPr sz="1600" dirty="0">
              <a:solidFill>
                <a:srgbClr val="FFFFFF"/>
              </a:solidFill>
              <a:latin typeface="Arial"/>
              <a:ea typeface="Arial"/>
              <a:cs typeface="Arial"/>
              <a:sym typeface="Arial"/>
            </a:endParaRPr>
          </a:p>
          <a:p>
            <a:pPr marL="0" lvl="0" indent="0" algn="r" rtl="0">
              <a:lnSpc>
                <a:spcPct val="115000"/>
              </a:lnSpc>
              <a:spcBef>
                <a:spcPts val="0"/>
              </a:spcBef>
              <a:spcAft>
                <a:spcPts val="0"/>
              </a:spcAft>
              <a:buNone/>
            </a:pPr>
            <a:r>
              <a:rPr lang="en" sz="1600" dirty="0">
                <a:solidFill>
                  <a:srgbClr val="FFFFFF"/>
                </a:solidFill>
                <a:latin typeface="Arial"/>
                <a:ea typeface="Arial"/>
                <a:cs typeface="Arial"/>
                <a:sym typeface="Arial"/>
              </a:rPr>
              <a:t>Harshini T - 2017103532</a:t>
            </a:r>
            <a:endParaRPr sz="1600" dirty="0">
              <a:solidFill>
                <a:srgbClr val="FFFFFF"/>
              </a:solidFill>
              <a:latin typeface="Arial"/>
              <a:ea typeface="Arial"/>
              <a:cs typeface="Arial"/>
              <a:sym typeface="Arial"/>
            </a:endParaRPr>
          </a:p>
          <a:p>
            <a:pPr marL="0" lvl="0" indent="0" algn="r" rtl="0">
              <a:lnSpc>
                <a:spcPct val="115000"/>
              </a:lnSpc>
              <a:spcBef>
                <a:spcPts val="0"/>
              </a:spcBef>
              <a:spcAft>
                <a:spcPts val="0"/>
              </a:spcAft>
              <a:buNone/>
            </a:pPr>
            <a:r>
              <a:rPr lang="en" sz="1600" dirty="0">
                <a:solidFill>
                  <a:srgbClr val="FFFFFF"/>
                </a:solidFill>
                <a:latin typeface="Arial"/>
                <a:ea typeface="Arial"/>
                <a:cs typeface="Arial"/>
                <a:sym typeface="Arial"/>
              </a:rPr>
              <a:t>Gokul K - 2017103526</a:t>
            </a:r>
            <a:endParaRPr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Module 3 : Real Time Filtering</a:t>
            </a:r>
            <a:endParaRPr dirty="0"/>
          </a:p>
        </p:txBody>
      </p:sp>
      <p:sp>
        <p:nvSpPr>
          <p:cNvPr id="185" name="Google Shape;185;p30"/>
          <p:cNvSpPr txBox="1"/>
          <p:nvPr/>
        </p:nvSpPr>
        <p:spPr>
          <a:xfrm>
            <a:off x="94000" y="1799575"/>
            <a:ext cx="6634200" cy="29544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150" dirty="0">
                <a:solidFill>
                  <a:srgbClr val="0000FF"/>
                </a:solidFill>
                <a:latin typeface="Courier New"/>
                <a:ea typeface="Courier New"/>
                <a:cs typeface="Courier New"/>
                <a:sym typeface="Courier New"/>
              </a:rPr>
              <a:t>def</a:t>
            </a:r>
            <a:r>
              <a:rPr lang="en" sz="1150" dirty="0">
                <a:latin typeface="Courier New"/>
                <a:ea typeface="Courier New"/>
                <a:cs typeface="Courier New"/>
                <a:sym typeface="Courier New"/>
              </a:rPr>
              <a:t> </a:t>
            </a:r>
            <a:r>
              <a:rPr lang="en" sz="1150" dirty="0">
                <a:solidFill>
                  <a:srgbClr val="795E26"/>
                </a:solidFill>
                <a:latin typeface="Courier New"/>
                <a:ea typeface="Courier New"/>
                <a:cs typeface="Courier New"/>
                <a:sym typeface="Courier New"/>
              </a:rPr>
              <a:t>pred_link</a:t>
            </a:r>
            <a:r>
              <a:rPr lang="en" sz="1150" dirty="0">
                <a:latin typeface="Courier New"/>
                <a:ea typeface="Courier New"/>
                <a:cs typeface="Courier New"/>
                <a:sym typeface="Courier New"/>
              </a:rPr>
              <a:t>(</a:t>
            </a:r>
            <a:r>
              <a:rPr lang="en" sz="1150" dirty="0">
                <a:solidFill>
                  <a:srgbClr val="001080"/>
                </a:solidFill>
                <a:latin typeface="Courier New"/>
                <a:ea typeface="Courier New"/>
                <a:cs typeface="Courier New"/>
                <a:sym typeface="Courier New"/>
              </a:rPr>
              <a:t>server</a:t>
            </a:r>
            <a:r>
              <a:rPr lang="en" sz="1150" dirty="0">
                <a:latin typeface="Courier New"/>
                <a:ea typeface="Courier New"/>
                <a:cs typeface="Courier New"/>
                <a:sym typeface="Courier New"/>
              </a:rPr>
              <a:t> = </a:t>
            </a:r>
            <a:r>
              <a:rPr lang="en" sz="1150" dirty="0">
                <a:solidFill>
                  <a:srgbClr val="A31515"/>
                </a:solidFill>
                <a:latin typeface="Courier New"/>
                <a:ea typeface="Courier New"/>
                <a:cs typeface="Courier New"/>
                <a:sym typeface="Courier New"/>
              </a:rPr>
              <a:t>"None"</a:t>
            </a:r>
            <a:r>
              <a:rPr lang="en" sz="1150" dirty="0">
                <a:latin typeface="Courier New"/>
                <a:ea typeface="Courier New"/>
                <a:cs typeface="Courier New"/>
                <a:sym typeface="Courier New"/>
              </a:rPr>
              <a:t>, </a:t>
            </a:r>
            <a:r>
              <a:rPr lang="en" sz="1150" dirty="0">
                <a:solidFill>
                  <a:srgbClr val="001080"/>
                </a:solidFill>
                <a:latin typeface="Courier New"/>
                <a:ea typeface="Courier New"/>
                <a:cs typeface="Courier New"/>
                <a:sym typeface="Courier New"/>
              </a:rPr>
              <a:t>whois_state</a:t>
            </a:r>
            <a:r>
              <a:rPr lang="en" sz="1150" dirty="0">
                <a:latin typeface="Courier New"/>
                <a:ea typeface="Courier New"/>
                <a:cs typeface="Courier New"/>
                <a:sym typeface="Courier New"/>
              </a:rPr>
              <a:t>=</a:t>
            </a:r>
            <a:r>
              <a:rPr lang="en" sz="1150" dirty="0">
                <a:solidFill>
                  <a:srgbClr val="A31515"/>
                </a:solidFill>
                <a:latin typeface="Courier New"/>
                <a:ea typeface="Courier New"/>
                <a:cs typeface="Courier New"/>
                <a:sym typeface="Courier New"/>
              </a:rPr>
              <a:t>"None"</a:t>
            </a:r>
            <a:r>
              <a:rPr lang="en" sz="1150" dirty="0">
                <a:latin typeface="Courier New"/>
                <a:ea typeface="Courier New"/>
                <a:cs typeface="Courier New"/>
                <a:sym typeface="Courier New"/>
              </a:rPr>
              <a:t>,  </a:t>
            </a:r>
            <a:endParaRPr sz="115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150" dirty="0">
                <a:latin typeface="Courier New"/>
                <a:ea typeface="Courier New"/>
                <a:cs typeface="Courier New"/>
                <a:sym typeface="Courier New"/>
              </a:rPr>
              <a:t>              </a:t>
            </a:r>
            <a:r>
              <a:rPr lang="en" sz="1150" dirty="0">
                <a:solidFill>
                  <a:srgbClr val="001080"/>
                </a:solidFill>
                <a:latin typeface="Courier New"/>
                <a:ea typeface="Courier New"/>
                <a:cs typeface="Courier New"/>
                <a:sym typeface="Courier New"/>
              </a:rPr>
              <a:t>nos_spl_chars</a:t>
            </a:r>
            <a:r>
              <a:rPr lang="en" sz="1150" dirty="0">
                <a:latin typeface="Courier New"/>
                <a:ea typeface="Courier New"/>
                <a:cs typeface="Courier New"/>
                <a:sym typeface="Courier New"/>
              </a:rPr>
              <a:t> = </a:t>
            </a:r>
            <a:r>
              <a:rPr lang="en" sz="1150" dirty="0">
                <a:solidFill>
                  <a:srgbClr val="09885A"/>
                </a:solidFill>
                <a:latin typeface="Courier New"/>
                <a:ea typeface="Courier New"/>
                <a:cs typeface="Courier New"/>
                <a:sym typeface="Courier New"/>
              </a:rPr>
              <a:t>0</a:t>
            </a:r>
            <a:r>
              <a:rPr lang="en" sz="1150" dirty="0">
                <a:latin typeface="Courier New"/>
                <a:ea typeface="Courier New"/>
                <a:cs typeface="Courier New"/>
                <a:sym typeface="Courier New"/>
              </a:rPr>
              <a:t>, </a:t>
            </a:r>
            <a:r>
              <a:rPr lang="en" sz="1150" dirty="0">
                <a:solidFill>
                  <a:srgbClr val="001080"/>
                </a:solidFill>
                <a:latin typeface="Courier New"/>
                <a:ea typeface="Courier New"/>
                <a:cs typeface="Courier New"/>
                <a:sym typeface="Courier New"/>
              </a:rPr>
              <a:t>content_len</a:t>
            </a:r>
            <a:r>
              <a:rPr lang="en" sz="1150" dirty="0">
                <a:latin typeface="Courier New"/>
                <a:ea typeface="Courier New"/>
                <a:cs typeface="Courier New"/>
                <a:sym typeface="Courier New"/>
              </a:rPr>
              <a:t> = </a:t>
            </a:r>
            <a:r>
              <a:rPr lang="en" sz="1150" dirty="0">
                <a:solidFill>
                  <a:srgbClr val="09885A"/>
                </a:solidFill>
                <a:latin typeface="Courier New"/>
                <a:ea typeface="Courier New"/>
                <a:cs typeface="Courier New"/>
                <a:sym typeface="Courier New"/>
              </a:rPr>
              <a:t>0</a:t>
            </a:r>
            <a:r>
              <a:rPr lang="en" sz="1150" dirty="0">
                <a:latin typeface="Courier New"/>
                <a:ea typeface="Courier New"/>
                <a:cs typeface="Courier New"/>
                <a:sym typeface="Courier New"/>
              </a:rPr>
              <a:t>, </a:t>
            </a:r>
            <a:endParaRPr sz="115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150" dirty="0">
                <a:latin typeface="Courier New"/>
                <a:ea typeface="Courier New"/>
                <a:cs typeface="Courier New"/>
                <a:sym typeface="Courier New"/>
              </a:rPr>
              <a:t>              </a:t>
            </a:r>
            <a:r>
              <a:rPr lang="en" sz="1150" dirty="0">
                <a:solidFill>
                  <a:srgbClr val="001080"/>
                </a:solidFill>
                <a:latin typeface="Courier New"/>
                <a:ea typeface="Courier New"/>
                <a:cs typeface="Courier New"/>
                <a:sym typeface="Courier New"/>
              </a:rPr>
              <a:t>remote_ips</a:t>
            </a:r>
            <a:r>
              <a:rPr lang="en" sz="1150" dirty="0">
                <a:latin typeface="Courier New"/>
                <a:ea typeface="Courier New"/>
                <a:cs typeface="Courier New"/>
                <a:sym typeface="Courier New"/>
              </a:rPr>
              <a:t> = </a:t>
            </a:r>
            <a:r>
              <a:rPr lang="en" sz="1150" dirty="0">
                <a:solidFill>
                  <a:srgbClr val="09885A"/>
                </a:solidFill>
                <a:latin typeface="Courier New"/>
                <a:ea typeface="Courier New"/>
                <a:cs typeface="Courier New"/>
                <a:sym typeface="Courier New"/>
              </a:rPr>
              <a:t>0</a:t>
            </a:r>
            <a:r>
              <a:rPr lang="en" sz="1150" dirty="0">
                <a:latin typeface="Courier New"/>
                <a:ea typeface="Courier New"/>
                <a:cs typeface="Courier New"/>
                <a:sym typeface="Courier New"/>
              </a:rPr>
              <a:t>, </a:t>
            </a:r>
            <a:r>
              <a:rPr lang="en" sz="1150" dirty="0">
                <a:solidFill>
                  <a:srgbClr val="001080"/>
                </a:solidFill>
                <a:latin typeface="Courier New"/>
                <a:ea typeface="Courier New"/>
                <a:cs typeface="Courier New"/>
                <a:sym typeface="Courier New"/>
              </a:rPr>
              <a:t>remote_tcp</a:t>
            </a:r>
            <a:r>
              <a:rPr lang="en" sz="1150" dirty="0">
                <a:latin typeface="Courier New"/>
                <a:ea typeface="Courier New"/>
                <a:cs typeface="Courier New"/>
                <a:sym typeface="Courier New"/>
              </a:rPr>
              <a:t>=</a:t>
            </a:r>
            <a:r>
              <a:rPr lang="en" sz="1150" dirty="0">
                <a:solidFill>
                  <a:srgbClr val="09885A"/>
                </a:solidFill>
                <a:latin typeface="Courier New"/>
                <a:ea typeface="Courier New"/>
                <a:cs typeface="Courier New"/>
                <a:sym typeface="Courier New"/>
              </a:rPr>
              <a:t>0</a:t>
            </a:r>
            <a:r>
              <a:rPr lang="en" sz="1150" dirty="0">
                <a:latin typeface="Courier New"/>
                <a:ea typeface="Courier New"/>
                <a:cs typeface="Courier New"/>
                <a:sym typeface="Courier New"/>
              </a:rPr>
              <a:t>):</a:t>
            </a:r>
            <a:endParaRPr sz="1150" dirty="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0" dirty="0">
                <a:latin typeface="Courier New"/>
                <a:ea typeface="Courier New"/>
                <a:cs typeface="Courier New"/>
                <a:sym typeface="Courier New"/>
              </a:rPr>
              <a:t>  server_token = server_names_map[server]</a:t>
            </a:r>
            <a:endParaRPr sz="115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150" dirty="0">
                <a:latin typeface="Courier New"/>
                <a:ea typeface="Courier New"/>
                <a:cs typeface="Courier New"/>
                <a:sym typeface="Courier New"/>
              </a:rPr>
              <a:t>  whois_state_token = state_names_map[whois_state]</a:t>
            </a:r>
            <a:endParaRPr sz="115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150" dirty="0">
                <a:latin typeface="Courier New"/>
                <a:ea typeface="Courier New"/>
                <a:cs typeface="Courier New"/>
                <a:sym typeface="Courier New"/>
              </a:rPr>
              <a:t>  inp_arr = [[nos_spl_chars, server_token, </a:t>
            </a:r>
            <a:r>
              <a:rPr lang="en" sz="1150" dirty="0" smtClean="0">
                <a:latin typeface="Courier New"/>
                <a:ea typeface="Courier New"/>
                <a:cs typeface="Courier New"/>
                <a:sym typeface="Courier New"/>
              </a:rPr>
              <a:t>content_len, </a:t>
            </a:r>
            <a:endParaRPr sz="115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150" dirty="0">
                <a:latin typeface="Courier New"/>
                <a:ea typeface="Courier New"/>
                <a:cs typeface="Courier New"/>
                <a:sym typeface="Courier New"/>
              </a:rPr>
              <a:t>             whois_state_token, remote_tcp, remote_ips]]</a:t>
            </a:r>
            <a:endParaRPr sz="1150" dirty="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0" dirty="0">
                <a:latin typeface="Courier New"/>
                <a:ea typeface="Courier New"/>
                <a:cs typeface="Courier New"/>
                <a:sym typeface="Courier New"/>
              </a:rPr>
              <a:t>  inp_arr = sc.transform(inp_arr)</a:t>
            </a:r>
            <a:endParaRPr sz="1150" dirty="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0" dirty="0">
                <a:latin typeface="Courier New"/>
                <a:ea typeface="Courier New"/>
                <a:cs typeface="Courier New"/>
                <a:sym typeface="Courier New"/>
              </a:rPr>
              <a:t>  result = classifier.predict(inp_arr)</a:t>
            </a:r>
            <a:endParaRPr sz="115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150" dirty="0">
                <a:latin typeface="Courier New"/>
                <a:ea typeface="Courier New"/>
                <a:cs typeface="Courier New"/>
                <a:sym typeface="Courier New"/>
              </a:rPr>
              <a:t>  </a:t>
            </a:r>
            <a:r>
              <a:rPr lang="en" sz="1150" dirty="0">
                <a:solidFill>
                  <a:srgbClr val="AF00DB"/>
                </a:solidFill>
                <a:latin typeface="Courier New"/>
                <a:ea typeface="Courier New"/>
                <a:cs typeface="Courier New"/>
                <a:sym typeface="Courier New"/>
              </a:rPr>
              <a:t>if</a:t>
            </a:r>
            <a:r>
              <a:rPr lang="en" sz="1150" dirty="0">
                <a:latin typeface="Courier New"/>
                <a:ea typeface="Courier New"/>
                <a:cs typeface="Courier New"/>
                <a:sym typeface="Courier New"/>
              </a:rPr>
              <a:t> result == </a:t>
            </a:r>
            <a:r>
              <a:rPr lang="en" sz="1150" dirty="0">
                <a:solidFill>
                  <a:srgbClr val="09885A"/>
                </a:solidFill>
                <a:latin typeface="Courier New"/>
                <a:ea typeface="Courier New"/>
                <a:cs typeface="Courier New"/>
                <a:sym typeface="Courier New"/>
              </a:rPr>
              <a:t>0</a:t>
            </a:r>
            <a:r>
              <a:rPr lang="en" sz="1150" dirty="0">
                <a:latin typeface="Courier New"/>
                <a:ea typeface="Courier New"/>
                <a:cs typeface="Courier New"/>
                <a:sym typeface="Courier New"/>
              </a:rPr>
              <a:t>:</a:t>
            </a:r>
            <a:endParaRPr sz="115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150" dirty="0">
                <a:latin typeface="Courier New"/>
                <a:ea typeface="Courier New"/>
                <a:cs typeface="Courier New"/>
                <a:sym typeface="Courier New"/>
              </a:rPr>
              <a:t>    </a:t>
            </a:r>
            <a:r>
              <a:rPr lang="en" sz="1150" dirty="0">
                <a:solidFill>
                  <a:srgbClr val="AF00DB"/>
                </a:solidFill>
                <a:latin typeface="Courier New"/>
                <a:ea typeface="Courier New"/>
                <a:cs typeface="Courier New"/>
                <a:sym typeface="Courier New"/>
              </a:rPr>
              <a:t>return</a:t>
            </a:r>
            <a:r>
              <a:rPr lang="en" sz="1150" dirty="0">
                <a:latin typeface="Courier New"/>
                <a:ea typeface="Courier New"/>
                <a:cs typeface="Courier New"/>
                <a:sym typeface="Courier New"/>
              </a:rPr>
              <a:t> </a:t>
            </a:r>
            <a:r>
              <a:rPr lang="en" sz="1150" dirty="0">
                <a:solidFill>
                  <a:srgbClr val="A31515"/>
                </a:solidFill>
                <a:latin typeface="Courier New"/>
                <a:ea typeface="Courier New"/>
                <a:cs typeface="Courier New"/>
                <a:sym typeface="Courier New"/>
              </a:rPr>
              <a:t>"The link is not safe"</a:t>
            </a:r>
            <a:endParaRPr sz="115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150" dirty="0">
                <a:latin typeface="Courier New"/>
                <a:ea typeface="Courier New"/>
                <a:cs typeface="Courier New"/>
                <a:sym typeface="Courier New"/>
              </a:rPr>
              <a:t>  </a:t>
            </a:r>
            <a:r>
              <a:rPr lang="en" sz="1150" dirty="0">
                <a:solidFill>
                  <a:srgbClr val="AF00DB"/>
                </a:solidFill>
                <a:latin typeface="Courier New"/>
                <a:ea typeface="Courier New"/>
                <a:cs typeface="Courier New"/>
                <a:sym typeface="Courier New"/>
              </a:rPr>
              <a:t>return</a:t>
            </a:r>
            <a:r>
              <a:rPr lang="en" sz="1150" dirty="0">
                <a:latin typeface="Courier New"/>
                <a:ea typeface="Courier New"/>
                <a:cs typeface="Courier New"/>
                <a:sym typeface="Courier New"/>
              </a:rPr>
              <a:t> </a:t>
            </a:r>
            <a:r>
              <a:rPr lang="en" sz="1150" dirty="0">
                <a:solidFill>
                  <a:srgbClr val="A31515"/>
                </a:solidFill>
                <a:latin typeface="Courier New"/>
                <a:ea typeface="Courier New"/>
                <a:cs typeface="Courier New"/>
                <a:sym typeface="Courier New"/>
              </a:rPr>
              <a:t>"The link is safe"</a:t>
            </a:r>
            <a:endParaRPr sz="1150" dirty="0">
              <a:solidFill>
                <a:srgbClr val="A31515"/>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050" dirty="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dirty="0">
              <a:highlight>
                <a:srgbClr val="FFFFFE"/>
              </a:highlight>
              <a:latin typeface="Courier New"/>
              <a:ea typeface="Courier New"/>
              <a:cs typeface="Courier New"/>
              <a:sym typeface="Courier New"/>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Output Screenshot</a:t>
            </a:r>
            <a:endParaRPr dirty="0"/>
          </a:p>
        </p:txBody>
      </p:sp>
      <p:sp>
        <p:nvSpPr>
          <p:cNvPr id="185" name="Google Shape;185;p30"/>
          <p:cNvSpPr txBox="1"/>
          <p:nvPr/>
        </p:nvSpPr>
        <p:spPr>
          <a:xfrm>
            <a:off x="94000" y="1799575"/>
            <a:ext cx="3383491" cy="29544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050" dirty="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dirty="0">
              <a:highlight>
                <a:srgbClr val="FFFFFE"/>
              </a:highlight>
              <a:latin typeface="Courier New"/>
              <a:ea typeface="Courier New"/>
              <a:cs typeface="Courier New"/>
              <a:sym typeface="Courier New"/>
            </a:endParaRPr>
          </a:p>
          <a:p>
            <a:pPr marL="0" lvl="0" indent="0" algn="l" rtl="0">
              <a:spcBef>
                <a:spcPts val="0"/>
              </a:spcBef>
              <a:spcAft>
                <a:spcPts val="0"/>
              </a:spcAft>
              <a:buNone/>
            </a:pPr>
            <a:r>
              <a:rPr lang="en-US" dirty="0" smtClean="0">
                <a:latin typeface="Roboto"/>
                <a:ea typeface="Roboto"/>
                <a:cs typeface="Roboto"/>
                <a:sym typeface="Roboto"/>
              </a:rPr>
              <a:t> </a:t>
            </a:r>
            <a:endParaRPr dirty="0">
              <a:latin typeface="Roboto"/>
              <a:ea typeface="Roboto"/>
              <a:cs typeface="Roboto"/>
              <a:sym typeface="Roboto"/>
            </a:endParaRPr>
          </a:p>
        </p:txBody>
      </p:sp>
      <p:pic>
        <p:nvPicPr>
          <p:cNvPr id="186" name="Google Shape;186;p30"/>
          <p:cNvPicPr preferRelativeResize="0"/>
          <p:nvPr/>
        </p:nvPicPr>
        <p:blipFill>
          <a:blip r:embed="rId3">
            <a:alphaModFix/>
          </a:blip>
          <a:stretch>
            <a:fillRect/>
          </a:stretch>
        </p:blipFill>
        <p:spPr>
          <a:xfrm>
            <a:off x="949944" y="2025039"/>
            <a:ext cx="3906075" cy="2503472"/>
          </a:xfrm>
          <a:prstGeom prst="rect">
            <a:avLst/>
          </a:prstGeom>
          <a:noFill/>
          <a:ln>
            <a:noFill/>
          </a:ln>
        </p:spPr>
      </p:pic>
    </p:spTree>
    <p:extLst>
      <p:ext uri="{BB962C8B-B14F-4D97-AF65-F5344CB8AC3E}">
        <p14:creationId xmlns:p14="http://schemas.microsoft.com/office/powerpoint/2010/main" val="2309992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Conclusion</a:t>
            </a:r>
            <a:endParaRPr dirty="0"/>
          </a:p>
        </p:txBody>
      </p:sp>
      <p:sp>
        <p:nvSpPr>
          <p:cNvPr id="192" name="Google Shape;192;p31"/>
          <p:cNvSpPr txBox="1">
            <a:spLocks noGrp="1"/>
          </p:cNvSpPr>
          <p:nvPr>
            <p:ph type="body" idx="1"/>
          </p:nvPr>
        </p:nvSpPr>
        <p:spPr>
          <a:xfrm>
            <a:off x="471900" y="2197725"/>
            <a:ext cx="8296800" cy="2651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endParaRPr lang="en" sz="1300" dirty="0" smtClean="0">
              <a:solidFill>
                <a:srgbClr val="434343"/>
              </a:solidFill>
            </a:endParaRPr>
          </a:p>
          <a:p>
            <a:pPr marL="457200" lvl="0" indent="-311150" algn="l" rtl="0">
              <a:spcBef>
                <a:spcPts val="0"/>
              </a:spcBef>
              <a:spcAft>
                <a:spcPts val="0"/>
              </a:spcAft>
              <a:buSzPts val="1300"/>
              <a:buAutoNum type="arabicPeriod"/>
            </a:pPr>
            <a:r>
              <a:rPr lang="en" sz="1300" dirty="0" smtClean="0">
                <a:solidFill>
                  <a:srgbClr val="434343"/>
                </a:solidFill>
              </a:rPr>
              <a:t>Thus </a:t>
            </a:r>
            <a:r>
              <a:rPr lang="en" sz="1300" dirty="0">
                <a:solidFill>
                  <a:srgbClr val="434343"/>
                </a:solidFill>
              </a:rPr>
              <a:t>through this project we conclude that the</a:t>
            </a:r>
            <a:r>
              <a:rPr lang="en" sz="1300" b="1" dirty="0">
                <a:solidFill>
                  <a:srgbClr val="434343"/>
                </a:solidFill>
              </a:rPr>
              <a:t> </a:t>
            </a:r>
            <a:r>
              <a:rPr lang="en" sz="1300" b="1" dirty="0">
                <a:solidFill>
                  <a:srgbClr val="000000"/>
                </a:solidFill>
              </a:rPr>
              <a:t>Random Forest Classifie</a:t>
            </a:r>
            <a:r>
              <a:rPr lang="en" sz="1300" b="1" dirty="0">
                <a:solidFill>
                  <a:srgbClr val="434343"/>
                </a:solidFill>
              </a:rPr>
              <a:t>r </a:t>
            </a:r>
            <a:r>
              <a:rPr lang="en" sz="1300" dirty="0">
                <a:solidFill>
                  <a:srgbClr val="434343"/>
                </a:solidFill>
              </a:rPr>
              <a:t>is best suited for the</a:t>
            </a:r>
            <a:r>
              <a:rPr lang="en" sz="1300" b="1" dirty="0">
                <a:solidFill>
                  <a:srgbClr val="434343"/>
                </a:solidFill>
              </a:rPr>
              <a:t> real-time filtering of the malicious URLs</a:t>
            </a:r>
            <a:r>
              <a:rPr lang="en" sz="1300" dirty="0" smtClean="0">
                <a:solidFill>
                  <a:srgbClr val="434343"/>
                </a:solidFill>
              </a:rPr>
              <a:t>.</a:t>
            </a:r>
          </a:p>
          <a:p>
            <a:pPr marL="457200" lvl="0" indent="-311150" algn="l" rtl="0">
              <a:spcBef>
                <a:spcPts val="0"/>
              </a:spcBef>
              <a:spcAft>
                <a:spcPts val="0"/>
              </a:spcAft>
              <a:buSzPts val="1300"/>
              <a:buAutoNum type="arabicPeriod"/>
            </a:pPr>
            <a:endParaRPr sz="1300" dirty="0">
              <a:solidFill>
                <a:srgbClr val="434343"/>
              </a:solidFill>
            </a:endParaRPr>
          </a:p>
          <a:p>
            <a:pPr marL="457200" lvl="0" indent="-311150" algn="l" rtl="0">
              <a:spcBef>
                <a:spcPts val="0"/>
              </a:spcBef>
              <a:spcAft>
                <a:spcPts val="0"/>
              </a:spcAft>
              <a:buClr>
                <a:srgbClr val="434343"/>
              </a:buClr>
              <a:buSzPts val="1300"/>
              <a:buAutoNum type="arabicPeriod"/>
            </a:pPr>
            <a:r>
              <a:rPr lang="en" sz="1300" dirty="0" smtClean="0">
                <a:solidFill>
                  <a:srgbClr val="434343"/>
                </a:solidFill>
              </a:rPr>
              <a:t>It </a:t>
            </a:r>
            <a:r>
              <a:rPr lang="en" sz="1300" dirty="0">
                <a:solidFill>
                  <a:srgbClr val="434343"/>
                </a:solidFill>
              </a:rPr>
              <a:t>is fast and also accurate compared to the MLP and SVM models.</a:t>
            </a:r>
            <a:endParaRPr sz="1800" dirty="0">
              <a:solidFill>
                <a:srgbClr val="434343"/>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References</a:t>
            </a:r>
            <a:endParaRPr dirty="0"/>
          </a:p>
        </p:txBody>
      </p:sp>
      <p:sp>
        <p:nvSpPr>
          <p:cNvPr id="198" name="Google Shape;198;p32"/>
          <p:cNvSpPr txBox="1">
            <a:spLocks noGrp="1"/>
          </p:cNvSpPr>
          <p:nvPr>
            <p:ph type="body" idx="1"/>
          </p:nvPr>
        </p:nvSpPr>
        <p:spPr>
          <a:xfrm>
            <a:off x="471900" y="1786825"/>
            <a:ext cx="8296800" cy="306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100" dirty="0" smtClean="0">
              <a:solidFill>
                <a:srgbClr val="000000"/>
              </a:solidFill>
            </a:endParaRPr>
          </a:p>
          <a:p>
            <a:pPr marL="0" lvl="0" indent="0" algn="l" rtl="0">
              <a:spcBef>
                <a:spcPts val="0"/>
              </a:spcBef>
              <a:spcAft>
                <a:spcPts val="0"/>
              </a:spcAft>
              <a:buNone/>
            </a:pPr>
            <a:r>
              <a:rPr lang="en" sz="1100" dirty="0" smtClean="0">
                <a:solidFill>
                  <a:srgbClr val="000000"/>
                </a:solidFill>
              </a:rPr>
              <a:t>1</a:t>
            </a:r>
            <a:r>
              <a:rPr lang="en" sz="1100" dirty="0">
                <a:solidFill>
                  <a:srgbClr val="000000"/>
                </a:solidFill>
              </a:rPr>
              <a:t>. Research paper:</a:t>
            </a:r>
            <a:endParaRPr sz="1100" dirty="0">
              <a:solidFill>
                <a:srgbClr val="000000"/>
              </a:solidFill>
            </a:endParaRPr>
          </a:p>
          <a:p>
            <a:pPr marL="457200" lvl="0" indent="0" algn="l" rtl="0">
              <a:spcBef>
                <a:spcPts val="0"/>
              </a:spcBef>
              <a:spcAft>
                <a:spcPts val="0"/>
              </a:spcAft>
              <a:buNone/>
            </a:pPr>
            <a:r>
              <a:rPr lang="en" sz="1100" u="sng" dirty="0">
                <a:solidFill>
                  <a:srgbClr val="1155CC"/>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https://ieeexplore.ieee.org/document/8672274</a:t>
            </a:r>
            <a:endParaRPr sz="1100" dirty="0">
              <a:solidFill>
                <a:srgbClr val="000000"/>
              </a:solidFill>
            </a:endParaRPr>
          </a:p>
          <a:p>
            <a:pPr marL="0" lvl="0" indent="0" algn="l" rtl="0">
              <a:spcBef>
                <a:spcPts val="0"/>
              </a:spcBef>
              <a:spcAft>
                <a:spcPts val="0"/>
              </a:spcAft>
              <a:buNone/>
            </a:pPr>
            <a:r>
              <a:rPr lang="en" sz="1100" dirty="0">
                <a:solidFill>
                  <a:srgbClr val="000000"/>
                </a:solidFill>
              </a:rPr>
              <a:t> 2. Dataset:</a:t>
            </a:r>
            <a:endParaRPr sz="1100" dirty="0">
              <a:solidFill>
                <a:srgbClr val="000000"/>
              </a:solidFill>
            </a:endParaRPr>
          </a:p>
          <a:p>
            <a:pPr marL="457200" lvl="0" indent="0" algn="l" rtl="0">
              <a:spcBef>
                <a:spcPts val="0"/>
              </a:spcBef>
              <a:spcAft>
                <a:spcPts val="0"/>
              </a:spcAft>
              <a:buNone/>
            </a:pPr>
            <a:r>
              <a:rPr lang="en" sz="1100" u="sng" dirty="0">
                <a:solidFill>
                  <a:srgbClr val="1155CC"/>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https://www.kaggle.com/xwolf12/malicious-and-benign-websites</a:t>
            </a:r>
            <a:endParaRPr sz="1100" dirty="0">
              <a:solidFill>
                <a:srgbClr val="000000"/>
              </a:solidFill>
            </a:endParaRPr>
          </a:p>
          <a:p>
            <a:pPr marL="0" lvl="0" indent="0" algn="l" rtl="0">
              <a:spcBef>
                <a:spcPts val="0"/>
              </a:spcBef>
              <a:spcAft>
                <a:spcPts val="0"/>
              </a:spcAft>
              <a:buNone/>
            </a:pPr>
            <a:r>
              <a:rPr lang="en" sz="1100" dirty="0">
                <a:solidFill>
                  <a:srgbClr val="000000"/>
                </a:solidFill>
              </a:rPr>
              <a:t> 3. Random Forest:</a:t>
            </a:r>
            <a:endParaRPr sz="1100" dirty="0">
              <a:solidFill>
                <a:srgbClr val="000000"/>
              </a:solidFill>
            </a:endParaRPr>
          </a:p>
          <a:p>
            <a:pPr marL="457200" lvl="0" indent="0" algn="l" rtl="0">
              <a:spcBef>
                <a:spcPts val="0"/>
              </a:spcBef>
              <a:spcAft>
                <a:spcPts val="0"/>
              </a:spcAft>
              <a:buNone/>
            </a:pPr>
            <a:r>
              <a:rPr lang="en" sz="1100" u="sng" dirty="0">
                <a:solidFill>
                  <a:srgbClr val="1155CC"/>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https://www.tutorialspoint.com/machine_learning_with_python/machine_learning_with_python_classification_algorithms_random_forest.htm</a:t>
            </a:r>
            <a:endParaRPr sz="1100" dirty="0">
              <a:solidFill>
                <a:srgbClr val="000000"/>
              </a:solidFill>
            </a:endParaRPr>
          </a:p>
          <a:p>
            <a:pPr marL="0" lvl="0" indent="0" algn="l" rtl="0">
              <a:spcBef>
                <a:spcPts val="0"/>
              </a:spcBef>
              <a:spcAft>
                <a:spcPts val="0"/>
              </a:spcAft>
              <a:buNone/>
            </a:pPr>
            <a:r>
              <a:rPr lang="en" sz="1100" dirty="0">
                <a:solidFill>
                  <a:srgbClr val="000000"/>
                </a:solidFill>
              </a:rPr>
              <a:t> 4. Multi Layer Perceptron:</a:t>
            </a:r>
            <a:endParaRPr sz="1100" dirty="0">
              <a:solidFill>
                <a:srgbClr val="000000"/>
              </a:solidFill>
            </a:endParaRPr>
          </a:p>
          <a:p>
            <a:pPr marL="457200" lvl="0" indent="0" algn="l" rtl="0">
              <a:spcBef>
                <a:spcPts val="0"/>
              </a:spcBef>
              <a:spcAft>
                <a:spcPts val="0"/>
              </a:spcAft>
              <a:buNone/>
            </a:pPr>
            <a:r>
              <a:rPr lang="en" sz="1100" u="sng" dirty="0">
                <a:solidFill>
                  <a:srgbClr val="1155CC"/>
                </a:solid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https://medium.com/@AI_with_Kain/understanding-of-multilayer-perceptron-mlp-8f179c4a135f</a:t>
            </a:r>
            <a:endParaRPr sz="1100" dirty="0">
              <a:solidFill>
                <a:srgbClr val="000000"/>
              </a:solidFill>
            </a:endParaRPr>
          </a:p>
          <a:p>
            <a:pPr marL="0" lvl="0" indent="0" algn="l" rtl="0">
              <a:spcBef>
                <a:spcPts val="0"/>
              </a:spcBef>
              <a:spcAft>
                <a:spcPts val="0"/>
              </a:spcAft>
              <a:buNone/>
            </a:pPr>
            <a:r>
              <a:rPr lang="en" sz="1100" dirty="0">
                <a:solidFill>
                  <a:srgbClr val="000000"/>
                </a:solidFill>
              </a:rPr>
              <a:t> 5. Support Vector Machine:</a:t>
            </a:r>
            <a:endParaRPr sz="1100" dirty="0">
              <a:solidFill>
                <a:srgbClr val="000000"/>
              </a:solidFill>
            </a:endParaRPr>
          </a:p>
          <a:p>
            <a:pPr marL="457200" lvl="0" indent="0" algn="l" rtl="0">
              <a:spcBef>
                <a:spcPts val="0"/>
              </a:spcBef>
              <a:spcAft>
                <a:spcPts val="0"/>
              </a:spcAft>
              <a:buNone/>
            </a:pPr>
            <a:r>
              <a:rPr lang="en" sz="1100" u="sng" dirty="0">
                <a:solidFill>
                  <a:srgbClr val="1155CC"/>
                </a:solid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https://towardsdatascience.com/support-vector-machine-introduction-to-machine-learning-algorithms-934a444fca47</a:t>
            </a:r>
            <a:endParaRPr sz="1100" dirty="0">
              <a:solidFill>
                <a:srgbClr val="000000"/>
              </a:solidFill>
            </a:endParaRPr>
          </a:p>
          <a:p>
            <a:pPr marL="0" lvl="0" indent="0" algn="l" rtl="0">
              <a:spcBef>
                <a:spcPts val="0"/>
              </a:spcBef>
              <a:spcAft>
                <a:spcPts val="0"/>
              </a:spcAft>
              <a:buNone/>
            </a:pPr>
            <a:r>
              <a:rPr lang="en" sz="1100" dirty="0">
                <a:solidFill>
                  <a:srgbClr val="000000"/>
                </a:solidFill>
              </a:rPr>
              <a:t> 6. Model:</a:t>
            </a:r>
            <a:endParaRPr sz="1100" dirty="0">
              <a:solidFill>
                <a:srgbClr val="000000"/>
              </a:solidFill>
            </a:endParaRPr>
          </a:p>
          <a:p>
            <a:pPr marL="457200" lvl="0" indent="0" algn="l" rtl="0">
              <a:spcBef>
                <a:spcPts val="0"/>
              </a:spcBef>
              <a:spcAft>
                <a:spcPts val="0"/>
              </a:spcAft>
              <a:buNone/>
            </a:pPr>
            <a:r>
              <a:rPr lang="en" sz="1100" u="sng" dirty="0">
                <a:solidFill>
                  <a:srgbClr val="1155CC"/>
                </a:solid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https://towardsdatascience.com/machine-learning-general-process-8f1b510bd8af</a:t>
            </a:r>
            <a:endParaRPr sz="1300" dirty="0">
              <a:solidFill>
                <a:srgbClr val="434343"/>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r>
              <a:rPr lang="en" u="sng"/>
              <a:t>Thank You !</a:t>
            </a:r>
            <a:endParaRPr u="sng"/>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457200" algn="just" rtl="0">
              <a:spcBef>
                <a:spcPts val="1200"/>
              </a:spcBef>
              <a:spcAft>
                <a:spcPts val="0"/>
              </a:spcAft>
              <a:buNone/>
            </a:pPr>
            <a:r>
              <a:rPr lang="en" sz="1400" dirty="0">
                <a:solidFill>
                  <a:srgbClr val="434343"/>
                </a:solidFill>
              </a:rPr>
              <a:t>The rapid development of communication technologies and broadband speeds has greatly democratized the internet. The number of internet users has grown exponentially in the past few years. This has caused a sharp increase in the global internet traffic. </a:t>
            </a:r>
            <a:endParaRPr sz="1400" dirty="0">
              <a:solidFill>
                <a:srgbClr val="434343"/>
              </a:solidFill>
            </a:endParaRPr>
          </a:p>
          <a:p>
            <a:pPr marL="0" lvl="0" indent="457200" algn="just" rtl="0">
              <a:spcBef>
                <a:spcPts val="1200"/>
              </a:spcBef>
              <a:spcAft>
                <a:spcPts val="0"/>
              </a:spcAft>
              <a:buNone/>
            </a:pPr>
            <a:r>
              <a:rPr lang="en" sz="1400" dirty="0">
                <a:solidFill>
                  <a:srgbClr val="434343"/>
                </a:solidFill>
              </a:rPr>
              <a:t>This has also opened up several avenues for online fraud. There are several malicious URLs on the internet that are used to scam and cheat people. In many cases privacy of the person is violated and this can also lead to money thefts. Therefore it is of great importance to filter the malicious URLs on the internet. But this process is a bottleneck because of the high internet traffic. Hence it is essential to develop a lightweight filtering system to filter out the harmful URLs.</a:t>
            </a:r>
            <a:endParaRPr sz="2000" dirty="0">
              <a:solidFill>
                <a:srgbClr val="434343"/>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Abstract</a:t>
            </a:r>
            <a:endParaRPr dirty="0"/>
          </a:p>
        </p:txBody>
      </p:sp>
      <p:sp>
        <p:nvSpPr>
          <p:cNvPr id="86" name="Google Shape;86;p16"/>
          <p:cNvSpPr txBox="1">
            <a:spLocks noGrp="1"/>
          </p:cNvSpPr>
          <p:nvPr>
            <p:ph type="body" idx="1"/>
          </p:nvPr>
        </p:nvSpPr>
        <p:spPr>
          <a:xfrm>
            <a:off x="471900" y="1919075"/>
            <a:ext cx="8296800" cy="2710200"/>
          </a:xfrm>
          <a:prstGeom prst="rect">
            <a:avLst/>
          </a:prstGeom>
        </p:spPr>
        <p:txBody>
          <a:bodyPr spcFirstLastPara="1" wrap="square" lIns="91425" tIns="91425" rIns="91425" bIns="91425" anchor="t" anchorCtr="0">
            <a:noAutofit/>
          </a:bodyPr>
          <a:lstStyle/>
          <a:p>
            <a:pPr marL="0" lvl="0" indent="457200" algn="just" rtl="0">
              <a:spcBef>
                <a:spcPts val="1200"/>
              </a:spcBef>
              <a:spcAft>
                <a:spcPts val="0"/>
              </a:spcAft>
              <a:buNone/>
            </a:pPr>
            <a:r>
              <a:rPr lang="en" sz="1300" dirty="0">
                <a:solidFill>
                  <a:srgbClr val="434343"/>
                </a:solidFill>
              </a:rPr>
              <a:t>In this project we aim to develop a robust and scalable classifier that can perform URL filtering in real-time using lightweight features so that this reduces the processing pressure of the back-end malicious URL detection systems based on content analysis. </a:t>
            </a:r>
            <a:endParaRPr sz="1300" dirty="0">
              <a:solidFill>
                <a:srgbClr val="434343"/>
              </a:solidFill>
            </a:endParaRPr>
          </a:p>
          <a:p>
            <a:pPr marL="0" lvl="0" indent="457200" algn="just" rtl="0">
              <a:spcBef>
                <a:spcPts val="1200"/>
              </a:spcBef>
              <a:spcAft>
                <a:spcPts val="0"/>
              </a:spcAft>
              <a:buNone/>
            </a:pPr>
            <a:r>
              <a:rPr lang="en" sz="1300" dirty="0">
                <a:solidFill>
                  <a:srgbClr val="434343"/>
                </a:solidFill>
              </a:rPr>
              <a:t>We will be exploring 3 different algorithms for this classifier and provide a comparative study on the performance of the algorithms using Precision, Recall and Accuracy metrics. The different URL features like URL Length, number of special characters in the URL, origin server, origin country, charset, content length, registration date of the website, last modified date have been used for the classification process. This will be performed as a binary classification problem. </a:t>
            </a:r>
            <a:endParaRPr sz="1500" dirty="0">
              <a:solidFill>
                <a:srgbClr val="434343"/>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n-IN" dirty="0"/>
              <a:t>Objective</a:t>
            </a:r>
            <a:endParaRPr dirty="0"/>
          </a:p>
        </p:txBody>
      </p:sp>
      <p:sp>
        <p:nvSpPr>
          <p:cNvPr id="86" name="Google Shape;86;p16"/>
          <p:cNvSpPr txBox="1">
            <a:spLocks noGrp="1"/>
          </p:cNvSpPr>
          <p:nvPr>
            <p:ph type="body" idx="1"/>
          </p:nvPr>
        </p:nvSpPr>
        <p:spPr>
          <a:xfrm>
            <a:off x="471900" y="1919075"/>
            <a:ext cx="8296800" cy="2710200"/>
          </a:xfrm>
          <a:prstGeom prst="rect">
            <a:avLst/>
          </a:prstGeom>
        </p:spPr>
        <p:txBody>
          <a:bodyPr spcFirstLastPara="1" wrap="square" lIns="91425" tIns="91425" rIns="91425" bIns="91425" anchor="t" anchorCtr="0">
            <a:noAutofit/>
          </a:bodyPr>
          <a:lstStyle/>
          <a:p>
            <a:pPr marL="139700" indent="0">
              <a:buNone/>
            </a:pPr>
            <a:r>
              <a:rPr lang="en-US" dirty="0" smtClean="0"/>
              <a:t>	</a:t>
            </a:r>
          </a:p>
          <a:p>
            <a:pPr marL="139700" indent="0">
              <a:buNone/>
            </a:pPr>
            <a:endParaRPr lang="en-US" dirty="0">
              <a:solidFill>
                <a:srgbClr val="434343"/>
              </a:solidFill>
            </a:endParaRPr>
          </a:p>
          <a:p>
            <a:pPr marL="139700" indent="0">
              <a:buNone/>
            </a:pPr>
            <a:r>
              <a:rPr lang="en-US" sz="1300" dirty="0">
                <a:solidFill>
                  <a:schemeClr val="bg2"/>
                </a:solidFill>
              </a:rPr>
              <a:t>	</a:t>
            </a:r>
            <a:r>
              <a:rPr lang="en-US" sz="1300" dirty="0" smtClean="0">
                <a:solidFill>
                  <a:schemeClr val="bg2"/>
                </a:solidFill>
              </a:rPr>
              <a:t>The </a:t>
            </a:r>
            <a:r>
              <a:rPr lang="en-US" sz="1300" dirty="0">
                <a:solidFill>
                  <a:schemeClr val="bg2"/>
                </a:solidFill>
              </a:rPr>
              <a:t>main aim of the project is to build a lightweight filtering system to filter out </a:t>
            </a:r>
            <a:r>
              <a:rPr lang="en-US" sz="1300" dirty="0" smtClean="0">
                <a:solidFill>
                  <a:schemeClr val="bg2"/>
                </a:solidFill>
              </a:rPr>
              <a:t>the malicious </a:t>
            </a:r>
            <a:r>
              <a:rPr lang="en-US" sz="1300" dirty="0">
                <a:solidFill>
                  <a:schemeClr val="bg2"/>
                </a:solidFill>
              </a:rPr>
              <a:t>URLs by using Machine Learning Algorithms and methodologies. This process </a:t>
            </a:r>
            <a:r>
              <a:rPr lang="en-US" sz="1300" dirty="0" smtClean="0">
                <a:solidFill>
                  <a:schemeClr val="bg2"/>
                </a:solidFill>
              </a:rPr>
              <a:t>should be </a:t>
            </a:r>
            <a:r>
              <a:rPr lang="en-US" sz="1300" dirty="0">
                <a:solidFill>
                  <a:schemeClr val="bg2"/>
                </a:solidFill>
              </a:rPr>
              <a:t>lightweight so that the browsing experience of the user is affected.</a:t>
            </a:r>
          </a:p>
        </p:txBody>
      </p:sp>
    </p:spTree>
    <p:extLst>
      <p:ext uri="{BB962C8B-B14F-4D97-AF65-F5344CB8AC3E}">
        <p14:creationId xmlns:p14="http://schemas.microsoft.com/office/powerpoint/2010/main" val="3089067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Algorithms</a:t>
            </a:r>
            <a:endParaRPr dirty="0"/>
          </a:p>
        </p:txBody>
      </p:sp>
      <p:sp>
        <p:nvSpPr>
          <p:cNvPr id="98" name="Google Shape;98;p18"/>
          <p:cNvSpPr txBox="1">
            <a:spLocks noGrp="1"/>
          </p:cNvSpPr>
          <p:nvPr>
            <p:ph type="body" idx="1"/>
          </p:nvPr>
        </p:nvSpPr>
        <p:spPr>
          <a:xfrm>
            <a:off x="471900" y="2197725"/>
            <a:ext cx="8296800" cy="26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434343"/>
                </a:solidFill>
              </a:rPr>
              <a:t>Three Machine Learning Algorithms have been used for this project</a:t>
            </a:r>
            <a:endParaRPr sz="1300" dirty="0">
              <a:solidFill>
                <a:srgbClr val="434343"/>
              </a:solidFill>
            </a:endParaRPr>
          </a:p>
          <a:p>
            <a:pPr marL="0" lvl="0" indent="0" algn="l" rtl="0">
              <a:spcBef>
                <a:spcPts val="0"/>
              </a:spcBef>
              <a:spcAft>
                <a:spcPts val="0"/>
              </a:spcAft>
              <a:buNone/>
            </a:pPr>
            <a:endParaRPr sz="1300" dirty="0">
              <a:solidFill>
                <a:srgbClr val="434343"/>
              </a:solidFill>
            </a:endParaRPr>
          </a:p>
          <a:p>
            <a:pPr marL="457200" lvl="0" indent="-311150" algn="l" rtl="0">
              <a:spcBef>
                <a:spcPts val="0"/>
              </a:spcBef>
              <a:spcAft>
                <a:spcPts val="0"/>
              </a:spcAft>
              <a:buClr>
                <a:srgbClr val="434343"/>
              </a:buClr>
              <a:buSzPts val="1300"/>
              <a:buAutoNum type="arabicPeriod"/>
            </a:pPr>
            <a:r>
              <a:rPr lang="en" sz="1300" dirty="0">
                <a:solidFill>
                  <a:srgbClr val="434343"/>
                </a:solidFill>
              </a:rPr>
              <a:t>Multi-Layer Perceptron</a:t>
            </a:r>
            <a:endParaRPr sz="1300" dirty="0">
              <a:solidFill>
                <a:srgbClr val="434343"/>
              </a:solidFill>
            </a:endParaRPr>
          </a:p>
          <a:p>
            <a:pPr marL="457200" lvl="0" indent="-311150" algn="l" rtl="0">
              <a:spcBef>
                <a:spcPts val="0"/>
              </a:spcBef>
              <a:spcAft>
                <a:spcPts val="0"/>
              </a:spcAft>
              <a:buClr>
                <a:srgbClr val="434343"/>
              </a:buClr>
              <a:buSzPts val="1300"/>
              <a:buAutoNum type="arabicPeriod"/>
            </a:pPr>
            <a:r>
              <a:rPr lang="en" sz="1300" dirty="0">
                <a:solidFill>
                  <a:srgbClr val="434343"/>
                </a:solidFill>
              </a:rPr>
              <a:t>Random Forest Classifier</a:t>
            </a:r>
            <a:endParaRPr sz="1300" dirty="0">
              <a:solidFill>
                <a:srgbClr val="434343"/>
              </a:solidFill>
            </a:endParaRPr>
          </a:p>
          <a:p>
            <a:pPr marL="457200" lvl="0" indent="-311150" algn="l" rtl="0">
              <a:spcBef>
                <a:spcPts val="0"/>
              </a:spcBef>
              <a:spcAft>
                <a:spcPts val="0"/>
              </a:spcAft>
              <a:buClr>
                <a:srgbClr val="434343"/>
              </a:buClr>
              <a:buSzPts val="1300"/>
              <a:buAutoNum type="arabicPeriod"/>
            </a:pPr>
            <a:r>
              <a:rPr lang="en" sz="1300" dirty="0">
                <a:solidFill>
                  <a:srgbClr val="434343"/>
                </a:solidFill>
              </a:rPr>
              <a:t>Support Vector Machine</a:t>
            </a:r>
            <a:endParaRPr sz="1300" dirty="0">
              <a:solidFill>
                <a:srgbClr val="434343"/>
              </a:solidFill>
            </a:endParaRPr>
          </a:p>
          <a:p>
            <a:pPr marL="0" lvl="0" indent="0" algn="l" rtl="0">
              <a:spcBef>
                <a:spcPts val="1800"/>
              </a:spcBef>
              <a:spcAft>
                <a:spcPts val="0"/>
              </a:spcAft>
              <a:buNone/>
            </a:pPr>
            <a:r>
              <a:rPr lang="en" sz="2100" dirty="0">
                <a:solidFill>
                  <a:srgbClr val="434343"/>
                </a:solidFill>
              </a:rPr>
              <a:t>Language and Frameworks:</a:t>
            </a:r>
            <a:endParaRPr sz="2100" dirty="0">
              <a:solidFill>
                <a:srgbClr val="434343"/>
              </a:solidFill>
            </a:endParaRPr>
          </a:p>
          <a:p>
            <a:pPr marL="0" lvl="0" indent="0" algn="l" rtl="0">
              <a:spcBef>
                <a:spcPts val="1200"/>
              </a:spcBef>
              <a:spcAft>
                <a:spcPts val="0"/>
              </a:spcAft>
              <a:buNone/>
            </a:pPr>
            <a:r>
              <a:rPr lang="en" sz="1300" dirty="0">
                <a:solidFill>
                  <a:srgbClr val="434343"/>
                </a:solidFill>
              </a:rPr>
              <a:t>The project was built using the Python programming language. Frameworks like Scikit-Learn, Tensorflow, Keras, Numpy and Pandas were used for this project.</a:t>
            </a:r>
            <a:endParaRPr dirty="0">
              <a:solidFill>
                <a:srgbClr val="434343"/>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System Architecture </a:t>
            </a:r>
            <a:endParaRPr dirty="0"/>
          </a:p>
        </p:txBody>
      </p:sp>
      <p:pic>
        <p:nvPicPr>
          <p:cNvPr id="92" name="Google Shape;92;p17"/>
          <p:cNvPicPr preferRelativeResize="0"/>
          <p:nvPr/>
        </p:nvPicPr>
        <p:blipFill>
          <a:blip r:embed="rId3">
            <a:alphaModFix/>
          </a:blip>
          <a:stretch>
            <a:fillRect/>
          </a:stretch>
        </p:blipFill>
        <p:spPr>
          <a:xfrm>
            <a:off x="1908275" y="1979225"/>
            <a:ext cx="5070800" cy="28523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Modules </a:t>
            </a:r>
            <a:endParaRPr dirty="0"/>
          </a:p>
        </p:txBody>
      </p:sp>
      <p:sp>
        <p:nvSpPr>
          <p:cNvPr id="104" name="Google Shape;104;p19"/>
          <p:cNvSpPr txBox="1">
            <a:spLocks noGrp="1"/>
          </p:cNvSpPr>
          <p:nvPr>
            <p:ph type="body" idx="1"/>
          </p:nvPr>
        </p:nvSpPr>
        <p:spPr>
          <a:xfrm>
            <a:off x="246325" y="1836350"/>
            <a:ext cx="8522400" cy="3013200"/>
          </a:xfrm>
          <a:prstGeom prst="rect">
            <a:avLst/>
          </a:prstGeom>
        </p:spPr>
        <p:txBody>
          <a:bodyPr spcFirstLastPara="1" wrap="square" lIns="91425" tIns="91425" rIns="91425" bIns="91425" anchor="t" anchorCtr="0">
            <a:noAutofit/>
          </a:bodyPr>
          <a:lstStyle/>
          <a:p>
            <a:pPr marL="469900" lvl="0" indent="-342900" algn="l" rtl="0">
              <a:lnSpc>
                <a:spcPct val="115000"/>
              </a:lnSpc>
              <a:spcBef>
                <a:spcPts val="0"/>
              </a:spcBef>
              <a:spcAft>
                <a:spcPts val="0"/>
              </a:spcAft>
              <a:buClr>
                <a:srgbClr val="434343"/>
              </a:buClr>
              <a:buSzPts val="1600"/>
              <a:buFont typeface="+mj-lt"/>
              <a:buAutoNum type="arabicPeriod"/>
            </a:pPr>
            <a:r>
              <a:rPr lang="en" sz="1600" dirty="0">
                <a:solidFill>
                  <a:srgbClr val="434343"/>
                </a:solidFill>
              </a:rPr>
              <a:t>Pre-processing</a:t>
            </a:r>
            <a:endParaRPr sz="1600" dirty="0">
              <a:solidFill>
                <a:srgbClr val="434343"/>
              </a:solidFill>
            </a:endParaRPr>
          </a:p>
          <a:p>
            <a:pPr marL="457200" lvl="0" indent="0" algn="l" rtl="0">
              <a:lnSpc>
                <a:spcPct val="115000"/>
              </a:lnSpc>
              <a:spcBef>
                <a:spcPts val="0"/>
              </a:spcBef>
              <a:spcAft>
                <a:spcPts val="0"/>
              </a:spcAft>
              <a:buNone/>
            </a:pPr>
            <a:endParaRPr sz="1600" dirty="0">
              <a:solidFill>
                <a:srgbClr val="434343"/>
              </a:solidFill>
            </a:endParaRPr>
          </a:p>
          <a:p>
            <a:pPr marL="127000" lvl="0" indent="0" algn="l" rtl="0">
              <a:lnSpc>
                <a:spcPct val="150000"/>
              </a:lnSpc>
              <a:spcBef>
                <a:spcPts val="0"/>
              </a:spcBef>
              <a:spcAft>
                <a:spcPts val="0"/>
              </a:spcAft>
              <a:buClr>
                <a:srgbClr val="434343"/>
              </a:buClr>
              <a:buSzPts val="1600"/>
              <a:buNone/>
            </a:pPr>
            <a:r>
              <a:rPr lang="en" sz="1600" dirty="0" smtClean="0">
                <a:solidFill>
                  <a:srgbClr val="434343"/>
                </a:solidFill>
              </a:rPr>
              <a:t>2.   Model Building</a:t>
            </a:r>
            <a:endParaRPr sz="1600" dirty="0" smtClean="0">
              <a:solidFill>
                <a:srgbClr val="434343"/>
              </a:solidFill>
            </a:endParaRPr>
          </a:p>
          <a:p>
            <a:pPr marL="457200" lvl="0" indent="0" algn="l" rtl="0">
              <a:lnSpc>
                <a:spcPct val="150000"/>
              </a:lnSpc>
              <a:spcBef>
                <a:spcPts val="0"/>
              </a:spcBef>
              <a:spcAft>
                <a:spcPts val="0"/>
              </a:spcAft>
              <a:buNone/>
            </a:pPr>
            <a:r>
              <a:rPr lang="en" sz="1600" dirty="0" smtClean="0">
                <a:solidFill>
                  <a:srgbClr val="434343"/>
                </a:solidFill>
              </a:rPr>
              <a:t>2.1 Multi Layer Perceptron</a:t>
            </a:r>
            <a:endParaRPr sz="1600" dirty="0" smtClean="0">
              <a:solidFill>
                <a:srgbClr val="434343"/>
              </a:solidFill>
            </a:endParaRPr>
          </a:p>
          <a:p>
            <a:pPr marL="457200" lvl="0" indent="0" algn="l" rtl="0">
              <a:lnSpc>
                <a:spcPct val="150000"/>
              </a:lnSpc>
              <a:spcBef>
                <a:spcPts val="0"/>
              </a:spcBef>
              <a:spcAft>
                <a:spcPts val="0"/>
              </a:spcAft>
              <a:buNone/>
            </a:pPr>
            <a:r>
              <a:rPr lang="en" sz="1600" dirty="0" smtClean="0">
                <a:solidFill>
                  <a:srgbClr val="434343"/>
                </a:solidFill>
              </a:rPr>
              <a:t>2.2 </a:t>
            </a:r>
            <a:r>
              <a:rPr lang="en" sz="1600" dirty="0">
                <a:solidFill>
                  <a:srgbClr val="434343"/>
                </a:solidFill>
              </a:rPr>
              <a:t>Random Forest</a:t>
            </a:r>
            <a:endParaRPr sz="1600" dirty="0">
              <a:solidFill>
                <a:srgbClr val="434343"/>
              </a:solidFill>
            </a:endParaRPr>
          </a:p>
          <a:p>
            <a:pPr marL="457200" lvl="0" indent="0" algn="l" rtl="0">
              <a:lnSpc>
                <a:spcPct val="150000"/>
              </a:lnSpc>
              <a:spcBef>
                <a:spcPts val="0"/>
              </a:spcBef>
              <a:spcAft>
                <a:spcPts val="0"/>
              </a:spcAft>
              <a:buNone/>
            </a:pPr>
            <a:r>
              <a:rPr lang="en" sz="1600" dirty="0">
                <a:solidFill>
                  <a:srgbClr val="434343"/>
                </a:solidFill>
              </a:rPr>
              <a:t>2.3 Support Vector Machine</a:t>
            </a:r>
            <a:endParaRPr sz="1600" dirty="0">
              <a:solidFill>
                <a:srgbClr val="434343"/>
              </a:solidFill>
            </a:endParaRPr>
          </a:p>
          <a:p>
            <a:pPr marL="457200" lvl="0" indent="0" algn="l" rtl="0">
              <a:lnSpc>
                <a:spcPct val="150000"/>
              </a:lnSpc>
              <a:spcBef>
                <a:spcPts val="0"/>
              </a:spcBef>
              <a:spcAft>
                <a:spcPts val="0"/>
              </a:spcAft>
              <a:buNone/>
            </a:pPr>
            <a:r>
              <a:rPr lang="en" sz="1600" dirty="0">
                <a:solidFill>
                  <a:srgbClr val="434343"/>
                </a:solidFill>
              </a:rPr>
              <a:t>2.4 Final Comparison Results</a:t>
            </a:r>
            <a:endParaRPr sz="1600" dirty="0">
              <a:solidFill>
                <a:srgbClr val="434343"/>
              </a:solidFill>
            </a:endParaRPr>
          </a:p>
          <a:p>
            <a:pPr marL="0" lvl="0" indent="0" algn="l" rtl="0">
              <a:lnSpc>
                <a:spcPct val="115000"/>
              </a:lnSpc>
              <a:spcBef>
                <a:spcPts val="0"/>
              </a:spcBef>
              <a:spcAft>
                <a:spcPts val="0"/>
              </a:spcAft>
              <a:buNone/>
            </a:pPr>
            <a:endParaRPr dirty="0">
              <a:solidFill>
                <a:srgbClr val="434343"/>
              </a:solidFill>
            </a:endParaRPr>
          </a:p>
          <a:p>
            <a:pPr marL="127000" lvl="0" indent="0" algn="l" rtl="0">
              <a:lnSpc>
                <a:spcPct val="115000"/>
              </a:lnSpc>
              <a:spcBef>
                <a:spcPts val="0"/>
              </a:spcBef>
              <a:spcAft>
                <a:spcPts val="0"/>
              </a:spcAft>
              <a:buClr>
                <a:srgbClr val="434343"/>
              </a:buClr>
              <a:buSzPts val="1600"/>
              <a:buNone/>
            </a:pPr>
            <a:r>
              <a:rPr lang="en" sz="1600" dirty="0" smtClean="0">
                <a:solidFill>
                  <a:srgbClr val="434343"/>
                </a:solidFill>
              </a:rPr>
              <a:t>3.   Real </a:t>
            </a:r>
            <a:r>
              <a:rPr lang="en" sz="1600" dirty="0">
                <a:solidFill>
                  <a:srgbClr val="434343"/>
                </a:solidFill>
              </a:rPr>
              <a:t>Time Filtering Outputs </a:t>
            </a:r>
            <a:endParaRPr sz="1600" dirty="0">
              <a:solidFill>
                <a:srgbClr val="434343"/>
              </a:solidFill>
            </a:endParaRPr>
          </a:p>
          <a:p>
            <a:pPr marL="0" lvl="0" indent="0" algn="l" rtl="0">
              <a:lnSpc>
                <a:spcPct val="135714"/>
              </a:lnSpc>
              <a:spcBef>
                <a:spcPts val="0"/>
              </a:spcBef>
              <a:spcAft>
                <a:spcPts val="0"/>
              </a:spcAft>
              <a:buNone/>
            </a:pPr>
            <a:r>
              <a:rPr lang="en" sz="1050" dirty="0">
                <a:solidFill>
                  <a:srgbClr val="DCDCDC"/>
                </a:solidFill>
                <a:highlight>
                  <a:srgbClr val="1E1E1E"/>
                </a:highlight>
                <a:latin typeface="Courier New"/>
                <a:ea typeface="Courier New"/>
                <a:cs typeface="Courier New"/>
                <a:sym typeface="Courier New"/>
              </a:rPr>
              <a:t> </a:t>
            </a:r>
            <a:endParaRPr sz="1050" dirty="0">
              <a:solidFill>
                <a:srgbClr val="DCDCDC"/>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00" dirty="0">
              <a:solidFill>
                <a:srgbClr val="000000"/>
              </a:solidFill>
            </a:endParaRPr>
          </a:p>
          <a:p>
            <a:pPr marL="0" lvl="0" indent="0" algn="l" rtl="0">
              <a:spcBef>
                <a:spcPts val="1800"/>
              </a:spcBef>
              <a:spcAft>
                <a:spcPts val="0"/>
              </a:spcAft>
              <a:buNone/>
            </a:pPr>
            <a:endParaRPr sz="1600" dirty="0">
              <a:solidFill>
                <a:srgbClr val="000000"/>
              </a:solidFill>
              <a:latin typeface="Arial"/>
              <a:ea typeface="Arial"/>
              <a:cs typeface="Arial"/>
              <a:sym typeface="Arial"/>
            </a:endParaRPr>
          </a:p>
          <a:p>
            <a:pPr marL="0" lvl="0" indent="457200" algn="l" rtl="0">
              <a:spcBef>
                <a:spcPts val="600"/>
              </a:spcBef>
              <a:spcAft>
                <a:spcPts val="0"/>
              </a:spcAft>
              <a:buNone/>
            </a:pPr>
            <a:endParaRPr sz="1600"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Module 1 : Pre-processing </a:t>
            </a:r>
            <a:endParaRPr dirty="0"/>
          </a:p>
        </p:txBody>
      </p:sp>
      <p:sp>
        <p:nvSpPr>
          <p:cNvPr id="110" name="Google Shape;110;p20"/>
          <p:cNvSpPr txBox="1">
            <a:spLocks noGrp="1"/>
          </p:cNvSpPr>
          <p:nvPr>
            <p:ph type="body" idx="1"/>
          </p:nvPr>
        </p:nvSpPr>
        <p:spPr>
          <a:xfrm>
            <a:off x="246325" y="1836350"/>
            <a:ext cx="8522400" cy="3307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000000"/>
                </a:solidFill>
                <a:highlight>
                  <a:srgbClr val="FFFFFE"/>
                </a:highlight>
              </a:rPr>
              <a:t>1. Feature Selection: </a:t>
            </a:r>
            <a:r>
              <a:rPr lang="en" sz="1200">
                <a:solidFill>
                  <a:srgbClr val="000000"/>
                </a:solidFill>
                <a:highlight>
                  <a:srgbClr val="FFFFFE"/>
                </a:highlight>
              </a:rPr>
              <a:t>Only 6 features were selected for the training of the models. These features were selected based on the covariance value with the output label.</a:t>
            </a:r>
            <a:endParaRPr sz="1200">
              <a:solidFill>
                <a:srgbClr val="000000"/>
              </a:solidFill>
              <a:highlight>
                <a:srgbClr val="FFFFFE"/>
              </a:highlight>
            </a:endParaRPr>
          </a:p>
          <a:p>
            <a:pPr marL="0" lvl="0" indent="0" algn="just" rtl="0">
              <a:lnSpc>
                <a:spcPct val="135714"/>
              </a:lnSpc>
              <a:spcBef>
                <a:spcPts val="1200"/>
              </a:spcBef>
              <a:spcAft>
                <a:spcPts val="0"/>
              </a:spcAft>
              <a:buNone/>
            </a:pPr>
            <a:r>
              <a:rPr lang="en" sz="1050">
                <a:solidFill>
                  <a:srgbClr val="000000"/>
                </a:solidFill>
                <a:highlight>
                  <a:srgbClr val="F3F3F3"/>
                </a:highlight>
                <a:latin typeface="Courier New"/>
                <a:ea typeface="Courier New"/>
                <a:cs typeface="Courier New"/>
                <a:sym typeface="Courier New"/>
              </a:rPr>
              <a:t> </a:t>
            </a:r>
            <a:r>
              <a:rPr lang="en" sz="850">
                <a:solidFill>
                  <a:srgbClr val="000000"/>
                </a:solidFill>
                <a:highlight>
                  <a:srgbClr val="F3F3F3"/>
                </a:highlight>
                <a:latin typeface="Courier New"/>
                <a:ea typeface="Courier New"/>
                <a:cs typeface="Courier New"/>
                <a:sym typeface="Courier New"/>
              </a:rPr>
              <a:t>  </a:t>
            </a:r>
            <a:r>
              <a:rPr lang="en" sz="1050">
                <a:solidFill>
                  <a:srgbClr val="000000"/>
                </a:solidFill>
                <a:highlight>
                  <a:srgbClr val="F3F3F3"/>
                </a:highlight>
                <a:latin typeface="Courier New"/>
                <a:ea typeface="Courier New"/>
                <a:cs typeface="Courier New"/>
                <a:sym typeface="Courier New"/>
              </a:rPr>
              <a:t> #selecting particular columns</a:t>
            </a:r>
            <a:endParaRPr sz="1050">
              <a:solidFill>
                <a:srgbClr val="000000"/>
              </a:solidFill>
              <a:highlight>
                <a:srgbClr val="F3F3F3"/>
              </a:highlight>
              <a:latin typeface="Courier New"/>
              <a:ea typeface="Courier New"/>
              <a:cs typeface="Courier New"/>
              <a:sym typeface="Courier New"/>
            </a:endParaRPr>
          </a:p>
          <a:p>
            <a:pPr marL="0" lvl="0" indent="0" algn="just" rtl="0">
              <a:lnSpc>
                <a:spcPct val="135714"/>
              </a:lnSpc>
              <a:spcBef>
                <a:spcPts val="0"/>
              </a:spcBef>
              <a:spcAft>
                <a:spcPts val="0"/>
              </a:spcAft>
              <a:buNone/>
            </a:pPr>
            <a:r>
              <a:rPr lang="en" sz="1050">
                <a:solidFill>
                  <a:srgbClr val="000000"/>
                </a:solidFill>
                <a:highlight>
                  <a:srgbClr val="F3F3F3"/>
                </a:highlight>
                <a:latin typeface="Courier New"/>
                <a:ea typeface="Courier New"/>
                <a:cs typeface="Courier New"/>
                <a:sym typeface="Courier New"/>
              </a:rPr>
              <a:t>df_part= df[['NUMBER_SPECIAL_CHARACTERS','SERVER','CONTENT_LENGTH','WHOIS_STATEPRO','DIST_REMOTE_TCP_PORT','REMOTE_IPS','Type' ]]</a:t>
            </a:r>
            <a:endParaRPr sz="1200">
              <a:solidFill>
                <a:srgbClr val="000000"/>
              </a:solidFill>
              <a:highlight>
                <a:srgbClr val="FFFFFE"/>
              </a:highlight>
            </a:endParaRPr>
          </a:p>
          <a:p>
            <a:pPr marL="0" lvl="0" indent="0" algn="l" rtl="0">
              <a:spcBef>
                <a:spcPts val="600"/>
              </a:spcBef>
              <a:spcAft>
                <a:spcPts val="0"/>
              </a:spcAft>
              <a:buNone/>
            </a:pPr>
            <a:r>
              <a:rPr lang="en" sz="1200" b="1">
                <a:solidFill>
                  <a:srgbClr val="000000"/>
                </a:solidFill>
                <a:highlight>
                  <a:srgbClr val="FFFFFE"/>
                </a:highlight>
              </a:rPr>
              <a:t>2. Tokenization: </a:t>
            </a:r>
            <a:r>
              <a:rPr lang="en" sz="1200">
                <a:solidFill>
                  <a:srgbClr val="000000"/>
                </a:solidFill>
                <a:highlight>
                  <a:srgbClr val="FFFFFE"/>
                </a:highlight>
              </a:rPr>
              <a:t>Converting the strings to numeric tokens.</a:t>
            </a:r>
            <a:endParaRPr sz="1200">
              <a:solidFill>
                <a:srgbClr val="000000"/>
              </a:solidFill>
              <a:highlight>
                <a:srgbClr val="FFFFFE"/>
              </a:highlight>
            </a:endParaRPr>
          </a:p>
          <a:p>
            <a:pPr marL="0" lvl="0" indent="0" algn="l" rtl="0">
              <a:spcBef>
                <a:spcPts val="1200"/>
              </a:spcBef>
              <a:spcAft>
                <a:spcPts val="0"/>
              </a:spcAft>
              <a:buNone/>
            </a:pPr>
            <a:r>
              <a:rPr lang="en" sz="1050">
                <a:solidFill>
                  <a:srgbClr val="000000"/>
                </a:solidFill>
                <a:highlight>
                  <a:srgbClr val="D9D9D9"/>
                </a:highlight>
                <a:latin typeface="Courier New"/>
                <a:ea typeface="Courier New"/>
                <a:cs typeface="Courier New"/>
                <a:sym typeface="Courier New"/>
              </a:rPr>
              <a:t>#mapping the strings to integers or tokens</a:t>
            </a:r>
            <a:endParaRPr sz="1050">
              <a:solidFill>
                <a:srgbClr val="000000"/>
              </a:solidFill>
              <a:highlight>
                <a:srgbClr val="D9D9D9"/>
              </a:highlight>
              <a:latin typeface="Courier New"/>
              <a:ea typeface="Courier New"/>
              <a:cs typeface="Courier New"/>
              <a:sym typeface="Courier New"/>
            </a:endParaRPr>
          </a:p>
          <a:p>
            <a:pPr marL="0" lvl="0" indent="0" algn="l" rtl="0">
              <a:lnSpc>
                <a:spcPct val="135714"/>
              </a:lnSpc>
              <a:spcBef>
                <a:spcPts val="1200"/>
              </a:spcBef>
              <a:spcAft>
                <a:spcPts val="0"/>
              </a:spcAft>
              <a:buNone/>
            </a:pPr>
            <a:r>
              <a:rPr lang="en" sz="1050">
                <a:solidFill>
                  <a:srgbClr val="000000"/>
                </a:solidFill>
                <a:highlight>
                  <a:srgbClr val="EFEFEF"/>
                </a:highlight>
                <a:latin typeface="Courier New"/>
                <a:ea typeface="Courier New"/>
                <a:cs typeface="Courier New"/>
                <a:sym typeface="Courier New"/>
              </a:rPr>
              <a:t>server_names = df.SERVER.unique()</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server_names_map = {k:v for v,k in enumerate(server_names)}</a:t>
            </a:r>
            <a:endParaRPr sz="1600">
              <a:solidFill>
                <a:srgbClr val="000000"/>
              </a:solidFill>
              <a:highlight>
                <a:srgbClr val="EFEFEF"/>
              </a:highlight>
              <a:latin typeface="Arial"/>
              <a:ea typeface="Arial"/>
              <a:cs typeface="Arial"/>
              <a:sym typeface="Arial"/>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state_names = df.WHOIS_STATEPRO.unique()</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state_names_map = {k:v for v,k in enumerate(state_names)}</a:t>
            </a:r>
            <a:endParaRPr sz="1200">
              <a:solidFill>
                <a:srgbClr val="000000"/>
              </a:solidFill>
              <a:highlight>
                <a:srgbClr val="FFFFFE"/>
              </a:highlight>
            </a:endParaRPr>
          </a:p>
          <a:p>
            <a:pPr marL="0" lvl="0" indent="0" algn="l" rtl="0">
              <a:spcBef>
                <a:spcPts val="600"/>
              </a:spcBef>
              <a:spcAft>
                <a:spcPts val="0"/>
              </a:spcAft>
              <a:buNone/>
            </a:pPr>
            <a:endParaRPr sz="1200">
              <a:solidFill>
                <a:srgbClr val="000000"/>
              </a:solidFill>
              <a:highlight>
                <a:srgbClr val="FFFFFE"/>
              </a:highlight>
            </a:endParaRPr>
          </a:p>
          <a:p>
            <a:pPr marL="457200" lvl="0" indent="0" algn="l" rtl="0">
              <a:spcBef>
                <a:spcPts val="1200"/>
              </a:spcBef>
              <a:spcAft>
                <a:spcPts val="0"/>
              </a:spcAft>
              <a:buNone/>
            </a:pPr>
            <a:endParaRPr sz="1200">
              <a:solidFill>
                <a:srgbClr val="000000"/>
              </a:solidFill>
              <a:highlight>
                <a:srgbClr val="FFFFFE"/>
              </a:highlight>
            </a:endParaRPr>
          </a:p>
          <a:p>
            <a:pPr marL="0" lvl="0" indent="0" algn="l" rtl="0">
              <a:lnSpc>
                <a:spcPct val="100000"/>
              </a:lnSpc>
              <a:spcBef>
                <a:spcPts val="1200"/>
              </a:spcBef>
              <a:spcAft>
                <a:spcPts val="0"/>
              </a:spcAft>
              <a:buNone/>
            </a:pPr>
            <a:endParaRPr sz="1300" b="1">
              <a:solidFill>
                <a:srgbClr val="000000"/>
              </a:solidFill>
            </a:endParaRPr>
          </a:p>
          <a:p>
            <a:pPr marL="0" lvl="0" indent="0" algn="l" rtl="0">
              <a:lnSpc>
                <a:spcPct val="100000"/>
              </a:lnSpc>
              <a:spcBef>
                <a:spcPts val="0"/>
              </a:spcBef>
              <a:spcAft>
                <a:spcPts val="0"/>
              </a:spcAft>
              <a:buNone/>
            </a:pPr>
            <a:endParaRPr sz="1300" b="1">
              <a:solidFill>
                <a:srgbClr val="000000"/>
              </a:solidFill>
            </a:endParaRPr>
          </a:p>
          <a:p>
            <a:pPr marL="0" lvl="0" indent="0" algn="l" rtl="0">
              <a:lnSpc>
                <a:spcPct val="100000"/>
              </a:lnSpc>
              <a:spcBef>
                <a:spcPts val="0"/>
              </a:spcBef>
              <a:spcAft>
                <a:spcPts val="0"/>
              </a:spcAft>
              <a:buNone/>
            </a:pPr>
            <a:r>
              <a:rPr lang="en" sz="1100" b="1">
                <a:solidFill>
                  <a:srgbClr val="000000"/>
                </a:solidFill>
              </a:rPr>
              <a:t>Feature Selection :</a:t>
            </a:r>
            <a:endParaRPr sz="1100" b="1">
              <a:solidFill>
                <a:srgbClr val="000000"/>
              </a:solidFill>
            </a:endParaRPr>
          </a:p>
          <a:p>
            <a:pPr marL="0" lvl="0" indent="0" algn="l" rtl="0">
              <a:lnSpc>
                <a:spcPct val="135714"/>
              </a:lnSpc>
              <a:spcBef>
                <a:spcPts val="0"/>
              </a:spcBef>
              <a:spcAft>
                <a:spcPts val="0"/>
              </a:spcAft>
              <a:buNone/>
            </a:pPr>
            <a:endParaRPr sz="1050">
              <a:solidFill>
                <a:srgbClr val="000000"/>
              </a:solidFill>
              <a:highlight>
                <a:srgbClr val="F3F3F3"/>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1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100" b="1">
                <a:solidFill>
                  <a:srgbClr val="000000"/>
                </a:solidFill>
              </a:rPr>
              <a:t>Tokenization</a:t>
            </a:r>
            <a:r>
              <a:rPr lang="en" sz="1100" b="1">
                <a:solidFill>
                  <a:srgbClr val="000000"/>
                </a:solidFill>
                <a:latin typeface="Arial"/>
                <a:ea typeface="Arial"/>
                <a:cs typeface="Arial"/>
                <a:sym typeface="Arial"/>
              </a:rPr>
              <a:t> :</a:t>
            </a:r>
            <a:endParaRPr sz="1100" b="1">
              <a:solidFill>
                <a:srgbClr val="000000"/>
              </a:solidFill>
              <a:latin typeface="Arial"/>
              <a:ea typeface="Arial"/>
              <a:cs typeface="Arial"/>
              <a:sym typeface="Arial"/>
            </a:endParaRPr>
          </a:p>
          <a:p>
            <a:pPr marL="0" lvl="0" indent="0" algn="l" rtl="0">
              <a:lnSpc>
                <a:spcPct val="135714"/>
              </a:lnSpc>
              <a:spcBef>
                <a:spcPts val="0"/>
              </a:spcBef>
              <a:spcAft>
                <a:spcPts val="0"/>
              </a:spcAft>
              <a:buNone/>
            </a:pP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100" b="1">
                <a:solidFill>
                  <a:srgbClr val="000000"/>
                </a:solidFill>
              </a:rPr>
              <a:t>Normalization :</a:t>
            </a:r>
            <a:endParaRPr sz="1100" b="1">
              <a:solidFill>
                <a:srgbClr val="000000"/>
              </a:solidFill>
            </a:endParaRPr>
          </a:p>
          <a:p>
            <a:pPr marL="0" lvl="0" indent="0" algn="l" rtl="0">
              <a:lnSpc>
                <a:spcPct val="135714"/>
              </a:lnSpc>
              <a:spcBef>
                <a:spcPts val="0"/>
              </a:spcBef>
              <a:spcAft>
                <a:spcPts val="0"/>
              </a:spcAft>
              <a:buNone/>
            </a:pPr>
            <a:r>
              <a:rPr lang="en" sz="1050">
                <a:solidFill>
                  <a:srgbClr val="000000"/>
                </a:solidFill>
                <a:highlight>
                  <a:srgbClr val="D9D9D9"/>
                </a:highlight>
                <a:latin typeface="Courier New"/>
                <a:ea typeface="Courier New"/>
                <a:cs typeface="Courier New"/>
                <a:sym typeface="Courier New"/>
              </a:rPr>
              <a:t>#making the NaN values as 0</a:t>
            </a:r>
            <a:endParaRPr sz="1050">
              <a:solidFill>
                <a:srgbClr val="000000"/>
              </a:solidFill>
              <a:highlight>
                <a:srgbClr val="D9D9D9"/>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df_part['CONTENT_LENGTH'] = df_part['CONTENT_LENGTH'].fillna(0)</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D9D9D9"/>
                </a:highlight>
                <a:latin typeface="Courier New"/>
                <a:ea typeface="Courier New"/>
                <a:cs typeface="Courier New"/>
                <a:sym typeface="Courier New"/>
              </a:rPr>
              <a:t>#making the content_length column as type int</a:t>
            </a:r>
            <a:endParaRPr sz="1050">
              <a:solidFill>
                <a:srgbClr val="000000"/>
              </a:solidFill>
              <a:highlight>
                <a:srgbClr val="D9D9D9"/>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highlight>
                  <a:srgbClr val="EFEFEF"/>
                </a:highlight>
                <a:latin typeface="Courier New"/>
                <a:ea typeface="Courier New"/>
                <a:cs typeface="Courier New"/>
                <a:sym typeface="Courier New"/>
              </a:rPr>
              <a:t>df_part['CONTENT_LENGTH'] = df_part['CONTENT_LENGTH'].astype('int')</a:t>
            </a:r>
            <a:endParaRPr sz="1050">
              <a:solidFill>
                <a:srgbClr val="000000"/>
              </a:solidFill>
              <a:highlight>
                <a:srgbClr val="EFEFE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 </a:t>
            </a:r>
            <a:endParaRPr sz="1050">
              <a:solidFill>
                <a:srgbClr val="DCDCDC"/>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00">
              <a:solidFill>
                <a:srgbClr val="000000"/>
              </a:solidFill>
            </a:endParaRPr>
          </a:p>
          <a:p>
            <a:pPr marL="0" lvl="0" indent="0" algn="l" rtl="0">
              <a:spcBef>
                <a:spcPts val="1800"/>
              </a:spcBef>
              <a:spcAft>
                <a:spcPts val="0"/>
              </a:spcAft>
              <a:buNone/>
            </a:pPr>
            <a:endParaRPr sz="1600">
              <a:solidFill>
                <a:srgbClr val="000000"/>
              </a:solidFill>
              <a:latin typeface="Arial"/>
              <a:ea typeface="Arial"/>
              <a:cs typeface="Arial"/>
              <a:sym typeface="Arial"/>
            </a:endParaRPr>
          </a:p>
          <a:p>
            <a:pPr marL="0" lvl="0" indent="457200" algn="l" rtl="0">
              <a:spcBef>
                <a:spcPts val="600"/>
              </a:spcBef>
              <a:spcAft>
                <a:spcPts val="0"/>
              </a:spcAft>
              <a:buNone/>
            </a:pPr>
            <a:endParaRPr sz="160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1385</Words>
  <Application>Microsoft Office PowerPoint</Application>
  <PresentationFormat>On-screen Show (16:9)</PresentationFormat>
  <Paragraphs>238</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Roboto</vt:lpstr>
      <vt:lpstr>Arial</vt:lpstr>
      <vt:lpstr>Courier New</vt:lpstr>
      <vt:lpstr>Material</vt:lpstr>
      <vt:lpstr>    CS7712  -  SECURITY LABORATORY</vt:lpstr>
      <vt:lpstr>Real Time Filtering of Malicious URLS</vt:lpstr>
      <vt:lpstr>Introduction</vt:lpstr>
      <vt:lpstr>Abstract</vt:lpstr>
      <vt:lpstr>Objective</vt:lpstr>
      <vt:lpstr>Algorithms</vt:lpstr>
      <vt:lpstr>System Architecture </vt:lpstr>
      <vt:lpstr>Modules </vt:lpstr>
      <vt:lpstr>Module 1 : Pre-processing </vt:lpstr>
      <vt:lpstr>Pre-processing </vt:lpstr>
      <vt:lpstr>Module 2 : Model Building</vt:lpstr>
      <vt:lpstr>MLP : Code</vt:lpstr>
      <vt:lpstr>MLP : Code</vt:lpstr>
      <vt:lpstr>MLP : Evaluation metrics</vt:lpstr>
      <vt:lpstr>Random Forest : Code </vt:lpstr>
      <vt:lpstr>Random Forest : Evaluation metrics</vt:lpstr>
      <vt:lpstr>SVM : Code</vt:lpstr>
      <vt:lpstr>SVM : Evaluation metrics </vt:lpstr>
      <vt:lpstr>Final Comparison Results</vt:lpstr>
      <vt:lpstr>Module 3 : Real Time Filtering</vt:lpstr>
      <vt:lpstr>Output Screenshot</vt:lpstr>
      <vt:lpstr>Conclusion</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CS7712  -  SECURITY LABORATORY</dc:title>
  <dc:creator>Gokul K</dc:creator>
  <cp:lastModifiedBy>hp</cp:lastModifiedBy>
  <cp:revision>3</cp:revision>
  <dcterms:modified xsi:type="dcterms:W3CDTF">2020-11-06T13:54:20Z</dcterms:modified>
</cp:coreProperties>
</file>