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0" r:id="rId1"/>
  </p:sldMasterIdLst>
  <p:notesMasterIdLst>
    <p:notesMasterId r:id="rId19"/>
  </p:notesMasterIdLst>
  <p:sldIdLst>
    <p:sldId id="1606" r:id="rId2"/>
    <p:sldId id="1034" r:id="rId3"/>
    <p:sldId id="1653" r:id="rId4"/>
    <p:sldId id="1655" r:id="rId5"/>
    <p:sldId id="1654" r:id="rId6"/>
    <p:sldId id="1656" r:id="rId7"/>
    <p:sldId id="1657" r:id="rId8"/>
    <p:sldId id="1667" r:id="rId9"/>
    <p:sldId id="1658" r:id="rId10"/>
    <p:sldId id="1659" r:id="rId11"/>
    <p:sldId id="597" r:id="rId12"/>
    <p:sldId id="551" r:id="rId13"/>
    <p:sldId id="1665" r:id="rId14"/>
    <p:sldId id="1666" r:id="rId15"/>
    <p:sldId id="1664" r:id="rId16"/>
    <p:sldId id="1662" r:id="rId17"/>
    <p:sldId id="16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B6"/>
    <a:srgbClr val="96ACBA"/>
    <a:srgbClr val="B950F6"/>
    <a:srgbClr val="F7CD00"/>
    <a:srgbClr val="36C8D9"/>
    <a:srgbClr val="F7E000"/>
    <a:srgbClr val="FFE800"/>
    <a:srgbClr val="A8D97F"/>
    <a:srgbClr val="F72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9"/>
    <p:restoredTop sz="86327"/>
  </p:normalViewPr>
  <p:slideViewPr>
    <p:cSldViewPr snapToGrid="0" snapToObjects="1">
      <p:cViewPr>
        <p:scale>
          <a:sx n="78" d="100"/>
          <a:sy n="78" d="100"/>
        </p:scale>
        <p:origin x="144" y="7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8488"/>
    </p:cViewPr>
  </p:outlin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96608-B48D-DD44-A9AE-FF59E3C19354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05A92-D6FD-B845-B2CF-5428065F7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3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4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56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5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5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8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05A92-D6FD-B845-B2CF-5428065F7B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4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Convex combination: show how this is true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Randomize over prices</a:t>
            </a:r>
          </a:p>
          <a:p>
            <a:pPr marL="228600" indent="-228600">
              <a:buAutoNum type="arabicPeriod"/>
            </a:pPr>
            <a:r>
              <a:rPr lang="en-US" baseline="0" dirty="0"/>
              <a:t>Equivalent to randomize over shipment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22063-1BD0-2F41-824B-0F873131C9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190725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111911"/>
            <a:ext cx="10058400" cy="248671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5192F-4360-A34D-9AB1-E1272C466494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80160" y="294967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1AB86-C723-0949-8AD5-703F3A162B77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5450-D0B0-1B44-8580-B87AFFCDD453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 userDrawn="1"/>
        </p:nvCxnSpPr>
        <p:spPr>
          <a:xfrm>
            <a:off x="1198880" y="1747264"/>
            <a:ext cx="995680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30849"/>
            <a:ext cx="10058400" cy="8178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2956-37A5-6E4A-B090-32C5CFE98D58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1198880" y="1162235"/>
            <a:ext cx="9956801" cy="0"/>
          </a:xfrm>
          <a:prstGeom prst="line">
            <a:avLst/>
          </a:prstGeom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312606"/>
            <a:ext cx="10058401" cy="4556488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2400"/>
            </a:lvl1pPr>
            <a:lvl2pPr>
              <a:spcBef>
                <a:spcPts val="0"/>
              </a:spcBef>
              <a:defRPr sz="22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0D3F-9FE7-2542-8686-F585B7E4AB78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1181-EBC5-A240-97B2-7A7271A5782A}" type="datetime1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98880" y="1747264"/>
            <a:ext cx="995680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198880" y="1368707"/>
            <a:ext cx="9956801" cy="0"/>
          </a:xfrm>
          <a:prstGeom prst="line">
            <a:avLst/>
          </a:prstGeom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562170"/>
            <a:ext cx="4937760" cy="43069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62170"/>
            <a:ext cx="4937760" cy="430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097280" y="537321"/>
            <a:ext cx="10058400" cy="817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E57C8-CFE8-EE49-B83B-CA65E556AFF2}" type="datetime1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8756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190A7-ABF4-B44A-8DB1-11C500BEC048}" type="datetime1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198880" y="1747264"/>
            <a:ext cx="995680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198880" y="1162235"/>
            <a:ext cx="9956801" cy="0"/>
          </a:xfrm>
          <a:prstGeom prst="line">
            <a:avLst/>
          </a:prstGeom>
          <a:ln w="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A95-B351-2E43-A898-0543A01D4C3C}" type="datetime1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40429FDC-4B3E-8649-AE83-C12F1A1C4249}" type="datetime1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BC91C-7F0D-E540-A131-4FB2513BF207}" type="datetime1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E26970-59CD-6543-92D6-9A2F84110369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8382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fld id="{DA5A0102-AACB-0F4D-B8A4-0F73FCC7EE6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86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190.png"/><Relationship Id="rId18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11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70.png"/><Relationship Id="rId5" Type="http://schemas.openxmlformats.org/officeDocument/2006/relationships/image" Target="../media/image59.png"/><Relationship Id="rId15" Type="http://schemas.openxmlformats.org/officeDocument/2006/relationships/image" Target="../media/image63.png"/><Relationship Id="rId19" Type="http://schemas.openxmlformats.org/officeDocument/2006/relationships/image" Target="../media/image67.png"/><Relationship Id="rId4" Type="http://schemas.openxmlformats.org/officeDocument/2006/relationships/image" Target="../media/image58.png"/><Relationship Id="rId1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0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6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3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.png"/><Relationship Id="rId9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1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7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1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6.png"/><Relationship Id="rId3" Type="http://schemas.openxmlformats.org/officeDocument/2006/relationships/image" Target="../media/image811.png"/><Relationship Id="rId7" Type="http://schemas.openxmlformats.org/officeDocument/2006/relationships/image" Target="../media/image10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5.png"/><Relationship Id="rId18" Type="http://schemas.openxmlformats.org/officeDocument/2006/relationships/image" Target="../media/image43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30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6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5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49.png"/><Relationship Id="rId4" Type="http://schemas.openxmlformats.org/officeDocument/2006/relationships/image" Target="../media/image1.png"/><Relationship Id="rId9" Type="http://schemas.openxmlformats.org/officeDocument/2006/relationships/image" Target="../media/image25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0.png"/><Relationship Id="rId11" Type="http://schemas.openxmlformats.org/officeDocument/2006/relationships/image" Target="../media/image55.png"/><Relationship Id="rId5" Type="http://schemas.openxmlformats.org/officeDocument/2006/relationships/image" Target="../media/image410.png"/><Relationship Id="rId10" Type="http://schemas.openxmlformats.org/officeDocument/2006/relationships/image" Target="../media/image910.png"/><Relationship Id="rId4" Type="http://schemas.openxmlformats.org/officeDocument/2006/relationships/image" Target="../media/image3.png"/><Relationship Id="rId9" Type="http://schemas.openxmlformats.org/officeDocument/2006/relationships/image" Target="../media/image8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AF8C9-DBC6-3648-8E1B-F0E3AEBA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ED69C-C0BA-944E-A881-58AE06D2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8896"/>
            <a:ext cx="10058400" cy="4186216"/>
          </a:xfrm>
        </p:spPr>
        <p:txBody>
          <a:bodyPr>
            <a:normAutofit/>
          </a:bodyPr>
          <a:lstStyle/>
          <a:p>
            <a:r>
              <a:rPr lang="en-US" sz="9600" dirty="0"/>
              <a:t>Recap/Big Picture</a:t>
            </a:r>
            <a:endParaRPr lang="en-US" sz="114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128450-7CC3-A546-94D9-D578E078C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/>
          <a:lstStyle/>
          <a:p>
            <a:r>
              <a:rPr lang="en-US" dirty="0"/>
              <a:t>DS 574 Lecture 10</a:t>
            </a:r>
          </a:p>
        </p:txBody>
      </p:sp>
    </p:spTree>
    <p:extLst>
      <p:ext uri="{BB962C8B-B14F-4D97-AF65-F5344CB8AC3E}">
        <p14:creationId xmlns:p14="http://schemas.microsoft.com/office/powerpoint/2010/main" val="349194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F07F-AA92-A98D-7DD7-5424FD81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Maximizing Revenue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EC2F8-4991-AE92-3C1D-3930064A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D05574-841D-FD13-F1DE-98F795DBD221}"/>
                  </a:ext>
                </a:extLst>
              </p:cNvPr>
              <p:cNvSpPr txBox="1"/>
              <p:nvPr/>
            </p:nvSpPr>
            <p:spPr>
              <a:xfrm>
                <a:off x="1098180" y="1202130"/>
                <a:ext cx="95102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How can we max revenue? Can’t just charge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– not IC. Still need the payment identity.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D05574-841D-FD13-F1DE-98F795DBD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80" y="1202130"/>
                <a:ext cx="9510202" cy="830997"/>
              </a:xfrm>
              <a:prstGeom prst="rect">
                <a:avLst/>
              </a:prstGeom>
              <a:blipFill>
                <a:blip r:embed="rId2"/>
                <a:stretch>
                  <a:fillRect l="-1067" t="-4478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757F9-7EBE-E36E-C2F4-FB499FD012EE}"/>
                  </a:ext>
                </a:extLst>
              </p:cNvPr>
              <p:cNvSpPr txBox="1"/>
              <p:nvPr/>
            </p:nvSpPr>
            <p:spPr>
              <a:xfrm>
                <a:off x="2887218" y="2795982"/>
                <a:ext cx="6417563" cy="107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757F9-7EBE-E36E-C2F4-FB499FD0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218" y="2795982"/>
                <a:ext cx="6417563" cy="1075936"/>
              </a:xfrm>
              <a:prstGeom prst="rect">
                <a:avLst/>
              </a:prstGeom>
              <a:blipFill>
                <a:blip r:embed="rId3"/>
                <a:stretch>
                  <a:fillRect t="-112941" b="-16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150F06-1814-9636-BF83-456C8FF2037B}"/>
                  </a:ext>
                </a:extLst>
              </p:cNvPr>
              <p:cNvSpPr txBox="1"/>
              <p:nvPr/>
            </p:nvSpPr>
            <p:spPr>
              <a:xfrm>
                <a:off x="4190819" y="5160819"/>
                <a:ext cx="6417563" cy="858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150F06-1814-9636-BF83-456C8FF20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819" y="5160819"/>
                <a:ext cx="6417563" cy="858953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6C10AEF-D6FC-A45C-601D-6F74AB6E456A}"/>
              </a:ext>
            </a:extLst>
          </p:cNvPr>
          <p:cNvSpPr txBox="1"/>
          <p:nvPr/>
        </p:nvSpPr>
        <p:spPr>
          <a:xfrm>
            <a:off x="1097280" y="2922630"/>
            <a:ext cx="226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384C8-CAF0-A31F-A033-AD4C97886360}"/>
              </a:ext>
            </a:extLst>
          </p:cNvPr>
          <p:cNvSpPr txBox="1"/>
          <p:nvPr/>
        </p:nvSpPr>
        <p:spPr>
          <a:xfrm>
            <a:off x="8886383" y="2894055"/>
            <a:ext cx="226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Virtual Welfare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4FAA4-A2BE-F6A0-F30B-473915B8CBEF}"/>
              </a:ext>
            </a:extLst>
          </p:cNvPr>
          <p:cNvSpPr txBox="1"/>
          <p:nvPr/>
        </p:nvSpPr>
        <p:spPr>
          <a:xfrm>
            <a:off x="3543120" y="5188775"/>
            <a:ext cx="213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virtual value functions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6F17712D-2DE4-E2EC-57E0-BA1CF010C92A}"/>
              </a:ext>
            </a:extLst>
          </p:cNvPr>
          <p:cNvSpPr/>
          <p:nvPr/>
        </p:nvSpPr>
        <p:spPr>
          <a:xfrm>
            <a:off x="2887218" y="4078557"/>
            <a:ext cx="2615880" cy="909060"/>
          </a:xfrm>
          <a:prstGeom prst="wedgeRoundRectCallout">
            <a:avLst>
              <a:gd name="adj1" fmla="val 29962"/>
              <a:gd name="adj2" fmla="val -89953"/>
              <a:gd name="adj3" fmla="val 16667"/>
            </a:avLst>
          </a:prstGeom>
          <a:solidFill>
            <a:srgbClr val="FFF3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plug in the payment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ular Callout 12">
                <a:extLst>
                  <a:ext uri="{FF2B5EF4-FFF2-40B4-BE49-F238E27FC236}">
                    <a16:creationId xmlns:a16="http://schemas.microsoft.com/office/drawing/2014/main" id="{9DE02244-2601-54E9-106C-13CF70924EF5}"/>
                  </a:ext>
                </a:extLst>
              </p:cNvPr>
              <p:cNvSpPr/>
              <p:nvPr/>
            </p:nvSpPr>
            <p:spPr>
              <a:xfrm>
                <a:off x="6410494" y="3950288"/>
                <a:ext cx="2615880" cy="909060"/>
              </a:xfrm>
              <a:prstGeom prst="wedgeRoundRectCallout">
                <a:avLst>
                  <a:gd name="adj1" fmla="val -25748"/>
                  <a:gd name="adj2" fmla="val -85237"/>
                  <a:gd name="adj3" fmla="val 16667"/>
                </a:avLst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To max rev, choose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maximize this</a:t>
                </a:r>
              </a:p>
            </p:txBody>
          </p:sp>
        </mc:Choice>
        <mc:Fallback xmlns="">
          <p:sp>
            <p:nvSpPr>
              <p:cNvPr id="13" name="Rounded Rectangular Callout 12">
                <a:extLst>
                  <a:ext uri="{FF2B5EF4-FFF2-40B4-BE49-F238E27FC236}">
                    <a16:creationId xmlns:a16="http://schemas.microsoft.com/office/drawing/2014/main" id="{9DE02244-2601-54E9-106C-13CF70924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94" y="3950288"/>
                <a:ext cx="2615880" cy="909060"/>
              </a:xfrm>
              <a:prstGeom prst="wedgeRoundRectCallout">
                <a:avLst>
                  <a:gd name="adj1" fmla="val -25748"/>
                  <a:gd name="adj2" fmla="val -85237"/>
                  <a:gd name="adj3" fmla="val 16667"/>
                </a:avLst>
              </a:prstGeom>
              <a:blipFill>
                <a:blip r:embed="rId5"/>
                <a:stretch>
                  <a:fillRect l="-1442" r="-3846"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536643D3-1ED7-928A-B5B9-F10DBFD09F70}"/>
                  </a:ext>
                </a:extLst>
              </p:cNvPr>
              <p:cNvSpPr/>
              <p:nvPr/>
            </p:nvSpPr>
            <p:spPr>
              <a:xfrm>
                <a:off x="6871845" y="1852163"/>
                <a:ext cx="2876681" cy="898847"/>
              </a:xfrm>
              <a:prstGeom prst="wedgeRoundRectCallout">
                <a:avLst>
                  <a:gd name="adj1" fmla="val -22768"/>
                  <a:gd name="adj2" fmla="val 75306"/>
                  <a:gd name="adj3" fmla="val 16667"/>
                </a:avLst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Only DSIC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monotone </a:t>
                </a:r>
              </a:p>
            </p:txBody>
          </p:sp>
        </mc:Choice>
        <mc:Fallback xmlns="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536643D3-1ED7-928A-B5B9-F10DBFD09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845" y="1852163"/>
                <a:ext cx="2876681" cy="898847"/>
              </a:xfrm>
              <a:prstGeom prst="wedgeRoundRectCallout">
                <a:avLst>
                  <a:gd name="adj1" fmla="val -22768"/>
                  <a:gd name="adj2" fmla="val 75306"/>
                  <a:gd name="adj3" fmla="val 16667"/>
                </a:avLst>
              </a:prstGeom>
              <a:blipFill>
                <a:blip r:embed="rId6"/>
                <a:stretch>
                  <a:fillRect l="-873" r="-30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8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300" dirty="0"/>
              <a:t>How else can we express revenue?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7152" y="4957036"/>
                <a:ext cx="7441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152" y="4957036"/>
                <a:ext cx="744114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01617" y="4957036"/>
                <a:ext cx="10406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+ 2/3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617" y="4957036"/>
                <a:ext cx="104067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 rot="16200000">
            <a:off x="2078902" y="2453573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prob. of service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93973" y="1958661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10153" y="3519657"/>
            <a:ext cx="49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522BC-84EA-C540-86D7-788BD51D177A}" type="slidenum">
              <a:rPr lang="en-US" smtClean="0"/>
              <a:t>11</a:t>
            </a:fld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A71C588D-C5A4-8B45-81EF-36133EC816A8}"/>
              </a:ext>
            </a:extLst>
          </p:cNvPr>
          <p:cNvSpPr/>
          <p:nvPr/>
        </p:nvSpPr>
        <p:spPr>
          <a:xfrm>
            <a:off x="3650406" y="3015611"/>
            <a:ext cx="45719" cy="405926"/>
          </a:xfrm>
          <a:prstGeom prst="leftBracket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603650-8C4B-7E44-8DD8-A24C76810F4E}"/>
                  </a:ext>
                </a:extLst>
              </p:cNvPr>
              <p:cNvSpPr txBox="1"/>
              <p:nvPr/>
            </p:nvSpPr>
            <p:spPr>
              <a:xfrm>
                <a:off x="3550753" y="3098586"/>
                <a:ext cx="70532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603650-8C4B-7E44-8DD8-A24C76810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53" y="3098586"/>
                <a:ext cx="70532" cy="202428"/>
              </a:xfrm>
              <a:prstGeom prst="rect">
                <a:avLst/>
              </a:prstGeom>
              <a:blipFill>
                <a:blip r:embed="rId5"/>
                <a:stretch>
                  <a:fillRect l="-28571" r="-1428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C4D5E5-494D-F044-A534-288A7AB02F72}"/>
                  </a:ext>
                </a:extLst>
              </p:cNvPr>
              <p:cNvSpPr txBox="1"/>
              <p:nvPr/>
            </p:nvSpPr>
            <p:spPr>
              <a:xfrm>
                <a:off x="8661087" y="2126681"/>
                <a:ext cx="2136098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1,  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$3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$6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DC4D5E5-494D-F044-A534-288A7AB0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087" y="2126681"/>
                <a:ext cx="2136098" cy="616515"/>
              </a:xfrm>
              <a:prstGeom prst="rect">
                <a:avLst/>
              </a:prstGeom>
              <a:blipFill>
                <a:blip r:embed="rId6"/>
                <a:stretch>
                  <a:fillRect l="-4734" r="-355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9888A2-FE57-A84C-A562-C5E279984E59}"/>
                  </a:ext>
                </a:extLst>
              </p:cNvPr>
              <p:cNvSpPr txBox="1"/>
              <p:nvPr/>
            </p:nvSpPr>
            <p:spPr>
              <a:xfrm>
                <a:off x="8661086" y="2638016"/>
                <a:ext cx="1342034" cy="615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,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$3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9888A2-FE57-A84C-A562-C5E279984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086" y="2638016"/>
                <a:ext cx="1342034" cy="615746"/>
              </a:xfrm>
              <a:prstGeom prst="rect">
                <a:avLst/>
              </a:prstGeom>
              <a:blipFill>
                <a:blip r:embed="rId7"/>
                <a:stretch>
                  <a:fillRect l="-7547" r="-660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752A7D-0CF7-6244-A13E-AB9B28195265}"/>
                  </a:ext>
                </a:extLst>
              </p:cNvPr>
              <p:cNvSpPr txBox="1"/>
              <p:nvPr/>
            </p:nvSpPr>
            <p:spPr>
              <a:xfrm>
                <a:off x="8661085" y="3160542"/>
                <a:ext cx="994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0 ,  0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752A7D-0CF7-6244-A13E-AB9B28195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085" y="3160542"/>
                <a:ext cx="994183" cy="461665"/>
              </a:xfrm>
              <a:prstGeom prst="rect">
                <a:avLst/>
              </a:prstGeom>
              <a:blipFill>
                <a:blip r:embed="rId8"/>
                <a:stretch>
                  <a:fillRect l="-10127" t="-7895" r="-886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76C1E5F-C4F5-AE47-ABB3-3C48B1A55CBA}"/>
              </a:ext>
            </a:extLst>
          </p:cNvPr>
          <p:cNvSpPr txBox="1"/>
          <p:nvPr/>
        </p:nvSpPr>
        <p:spPr>
          <a:xfrm>
            <a:off x="8731174" y="1708800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Menu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EFA3EC3-0B37-DB1A-E4D8-E8D3250D8BFC}"/>
              </a:ext>
            </a:extLst>
          </p:cNvPr>
          <p:cNvGrpSpPr/>
          <p:nvPr/>
        </p:nvGrpSpPr>
        <p:grpSpPr>
          <a:xfrm>
            <a:off x="6737773" y="4385513"/>
            <a:ext cx="3363312" cy="1785748"/>
            <a:chOff x="5213773" y="4385513"/>
            <a:chExt cx="3363312" cy="1785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BD7EDF3-E6C0-76D5-D94D-A77D29B65B22}"/>
                    </a:ext>
                  </a:extLst>
                </p:cNvPr>
                <p:cNvSpPr txBox="1"/>
                <p:nvPr/>
              </p:nvSpPr>
              <p:spPr>
                <a:xfrm>
                  <a:off x="5213773" y="4469142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BD7EDF3-E6C0-76D5-D94D-A77D29B65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73" y="4469142"/>
                  <a:ext cx="284052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372BF21-3397-9CA6-6443-E84A64BDFC8C}"/>
                </a:ext>
              </a:extLst>
            </p:cNvPr>
            <p:cNvGrpSpPr/>
            <p:nvPr/>
          </p:nvGrpSpPr>
          <p:grpSpPr>
            <a:xfrm>
              <a:off x="5428015" y="4385513"/>
              <a:ext cx="3149070" cy="1785748"/>
              <a:chOff x="5428015" y="4385513"/>
              <a:chExt cx="3149070" cy="178574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ECD5ECE-BE60-B903-1391-11B59B214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6945" y="4385513"/>
                <a:ext cx="0" cy="15386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9D27C43-5DED-F712-61A4-6BDA80B545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66945" y="5920903"/>
                <a:ext cx="3110140" cy="32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08070CC-32A0-9D7F-45BA-E73E00613A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0948" y="5898207"/>
                <a:ext cx="117790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337239A-7B85-5774-6221-92895AC7BF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28015" y="4586592"/>
                <a:ext cx="87568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D13F4BD-40AF-BEF6-04AE-87E5B20065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48855" y="4586593"/>
                <a:ext cx="1482413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6D40BD7-C5BD-CDE1-8D8D-5788E0C62C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8855" y="4576865"/>
                <a:ext cx="0" cy="128243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CA4D1A3-1831-5880-29ED-C177E9D33665}"/>
                  </a:ext>
                </a:extLst>
              </p:cNvPr>
              <p:cNvSpPr/>
              <p:nvPr/>
            </p:nvSpPr>
            <p:spPr>
              <a:xfrm>
                <a:off x="6607078" y="4544816"/>
                <a:ext cx="83552" cy="835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10697D9-41E8-40CE-F259-539C3ECEBB84}"/>
                      </a:ext>
                    </a:extLst>
                  </p:cNvPr>
                  <p:cNvSpPr txBox="1"/>
                  <p:nvPr/>
                </p:nvSpPr>
                <p:spPr>
                  <a:xfrm>
                    <a:off x="6506828" y="5925040"/>
                    <a:ext cx="287194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10697D9-41E8-40CE-F259-539C3ECEBB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6828" y="5925040"/>
                    <a:ext cx="287194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1410EF5-BFAB-14F1-13C1-15744C596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8854" y="5869023"/>
                <a:ext cx="0" cy="11014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A4C0D1-2E96-465C-92A3-CBEE9E2CFDD5}"/>
              </a:ext>
            </a:extLst>
          </p:cNvPr>
          <p:cNvGrpSpPr/>
          <p:nvPr/>
        </p:nvGrpSpPr>
        <p:grpSpPr>
          <a:xfrm>
            <a:off x="2490376" y="4318773"/>
            <a:ext cx="3363312" cy="1785748"/>
            <a:chOff x="5213773" y="4385513"/>
            <a:chExt cx="3363312" cy="1785748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E13FAF-4301-B5CB-F926-783B5DF9F23D}"/>
                </a:ext>
              </a:extLst>
            </p:cNvPr>
            <p:cNvCxnSpPr>
              <a:cxnSpLocks/>
            </p:cNvCxnSpPr>
            <p:nvPr/>
          </p:nvCxnSpPr>
          <p:spPr>
            <a:xfrm>
              <a:off x="5466945" y="4385513"/>
              <a:ext cx="0" cy="15386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AF6407B-5EB5-D5CC-CDC1-ED26AA02B5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6945" y="5920903"/>
              <a:ext cx="3110140" cy="3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D94304B-177F-6AFB-1880-AE9F4E1AA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0948" y="5898207"/>
              <a:ext cx="39969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F0D5A5C-6207-5F34-2862-F25B1D784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2694" y="4586593"/>
              <a:ext cx="222371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AED54AC-8F4C-48E0-AA39-413E6660D5AF}"/>
                </a:ext>
              </a:extLst>
            </p:cNvPr>
            <p:cNvCxnSpPr>
              <a:cxnSpLocks/>
            </p:cNvCxnSpPr>
            <p:nvPr/>
          </p:nvCxnSpPr>
          <p:spPr>
            <a:xfrm>
              <a:off x="5865783" y="4576865"/>
              <a:ext cx="0" cy="128243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AD7BAFD-A868-1938-66D3-C4FBD311D38F}"/>
                </a:ext>
              </a:extLst>
            </p:cNvPr>
            <p:cNvSpPr/>
            <p:nvPr/>
          </p:nvSpPr>
          <p:spPr>
            <a:xfrm>
              <a:off x="5824006" y="4544816"/>
              <a:ext cx="83552" cy="8355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916082D-5A10-0A54-A42A-5FE5F3768E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8015" y="4586592"/>
              <a:ext cx="875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E544282-5302-CF17-374C-BC3349C2E52A}"/>
                    </a:ext>
                  </a:extLst>
                </p:cNvPr>
                <p:cNvSpPr txBox="1"/>
                <p:nvPr/>
              </p:nvSpPr>
              <p:spPr>
                <a:xfrm>
                  <a:off x="5213773" y="4469142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E544282-5302-CF17-374C-BC3349C2E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773" y="4469142"/>
                  <a:ext cx="284052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8ACF3CC-AB06-D515-3E56-9B974ABF4206}"/>
                    </a:ext>
                  </a:extLst>
                </p:cNvPr>
                <p:cNvSpPr txBox="1"/>
                <p:nvPr/>
              </p:nvSpPr>
              <p:spPr>
                <a:xfrm>
                  <a:off x="5728620" y="5925040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8ACF3CC-AB06-D515-3E56-9B974ABF4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620" y="5925040"/>
                  <a:ext cx="284052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5BBF9D4-BF5C-0799-29A9-E000FEF27B49}"/>
                </a:ext>
              </a:extLst>
            </p:cNvPr>
            <p:cNvCxnSpPr>
              <a:cxnSpLocks/>
            </p:cNvCxnSpPr>
            <p:nvPr/>
          </p:nvCxnSpPr>
          <p:spPr>
            <a:xfrm>
              <a:off x="5870646" y="5869023"/>
              <a:ext cx="0" cy="1101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8F9BD2E-A130-94A4-0AD9-2745F9A32E32}"/>
              </a:ext>
            </a:extLst>
          </p:cNvPr>
          <p:cNvCxnSpPr>
            <a:cxnSpLocks/>
          </p:cNvCxnSpPr>
          <p:nvPr/>
        </p:nvCxnSpPr>
        <p:spPr>
          <a:xfrm flipH="1" flipV="1">
            <a:off x="3349662" y="3481032"/>
            <a:ext cx="3110140" cy="3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46FF8C-AC01-EF21-03F9-3AAD839423D7}"/>
              </a:ext>
            </a:extLst>
          </p:cNvPr>
          <p:cNvCxnSpPr>
            <a:cxnSpLocks/>
          </p:cNvCxnSpPr>
          <p:nvPr/>
        </p:nvCxnSpPr>
        <p:spPr>
          <a:xfrm flipH="1">
            <a:off x="3353665" y="3458336"/>
            <a:ext cx="3996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E890C0-125D-79AB-9B5D-C028077F07E3}"/>
              </a:ext>
            </a:extLst>
          </p:cNvPr>
          <p:cNvCxnSpPr>
            <a:cxnSpLocks/>
          </p:cNvCxnSpPr>
          <p:nvPr/>
        </p:nvCxnSpPr>
        <p:spPr>
          <a:xfrm flipH="1">
            <a:off x="3785411" y="3034542"/>
            <a:ext cx="7335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761D61B-B214-444D-6D01-1962CFB834D9}"/>
              </a:ext>
            </a:extLst>
          </p:cNvPr>
          <p:cNvCxnSpPr>
            <a:cxnSpLocks/>
            <a:stCxn id="70" idx="0"/>
          </p:cNvCxnSpPr>
          <p:nvPr/>
        </p:nvCxnSpPr>
        <p:spPr>
          <a:xfrm>
            <a:off x="3748500" y="2992766"/>
            <a:ext cx="1" cy="42665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6A7286F-48B1-536D-36F3-B74AE096BD21}"/>
              </a:ext>
            </a:extLst>
          </p:cNvPr>
          <p:cNvSpPr/>
          <p:nvPr/>
        </p:nvSpPr>
        <p:spPr>
          <a:xfrm>
            <a:off x="3706723" y="2992765"/>
            <a:ext cx="83552" cy="835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FE6A5BE-3DD5-4B48-DCF4-5B0863B601D7}"/>
                  </a:ext>
                </a:extLst>
              </p:cNvPr>
              <p:cNvSpPr txBox="1"/>
              <p:nvPr/>
            </p:nvSpPr>
            <p:spPr>
              <a:xfrm>
                <a:off x="3096490" y="2029272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FE6A5BE-3DD5-4B48-DCF4-5B0863B60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490" y="2029272"/>
                <a:ext cx="284052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92779C5-5A1C-355B-31B3-CF0EE20B3DAF}"/>
                  </a:ext>
                </a:extLst>
              </p:cNvPr>
              <p:cNvSpPr txBox="1"/>
              <p:nvPr/>
            </p:nvSpPr>
            <p:spPr>
              <a:xfrm>
                <a:off x="3611337" y="3485170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92779C5-5A1C-355B-31B3-CF0EE20B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337" y="3485170"/>
                <a:ext cx="284052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DBFB64-1941-28FC-CF2F-445F25B23FC8}"/>
              </a:ext>
            </a:extLst>
          </p:cNvPr>
          <p:cNvCxnSpPr>
            <a:cxnSpLocks/>
          </p:cNvCxnSpPr>
          <p:nvPr/>
        </p:nvCxnSpPr>
        <p:spPr>
          <a:xfrm>
            <a:off x="3753363" y="3429153"/>
            <a:ext cx="0" cy="110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D1B86-B492-DBFD-A8C2-D501349FABDF}"/>
              </a:ext>
            </a:extLst>
          </p:cNvPr>
          <p:cNvCxnSpPr>
            <a:cxnSpLocks/>
          </p:cNvCxnSpPr>
          <p:nvPr/>
        </p:nvCxnSpPr>
        <p:spPr>
          <a:xfrm flipH="1">
            <a:off x="4519007" y="2146722"/>
            <a:ext cx="148241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7AC895A-0D6A-52E8-B07A-B890091E1E9F}"/>
              </a:ext>
            </a:extLst>
          </p:cNvPr>
          <p:cNvCxnSpPr>
            <a:cxnSpLocks/>
          </p:cNvCxnSpPr>
          <p:nvPr/>
        </p:nvCxnSpPr>
        <p:spPr>
          <a:xfrm>
            <a:off x="4519006" y="2136994"/>
            <a:ext cx="0" cy="89245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3653F9E1-1D5E-99D8-BFF5-5FE7D10CEB56}"/>
              </a:ext>
            </a:extLst>
          </p:cNvPr>
          <p:cNvSpPr/>
          <p:nvPr/>
        </p:nvSpPr>
        <p:spPr>
          <a:xfrm>
            <a:off x="4477229" y="2104945"/>
            <a:ext cx="83552" cy="835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908FF7-3D1F-0B7A-CC40-161851F40B06}"/>
                  </a:ext>
                </a:extLst>
              </p:cNvPr>
              <p:cNvSpPr txBox="1"/>
              <p:nvPr/>
            </p:nvSpPr>
            <p:spPr>
              <a:xfrm>
                <a:off x="4376979" y="3485170"/>
                <a:ext cx="2871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908FF7-3D1F-0B7A-CC40-161851F40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979" y="3485170"/>
                <a:ext cx="287194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39AC176-50D1-BAB4-387D-938DFD64AA37}"/>
              </a:ext>
            </a:extLst>
          </p:cNvPr>
          <p:cNvCxnSpPr>
            <a:cxnSpLocks/>
          </p:cNvCxnSpPr>
          <p:nvPr/>
        </p:nvCxnSpPr>
        <p:spPr>
          <a:xfrm>
            <a:off x="4519005" y="3429153"/>
            <a:ext cx="0" cy="110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A3FE662-FE64-48C3-EB9B-5EBDABCED067}"/>
                  </a:ext>
                </a:extLst>
              </p:cNvPr>
              <p:cNvSpPr txBox="1"/>
              <p:nvPr/>
            </p:nvSpPr>
            <p:spPr>
              <a:xfrm>
                <a:off x="4120025" y="3485170"/>
                <a:ext cx="2871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A3FE662-FE64-48C3-EB9B-5EBDABCED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025" y="3485170"/>
                <a:ext cx="287194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DDB410-B923-F95D-659A-7354715E02BB}"/>
              </a:ext>
            </a:extLst>
          </p:cNvPr>
          <p:cNvCxnSpPr>
            <a:cxnSpLocks/>
          </p:cNvCxnSpPr>
          <p:nvPr/>
        </p:nvCxnSpPr>
        <p:spPr>
          <a:xfrm>
            <a:off x="4262051" y="3429153"/>
            <a:ext cx="0" cy="110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3507DE6-0952-4DD9-21EE-AF2CE216336D}"/>
              </a:ext>
            </a:extLst>
          </p:cNvPr>
          <p:cNvGrpSpPr/>
          <p:nvPr/>
        </p:nvGrpSpPr>
        <p:grpSpPr>
          <a:xfrm>
            <a:off x="3308552" y="1945642"/>
            <a:ext cx="87568" cy="1538632"/>
            <a:chOff x="2385896" y="2090749"/>
            <a:chExt cx="87568" cy="1538632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232E2CF-7213-9BF7-48A6-FFD1BDA9B855}"/>
                </a:ext>
              </a:extLst>
            </p:cNvPr>
            <p:cNvCxnSpPr>
              <a:cxnSpLocks/>
            </p:cNvCxnSpPr>
            <p:nvPr/>
          </p:nvCxnSpPr>
          <p:spPr>
            <a:xfrm>
              <a:off x="2429680" y="2090749"/>
              <a:ext cx="0" cy="15386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9D8C356-72BE-0982-26DF-7897BC4D20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5896" y="2291828"/>
              <a:ext cx="875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BCF46C2-308E-0A74-D057-4CB61F4E9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5896" y="3177867"/>
              <a:ext cx="87568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D9A136B-913F-56AF-8E56-FEF046D5B527}"/>
                  </a:ext>
                </a:extLst>
              </p:cNvPr>
              <p:cNvSpPr txBox="1"/>
              <p:nvPr/>
            </p:nvSpPr>
            <p:spPr>
              <a:xfrm>
                <a:off x="3110917" y="2869576"/>
                <a:ext cx="255198" cy="294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7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D9A136B-913F-56AF-8E56-FEF046D5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917" y="2869576"/>
                <a:ext cx="255198" cy="29476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93A88A7-AAFE-4269-A81C-CC51671DAEEC}"/>
              </a:ext>
            </a:extLst>
          </p:cNvPr>
          <p:cNvSpPr txBox="1"/>
          <p:nvPr/>
        </p:nvSpPr>
        <p:spPr>
          <a:xfrm>
            <a:off x="1098180" y="1202130"/>
            <a:ext cx="951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allocation rule can be expressed as a distribution of prices.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2AC185FE-E0CB-51B6-E75A-F621D09F05B6}"/>
              </a:ext>
            </a:extLst>
          </p:cNvPr>
          <p:cNvSpPr/>
          <p:nvPr/>
        </p:nvSpPr>
        <p:spPr>
          <a:xfrm>
            <a:off x="4418691" y="2179136"/>
            <a:ext cx="45719" cy="813613"/>
          </a:xfrm>
          <a:prstGeom prst="leftBracket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0BBD49-F620-3D37-C114-7797786DEA6D}"/>
                  </a:ext>
                </a:extLst>
              </p:cNvPr>
              <p:cNvSpPr txBox="1"/>
              <p:nvPr/>
            </p:nvSpPr>
            <p:spPr>
              <a:xfrm>
                <a:off x="4302541" y="2489389"/>
                <a:ext cx="70532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0BBD49-F620-3D37-C114-7797786DE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41" y="2489389"/>
                <a:ext cx="70532" cy="202428"/>
              </a:xfrm>
              <a:prstGeom prst="rect">
                <a:avLst/>
              </a:prstGeom>
              <a:blipFill>
                <a:blip r:embed="rId20"/>
                <a:stretch>
                  <a:fillRect l="-14286" r="-1428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45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7" grpId="0" animBg="1"/>
      <p:bldP spid="19" grpId="0"/>
      <p:bldP spid="21" grpId="0"/>
      <p:bldP spid="22" grpId="0"/>
      <p:bldP spid="23" grpId="0"/>
      <p:bldP spid="24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4227-F0D4-D048-BB34-E2378CB1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Any allocation is a distribution over prices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32405-316E-674A-847B-7B301963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A5252D-DF6B-BF4C-8902-AC6A5F2FE3BD}"/>
              </a:ext>
            </a:extLst>
          </p:cNvPr>
          <p:cNvCxnSpPr/>
          <p:nvPr/>
        </p:nvCxnSpPr>
        <p:spPr>
          <a:xfrm>
            <a:off x="3122255" y="1579623"/>
            <a:ext cx="0" cy="39544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BD00B9-1BC6-DC45-B58B-6971E3356BE6}"/>
              </a:ext>
            </a:extLst>
          </p:cNvPr>
          <p:cNvCxnSpPr>
            <a:cxnSpLocks/>
          </p:cNvCxnSpPr>
          <p:nvPr/>
        </p:nvCxnSpPr>
        <p:spPr>
          <a:xfrm flipH="1">
            <a:off x="3106490" y="5545027"/>
            <a:ext cx="53228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503B464-51D1-5F44-9E22-AED059367026}"/>
              </a:ext>
            </a:extLst>
          </p:cNvPr>
          <p:cNvCxnSpPr>
            <a:cxnSpLocks/>
          </p:cNvCxnSpPr>
          <p:nvPr/>
        </p:nvCxnSpPr>
        <p:spPr>
          <a:xfrm flipV="1">
            <a:off x="3122256" y="1828801"/>
            <a:ext cx="5307041" cy="3705306"/>
          </a:xfrm>
          <a:prstGeom prst="curvedConnector3">
            <a:avLst>
              <a:gd name="adj1" fmla="val 32770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068CBE-3728-F94B-9027-4635D02F2018}"/>
              </a:ext>
            </a:extLst>
          </p:cNvPr>
          <p:cNvCxnSpPr/>
          <p:nvPr/>
        </p:nvCxnSpPr>
        <p:spPr>
          <a:xfrm>
            <a:off x="6589346" y="1590543"/>
            <a:ext cx="0" cy="395448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608C8043-DE61-5045-82AB-5AAAA5BFC9E2}"/>
              </a:ext>
            </a:extLst>
          </p:cNvPr>
          <p:cNvSpPr/>
          <p:nvPr/>
        </p:nvSpPr>
        <p:spPr>
          <a:xfrm>
            <a:off x="6437691" y="2054303"/>
            <a:ext cx="60875" cy="304217"/>
          </a:xfrm>
          <a:prstGeom prst="lef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3CF797-4BC2-324E-AB77-836E7429ABAE}"/>
              </a:ext>
            </a:extLst>
          </p:cNvPr>
          <p:cNvCxnSpPr>
            <a:cxnSpLocks/>
          </p:cNvCxnSpPr>
          <p:nvPr/>
        </p:nvCxnSpPr>
        <p:spPr>
          <a:xfrm>
            <a:off x="5133559" y="2180460"/>
            <a:ext cx="114434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838B13-7A08-4043-AE11-F75FD8D4D2C4}"/>
                  </a:ext>
                </a:extLst>
              </p:cNvPr>
              <p:cNvSpPr txBox="1"/>
              <p:nvPr/>
            </p:nvSpPr>
            <p:spPr>
              <a:xfrm>
                <a:off x="4296720" y="1888685"/>
                <a:ext cx="814197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𝑑𝑣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838B13-7A08-4043-AE11-F75FD8D4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720" y="1888685"/>
                <a:ext cx="814197" cy="526041"/>
              </a:xfrm>
              <a:prstGeom prst="rect">
                <a:avLst/>
              </a:prstGeom>
              <a:blipFill>
                <a:blip r:embed="rId2"/>
                <a:stretch>
                  <a:fillRect l="-6154" t="-2326" r="-9231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A3EBA-3EC9-ED44-B39D-00BADB2BAA13}"/>
                  </a:ext>
                </a:extLst>
              </p:cNvPr>
              <p:cNvSpPr txBox="1"/>
              <p:nvPr/>
            </p:nvSpPr>
            <p:spPr>
              <a:xfrm>
                <a:off x="6497366" y="5621109"/>
                <a:ext cx="18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A3EBA-3EC9-ED44-B39D-00BADB2B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366" y="5621109"/>
                <a:ext cx="183961" cy="276999"/>
              </a:xfrm>
              <a:prstGeom prst="rect">
                <a:avLst/>
              </a:prstGeom>
              <a:blipFill>
                <a:blip r:embed="rId3"/>
                <a:stretch>
                  <a:fillRect l="-31250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FDB582-66B2-524D-B296-523C91D2312D}"/>
                  </a:ext>
                </a:extLst>
              </p:cNvPr>
              <p:cNvSpPr txBox="1"/>
              <p:nvPr/>
            </p:nvSpPr>
            <p:spPr>
              <a:xfrm>
                <a:off x="8245336" y="5621108"/>
                <a:ext cx="18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FDB582-66B2-524D-B296-523C91D2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36" y="5621108"/>
                <a:ext cx="183961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B90898-B3DE-B748-8399-772950CDB686}"/>
                  </a:ext>
                </a:extLst>
              </p:cNvPr>
              <p:cNvSpPr txBox="1"/>
              <p:nvPr/>
            </p:nvSpPr>
            <p:spPr>
              <a:xfrm>
                <a:off x="2785985" y="1612643"/>
                <a:ext cx="18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7B90898-B3DE-B748-8399-772950CD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985" y="1612643"/>
                <a:ext cx="183961" cy="276999"/>
              </a:xfrm>
              <a:prstGeom prst="rect">
                <a:avLst/>
              </a:prstGeom>
              <a:blipFill>
                <a:blip r:embed="rId5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4F509-AD55-614D-B501-BCFED1EA8546}"/>
                  </a:ext>
                </a:extLst>
              </p:cNvPr>
              <p:cNvSpPr txBox="1"/>
              <p:nvPr/>
            </p:nvSpPr>
            <p:spPr>
              <a:xfrm>
                <a:off x="2782954" y="529165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134F509-AD55-614D-B501-BCFED1EA8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954" y="5291650"/>
                <a:ext cx="181140" cy="276999"/>
              </a:xfrm>
              <a:prstGeom prst="rect">
                <a:avLst/>
              </a:prstGeom>
              <a:blipFill>
                <a:blip r:embed="rId6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6A1CF5-92A3-C742-AF08-C159E58E4CE0}"/>
                  </a:ext>
                </a:extLst>
              </p:cNvPr>
              <p:cNvSpPr txBox="1"/>
              <p:nvPr/>
            </p:nvSpPr>
            <p:spPr>
              <a:xfrm>
                <a:off x="7919092" y="1474143"/>
                <a:ext cx="5102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6A1CF5-92A3-C742-AF08-C159E58E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092" y="1474143"/>
                <a:ext cx="510204" cy="276999"/>
              </a:xfrm>
              <a:prstGeom prst="rect">
                <a:avLst/>
              </a:prstGeom>
              <a:blipFill>
                <a:blip r:embed="rId7"/>
                <a:stretch>
                  <a:fillRect l="-4878" t="-4545" r="-17073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12974B-BD73-4049-A1FD-CE981379BFB5}"/>
                  </a:ext>
                </a:extLst>
              </p:cNvPr>
              <p:cNvSpPr txBox="1"/>
              <p:nvPr/>
            </p:nvSpPr>
            <p:spPr>
              <a:xfrm>
                <a:off x="7256097" y="2819976"/>
                <a:ext cx="2958502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12974B-BD73-4049-A1FD-CE981379B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97" y="2819976"/>
                <a:ext cx="2958502" cy="800347"/>
              </a:xfrm>
              <a:prstGeom prst="rect">
                <a:avLst/>
              </a:prstGeom>
              <a:blipFill>
                <a:blip r:embed="rId8"/>
                <a:stretch>
                  <a:fillRect l="-7265" t="-193750" r="-1282" b="-27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34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/>
      <p:bldP spid="26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5EB6BEE-D46F-6ECC-58A0-24695C40CF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is our revenue for a price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5EB6BEE-D46F-6ECC-58A0-24695C40C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74" t="-10000" b="-3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C6CC10-611A-6366-8063-41457845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DF261-B833-50D5-3DA0-BB995BCFEC77}"/>
                  </a:ext>
                </a:extLst>
              </p:cNvPr>
              <p:cNvSpPr txBox="1"/>
              <p:nvPr/>
            </p:nvSpPr>
            <p:spPr>
              <a:xfrm>
                <a:off x="1097280" y="1238692"/>
                <a:ext cx="9511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Single-bidder revenue curve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⋅[1−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3DF261-B833-50D5-3DA0-BB995BCFE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238692"/>
                <a:ext cx="9511102" cy="461665"/>
              </a:xfrm>
              <a:prstGeom prst="rect">
                <a:avLst/>
              </a:prstGeom>
              <a:blipFill>
                <a:blip r:embed="rId3"/>
                <a:stretch>
                  <a:fillRect l="-106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244E2D-0CE0-96AA-EB42-F189E367BF9D}"/>
                  </a:ext>
                </a:extLst>
              </p:cNvPr>
              <p:cNvSpPr txBox="1"/>
              <p:nvPr/>
            </p:nvSpPr>
            <p:spPr>
              <a:xfrm>
                <a:off x="1225615" y="2351407"/>
                <a:ext cx="21687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244E2D-0CE0-96AA-EB42-F189E367B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615" y="2351407"/>
                <a:ext cx="2168749" cy="461665"/>
              </a:xfrm>
              <a:prstGeom prst="rect">
                <a:avLst/>
              </a:prstGeom>
              <a:blipFill>
                <a:blip r:embed="rId4"/>
                <a:stretch>
                  <a:fillRect l="-58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BFE0E0-9E44-B93A-8AC1-378C24B57C4B}"/>
                  </a:ext>
                </a:extLst>
              </p:cNvPr>
              <p:cNvSpPr txBox="1"/>
              <p:nvPr/>
            </p:nvSpPr>
            <p:spPr>
              <a:xfrm>
                <a:off x="3025762" y="3506132"/>
                <a:ext cx="2557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BFE0E0-9E44-B93A-8AC1-378C24B5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762" y="3506132"/>
                <a:ext cx="2557619" cy="461665"/>
              </a:xfrm>
              <a:prstGeom prst="rect">
                <a:avLst/>
              </a:prstGeom>
              <a:blipFill>
                <a:blip r:embed="rId5"/>
                <a:stretch>
                  <a:fillRect l="-495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9BA307-5328-74B9-6788-B1218C6D1E50}"/>
                  </a:ext>
                </a:extLst>
              </p:cNvPr>
              <p:cNvSpPr txBox="1"/>
              <p:nvPr/>
            </p:nvSpPr>
            <p:spPr>
              <a:xfrm>
                <a:off x="3690593" y="2347497"/>
                <a:ext cx="2805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9BA307-5328-74B9-6788-B1218C6D1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93" y="2347497"/>
                <a:ext cx="2805726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59DACC-5169-EE09-AF32-CCE139642E60}"/>
                  </a:ext>
                </a:extLst>
              </p:cNvPr>
              <p:cNvSpPr txBox="1"/>
              <p:nvPr/>
            </p:nvSpPr>
            <p:spPr>
              <a:xfrm>
                <a:off x="6997477" y="2349739"/>
                <a:ext cx="19257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59DACC-5169-EE09-AF32-CCE139642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477" y="2349739"/>
                <a:ext cx="1925779" cy="461665"/>
              </a:xfrm>
              <a:prstGeom prst="rect">
                <a:avLst/>
              </a:prstGeom>
              <a:blipFill>
                <a:blip r:embed="rId7"/>
                <a:stretch>
                  <a:fillRect l="-65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CE47B8-F533-D870-FFC3-B5B7C08C8764}"/>
                  </a:ext>
                </a:extLst>
              </p:cNvPr>
              <p:cNvSpPr txBox="1"/>
              <p:nvPr/>
            </p:nvSpPr>
            <p:spPr>
              <a:xfrm>
                <a:off x="2601743" y="4218773"/>
                <a:ext cx="3569001" cy="85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CE47B8-F533-D870-FFC3-B5B7C08C8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43" y="4218773"/>
                <a:ext cx="3569001" cy="855812"/>
              </a:xfrm>
              <a:prstGeom prst="rect">
                <a:avLst/>
              </a:prstGeom>
              <a:blipFill>
                <a:blip r:embed="rId8"/>
                <a:stretch>
                  <a:fillRect l="-1418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542F04-5DDB-4E7E-1ECB-91FDA19428AD}"/>
                  </a:ext>
                </a:extLst>
              </p:cNvPr>
              <p:cNvSpPr txBox="1"/>
              <p:nvPr/>
            </p:nvSpPr>
            <p:spPr>
              <a:xfrm>
                <a:off x="2601743" y="5197792"/>
                <a:ext cx="3569001" cy="855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542F04-5DDB-4E7E-1ECB-91FDA194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43" y="5197792"/>
                <a:ext cx="3569001" cy="855812"/>
              </a:xfrm>
              <a:prstGeom prst="rect">
                <a:avLst/>
              </a:prstGeom>
              <a:blipFill>
                <a:blip r:embed="rId9"/>
                <a:stretch>
                  <a:fillRect l="-1418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EFA92C7-2112-358F-73CD-8024D5359A44}"/>
              </a:ext>
            </a:extLst>
          </p:cNvPr>
          <p:cNvSpPr txBox="1"/>
          <p:nvPr/>
        </p:nvSpPr>
        <p:spPr>
          <a:xfrm>
            <a:off x="1097280" y="1871314"/>
            <a:ext cx="345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Moving to quantile space: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8A04E-1026-AE95-FD4A-87208A6A6117}"/>
              </a:ext>
            </a:extLst>
          </p:cNvPr>
          <p:cNvSpPr txBox="1"/>
          <p:nvPr/>
        </p:nvSpPr>
        <p:spPr>
          <a:xfrm>
            <a:off x="1097280" y="2890204"/>
            <a:ext cx="596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Single-bidder revenue curve in quantile space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A7740-EC5E-BD2F-602E-3FFB00D7A960}"/>
              </a:ext>
            </a:extLst>
          </p:cNvPr>
          <p:cNvSpPr txBox="1"/>
          <p:nvPr/>
        </p:nvSpPr>
        <p:spPr>
          <a:xfrm>
            <a:off x="1097280" y="4219977"/>
            <a:ext cx="132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Happily,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9BBFE4-9D41-6B6E-D096-5B147EB3F1A7}"/>
              </a:ext>
            </a:extLst>
          </p:cNvPr>
          <p:cNvSpPr txBox="1"/>
          <p:nvPr/>
        </p:nvSpPr>
        <p:spPr>
          <a:xfrm>
            <a:off x="1097280" y="5197792"/>
            <a:ext cx="1673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We define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FABAA0-9B31-4E67-F340-17A146F27067}"/>
                  </a:ext>
                </a:extLst>
              </p:cNvPr>
              <p:cNvSpPr txBox="1"/>
              <p:nvPr/>
            </p:nvSpPr>
            <p:spPr>
              <a:xfrm>
                <a:off x="5583381" y="5394865"/>
                <a:ext cx="570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 is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400" dirty="0"/>
                  <a:t> the concave closure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FABAA0-9B31-4E67-F340-17A146F27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381" y="5394865"/>
                <a:ext cx="5708072" cy="461665"/>
              </a:xfrm>
              <a:prstGeom prst="rect">
                <a:avLst/>
              </a:prstGeom>
              <a:blipFill>
                <a:blip r:embed="rId10"/>
                <a:stretch>
                  <a:fillRect l="-1556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E3061EF-CCFF-AD6B-0BD3-F0E41E7FEED9}"/>
              </a:ext>
            </a:extLst>
          </p:cNvPr>
          <p:cNvGrpSpPr/>
          <p:nvPr/>
        </p:nvGrpSpPr>
        <p:grpSpPr>
          <a:xfrm>
            <a:off x="9016484" y="1643334"/>
            <a:ext cx="2755672" cy="1625370"/>
            <a:chOff x="696023" y="2127277"/>
            <a:chExt cx="6910937" cy="4076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02D19A-146D-B85B-8664-87F8EFB47FF0}"/>
                    </a:ext>
                  </a:extLst>
                </p:cNvPr>
                <p:cNvSpPr txBox="1"/>
                <p:nvPr/>
              </p:nvSpPr>
              <p:spPr>
                <a:xfrm>
                  <a:off x="3408939" y="5547441"/>
                  <a:ext cx="1311375" cy="6560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050" dirty="0">
                            <a:latin typeface="Cambria Math" panose="02040503050406030204" pitchFamily="18" charset="0"/>
                          </a:rPr>
                          <m:t>price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02D19A-146D-B85B-8664-87F8EFB47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939" y="5547441"/>
                  <a:ext cx="1311375" cy="65609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475A75F-D91E-AE63-C1E7-C3F2891623CF}"/>
                    </a:ext>
                  </a:extLst>
                </p:cNvPr>
                <p:cNvSpPr txBox="1"/>
                <p:nvPr/>
              </p:nvSpPr>
              <p:spPr>
                <a:xfrm rot="16200000">
                  <a:off x="271898" y="3466823"/>
                  <a:ext cx="1504342" cy="6560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i="1" dirty="0"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en-US" sz="1050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1050" dirty="0">
                            <a:latin typeface="Cambria Math" panose="02040503050406030204" pitchFamily="18" charset="0"/>
                          </a:rPr>
                          <m:t>rev</m:t>
                        </m:r>
                        <m:r>
                          <a:rPr lang="en-US" sz="1050" i="1" dirty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475A75F-D91E-AE63-C1E7-C3F289162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71898" y="3466823"/>
                  <a:ext cx="1504342" cy="65609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361A73-AF88-7CBC-2B2D-28DDE8AB044B}"/>
                </a:ext>
              </a:extLst>
            </p:cNvPr>
            <p:cNvCxnSpPr>
              <a:cxnSpLocks/>
            </p:cNvCxnSpPr>
            <p:nvPr/>
          </p:nvCxnSpPr>
          <p:spPr>
            <a:xfrm>
              <a:off x="4771103" y="2948683"/>
              <a:ext cx="0" cy="2594296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9831E38-DD5E-A256-4A97-239AEFEC6860}"/>
                </a:ext>
              </a:extLst>
            </p:cNvPr>
            <p:cNvSpPr/>
            <p:nvPr/>
          </p:nvSpPr>
          <p:spPr>
            <a:xfrm>
              <a:off x="1408111" y="2556916"/>
              <a:ext cx="6005346" cy="3003985"/>
            </a:xfrm>
            <a:custGeom>
              <a:avLst/>
              <a:gdLst>
                <a:gd name="connsiteX0" fmla="*/ 0 w 6626831"/>
                <a:gd name="connsiteY0" fmla="*/ 3308585 h 3318859"/>
                <a:gd name="connsiteX1" fmla="*/ 801384 w 6626831"/>
                <a:gd name="connsiteY1" fmla="*/ 1788010 h 3318859"/>
                <a:gd name="connsiteX2" fmla="*/ 1335640 w 6626831"/>
                <a:gd name="connsiteY2" fmla="*/ 2157880 h 3318859"/>
                <a:gd name="connsiteX3" fmla="*/ 1839074 w 6626831"/>
                <a:gd name="connsiteY3" fmla="*/ 678401 h 3318859"/>
                <a:gd name="connsiteX4" fmla="*/ 2619910 w 6626831"/>
                <a:gd name="connsiteY4" fmla="*/ 1418140 h 3318859"/>
                <a:gd name="connsiteX5" fmla="*/ 3421294 w 6626831"/>
                <a:gd name="connsiteY5" fmla="*/ 307 h 3318859"/>
                <a:gd name="connsiteX6" fmla="*/ 4130211 w 6626831"/>
                <a:gd name="connsiteY6" fmla="*/ 1284576 h 3318859"/>
                <a:gd name="connsiteX7" fmla="*/ 4849402 w 6626831"/>
                <a:gd name="connsiteY7" fmla="*/ 678401 h 3318859"/>
                <a:gd name="connsiteX8" fmla="*/ 5198723 w 6626831"/>
                <a:gd name="connsiteY8" fmla="*/ 1808558 h 3318859"/>
                <a:gd name="connsiteX9" fmla="*/ 6020656 w 6626831"/>
                <a:gd name="connsiteY9" fmla="*/ 1788010 h 3318859"/>
                <a:gd name="connsiteX10" fmla="*/ 6626831 w 6626831"/>
                <a:gd name="connsiteY10" fmla="*/ 3318859 h 3318859"/>
                <a:gd name="connsiteX0" fmla="*/ 0 w 6626831"/>
                <a:gd name="connsiteY0" fmla="*/ 3308585 h 3318859"/>
                <a:gd name="connsiteX1" fmla="*/ 748316 w 6626831"/>
                <a:gd name="connsiteY1" fmla="*/ 1779846 h 3318859"/>
                <a:gd name="connsiteX2" fmla="*/ 1335640 w 6626831"/>
                <a:gd name="connsiteY2" fmla="*/ 2157880 h 3318859"/>
                <a:gd name="connsiteX3" fmla="*/ 1839074 w 6626831"/>
                <a:gd name="connsiteY3" fmla="*/ 678401 h 3318859"/>
                <a:gd name="connsiteX4" fmla="*/ 2619910 w 6626831"/>
                <a:gd name="connsiteY4" fmla="*/ 1418140 h 3318859"/>
                <a:gd name="connsiteX5" fmla="*/ 3421294 w 6626831"/>
                <a:gd name="connsiteY5" fmla="*/ 307 h 3318859"/>
                <a:gd name="connsiteX6" fmla="*/ 4130211 w 6626831"/>
                <a:gd name="connsiteY6" fmla="*/ 1284576 h 3318859"/>
                <a:gd name="connsiteX7" fmla="*/ 4849402 w 6626831"/>
                <a:gd name="connsiteY7" fmla="*/ 678401 h 3318859"/>
                <a:gd name="connsiteX8" fmla="*/ 5198723 w 6626831"/>
                <a:gd name="connsiteY8" fmla="*/ 1808558 h 3318859"/>
                <a:gd name="connsiteX9" fmla="*/ 6020656 w 6626831"/>
                <a:gd name="connsiteY9" fmla="*/ 1788010 h 3318859"/>
                <a:gd name="connsiteX10" fmla="*/ 6626831 w 6626831"/>
                <a:gd name="connsiteY10" fmla="*/ 3318859 h 3318859"/>
                <a:gd name="connsiteX0" fmla="*/ 0 w 6626831"/>
                <a:gd name="connsiteY0" fmla="*/ 3308585 h 3318859"/>
                <a:gd name="connsiteX1" fmla="*/ 670755 w 6626831"/>
                <a:gd name="connsiteY1" fmla="*/ 1824749 h 3318859"/>
                <a:gd name="connsiteX2" fmla="*/ 1335640 w 6626831"/>
                <a:gd name="connsiteY2" fmla="*/ 2157880 h 3318859"/>
                <a:gd name="connsiteX3" fmla="*/ 1839074 w 6626831"/>
                <a:gd name="connsiteY3" fmla="*/ 678401 h 3318859"/>
                <a:gd name="connsiteX4" fmla="*/ 2619910 w 6626831"/>
                <a:gd name="connsiteY4" fmla="*/ 1418140 h 3318859"/>
                <a:gd name="connsiteX5" fmla="*/ 3421294 w 6626831"/>
                <a:gd name="connsiteY5" fmla="*/ 307 h 3318859"/>
                <a:gd name="connsiteX6" fmla="*/ 4130211 w 6626831"/>
                <a:gd name="connsiteY6" fmla="*/ 1284576 h 3318859"/>
                <a:gd name="connsiteX7" fmla="*/ 4849402 w 6626831"/>
                <a:gd name="connsiteY7" fmla="*/ 678401 h 3318859"/>
                <a:gd name="connsiteX8" fmla="*/ 5198723 w 6626831"/>
                <a:gd name="connsiteY8" fmla="*/ 1808558 h 3318859"/>
                <a:gd name="connsiteX9" fmla="*/ 6020656 w 6626831"/>
                <a:gd name="connsiteY9" fmla="*/ 1788010 h 3318859"/>
                <a:gd name="connsiteX10" fmla="*/ 6626831 w 6626831"/>
                <a:gd name="connsiteY10" fmla="*/ 3318859 h 3318859"/>
                <a:gd name="connsiteX0" fmla="*/ 0 w 6626831"/>
                <a:gd name="connsiteY0" fmla="*/ 3308585 h 3318859"/>
                <a:gd name="connsiteX1" fmla="*/ 670755 w 6626831"/>
                <a:gd name="connsiteY1" fmla="*/ 1824749 h 3318859"/>
                <a:gd name="connsiteX2" fmla="*/ 1458104 w 6626831"/>
                <a:gd name="connsiteY2" fmla="*/ 2104812 h 3318859"/>
                <a:gd name="connsiteX3" fmla="*/ 1839074 w 6626831"/>
                <a:gd name="connsiteY3" fmla="*/ 678401 h 3318859"/>
                <a:gd name="connsiteX4" fmla="*/ 2619910 w 6626831"/>
                <a:gd name="connsiteY4" fmla="*/ 1418140 h 3318859"/>
                <a:gd name="connsiteX5" fmla="*/ 3421294 w 6626831"/>
                <a:gd name="connsiteY5" fmla="*/ 307 h 3318859"/>
                <a:gd name="connsiteX6" fmla="*/ 4130211 w 6626831"/>
                <a:gd name="connsiteY6" fmla="*/ 1284576 h 3318859"/>
                <a:gd name="connsiteX7" fmla="*/ 4849402 w 6626831"/>
                <a:gd name="connsiteY7" fmla="*/ 678401 h 3318859"/>
                <a:gd name="connsiteX8" fmla="*/ 5198723 w 6626831"/>
                <a:gd name="connsiteY8" fmla="*/ 1808558 h 3318859"/>
                <a:gd name="connsiteX9" fmla="*/ 6020656 w 6626831"/>
                <a:gd name="connsiteY9" fmla="*/ 1788010 h 3318859"/>
                <a:gd name="connsiteX10" fmla="*/ 6626831 w 6626831"/>
                <a:gd name="connsiteY10" fmla="*/ 3318859 h 3318859"/>
                <a:gd name="connsiteX0" fmla="*/ 0 w 6626831"/>
                <a:gd name="connsiteY0" fmla="*/ 3308485 h 3318759"/>
                <a:gd name="connsiteX1" fmla="*/ 670755 w 6626831"/>
                <a:gd name="connsiteY1" fmla="*/ 1824649 h 3318759"/>
                <a:gd name="connsiteX2" fmla="*/ 1458104 w 6626831"/>
                <a:gd name="connsiteY2" fmla="*/ 2104712 h 3318759"/>
                <a:gd name="connsiteX3" fmla="*/ 1839074 w 6626831"/>
                <a:gd name="connsiteY3" fmla="*/ 678301 h 3318759"/>
                <a:gd name="connsiteX4" fmla="*/ 2730128 w 6626831"/>
                <a:gd name="connsiteY4" fmla="*/ 1393547 h 3318759"/>
                <a:gd name="connsiteX5" fmla="*/ 3421294 w 6626831"/>
                <a:gd name="connsiteY5" fmla="*/ 207 h 3318759"/>
                <a:gd name="connsiteX6" fmla="*/ 4130211 w 6626831"/>
                <a:gd name="connsiteY6" fmla="*/ 1284476 h 3318759"/>
                <a:gd name="connsiteX7" fmla="*/ 4849402 w 6626831"/>
                <a:gd name="connsiteY7" fmla="*/ 678301 h 3318759"/>
                <a:gd name="connsiteX8" fmla="*/ 5198723 w 6626831"/>
                <a:gd name="connsiteY8" fmla="*/ 1808458 h 3318759"/>
                <a:gd name="connsiteX9" fmla="*/ 6020656 w 6626831"/>
                <a:gd name="connsiteY9" fmla="*/ 1787910 h 3318759"/>
                <a:gd name="connsiteX10" fmla="*/ 6626831 w 6626831"/>
                <a:gd name="connsiteY10" fmla="*/ 3318759 h 3318759"/>
                <a:gd name="connsiteX0" fmla="*/ 0 w 6626831"/>
                <a:gd name="connsiteY0" fmla="*/ 3308549 h 3318823"/>
                <a:gd name="connsiteX1" fmla="*/ 670755 w 6626831"/>
                <a:gd name="connsiteY1" fmla="*/ 1824713 h 3318823"/>
                <a:gd name="connsiteX2" fmla="*/ 1458104 w 6626831"/>
                <a:gd name="connsiteY2" fmla="*/ 2104776 h 3318823"/>
                <a:gd name="connsiteX3" fmla="*/ 1839074 w 6626831"/>
                <a:gd name="connsiteY3" fmla="*/ 678365 h 3318823"/>
                <a:gd name="connsiteX4" fmla="*/ 2689307 w 6626831"/>
                <a:gd name="connsiteY4" fmla="*/ 1409940 h 3318823"/>
                <a:gd name="connsiteX5" fmla="*/ 3421294 w 6626831"/>
                <a:gd name="connsiteY5" fmla="*/ 271 h 3318823"/>
                <a:gd name="connsiteX6" fmla="*/ 4130211 w 6626831"/>
                <a:gd name="connsiteY6" fmla="*/ 1284540 h 3318823"/>
                <a:gd name="connsiteX7" fmla="*/ 4849402 w 6626831"/>
                <a:gd name="connsiteY7" fmla="*/ 678365 h 3318823"/>
                <a:gd name="connsiteX8" fmla="*/ 5198723 w 6626831"/>
                <a:gd name="connsiteY8" fmla="*/ 1808522 h 3318823"/>
                <a:gd name="connsiteX9" fmla="*/ 6020656 w 6626831"/>
                <a:gd name="connsiteY9" fmla="*/ 1787974 h 3318823"/>
                <a:gd name="connsiteX10" fmla="*/ 6626831 w 6626831"/>
                <a:gd name="connsiteY10" fmla="*/ 3318823 h 3318823"/>
                <a:gd name="connsiteX0" fmla="*/ 0 w 6626831"/>
                <a:gd name="connsiteY0" fmla="*/ 3304469 h 3314743"/>
                <a:gd name="connsiteX1" fmla="*/ 670755 w 6626831"/>
                <a:gd name="connsiteY1" fmla="*/ 1820633 h 3314743"/>
                <a:gd name="connsiteX2" fmla="*/ 1458104 w 6626831"/>
                <a:gd name="connsiteY2" fmla="*/ 2100696 h 3314743"/>
                <a:gd name="connsiteX3" fmla="*/ 1839074 w 6626831"/>
                <a:gd name="connsiteY3" fmla="*/ 674285 h 3314743"/>
                <a:gd name="connsiteX4" fmla="*/ 2689307 w 6626831"/>
                <a:gd name="connsiteY4" fmla="*/ 1405860 h 3314743"/>
                <a:gd name="connsiteX5" fmla="*/ 3478444 w 6626831"/>
                <a:gd name="connsiteY5" fmla="*/ 273 h 3314743"/>
                <a:gd name="connsiteX6" fmla="*/ 4130211 w 6626831"/>
                <a:gd name="connsiteY6" fmla="*/ 1280460 h 3314743"/>
                <a:gd name="connsiteX7" fmla="*/ 4849402 w 6626831"/>
                <a:gd name="connsiteY7" fmla="*/ 674285 h 3314743"/>
                <a:gd name="connsiteX8" fmla="*/ 5198723 w 6626831"/>
                <a:gd name="connsiteY8" fmla="*/ 1804442 h 3314743"/>
                <a:gd name="connsiteX9" fmla="*/ 6020656 w 6626831"/>
                <a:gd name="connsiteY9" fmla="*/ 1783894 h 3314743"/>
                <a:gd name="connsiteX10" fmla="*/ 6626831 w 6626831"/>
                <a:gd name="connsiteY10" fmla="*/ 3314743 h 3314743"/>
                <a:gd name="connsiteX0" fmla="*/ 0 w 6626831"/>
                <a:gd name="connsiteY0" fmla="*/ 3304469 h 3314743"/>
                <a:gd name="connsiteX1" fmla="*/ 670755 w 6626831"/>
                <a:gd name="connsiteY1" fmla="*/ 1820633 h 3314743"/>
                <a:gd name="connsiteX2" fmla="*/ 1458104 w 6626831"/>
                <a:gd name="connsiteY2" fmla="*/ 2100696 h 3314743"/>
                <a:gd name="connsiteX3" fmla="*/ 1839074 w 6626831"/>
                <a:gd name="connsiteY3" fmla="*/ 674285 h 3314743"/>
                <a:gd name="connsiteX4" fmla="*/ 2689307 w 6626831"/>
                <a:gd name="connsiteY4" fmla="*/ 1405860 h 3314743"/>
                <a:gd name="connsiteX5" fmla="*/ 3478444 w 6626831"/>
                <a:gd name="connsiteY5" fmla="*/ 273 h 3314743"/>
                <a:gd name="connsiteX6" fmla="*/ 4130211 w 6626831"/>
                <a:gd name="connsiteY6" fmla="*/ 1280460 h 3314743"/>
                <a:gd name="connsiteX7" fmla="*/ 4849402 w 6626831"/>
                <a:gd name="connsiteY7" fmla="*/ 674285 h 3314743"/>
                <a:gd name="connsiteX8" fmla="*/ 5198723 w 6626831"/>
                <a:gd name="connsiteY8" fmla="*/ 1804442 h 3314743"/>
                <a:gd name="connsiteX9" fmla="*/ 6020656 w 6626831"/>
                <a:gd name="connsiteY9" fmla="*/ 1783894 h 3314743"/>
                <a:gd name="connsiteX10" fmla="*/ 6626831 w 6626831"/>
                <a:gd name="connsiteY10" fmla="*/ 3314743 h 3314743"/>
                <a:gd name="connsiteX0" fmla="*/ 0 w 6626831"/>
                <a:gd name="connsiteY0" fmla="*/ 3304469 h 3314743"/>
                <a:gd name="connsiteX1" fmla="*/ 727905 w 6626831"/>
                <a:gd name="connsiteY1" fmla="*/ 1804304 h 3314743"/>
                <a:gd name="connsiteX2" fmla="*/ 1458104 w 6626831"/>
                <a:gd name="connsiteY2" fmla="*/ 2100696 h 3314743"/>
                <a:gd name="connsiteX3" fmla="*/ 1839074 w 6626831"/>
                <a:gd name="connsiteY3" fmla="*/ 674285 h 3314743"/>
                <a:gd name="connsiteX4" fmla="*/ 2689307 w 6626831"/>
                <a:gd name="connsiteY4" fmla="*/ 1405860 h 3314743"/>
                <a:gd name="connsiteX5" fmla="*/ 3478444 w 6626831"/>
                <a:gd name="connsiteY5" fmla="*/ 273 h 3314743"/>
                <a:gd name="connsiteX6" fmla="*/ 4130211 w 6626831"/>
                <a:gd name="connsiteY6" fmla="*/ 1280460 h 3314743"/>
                <a:gd name="connsiteX7" fmla="*/ 4849402 w 6626831"/>
                <a:gd name="connsiteY7" fmla="*/ 674285 h 3314743"/>
                <a:gd name="connsiteX8" fmla="*/ 5198723 w 6626831"/>
                <a:gd name="connsiteY8" fmla="*/ 1804442 h 3314743"/>
                <a:gd name="connsiteX9" fmla="*/ 6020656 w 6626831"/>
                <a:gd name="connsiteY9" fmla="*/ 1783894 h 3314743"/>
                <a:gd name="connsiteX10" fmla="*/ 6626831 w 6626831"/>
                <a:gd name="connsiteY10" fmla="*/ 3314743 h 3314743"/>
                <a:gd name="connsiteX0" fmla="*/ 0 w 6626831"/>
                <a:gd name="connsiteY0" fmla="*/ 3304469 h 3314743"/>
                <a:gd name="connsiteX1" fmla="*/ 727905 w 6626831"/>
                <a:gd name="connsiteY1" fmla="*/ 1804304 h 3314743"/>
                <a:gd name="connsiteX2" fmla="*/ 1429529 w 6626831"/>
                <a:gd name="connsiteY2" fmla="*/ 2117024 h 3314743"/>
                <a:gd name="connsiteX3" fmla="*/ 1839074 w 6626831"/>
                <a:gd name="connsiteY3" fmla="*/ 674285 h 3314743"/>
                <a:gd name="connsiteX4" fmla="*/ 2689307 w 6626831"/>
                <a:gd name="connsiteY4" fmla="*/ 1405860 h 3314743"/>
                <a:gd name="connsiteX5" fmla="*/ 3478444 w 6626831"/>
                <a:gd name="connsiteY5" fmla="*/ 273 h 3314743"/>
                <a:gd name="connsiteX6" fmla="*/ 4130211 w 6626831"/>
                <a:gd name="connsiteY6" fmla="*/ 1280460 h 3314743"/>
                <a:gd name="connsiteX7" fmla="*/ 4849402 w 6626831"/>
                <a:gd name="connsiteY7" fmla="*/ 674285 h 3314743"/>
                <a:gd name="connsiteX8" fmla="*/ 5198723 w 6626831"/>
                <a:gd name="connsiteY8" fmla="*/ 1804442 h 3314743"/>
                <a:gd name="connsiteX9" fmla="*/ 6020656 w 6626831"/>
                <a:gd name="connsiteY9" fmla="*/ 1783894 h 3314743"/>
                <a:gd name="connsiteX10" fmla="*/ 6626831 w 6626831"/>
                <a:gd name="connsiteY10" fmla="*/ 3314743 h 3314743"/>
                <a:gd name="connsiteX0" fmla="*/ 0 w 6626831"/>
                <a:gd name="connsiteY0" fmla="*/ 3304469 h 3314743"/>
                <a:gd name="connsiteX1" fmla="*/ 727905 w 6626831"/>
                <a:gd name="connsiteY1" fmla="*/ 1804304 h 3314743"/>
                <a:gd name="connsiteX2" fmla="*/ 1429529 w 6626831"/>
                <a:gd name="connsiteY2" fmla="*/ 2117024 h 3314743"/>
                <a:gd name="connsiteX3" fmla="*/ 1839074 w 6626831"/>
                <a:gd name="connsiteY3" fmla="*/ 674285 h 3314743"/>
                <a:gd name="connsiteX4" fmla="*/ 2689307 w 6626831"/>
                <a:gd name="connsiteY4" fmla="*/ 1405860 h 3314743"/>
                <a:gd name="connsiteX5" fmla="*/ 3478444 w 6626831"/>
                <a:gd name="connsiteY5" fmla="*/ 273 h 3314743"/>
                <a:gd name="connsiteX6" fmla="*/ 4130211 w 6626831"/>
                <a:gd name="connsiteY6" fmla="*/ 1280460 h 3314743"/>
                <a:gd name="connsiteX7" fmla="*/ 4849402 w 6626831"/>
                <a:gd name="connsiteY7" fmla="*/ 674285 h 3314743"/>
                <a:gd name="connsiteX8" fmla="*/ 5198723 w 6626831"/>
                <a:gd name="connsiteY8" fmla="*/ 1804442 h 3314743"/>
                <a:gd name="connsiteX9" fmla="*/ 6020656 w 6626831"/>
                <a:gd name="connsiteY9" fmla="*/ 1783894 h 3314743"/>
                <a:gd name="connsiteX10" fmla="*/ 6626831 w 6626831"/>
                <a:gd name="connsiteY10" fmla="*/ 3314743 h 3314743"/>
                <a:gd name="connsiteX0" fmla="*/ 0 w 6626831"/>
                <a:gd name="connsiteY0" fmla="*/ 3304469 h 3314743"/>
                <a:gd name="connsiteX1" fmla="*/ 727905 w 6626831"/>
                <a:gd name="connsiteY1" fmla="*/ 1804304 h 3314743"/>
                <a:gd name="connsiteX2" fmla="*/ 1429529 w 6626831"/>
                <a:gd name="connsiteY2" fmla="*/ 2117024 h 3314743"/>
                <a:gd name="connsiteX3" fmla="*/ 1839074 w 6626831"/>
                <a:gd name="connsiteY3" fmla="*/ 674285 h 3314743"/>
                <a:gd name="connsiteX4" fmla="*/ 2689307 w 6626831"/>
                <a:gd name="connsiteY4" fmla="*/ 1405860 h 3314743"/>
                <a:gd name="connsiteX5" fmla="*/ 3478444 w 6626831"/>
                <a:gd name="connsiteY5" fmla="*/ 273 h 3314743"/>
                <a:gd name="connsiteX6" fmla="*/ 4130211 w 6626831"/>
                <a:gd name="connsiteY6" fmla="*/ 1280460 h 3314743"/>
                <a:gd name="connsiteX7" fmla="*/ 4849402 w 6626831"/>
                <a:gd name="connsiteY7" fmla="*/ 674285 h 3314743"/>
                <a:gd name="connsiteX8" fmla="*/ 5198723 w 6626831"/>
                <a:gd name="connsiteY8" fmla="*/ 1804442 h 3314743"/>
                <a:gd name="connsiteX9" fmla="*/ 6020656 w 6626831"/>
                <a:gd name="connsiteY9" fmla="*/ 1783894 h 3314743"/>
                <a:gd name="connsiteX10" fmla="*/ 6626831 w 6626831"/>
                <a:gd name="connsiteY10" fmla="*/ 3314743 h 3314743"/>
                <a:gd name="connsiteX0" fmla="*/ 0 w 6626831"/>
                <a:gd name="connsiteY0" fmla="*/ 3304455 h 3314729"/>
                <a:gd name="connsiteX1" fmla="*/ 727905 w 6626831"/>
                <a:gd name="connsiteY1" fmla="*/ 1804290 h 3314729"/>
                <a:gd name="connsiteX2" fmla="*/ 1429529 w 6626831"/>
                <a:gd name="connsiteY2" fmla="*/ 2117010 h 3314729"/>
                <a:gd name="connsiteX3" fmla="*/ 1839074 w 6626831"/>
                <a:gd name="connsiteY3" fmla="*/ 674271 h 3314729"/>
                <a:gd name="connsiteX4" fmla="*/ 2689307 w 6626831"/>
                <a:gd name="connsiteY4" fmla="*/ 1405846 h 3314729"/>
                <a:gd name="connsiteX5" fmla="*/ 3478444 w 6626831"/>
                <a:gd name="connsiteY5" fmla="*/ 259 h 3314729"/>
                <a:gd name="connsiteX6" fmla="*/ 4130211 w 6626831"/>
                <a:gd name="connsiteY6" fmla="*/ 1280446 h 3314729"/>
                <a:gd name="connsiteX7" fmla="*/ 4849402 w 6626831"/>
                <a:gd name="connsiteY7" fmla="*/ 674271 h 3314729"/>
                <a:gd name="connsiteX8" fmla="*/ 5198723 w 6626831"/>
                <a:gd name="connsiteY8" fmla="*/ 1804428 h 3314729"/>
                <a:gd name="connsiteX9" fmla="*/ 6020656 w 6626831"/>
                <a:gd name="connsiteY9" fmla="*/ 1783880 h 3314729"/>
                <a:gd name="connsiteX10" fmla="*/ 6626831 w 6626831"/>
                <a:gd name="connsiteY10" fmla="*/ 3314729 h 3314729"/>
                <a:gd name="connsiteX0" fmla="*/ 0 w 6626831"/>
                <a:gd name="connsiteY0" fmla="*/ 3304442 h 3314716"/>
                <a:gd name="connsiteX1" fmla="*/ 727905 w 6626831"/>
                <a:gd name="connsiteY1" fmla="*/ 1804277 h 3314716"/>
                <a:gd name="connsiteX2" fmla="*/ 1429529 w 6626831"/>
                <a:gd name="connsiteY2" fmla="*/ 2116997 h 3314716"/>
                <a:gd name="connsiteX3" fmla="*/ 1839074 w 6626831"/>
                <a:gd name="connsiteY3" fmla="*/ 674258 h 3314716"/>
                <a:gd name="connsiteX4" fmla="*/ 2689307 w 6626831"/>
                <a:gd name="connsiteY4" fmla="*/ 1405833 h 3314716"/>
                <a:gd name="connsiteX5" fmla="*/ 3478444 w 6626831"/>
                <a:gd name="connsiteY5" fmla="*/ 246 h 3314716"/>
                <a:gd name="connsiteX6" fmla="*/ 4130211 w 6626831"/>
                <a:gd name="connsiteY6" fmla="*/ 1280433 h 3314716"/>
                <a:gd name="connsiteX7" fmla="*/ 4849402 w 6626831"/>
                <a:gd name="connsiteY7" fmla="*/ 674258 h 3314716"/>
                <a:gd name="connsiteX8" fmla="*/ 5198723 w 6626831"/>
                <a:gd name="connsiteY8" fmla="*/ 1804415 h 3314716"/>
                <a:gd name="connsiteX9" fmla="*/ 6020656 w 6626831"/>
                <a:gd name="connsiteY9" fmla="*/ 1783867 h 3314716"/>
                <a:gd name="connsiteX10" fmla="*/ 6626831 w 6626831"/>
                <a:gd name="connsiteY10" fmla="*/ 3314716 h 3314716"/>
                <a:gd name="connsiteX0" fmla="*/ 0 w 6626831"/>
                <a:gd name="connsiteY0" fmla="*/ 3304428 h 3314702"/>
                <a:gd name="connsiteX1" fmla="*/ 727905 w 6626831"/>
                <a:gd name="connsiteY1" fmla="*/ 1804263 h 3314702"/>
                <a:gd name="connsiteX2" fmla="*/ 1429529 w 6626831"/>
                <a:gd name="connsiteY2" fmla="*/ 2116983 h 3314702"/>
                <a:gd name="connsiteX3" fmla="*/ 1839074 w 6626831"/>
                <a:gd name="connsiteY3" fmla="*/ 674244 h 3314702"/>
                <a:gd name="connsiteX4" fmla="*/ 2689307 w 6626831"/>
                <a:gd name="connsiteY4" fmla="*/ 1405819 h 3314702"/>
                <a:gd name="connsiteX5" fmla="*/ 3478444 w 6626831"/>
                <a:gd name="connsiteY5" fmla="*/ 232 h 3314702"/>
                <a:gd name="connsiteX6" fmla="*/ 4130211 w 6626831"/>
                <a:gd name="connsiteY6" fmla="*/ 1280419 h 3314702"/>
                <a:gd name="connsiteX7" fmla="*/ 4849402 w 6626831"/>
                <a:gd name="connsiteY7" fmla="*/ 674244 h 3314702"/>
                <a:gd name="connsiteX8" fmla="*/ 5198723 w 6626831"/>
                <a:gd name="connsiteY8" fmla="*/ 1804401 h 3314702"/>
                <a:gd name="connsiteX9" fmla="*/ 6020656 w 6626831"/>
                <a:gd name="connsiteY9" fmla="*/ 1783853 h 3314702"/>
                <a:gd name="connsiteX10" fmla="*/ 6626831 w 6626831"/>
                <a:gd name="connsiteY10" fmla="*/ 3314702 h 3314702"/>
                <a:gd name="connsiteX0" fmla="*/ 0 w 6626831"/>
                <a:gd name="connsiteY0" fmla="*/ 3304417 h 3314691"/>
                <a:gd name="connsiteX1" fmla="*/ 727905 w 6626831"/>
                <a:gd name="connsiteY1" fmla="*/ 1804252 h 3314691"/>
                <a:gd name="connsiteX2" fmla="*/ 1429529 w 6626831"/>
                <a:gd name="connsiteY2" fmla="*/ 2116972 h 3314691"/>
                <a:gd name="connsiteX3" fmla="*/ 1839074 w 6626831"/>
                <a:gd name="connsiteY3" fmla="*/ 674233 h 3314691"/>
                <a:gd name="connsiteX4" fmla="*/ 2689307 w 6626831"/>
                <a:gd name="connsiteY4" fmla="*/ 1405808 h 3314691"/>
                <a:gd name="connsiteX5" fmla="*/ 3478444 w 6626831"/>
                <a:gd name="connsiteY5" fmla="*/ 221 h 3314691"/>
                <a:gd name="connsiteX6" fmla="*/ 4130211 w 6626831"/>
                <a:gd name="connsiteY6" fmla="*/ 1280408 h 3314691"/>
                <a:gd name="connsiteX7" fmla="*/ 4849402 w 6626831"/>
                <a:gd name="connsiteY7" fmla="*/ 674233 h 3314691"/>
                <a:gd name="connsiteX8" fmla="*/ 5198723 w 6626831"/>
                <a:gd name="connsiteY8" fmla="*/ 1804390 h 3314691"/>
                <a:gd name="connsiteX9" fmla="*/ 6020656 w 6626831"/>
                <a:gd name="connsiteY9" fmla="*/ 1783842 h 3314691"/>
                <a:gd name="connsiteX10" fmla="*/ 6626831 w 6626831"/>
                <a:gd name="connsiteY10" fmla="*/ 3314691 h 3314691"/>
                <a:gd name="connsiteX0" fmla="*/ 0 w 6626831"/>
                <a:gd name="connsiteY0" fmla="*/ 3304515 h 3314789"/>
                <a:gd name="connsiteX1" fmla="*/ 727905 w 6626831"/>
                <a:gd name="connsiteY1" fmla="*/ 1804350 h 3314789"/>
                <a:gd name="connsiteX2" fmla="*/ 1429529 w 6626831"/>
                <a:gd name="connsiteY2" fmla="*/ 2117070 h 3314789"/>
                <a:gd name="connsiteX3" fmla="*/ 1839074 w 6626831"/>
                <a:gd name="connsiteY3" fmla="*/ 674331 h 3314789"/>
                <a:gd name="connsiteX4" fmla="*/ 2689307 w 6626831"/>
                <a:gd name="connsiteY4" fmla="*/ 1405906 h 3314789"/>
                <a:gd name="connsiteX5" fmla="*/ 3478444 w 6626831"/>
                <a:gd name="connsiteY5" fmla="*/ 319 h 3314789"/>
                <a:gd name="connsiteX6" fmla="*/ 4150621 w 6626831"/>
                <a:gd name="connsiteY6" fmla="*/ 1256013 h 3314789"/>
                <a:gd name="connsiteX7" fmla="*/ 4849402 w 6626831"/>
                <a:gd name="connsiteY7" fmla="*/ 674331 h 3314789"/>
                <a:gd name="connsiteX8" fmla="*/ 5198723 w 6626831"/>
                <a:gd name="connsiteY8" fmla="*/ 1804488 h 3314789"/>
                <a:gd name="connsiteX9" fmla="*/ 6020656 w 6626831"/>
                <a:gd name="connsiteY9" fmla="*/ 1783940 h 3314789"/>
                <a:gd name="connsiteX10" fmla="*/ 6626831 w 6626831"/>
                <a:gd name="connsiteY10" fmla="*/ 3314789 h 3314789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150621 w 6626831"/>
                <a:gd name="connsiteY6" fmla="*/ 1256089 h 3314865"/>
                <a:gd name="connsiteX7" fmla="*/ 4910634 w 6626831"/>
                <a:gd name="connsiteY7" fmla="*/ 690736 h 3314865"/>
                <a:gd name="connsiteX8" fmla="*/ 5198723 w 6626831"/>
                <a:gd name="connsiteY8" fmla="*/ 1804564 h 3314865"/>
                <a:gd name="connsiteX9" fmla="*/ 6020656 w 6626831"/>
                <a:gd name="connsiteY9" fmla="*/ 1784016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910634 w 6626831"/>
                <a:gd name="connsiteY7" fmla="*/ 690736 h 3314865"/>
                <a:gd name="connsiteX8" fmla="*/ 5198723 w 6626831"/>
                <a:gd name="connsiteY8" fmla="*/ 1804564 h 3314865"/>
                <a:gd name="connsiteX9" fmla="*/ 6020656 w 6626831"/>
                <a:gd name="connsiteY9" fmla="*/ 1784016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198723 w 6626831"/>
                <a:gd name="connsiteY8" fmla="*/ 1804564 h 3314865"/>
                <a:gd name="connsiteX9" fmla="*/ 6020656 w 6626831"/>
                <a:gd name="connsiteY9" fmla="*/ 1784016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239544 w 6626831"/>
                <a:gd name="connsiteY8" fmla="*/ 1804564 h 3314865"/>
                <a:gd name="connsiteX9" fmla="*/ 6020656 w 6626831"/>
                <a:gd name="connsiteY9" fmla="*/ 1784016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239544 w 6626831"/>
                <a:gd name="connsiteY8" fmla="*/ 1804564 h 3314865"/>
                <a:gd name="connsiteX9" fmla="*/ 6020656 w 6626831"/>
                <a:gd name="connsiteY9" fmla="*/ 1784016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239544 w 6626831"/>
                <a:gd name="connsiteY8" fmla="*/ 1804564 h 3314865"/>
                <a:gd name="connsiteX9" fmla="*/ 6020656 w 6626831"/>
                <a:gd name="connsiteY9" fmla="*/ 1784016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239544 w 6626831"/>
                <a:gd name="connsiteY8" fmla="*/ 1804564 h 3314865"/>
                <a:gd name="connsiteX9" fmla="*/ 6102299 w 6626831"/>
                <a:gd name="connsiteY9" fmla="*/ 1816674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235462 w 6626831"/>
                <a:gd name="connsiteY8" fmla="*/ 1833139 h 3314865"/>
                <a:gd name="connsiteX9" fmla="*/ 6102299 w 6626831"/>
                <a:gd name="connsiteY9" fmla="*/ 1816674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235462 w 6626831"/>
                <a:gd name="connsiteY8" fmla="*/ 1833139 h 3314865"/>
                <a:gd name="connsiteX9" fmla="*/ 6102299 w 6626831"/>
                <a:gd name="connsiteY9" fmla="*/ 1816674 h 3314865"/>
                <a:gd name="connsiteX10" fmla="*/ 6626831 w 6626831"/>
                <a:gd name="connsiteY10" fmla="*/ 3314865 h 3314865"/>
                <a:gd name="connsiteX0" fmla="*/ 0 w 6626831"/>
                <a:gd name="connsiteY0" fmla="*/ 3304591 h 3314865"/>
                <a:gd name="connsiteX1" fmla="*/ 727905 w 6626831"/>
                <a:gd name="connsiteY1" fmla="*/ 1804426 h 3314865"/>
                <a:gd name="connsiteX2" fmla="*/ 1429529 w 6626831"/>
                <a:gd name="connsiteY2" fmla="*/ 2117146 h 3314865"/>
                <a:gd name="connsiteX3" fmla="*/ 1839074 w 6626831"/>
                <a:gd name="connsiteY3" fmla="*/ 674407 h 3314865"/>
                <a:gd name="connsiteX4" fmla="*/ 2689307 w 6626831"/>
                <a:gd name="connsiteY4" fmla="*/ 1405982 h 3314865"/>
                <a:gd name="connsiteX5" fmla="*/ 3478444 w 6626831"/>
                <a:gd name="connsiteY5" fmla="*/ 395 h 3314865"/>
                <a:gd name="connsiteX6" fmla="*/ 4060813 w 6626831"/>
                <a:gd name="connsiteY6" fmla="*/ 1256089 h 3314865"/>
                <a:gd name="connsiteX7" fmla="*/ 4886141 w 6626831"/>
                <a:gd name="connsiteY7" fmla="*/ 674407 h 3314865"/>
                <a:gd name="connsiteX8" fmla="*/ 5235462 w 6626831"/>
                <a:gd name="connsiteY8" fmla="*/ 1833139 h 3314865"/>
                <a:gd name="connsiteX9" fmla="*/ 6102299 w 6626831"/>
                <a:gd name="connsiteY9" fmla="*/ 1816674 h 3314865"/>
                <a:gd name="connsiteX10" fmla="*/ 6626831 w 6626831"/>
                <a:gd name="connsiteY10" fmla="*/ 3314865 h 3314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26831" h="3314865">
                  <a:moveTo>
                    <a:pt x="0" y="3304591"/>
                  </a:moveTo>
                  <a:cubicBezTo>
                    <a:pt x="289388" y="2640195"/>
                    <a:pt x="473321" y="1932937"/>
                    <a:pt x="727905" y="1804426"/>
                  </a:cubicBezTo>
                  <a:cubicBezTo>
                    <a:pt x="982489" y="1675915"/>
                    <a:pt x="1244334" y="2305483"/>
                    <a:pt x="1429529" y="2117146"/>
                  </a:cubicBezTo>
                  <a:cubicBezTo>
                    <a:pt x="1614724" y="1928810"/>
                    <a:pt x="1629111" y="792934"/>
                    <a:pt x="1839074" y="674407"/>
                  </a:cubicBezTo>
                  <a:cubicBezTo>
                    <a:pt x="2049037" y="555880"/>
                    <a:pt x="2416079" y="1518317"/>
                    <a:pt x="2689307" y="1405982"/>
                  </a:cubicBezTo>
                  <a:cubicBezTo>
                    <a:pt x="2962535" y="1293647"/>
                    <a:pt x="3249860" y="25377"/>
                    <a:pt x="3478444" y="395"/>
                  </a:cubicBezTo>
                  <a:cubicBezTo>
                    <a:pt x="3707028" y="-24587"/>
                    <a:pt x="3826197" y="1143754"/>
                    <a:pt x="4060813" y="1256089"/>
                  </a:cubicBezTo>
                  <a:cubicBezTo>
                    <a:pt x="4295429" y="1368424"/>
                    <a:pt x="4690366" y="578232"/>
                    <a:pt x="4886141" y="674407"/>
                  </a:cubicBezTo>
                  <a:cubicBezTo>
                    <a:pt x="5081916" y="770582"/>
                    <a:pt x="5020523" y="1695829"/>
                    <a:pt x="5235462" y="1833139"/>
                  </a:cubicBezTo>
                  <a:cubicBezTo>
                    <a:pt x="5450401" y="1970449"/>
                    <a:pt x="5864281" y="1564957"/>
                    <a:pt x="6102299" y="1816674"/>
                  </a:cubicBezTo>
                  <a:cubicBezTo>
                    <a:pt x="6340317" y="2068391"/>
                    <a:pt x="6442752" y="2675299"/>
                    <a:pt x="6626831" y="3314865"/>
                  </a:cubicBezTo>
                </a:path>
              </a:pathLst>
            </a:cu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AC994AC-2371-AB1D-181D-D493372CB090}"/>
                    </a:ext>
                  </a:extLst>
                </p:cNvPr>
                <p:cNvSpPr txBox="1"/>
                <p:nvPr/>
              </p:nvSpPr>
              <p:spPr>
                <a:xfrm>
                  <a:off x="1338379" y="5598399"/>
                  <a:ext cx="225129" cy="3473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AC994AC-2371-AB1D-181D-D493372CB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379" y="5598399"/>
                  <a:ext cx="225129" cy="347341"/>
                </a:xfrm>
                <a:prstGeom prst="rect">
                  <a:avLst/>
                </a:prstGeom>
                <a:blipFill>
                  <a:blip r:embed="rId13"/>
                  <a:stretch>
                    <a:fillRect l="-37500"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5B15056-ADEE-5EF3-FB31-9979205CA3CD}"/>
                    </a:ext>
                  </a:extLst>
                </p:cNvPr>
                <p:cNvSpPr txBox="1"/>
                <p:nvPr/>
              </p:nvSpPr>
              <p:spPr>
                <a:xfrm>
                  <a:off x="7325068" y="5597102"/>
                  <a:ext cx="281892" cy="3473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5B15056-ADEE-5EF3-FB31-9979205CA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5068" y="5597102"/>
                  <a:ext cx="281892" cy="347341"/>
                </a:xfrm>
                <a:prstGeom prst="rect">
                  <a:avLst/>
                </a:prstGeom>
                <a:blipFill>
                  <a:blip r:embed="rId14"/>
                  <a:stretch>
                    <a:fillRect l="-33333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B6E7ED-6B42-9823-91DB-D7E6400A0A28}"/>
                </a:ext>
              </a:extLst>
            </p:cNvPr>
            <p:cNvCxnSpPr>
              <a:cxnSpLocks/>
            </p:cNvCxnSpPr>
            <p:nvPr/>
          </p:nvCxnSpPr>
          <p:spPr>
            <a:xfrm>
              <a:off x="1410382" y="2127277"/>
              <a:ext cx="0" cy="34208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671A55E-0BEB-D577-1BF8-3985DC1D6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9615" y="5542979"/>
              <a:ext cx="60749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5662CA4-748E-2913-BFDB-E953A282FAD5}"/>
                    </a:ext>
                  </a:extLst>
                </p:cNvPr>
                <p:cNvSpPr txBox="1"/>
                <p:nvPr/>
              </p:nvSpPr>
              <p:spPr>
                <a:xfrm>
                  <a:off x="4581896" y="5550935"/>
                  <a:ext cx="377288" cy="578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5662CA4-748E-2913-BFDB-E953A282F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896" y="5550935"/>
                  <a:ext cx="377288" cy="578902"/>
                </a:xfrm>
                <a:prstGeom prst="rect">
                  <a:avLst/>
                </a:prstGeom>
                <a:blipFill>
                  <a:blip r:embed="rId15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DD014B-493F-2B94-F2F7-CF83B4690A02}"/>
                </a:ext>
              </a:extLst>
            </p:cNvPr>
            <p:cNvCxnSpPr>
              <a:cxnSpLocks/>
            </p:cNvCxnSpPr>
            <p:nvPr/>
          </p:nvCxnSpPr>
          <p:spPr>
            <a:xfrm>
              <a:off x="4768475" y="5477344"/>
              <a:ext cx="0" cy="1446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2F52A02-FBC7-6FBB-53D0-9A759A4752AE}"/>
                </a:ext>
              </a:extLst>
            </p:cNvPr>
            <p:cNvCxnSpPr>
              <a:cxnSpLocks/>
            </p:cNvCxnSpPr>
            <p:nvPr/>
          </p:nvCxnSpPr>
          <p:spPr>
            <a:xfrm>
              <a:off x="1408846" y="5475495"/>
              <a:ext cx="0" cy="1446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9E7A46-B8C1-C8FB-069D-1C9243BD4D1D}"/>
              </a:ext>
            </a:extLst>
          </p:cNvPr>
          <p:cNvGrpSpPr/>
          <p:nvPr/>
        </p:nvGrpSpPr>
        <p:grpSpPr>
          <a:xfrm>
            <a:off x="6778702" y="3432142"/>
            <a:ext cx="3000877" cy="1810318"/>
            <a:chOff x="779054" y="2127277"/>
            <a:chExt cx="6747862" cy="407073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E5DE643-0C72-0BDD-A6B8-CFAE71EDB6F5}"/>
                </a:ext>
              </a:extLst>
            </p:cNvPr>
            <p:cNvGrpSpPr/>
            <p:nvPr/>
          </p:nvGrpSpPr>
          <p:grpSpPr>
            <a:xfrm>
              <a:off x="779054" y="2127277"/>
              <a:ext cx="6747862" cy="4070737"/>
              <a:chOff x="806344" y="3071943"/>
              <a:chExt cx="5136525" cy="309867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727E0BC-EFCB-A9F2-6D5D-F0C4D65C9838}"/>
                  </a:ext>
                </a:extLst>
              </p:cNvPr>
              <p:cNvGrpSpPr/>
              <p:nvPr/>
            </p:nvGrpSpPr>
            <p:grpSpPr>
              <a:xfrm>
                <a:off x="806344" y="3071943"/>
                <a:ext cx="5136525" cy="3098677"/>
                <a:chOff x="767244" y="1717868"/>
                <a:chExt cx="7446192" cy="44920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82D31057-46D2-BEC9-457D-69ECB3087D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4175" y="5560741"/>
                      <a:ext cx="1770827" cy="6491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sz="1050" b="0" i="0" dirty="0" smtClean="0">
                                <a:latin typeface="Cambria Math" panose="02040503050406030204" pitchFamily="18" charset="0"/>
                              </a:rPr>
                              <m:t>quantile</m:t>
                            </m:r>
                          </m:oMath>
                        </m:oMathPara>
                      </a14:m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82D31057-46D2-BEC9-457D-69ECB3087D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4175" y="5560741"/>
                      <a:ext cx="1770827" cy="64914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574865F-204F-38D1-C5E8-8386789FDD42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347608" y="3233464"/>
                      <a:ext cx="1488415" cy="6491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i="1" dirty="0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sz="1050" i="1" dirty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1050" dirty="0">
                                <a:latin typeface="Cambria Math" panose="02040503050406030204" pitchFamily="18" charset="0"/>
                              </a:rPr>
                              <m:t>rev</m:t>
                            </m:r>
                            <m:r>
                              <a:rPr lang="en-US" sz="1050" i="1" dirty="0">
                                <a:latin typeface="Cambria Math" panose="020405030504060302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lang="en-US" sz="1050" dirty="0"/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C574865F-204F-38D1-C5E8-8386789FD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347608" y="3233464"/>
                      <a:ext cx="1488415" cy="649143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268D857-0A99-B84E-AB52-CE1118C59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00471" y="2845217"/>
                  <a:ext cx="0" cy="2641842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8D9E00C-4745-A972-A9DC-684BC4D8B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9302" y="3996396"/>
                  <a:ext cx="0" cy="1465504"/>
                </a:xfrm>
                <a:prstGeom prst="line">
                  <a:avLst/>
                </a:prstGeom>
                <a:ln w="12700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Freeform 44">
                  <a:extLst>
                    <a:ext uri="{FF2B5EF4-FFF2-40B4-BE49-F238E27FC236}">
                      <a16:creationId xmlns:a16="http://schemas.microsoft.com/office/drawing/2014/main" id="{4205545E-8459-D2A3-5C30-186C06308166}"/>
                    </a:ext>
                  </a:extLst>
                </p:cNvPr>
                <p:cNvSpPr/>
                <p:nvPr/>
              </p:nvSpPr>
              <p:spPr>
                <a:xfrm>
                  <a:off x="1461397" y="2191970"/>
                  <a:ext cx="6626831" cy="3314865"/>
                </a:xfrm>
                <a:custGeom>
                  <a:avLst/>
                  <a:gdLst>
                    <a:gd name="connsiteX0" fmla="*/ 0 w 6626831"/>
                    <a:gd name="connsiteY0" fmla="*/ 3308585 h 3318859"/>
                    <a:gd name="connsiteX1" fmla="*/ 801384 w 6626831"/>
                    <a:gd name="connsiteY1" fmla="*/ 1788010 h 3318859"/>
                    <a:gd name="connsiteX2" fmla="*/ 1335640 w 6626831"/>
                    <a:gd name="connsiteY2" fmla="*/ 2157880 h 3318859"/>
                    <a:gd name="connsiteX3" fmla="*/ 1839074 w 6626831"/>
                    <a:gd name="connsiteY3" fmla="*/ 678401 h 3318859"/>
                    <a:gd name="connsiteX4" fmla="*/ 2619910 w 6626831"/>
                    <a:gd name="connsiteY4" fmla="*/ 1418140 h 3318859"/>
                    <a:gd name="connsiteX5" fmla="*/ 3421294 w 6626831"/>
                    <a:gd name="connsiteY5" fmla="*/ 307 h 3318859"/>
                    <a:gd name="connsiteX6" fmla="*/ 4130211 w 6626831"/>
                    <a:gd name="connsiteY6" fmla="*/ 1284576 h 3318859"/>
                    <a:gd name="connsiteX7" fmla="*/ 4849402 w 6626831"/>
                    <a:gd name="connsiteY7" fmla="*/ 678401 h 3318859"/>
                    <a:gd name="connsiteX8" fmla="*/ 5198723 w 6626831"/>
                    <a:gd name="connsiteY8" fmla="*/ 1808558 h 3318859"/>
                    <a:gd name="connsiteX9" fmla="*/ 6020656 w 6626831"/>
                    <a:gd name="connsiteY9" fmla="*/ 1788010 h 3318859"/>
                    <a:gd name="connsiteX10" fmla="*/ 6626831 w 6626831"/>
                    <a:gd name="connsiteY10" fmla="*/ 3318859 h 3318859"/>
                    <a:gd name="connsiteX0" fmla="*/ 0 w 6626831"/>
                    <a:gd name="connsiteY0" fmla="*/ 3308585 h 3318859"/>
                    <a:gd name="connsiteX1" fmla="*/ 748316 w 6626831"/>
                    <a:gd name="connsiteY1" fmla="*/ 1779846 h 3318859"/>
                    <a:gd name="connsiteX2" fmla="*/ 1335640 w 6626831"/>
                    <a:gd name="connsiteY2" fmla="*/ 2157880 h 3318859"/>
                    <a:gd name="connsiteX3" fmla="*/ 1839074 w 6626831"/>
                    <a:gd name="connsiteY3" fmla="*/ 678401 h 3318859"/>
                    <a:gd name="connsiteX4" fmla="*/ 2619910 w 6626831"/>
                    <a:gd name="connsiteY4" fmla="*/ 1418140 h 3318859"/>
                    <a:gd name="connsiteX5" fmla="*/ 3421294 w 6626831"/>
                    <a:gd name="connsiteY5" fmla="*/ 307 h 3318859"/>
                    <a:gd name="connsiteX6" fmla="*/ 4130211 w 6626831"/>
                    <a:gd name="connsiteY6" fmla="*/ 1284576 h 3318859"/>
                    <a:gd name="connsiteX7" fmla="*/ 4849402 w 6626831"/>
                    <a:gd name="connsiteY7" fmla="*/ 678401 h 3318859"/>
                    <a:gd name="connsiteX8" fmla="*/ 5198723 w 6626831"/>
                    <a:gd name="connsiteY8" fmla="*/ 1808558 h 3318859"/>
                    <a:gd name="connsiteX9" fmla="*/ 6020656 w 6626831"/>
                    <a:gd name="connsiteY9" fmla="*/ 1788010 h 3318859"/>
                    <a:gd name="connsiteX10" fmla="*/ 6626831 w 6626831"/>
                    <a:gd name="connsiteY10" fmla="*/ 3318859 h 3318859"/>
                    <a:gd name="connsiteX0" fmla="*/ 0 w 6626831"/>
                    <a:gd name="connsiteY0" fmla="*/ 3308585 h 3318859"/>
                    <a:gd name="connsiteX1" fmla="*/ 670755 w 6626831"/>
                    <a:gd name="connsiteY1" fmla="*/ 1824749 h 3318859"/>
                    <a:gd name="connsiteX2" fmla="*/ 1335640 w 6626831"/>
                    <a:gd name="connsiteY2" fmla="*/ 2157880 h 3318859"/>
                    <a:gd name="connsiteX3" fmla="*/ 1839074 w 6626831"/>
                    <a:gd name="connsiteY3" fmla="*/ 678401 h 3318859"/>
                    <a:gd name="connsiteX4" fmla="*/ 2619910 w 6626831"/>
                    <a:gd name="connsiteY4" fmla="*/ 1418140 h 3318859"/>
                    <a:gd name="connsiteX5" fmla="*/ 3421294 w 6626831"/>
                    <a:gd name="connsiteY5" fmla="*/ 307 h 3318859"/>
                    <a:gd name="connsiteX6" fmla="*/ 4130211 w 6626831"/>
                    <a:gd name="connsiteY6" fmla="*/ 1284576 h 3318859"/>
                    <a:gd name="connsiteX7" fmla="*/ 4849402 w 6626831"/>
                    <a:gd name="connsiteY7" fmla="*/ 678401 h 3318859"/>
                    <a:gd name="connsiteX8" fmla="*/ 5198723 w 6626831"/>
                    <a:gd name="connsiteY8" fmla="*/ 1808558 h 3318859"/>
                    <a:gd name="connsiteX9" fmla="*/ 6020656 w 6626831"/>
                    <a:gd name="connsiteY9" fmla="*/ 1788010 h 3318859"/>
                    <a:gd name="connsiteX10" fmla="*/ 6626831 w 6626831"/>
                    <a:gd name="connsiteY10" fmla="*/ 3318859 h 3318859"/>
                    <a:gd name="connsiteX0" fmla="*/ 0 w 6626831"/>
                    <a:gd name="connsiteY0" fmla="*/ 3308585 h 3318859"/>
                    <a:gd name="connsiteX1" fmla="*/ 670755 w 6626831"/>
                    <a:gd name="connsiteY1" fmla="*/ 1824749 h 3318859"/>
                    <a:gd name="connsiteX2" fmla="*/ 1458104 w 6626831"/>
                    <a:gd name="connsiteY2" fmla="*/ 2104812 h 3318859"/>
                    <a:gd name="connsiteX3" fmla="*/ 1839074 w 6626831"/>
                    <a:gd name="connsiteY3" fmla="*/ 678401 h 3318859"/>
                    <a:gd name="connsiteX4" fmla="*/ 2619910 w 6626831"/>
                    <a:gd name="connsiteY4" fmla="*/ 1418140 h 3318859"/>
                    <a:gd name="connsiteX5" fmla="*/ 3421294 w 6626831"/>
                    <a:gd name="connsiteY5" fmla="*/ 307 h 3318859"/>
                    <a:gd name="connsiteX6" fmla="*/ 4130211 w 6626831"/>
                    <a:gd name="connsiteY6" fmla="*/ 1284576 h 3318859"/>
                    <a:gd name="connsiteX7" fmla="*/ 4849402 w 6626831"/>
                    <a:gd name="connsiteY7" fmla="*/ 678401 h 3318859"/>
                    <a:gd name="connsiteX8" fmla="*/ 5198723 w 6626831"/>
                    <a:gd name="connsiteY8" fmla="*/ 1808558 h 3318859"/>
                    <a:gd name="connsiteX9" fmla="*/ 6020656 w 6626831"/>
                    <a:gd name="connsiteY9" fmla="*/ 1788010 h 3318859"/>
                    <a:gd name="connsiteX10" fmla="*/ 6626831 w 6626831"/>
                    <a:gd name="connsiteY10" fmla="*/ 3318859 h 3318859"/>
                    <a:gd name="connsiteX0" fmla="*/ 0 w 6626831"/>
                    <a:gd name="connsiteY0" fmla="*/ 3308485 h 3318759"/>
                    <a:gd name="connsiteX1" fmla="*/ 670755 w 6626831"/>
                    <a:gd name="connsiteY1" fmla="*/ 1824649 h 3318759"/>
                    <a:gd name="connsiteX2" fmla="*/ 1458104 w 6626831"/>
                    <a:gd name="connsiteY2" fmla="*/ 2104712 h 3318759"/>
                    <a:gd name="connsiteX3" fmla="*/ 1839074 w 6626831"/>
                    <a:gd name="connsiteY3" fmla="*/ 678301 h 3318759"/>
                    <a:gd name="connsiteX4" fmla="*/ 2730128 w 6626831"/>
                    <a:gd name="connsiteY4" fmla="*/ 1393547 h 3318759"/>
                    <a:gd name="connsiteX5" fmla="*/ 3421294 w 6626831"/>
                    <a:gd name="connsiteY5" fmla="*/ 207 h 3318759"/>
                    <a:gd name="connsiteX6" fmla="*/ 4130211 w 6626831"/>
                    <a:gd name="connsiteY6" fmla="*/ 1284476 h 3318759"/>
                    <a:gd name="connsiteX7" fmla="*/ 4849402 w 6626831"/>
                    <a:gd name="connsiteY7" fmla="*/ 678301 h 3318759"/>
                    <a:gd name="connsiteX8" fmla="*/ 5198723 w 6626831"/>
                    <a:gd name="connsiteY8" fmla="*/ 1808458 h 3318759"/>
                    <a:gd name="connsiteX9" fmla="*/ 6020656 w 6626831"/>
                    <a:gd name="connsiteY9" fmla="*/ 1787910 h 3318759"/>
                    <a:gd name="connsiteX10" fmla="*/ 6626831 w 6626831"/>
                    <a:gd name="connsiteY10" fmla="*/ 3318759 h 3318759"/>
                    <a:gd name="connsiteX0" fmla="*/ 0 w 6626831"/>
                    <a:gd name="connsiteY0" fmla="*/ 3308549 h 3318823"/>
                    <a:gd name="connsiteX1" fmla="*/ 670755 w 6626831"/>
                    <a:gd name="connsiteY1" fmla="*/ 1824713 h 3318823"/>
                    <a:gd name="connsiteX2" fmla="*/ 1458104 w 6626831"/>
                    <a:gd name="connsiteY2" fmla="*/ 2104776 h 3318823"/>
                    <a:gd name="connsiteX3" fmla="*/ 1839074 w 6626831"/>
                    <a:gd name="connsiteY3" fmla="*/ 678365 h 3318823"/>
                    <a:gd name="connsiteX4" fmla="*/ 2689307 w 6626831"/>
                    <a:gd name="connsiteY4" fmla="*/ 1409940 h 3318823"/>
                    <a:gd name="connsiteX5" fmla="*/ 3421294 w 6626831"/>
                    <a:gd name="connsiteY5" fmla="*/ 271 h 3318823"/>
                    <a:gd name="connsiteX6" fmla="*/ 4130211 w 6626831"/>
                    <a:gd name="connsiteY6" fmla="*/ 1284540 h 3318823"/>
                    <a:gd name="connsiteX7" fmla="*/ 4849402 w 6626831"/>
                    <a:gd name="connsiteY7" fmla="*/ 678365 h 3318823"/>
                    <a:gd name="connsiteX8" fmla="*/ 5198723 w 6626831"/>
                    <a:gd name="connsiteY8" fmla="*/ 1808522 h 3318823"/>
                    <a:gd name="connsiteX9" fmla="*/ 6020656 w 6626831"/>
                    <a:gd name="connsiteY9" fmla="*/ 1787974 h 3318823"/>
                    <a:gd name="connsiteX10" fmla="*/ 6626831 w 6626831"/>
                    <a:gd name="connsiteY10" fmla="*/ 3318823 h 3318823"/>
                    <a:gd name="connsiteX0" fmla="*/ 0 w 6626831"/>
                    <a:gd name="connsiteY0" fmla="*/ 3304469 h 3314743"/>
                    <a:gd name="connsiteX1" fmla="*/ 670755 w 6626831"/>
                    <a:gd name="connsiteY1" fmla="*/ 1820633 h 3314743"/>
                    <a:gd name="connsiteX2" fmla="*/ 1458104 w 6626831"/>
                    <a:gd name="connsiteY2" fmla="*/ 2100696 h 3314743"/>
                    <a:gd name="connsiteX3" fmla="*/ 1839074 w 6626831"/>
                    <a:gd name="connsiteY3" fmla="*/ 674285 h 3314743"/>
                    <a:gd name="connsiteX4" fmla="*/ 2689307 w 6626831"/>
                    <a:gd name="connsiteY4" fmla="*/ 1405860 h 3314743"/>
                    <a:gd name="connsiteX5" fmla="*/ 3478444 w 6626831"/>
                    <a:gd name="connsiteY5" fmla="*/ 273 h 3314743"/>
                    <a:gd name="connsiteX6" fmla="*/ 4130211 w 6626831"/>
                    <a:gd name="connsiteY6" fmla="*/ 1280460 h 3314743"/>
                    <a:gd name="connsiteX7" fmla="*/ 4849402 w 6626831"/>
                    <a:gd name="connsiteY7" fmla="*/ 674285 h 3314743"/>
                    <a:gd name="connsiteX8" fmla="*/ 5198723 w 6626831"/>
                    <a:gd name="connsiteY8" fmla="*/ 1804442 h 3314743"/>
                    <a:gd name="connsiteX9" fmla="*/ 6020656 w 6626831"/>
                    <a:gd name="connsiteY9" fmla="*/ 1783894 h 3314743"/>
                    <a:gd name="connsiteX10" fmla="*/ 6626831 w 6626831"/>
                    <a:gd name="connsiteY10" fmla="*/ 3314743 h 3314743"/>
                    <a:gd name="connsiteX0" fmla="*/ 0 w 6626831"/>
                    <a:gd name="connsiteY0" fmla="*/ 3304469 h 3314743"/>
                    <a:gd name="connsiteX1" fmla="*/ 670755 w 6626831"/>
                    <a:gd name="connsiteY1" fmla="*/ 1820633 h 3314743"/>
                    <a:gd name="connsiteX2" fmla="*/ 1458104 w 6626831"/>
                    <a:gd name="connsiteY2" fmla="*/ 2100696 h 3314743"/>
                    <a:gd name="connsiteX3" fmla="*/ 1839074 w 6626831"/>
                    <a:gd name="connsiteY3" fmla="*/ 674285 h 3314743"/>
                    <a:gd name="connsiteX4" fmla="*/ 2689307 w 6626831"/>
                    <a:gd name="connsiteY4" fmla="*/ 1405860 h 3314743"/>
                    <a:gd name="connsiteX5" fmla="*/ 3478444 w 6626831"/>
                    <a:gd name="connsiteY5" fmla="*/ 273 h 3314743"/>
                    <a:gd name="connsiteX6" fmla="*/ 4130211 w 6626831"/>
                    <a:gd name="connsiteY6" fmla="*/ 1280460 h 3314743"/>
                    <a:gd name="connsiteX7" fmla="*/ 4849402 w 6626831"/>
                    <a:gd name="connsiteY7" fmla="*/ 674285 h 3314743"/>
                    <a:gd name="connsiteX8" fmla="*/ 5198723 w 6626831"/>
                    <a:gd name="connsiteY8" fmla="*/ 1804442 h 3314743"/>
                    <a:gd name="connsiteX9" fmla="*/ 6020656 w 6626831"/>
                    <a:gd name="connsiteY9" fmla="*/ 1783894 h 3314743"/>
                    <a:gd name="connsiteX10" fmla="*/ 6626831 w 6626831"/>
                    <a:gd name="connsiteY10" fmla="*/ 3314743 h 3314743"/>
                    <a:gd name="connsiteX0" fmla="*/ 0 w 6626831"/>
                    <a:gd name="connsiteY0" fmla="*/ 3304469 h 3314743"/>
                    <a:gd name="connsiteX1" fmla="*/ 727905 w 6626831"/>
                    <a:gd name="connsiteY1" fmla="*/ 1804304 h 3314743"/>
                    <a:gd name="connsiteX2" fmla="*/ 1458104 w 6626831"/>
                    <a:gd name="connsiteY2" fmla="*/ 2100696 h 3314743"/>
                    <a:gd name="connsiteX3" fmla="*/ 1839074 w 6626831"/>
                    <a:gd name="connsiteY3" fmla="*/ 674285 h 3314743"/>
                    <a:gd name="connsiteX4" fmla="*/ 2689307 w 6626831"/>
                    <a:gd name="connsiteY4" fmla="*/ 1405860 h 3314743"/>
                    <a:gd name="connsiteX5" fmla="*/ 3478444 w 6626831"/>
                    <a:gd name="connsiteY5" fmla="*/ 273 h 3314743"/>
                    <a:gd name="connsiteX6" fmla="*/ 4130211 w 6626831"/>
                    <a:gd name="connsiteY6" fmla="*/ 1280460 h 3314743"/>
                    <a:gd name="connsiteX7" fmla="*/ 4849402 w 6626831"/>
                    <a:gd name="connsiteY7" fmla="*/ 674285 h 3314743"/>
                    <a:gd name="connsiteX8" fmla="*/ 5198723 w 6626831"/>
                    <a:gd name="connsiteY8" fmla="*/ 1804442 h 3314743"/>
                    <a:gd name="connsiteX9" fmla="*/ 6020656 w 6626831"/>
                    <a:gd name="connsiteY9" fmla="*/ 1783894 h 3314743"/>
                    <a:gd name="connsiteX10" fmla="*/ 6626831 w 6626831"/>
                    <a:gd name="connsiteY10" fmla="*/ 3314743 h 3314743"/>
                    <a:gd name="connsiteX0" fmla="*/ 0 w 6626831"/>
                    <a:gd name="connsiteY0" fmla="*/ 3304469 h 3314743"/>
                    <a:gd name="connsiteX1" fmla="*/ 727905 w 6626831"/>
                    <a:gd name="connsiteY1" fmla="*/ 1804304 h 3314743"/>
                    <a:gd name="connsiteX2" fmla="*/ 1429529 w 6626831"/>
                    <a:gd name="connsiteY2" fmla="*/ 2117024 h 3314743"/>
                    <a:gd name="connsiteX3" fmla="*/ 1839074 w 6626831"/>
                    <a:gd name="connsiteY3" fmla="*/ 674285 h 3314743"/>
                    <a:gd name="connsiteX4" fmla="*/ 2689307 w 6626831"/>
                    <a:gd name="connsiteY4" fmla="*/ 1405860 h 3314743"/>
                    <a:gd name="connsiteX5" fmla="*/ 3478444 w 6626831"/>
                    <a:gd name="connsiteY5" fmla="*/ 273 h 3314743"/>
                    <a:gd name="connsiteX6" fmla="*/ 4130211 w 6626831"/>
                    <a:gd name="connsiteY6" fmla="*/ 1280460 h 3314743"/>
                    <a:gd name="connsiteX7" fmla="*/ 4849402 w 6626831"/>
                    <a:gd name="connsiteY7" fmla="*/ 674285 h 3314743"/>
                    <a:gd name="connsiteX8" fmla="*/ 5198723 w 6626831"/>
                    <a:gd name="connsiteY8" fmla="*/ 1804442 h 3314743"/>
                    <a:gd name="connsiteX9" fmla="*/ 6020656 w 6626831"/>
                    <a:gd name="connsiteY9" fmla="*/ 1783894 h 3314743"/>
                    <a:gd name="connsiteX10" fmla="*/ 6626831 w 6626831"/>
                    <a:gd name="connsiteY10" fmla="*/ 3314743 h 3314743"/>
                    <a:gd name="connsiteX0" fmla="*/ 0 w 6626831"/>
                    <a:gd name="connsiteY0" fmla="*/ 3304469 h 3314743"/>
                    <a:gd name="connsiteX1" fmla="*/ 727905 w 6626831"/>
                    <a:gd name="connsiteY1" fmla="*/ 1804304 h 3314743"/>
                    <a:gd name="connsiteX2" fmla="*/ 1429529 w 6626831"/>
                    <a:gd name="connsiteY2" fmla="*/ 2117024 h 3314743"/>
                    <a:gd name="connsiteX3" fmla="*/ 1839074 w 6626831"/>
                    <a:gd name="connsiteY3" fmla="*/ 674285 h 3314743"/>
                    <a:gd name="connsiteX4" fmla="*/ 2689307 w 6626831"/>
                    <a:gd name="connsiteY4" fmla="*/ 1405860 h 3314743"/>
                    <a:gd name="connsiteX5" fmla="*/ 3478444 w 6626831"/>
                    <a:gd name="connsiteY5" fmla="*/ 273 h 3314743"/>
                    <a:gd name="connsiteX6" fmla="*/ 4130211 w 6626831"/>
                    <a:gd name="connsiteY6" fmla="*/ 1280460 h 3314743"/>
                    <a:gd name="connsiteX7" fmla="*/ 4849402 w 6626831"/>
                    <a:gd name="connsiteY7" fmla="*/ 674285 h 3314743"/>
                    <a:gd name="connsiteX8" fmla="*/ 5198723 w 6626831"/>
                    <a:gd name="connsiteY8" fmla="*/ 1804442 h 3314743"/>
                    <a:gd name="connsiteX9" fmla="*/ 6020656 w 6626831"/>
                    <a:gd name="connsiteY9" fmla="*/ 1783894 h 3314743"/>
                    <a:gd name="connsiteX10" fmla="*/ 6626831 w 6626831"/>
                    <a:gd name="connsiteY10" fmla="*/ 3314743 h 3314743"/>
                    <a:gd name="connsiteX0" fmla="*/ 0 w 6626831"/>
                    <a:gd name="connsiteY0" fmla="*/ 3304469 h 3314743"/>
                    <a:gd name="connsiteX1" fmla="*/ 727905 w 6626831"/>
                    <a:gd name="connsiteY1" fmla="*/ 1804304 h 3314743"/>
                    <a:gd name="connsiteX2" fmla="*/ 1429529 w 6626831"/>
                    <a:gd name="connsiteY2" fmla="*/ 2117024 h 3314743"/>
                    <a:gd name="connsiteX3" fmla="*/ 1839074 w 6626831"/>
                    <a:gd name="connsiteY3" fmla="*/ 674285 h 3314743"/>
                    <a:gd name="connsiteX4" fmla="*/ 2689307 w 6626831"/>
                    <a:gd name="connsiteY4" fmla="*/ 1405860 h 3314743"/>
                    <a:gd name="connsiteX5" fmla="*/ 3478444 w 6626831"/>
                    <a:gd name="connsiteY5" fmla="*/ 273 h 3314743"/>
                    <a:gd name="connsiteX6" fmla="*/ 4130211 w 6626831"/>
                    <a:gd name="connsiteY6" fmla="*/ 1280460 h 3314743"/>
                    <a:gd name="connsiteX7" fmla="*/ 4849402 w 6626831"/>
                    <a:gd name="connsiteY7" fmla="*/ 674285 h 3314743"/>
                    <a:gd name="connsiteX8" fmla="*/ 5198723 w 6626831"/>
                    <a:gd name="connsiteY8" fmla="*/ 1804442 h 3314743"/>
                    <a:gd name="connsiteX9" fmla="*/ 6020656 w 6626831"/>
                    <a:gd name="connsiteY9" fmla="*/ 1783894 h 3314743"/>
                    <a:gd name="connsiteX10" fmla="*/ 6626831 w 6626831"/>
                    <a:gd name="connsiteY10" fmla="*/ 3314743 h 3314743"/>
                    <a:gd name="connsiteX0" fmla="*/ 0 w 6626831"/>
                    <a:gd name="connsiteY0" fmla="*/ 3304455 h 3314729"/>
                    <a:gd name="connsiteX1" fmla="*/ 727905 w 6626831"/>
                    <a:gd name="connsiteY1" fmla="*/ 1804290 h 3314729"/>
                    <a:gd name="connsiteX2" fmla="*/ 1429529 w 6626831"/>
                    <a:gd name="connsiteY2" fmla="*/ 2117010 h 3314729"/>
                    <a:gd name="connsiteX3" fmla="*/ 1839074 w 6626831"/>
                    <a:gd name="connsiteY3" fmla="*/ 674271 h 3314729"/>
                    <a:gd name="connsiteX4" fmla="*/ 2689307 w 6626831"/>
                    <a:gd name="connsiteY4" fmla="*/ 1405846 h 3314729"/>
                    <a:gd name="connsiteX5" fmla="*/ 3478444 w 6626831"/>
                    <a:gd name="connsiteY5" fmla="*/ 259 h 3314729"/>
                    <a:gd name="connsiteX6" fmla="*/ 4130211 w 6626831"/>
                    <a:gd name="connsiteY6" fmla="*/ 1280446 h 3314729"/>
                    <a:gd name="connsiteX7" fmla="*/ 4849402 w 6626831"/>
                    <a:gd name="connsiteY7" fmla="*/ 674271 h 3314729"/>
                    <a:gd name="connsiteX8" fmla="*/ 5198723 w 6626831"/>
                    <a:gd name="connsiteY8" fmla="*/ 1804428 h 3314729"/>
                    <a:gd name="connsiteX9" fmla="*/ 6020656 w 6626831"/>
                    <a:gd name="connsiteY9" fmla="*/ 1783880 h 3314729"/>
                    <a:gd name="connsiteX10" fmla="*/ 6626831 w 6626831"/>
                    <a:gd name="connsiteY10" fmla="*/ 3314729 h 3314729"/>
                    <a:gd name="connsiteX0" fmla="*/ 0 w 6626831"/>
                    <a:gd name="connsiteY0" fmla="*/ 3304442 h 3314716"/>
                    <a:gd name="connsiteX1" fmla="*/ 727905 w 6626831"/>
                    <a:gd name="connsiteY1" fmla="*/ 1804277 h 3314716"/>
                    <a:gd name="connsiteX2" fmla="*/ 1429529 w 6626831"/>
                    <a:gd name="connsiteY2" fmla="*/ 2116997 h 3314716"/>
                    <a:gd name="connsiteX3" fmla="*/ 1839074 w 6626831"/>
                    <a:gd name="connsiteY3" fmla="*/ 674258 h 3314716"/>
                    <a:gd name="connsiteX4" fmla="*/ 2689307 w 6626831"/>
                    <a:gd name="connsiteY4" fmla="*/ 1405833 h 3314716"/>
                    <a:gd name="connsiteX5" fmla="*/ 3478444 w 6626831"/>
                    <a:gd name="connsiteY5" fmla="*/ 246 h 3314716"/>
                    <a:gd name="connsiteX6" fmla="*/ 4130211 w 6626831"/>
                    <a:gd name="connsiteY6" fmla="*/ 1280433 h 3314716"/>
                    <a:gd name="connsiteX7" fmla="*/ 4849402 w 6626831"/>
                    <a:gd name="connsiteY7" fmla="*/ 674258 h 3314716"/>
                    <a:gd name="connsiteX8" fmla="*/ 5198723 w 6626831"/>
                    <a:gd name="connsiteY8" fmla="*/ 1804415 h 3314716"/>
                    <a:gd name="connsiteX9" fmla="*/ 6020656 w 6626831"/>
                    <a:gd name="connsiteY9" fmla="*/ 1783867 h 3314716"/>
                    <a:gd name="connsiteX10" fmla="*/ 6626831 w 6626831"/>
                    <a:gd name="connsiteY10" fmla="*/ 3314716 h 3314716"/>
                    <a:gd name="connsiteX0" fmla="*/ 0 w 6626831"/>
                    <a:gd name="connsiteY0" fmla="*/ 3304428 h 3314702"/>
                    <a:gd name="connsiteX1" fmla="*/ 727905 w 6626831"/>
                    <a:gd name="connsiteY1" fmla="*/ 1804263 h 3314702"/>
                    <a:gd name="connsiteX2" fmla="*/ 1429529 w 6626831"/>
                    <a:gd name="connsiteY2" fmla="*/ 2116983 h 3314702"/>
                    <a:gd name="connsiteX3" fmla="*/ 1839074 w 6626831"/>
                    <a:gd name="connsiteY3" fmla="*/ 674244 h 3314702"/>
                    <a:gd name="connsiteX4" fmla="*/ 2689307 w 6626831"/>
                    <a:gd name="connsiteY4" fmla="*/ 1405819 h 3314702"/>
                    <a:gd name="connsiteX5" fmla="*/ 3478444 w 6626831"/>
                    <a:gd name="connsiteY5" fmla="*/ 232 h 3314702"/>
                    <a:gd name="connsiteX6" fmla="*/ 4130211 w 6626831"/>
                    <a:gd name="connsiteY6" fmla="*/ 1280419 h 3314702"/>
                    <a:gd name="connsiteX7" fmla="*/ 4849402 w 6626831"/>
                    <a:gd name="connsiteY7" fmla="*/ 674244 h 3314702"/>
                    <a:gd name="connsiteX8" fmla="*/ 5198723 w 6626831"/>
                    <a:gd name="connsiteY8" fmla="*/ 1804401 h 3314702"/>
                    <a:gd name="connsiteX9" fmla="*/ 6020656 w 6626831"/>
                    <a:gd name="connsiteY9" fmla="*/ 1783853 h 3314702"/>
                    <a:gd name="connsiteX10" fmla="*/ 6626831 w 6626831"/>
                    <a:gd name="connsiteY10" fmla="*/ 3314702 h 3314702"/>
                    <a:gd name="connsiteX0" fmla="*/ 0 w 6626831"/>
                    <a:gd name="connsiteY0" fmla="*/ 3304417 h 3314691"/>
                    <a:gd name="connsiteX1" fmla="*/ 727905 w 6626831"/>
                    <a:gd name="connsiteY1" fmla="*/ 1804252 h 3314691"/>
                    <a:gd name="connsiteX2" fmla="*/ 1429529 w 6626831"/>
                    <a:gd name="connsiteY2" fmla="*/ 2116972 h 3314691"/>
                    <a:gd name="connsiteX3" fmla="*/ 1839074 w 6626831"/>
                    <a:gd name="connsiteY3" fmla="*/ 674233 h 3314691"/>
                    <a:gd name="connsiteX4" fmla="*/ 2689307 w 6626831"/>
                    <a:gd name="connsiteY4" fmla="*/ 1405808 h 3314691"/>
                    <a:gd name="connsiteX5" fmla="*/ 3478444 w 6626831"/>
                    <a:gd name="connsiteY5" fmla="*/ 221 h 3314691"/>
                    <a:gd name="connsiteX6" fmla="*/ 4130211 w 6626831"/>
                    <a:gd name="connsiteY6" fmla="*/ 1280408 h 3314691"/>
                    <a:gd name="connsiteX7" fmla="*/ 4849402 w 6626831"/>
                    <a:gd name="connsiteY7" fmla="*/ 674233 h 3314691"/>
                    <a:gd name="connsiteX8" fmla="*/ 5198723 w 6626831"/>
                    <a:gd name="connsiteY8" fmla="*/ 1804390 h 3314691"/>
                    <a:gd name="connsiteX9" fmla="*/ 6020656 w 6626831"/>
                    <a:gd name="connsiteY9" fmla="*/ 1783842 h 3314691"/>
                    <a:gd name="connsiteX10" fmla="*/ 6626831 w 6626831"/>
                    <a:gd name="connsiteY10" fmla="*/ 3314691 h 3314691"/>
                    <a:gd name="connsiteX0" fmla="*/ 0 w 6626831"/>
                    <a:gd name="connsiteY0" fmla="*/ 3304515 h 3314789"/>
                    <a:gd name="connsiteX1" fmla="*/ 727905 w 6626831"/>
                    <a:gd name="connsiteY1" fmla="*/ 1804350 h 3314789"/>
                    <a:gd name="connsiteX2" fmla="*/ 1429529 w 6626831"/>
                    <a:gd name="connsiteY2" fmla="*/ 2117070 h 3314789"/>
                    <a:gd name="connsiteX3" fmla="*/ 1839074 w 6626831"/>
                    <a:gd name="connsiteY3" fmla="*/ 674331 h 3314789"/>
                    <a:gd name="connsiteX4" fmla="*/ 2689307 w 6626831"/>
                    <a:gd name="connsiteY4" fmla="*/ 1405906 h 3314789"/>
                    <a:gd name="connsiteX5" fmla="*/ 3478444 w 6626831"/>
                    <a:gd name="connsiteY5" fmla="*/ 319 h 3314789"/>
                    <a:gd name="connsiteX6" fmla="*/ 4150621 w 6626831"/>
                    <a:gd name="connsiteY6" fmla="*/ 1256013 h 3314789"/>
                    <a:gd name="connsiteX7" fmla="*/ 4849402 w 6626831"/>
                    <a:gd name="connsiteY7" fmla="*/ 674331 h 3314789"/>
                    <a:gd name="connsiteX8" fmla="*/ 5198723 w 6626831"/>
                    <a:gd name="connsiteY8" fmla="*/ 1804488 h 3314789"/>
                    <a:gd name="connsiteX9" fmla="*/ 6020656 w 6626831"/>
                    <a:gd name="connsiteY9" fmla="*/ 1783940 h 3314789"/>
                    <a:gd name="connsiteX10" fmla="*/ 6626831 w 6626831"/>
                    <a:gd name="connsiteY10" fmla="*/ 3314789 h 3314789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150621 w 6626831"/>
                    <a:gd name="connsiteY6" fmla="*/ 1256089 h 3314865"/>
                    <a:gd name="connsiteX7" fmla="*/ 4910634 w 6626831"/>
                    <a:gd name="connsiteY7" fmla="*/ 690736 h 3314865"/>
                    <a:gd name="connsiteX8" fmla="*/ 5198723 w 6626831"/>
                    <a:gd name="connsiteY8" fmla="*/ 1804564 h 3314865"/>
                    <a:gd name="connsiteX9" fmla="*/ 6020656 w 6626831"/>
                    <a:gd name="connsiteY9" fmla="*/ 1784016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910634 w 6626831"/>
                    <a:gd name="connsiteY7" fmla="*/ 690736 h 3314865"/>
                    <a:gd name="connsiteX8" fmla="*/ 5198723 w 6626831"/>
                    <a:gd name="connsiteY8" fmla="*/ 1804564 h 3314865"/>
                    <a:gd name="connsiteX9" fmla="*/ 6020656 w 6626831"/>
                    <a:gd name="connsiteY9" fmla="*/ 1784016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198723 w 6626831"/>
                    <a:gd name="connsiteY8" fmla="*/ 1804564 h 3314865"/>
                    <a:gd name="connsiteX9" fmla="*/ 6020656 w 6626831"/>
                    <a:gd name="connsiteY9" fmla="*/ 1784016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239544 w 6626831"/>
                    <a:gd name="connsiteY8" fmla="*/ 1804564 h 3314865"/>
                    <a:gd name="connsiteX9" fmla="*/ 6020656 w 6626831"/>
                    <a:gd name="connsiteY9" fmla="*/ 1784016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239544 w 6626831"/>
                    <a:gd name="connsiteY8" fmla="*/ 1804564 h 3314865"/>
                    <a:gd name="connsiteX9" fmla="*/ 6020656 w 6626831"/>
                    <a:gd name="connsiteY9" fmla="*/ 1784016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239544 w 6626831"/>
                    <a:gd name="connsiteY8" fmla="*/ 1804564 h 3314865"/>
                    <a:gd name="connsiteX9" fmla="*/ 6020656 w 6626831"/>
                    <a:gd name="connsiteY9" fmla="*/ 1784016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239544 w 6626831"/>
                    <a:gd name="connsiteY8" fmla="*/ 1804564 h 3314865"/>
                    <a:gd name="connsiteX9" fmla="*/ 6102299 w 6626831"/>
                    <a:gd name="connsiteY9" fmla="*/ 1816674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235462 w 6626831"/>
                    <a:gd name="connsiteY8" fmla="*/ 1833139 h 3314865"/>
                    <a:gd name="connsiteX9" fmla="*/ 6102299 w 6626831"/>
                    <a:gd name="connsiteY9" fmla="*/ 1816674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235462 w 6626831"/>
                    <a:gd name="connsiteY8" fmla="*/ 1833139 h 3314865"/>
                    <a:gd name="connsiteX9" fmla="*/ 6102299 w 6626831"/>
                    <a:gd name="connsiteY9" fmla="*/ 1816674 h 3314865"/>
                    <a:gd name="connsiteX10" fmla="*/ 6626831 w 6626831"/>
                    <a:gd name="connsiteY10" fmla="*/ 3314865 h 3314865"/>
                    <a:gd name="connsiteX0" fmla="*/ 0 w 6626831"/>
                    <a:gd name="connsiteY0" fmla="*/ 3304591 h 3314865"/>
                    <a:gd name="connsiteX1" fmla="*/ 727905 w 6626831"/>
                    <a:gd name="connsiteY1" fmla="*/ 1804426 h 3314865"/>
                    <a:gd name="connsiteX2" fmla="*/ 1429529 w 6626831"/>
                    <a:gd name="connsiteY2" fmla="*/ 2117146 h 3314865"/>
                    <a:gd name="connsiteX3" fmla="*/ 1839074 w 6626831"/>
                    <a:gd name="connsiteY3" fmla="*/ 674407 h 3314865"/>
                    <a:gd name="connsiteX4" fmla="*/ 2689307 w 6626831"/>
                    <a:gd name="connsiteY4" fmla="*/ 1405982 h 3314865"/>
                    <a:gd name="connsiteX5" fmla="*/ 3478444 w 6626831"/>
                    <a:gd name="connsiteY5" fmla="*/ 395 h 3314865"/>
                    <a:gd name="connsiteX6" fmla="*/ 4060813 w 6626831"/>
                    <a:gd name="connsiteY6" fmla="*/ 1256089 h 3314865"/>
                    <a:gd name="connsiteX7" fmla="*/ 4886141 w 6626831"/>
                    <a:gd name="connsiteY7" fmla="*/ 674407 h 3314865"/>
                    <a:gd name="connsiteX8" fmla="*/ 5235462 w 6626831"/>
                    <a:gd name="connsiteY8" fmla="*/ 1833139 h 3314865"/>
                    <a:gd name="connsiteX9" fmla="*/ 6102299 w 6626831"/>
                    <a:gd name="connsiteY9" fmla="*/ 1816674 h 3314865"/>
                    <a:gd name="connsiteX10" fmla="*/ 6626831 w 6626831"/>
                    <a:gd name="connsiteY10" fmla="*/ 3314865 h 33148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26831" h="3314865">
                      <a:moveTo>
                        <a:pt x="0" y="3304591"/>
                      </a:moveTo>
                      <a:cubicBezTo>
                        <a:pt x="289388" y="2640195"/>
                        <a:pt x="473321" y="1932937"/>
                        <a:pt x="727905" y="1804426"/>
                      </a:cubicBezTo>
                      <a:cubicBezTo>
                        <a:pt x="982489" y="1675915"/>
                        <a:pt x="1244334" y="2305483"/>
                        <a:pt x="1429529" y="2117146"/>
                      </a:cubicBezTo>
                      <a:cubicBezTo>
                        <a:pt x="1614724" y="1928810"/>
                        <a:pt x="1629111" y="792934"/>
                        <a:pt x="1839074" y="674407"/>
                      </a:cubicBezTo>
                      <a:cubicBezTo>
                        <a:pt x="2049037" y="555880"/>
                        <a:pt x="2416079" y="1518317"/>
                        <a:pt x="2689307" y="1405982"/>
                      </a:cubicBezTo>
                      <a:cubicBezTo>
                        <a:pt x="2962535" y="1293647"/>
                        <a:pt x="3249860" y="25377"/>
                        <a:pt x="3478444" y="395"/>
                      </a:cubicBezTo>
                      <a:cubicBezTo>
                        <a:pt x="3707028" y="-24587"/>
                        <a:pt x="3826197" y="1143754"/>
                        <a:pt x="4060813" y="1256089"/>
                      </a:cubicBezTo>
                      <a:cubicBezTo>
                        <a:pt x="4295429" y="1368424"/>
                        <a:pt x="4690366" y="578232"/>
                        <a:pt x="4886141" y="674407"/>
                      </a:cubicBezTo>
                      <a:cubicBezTo>
                        <a:pt x="5081916" y="770582"/>
                        <a:pt x="5020523" y="1695829"/>
                        <a:pt x="5235462" y="1833139"/>
                      </a:cubicBezTo>
                      <a:cubicBezTo>
                        <a:pt x="5450401" y="1970449"/>
                        <a:pt x="5864281" y="1564957"/>
                        <a:pt x="6102299" y="1816674"/>
                      </a:cubicBezTo>
                      <a:cubicBezTo>
                        <a:pt x="6340317" y="2068391"/>
                        <a:pt x="6442752" y="2675299"/>
                        <a:pt x="6626831" y="3314865"/>
                      </a:cubicBezTo>
                    </a:path>
                  </a:pathLst>
                </a:custGeom>
                <a:noFill/>
                <a:ln w="3810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C90B9820-DADA-775B-69C6-8D3237DAFC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4448" y="5548215"/>
                      <a:ext cx="222745" cy="34366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C90B9820-DADA-775B-69C6-8D3237DAFC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4448" y="5548215"/>
                      <a:ext cx="222745" cy="343663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5000" r="-2500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76231317-B7E9-5B2A-037C-2381CBEBA7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90691" y="5546781"/>
                      <a:ext cx="222745" cy="34366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76231317-B7E9-5B2A-037C-2381CBEBA7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90691" y="5546781"/>
                      <a:ext cx="222745" cy="343663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42857" r="-42857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428AC08-DC81-6D7C-656C-F68CEEB16994}"/>
                    </a:ext>
                  </a:extLst>
                </p:cNvPr>
                <p:cNvCxnSpPr>
                  <a:cxnSpLocks/>
                  <a:stCxn id="45" idx="3"/>
                  <a:endCxn id="45" idx="1"/>
                </p:cNvCxnSpPr>
                <p:nvPr/>
              </p:nvCxnSpPr>
              <p:spPr>
                <a:xfrm flipH="1">
                  <a:off x="2189302" y="2866377"/>
                  <a:ext cx="1111169" cy="1130019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1055D3C-B7E2-BDF7-25A2-A2BCC4A37996}"/>
                    </a:ext>
                  </a:extLst>
                </p:cNvPr>
                <p:cNvCxnSpPr>
                  <a:cxnSpLocks/>
                  <a:stCxn id="45" idx="5"/>
                  <a:endCxn id="45" idx="3"/>
                </p:cNvCxnSpPr>
                <p:nvPr/>
              </p:nvCxnSpPr>
              <p:spPr>
                <a:xfrm flipH="1">
                  <a:off x="3300471" y="2192365"/>
                  <a:ext cx="1639370" cy="674012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FC01DA5-BF92-2F1F-A4BE-4368FADAA5E1}"/>
                    </a:ext>
                  </a:extLst>
                </p:cNvPr>
                <p:cNvCxnSpPr>
                  <a:cxnSpLocks/>
                  <a:stCxn id="45" idx="7"/>
                  <a:endCxn id="45" idx="5"/>
                </p:cNvCxnSpPr>
                <p:nvPr/>
              </p:nvCxnSpPr>
              <p:spPr>
                <a:xfrm flipH="1" flipV="1">
                  <a:off x="4939841" y="2192365"/>
                  <a:ext cx="1407697" cy="674012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3C1CD87-1BBE-0FE1-039A-DFFEC2AC76D7}"/>
                    </a:ext>
                  </a:extLst>
                </p:cNvPr>
                <p:cNvCxnSpPr>
                  <a:cxnSpLocks/>
                  <a:stCxn id="45" idx="9"/>
                  <a:endCxn id="45" idx="7"/>
                </p:cNvCxnSpPr>
                <p:nvPr/>
              </p:nvCxnSpPr>
              <p:spPr>
                <a:xfrm flipH="1" flipV="1">
                  <a:off x="6347538" y="2866377"/>
                  <a:ext cx="1216158" cy="1142267"/>
                </a:xfrm>
                <a:prstGeom prst="line">
                  <a:avLst/>
                </a:prstGeom>
                <a:ln w="38100">
                  <a:solidFill>
                    <a:schemeClr val="accent6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E1E2BB3-214A-D686-85A6-C2A994052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3904" y="1717868"/>
                  <a:ext cx="0" cy="37748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73D5234-6A2B-8154-A9CB-C7F5CC9DB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40987" y="5487059"/>
                  <a:ext cx="670363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1C6F8EE-20BA-F53F-7CC2-D09CE09F1FAF}"/>
                  </a:ext>
                </a:extLst>
              </p:cNvPr>
              <p:cNvGrpSpPr/>
              <p:nvPr/>
            </p:nvGrpSpPr>
            <p:grpSpPr>
              <a:xfrm>
                <a:off x="1644146" y="5622040"/>
                <a:ext cx="1052836" cy="451126"/>
                <a:chOff x="2047276" y="5436659"/>
                <a:chExt cx="1052836" cy="4511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5615AA1C-66C4-E31F-B1B5-C0F6B6014F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47276" y="5492675"/>
                      <a:ext cx="284052" cy="395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5615AA1C-66C4-E31F-B1B5-C0F6B6014F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47276" y="5492675"/>
                      <a:ext cx="284052" cy="39511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72F3E4CD-7966-434A-F6B5-4C1353BA4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9302" y="5436659"/>
                  <a:ext cx="0" cy="11014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64ED2FC7-1576-6F34-6278-57FD35F2A6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12919" y="5492675"/>
                      <a:ext cx="287193" cy="395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64ED2FC7-1576-6F34-6278-57FD35F2A6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2919" y="5492675"/>
                      <a:ext cx="287193" cy="395110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r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B960D67-3D38-E719-C66A-62BA47EB9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4944" y="5436659"/>
                  <a:ext cx="0" cy="11014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57217998-D07B-9E2F-E35D-20D50988F6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55964" y="5492675"/>
                      <a:ext cx="287193" cy="395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900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57217998-D07B-9E2F-E35D-20D50988F6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55964" y="5492675"/>
                      <a:ext cx="287193" cy="395110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ED26E28-6266-D395-44E9-7B3FD9B148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7990" y="5436659"/>
                  <a:ext cx="0" cy="110141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FF7201A-D64A-37A1-0C36-D002D2607F89}"/>
                </a:ext>
              </a:extLst>
            </p:cNvPr>
            <p:cNvCxnSpPr>
              <a:cxnSpLocks/>
            </p:cNvCxnSpPr>
            <p:nvPr/>
          </p:nvCxnSpPr>
          <p:spPr>
            <a:xfrm>
              <a:off x="1408846" y="5475495"/>
              <a:ext cx="0" cy="14469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576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F07F-AA92-A98D-7DD7-5424FD81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Revenue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5EC2F8-4991-AE92-3C1D-3930064A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757F9-7EBE-E36E-C2F4-FB499FD012EE}"/>
                  </a:ext>
                </a:extLst>
              </p:cNvPr>
              <p:cNvSpPr txBox="1"/>
              <p:nvPr/>
            </p:nvSpPr>
            <p:spPr>
              <a:xfrm>
                <a:off x="3066056" y="2458009"/>
                <a:ext cx="6417563" cy="107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2757F9-7EBE-E36E-C2F4-FB499FD0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056" y="2458009"/>
                <a:ext cx="6417563" cy="1075936"/>
              </a:xfrm>
              <a:prstGeom prst="rect">
                <a:avLst/>
              </a:prstGeom>
              <a:blipFill>
                <a:blip r:embed="rId2"/>
                <a:stretch>
                  <a:fillRect t="-111628" b="-16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150F06-1814-9636-BF83-456C8FF2037B}"/>
                  </a:ext>
                </a:extLst>
              </p:cNvPr>
              <p:cNvSpPr txBox="1"/>
              <p:nvPr/>
            </p:nvSpPr>
            <p:spPr>
              <a:xfrm>
                <a:off x="1505181" y="1266538"/>
                <a:ext cx="6417563" cy="858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150F06-1814-9636-BF83-456C8FF20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181" y="1266538"/>
                <a:ext cx="6417563" cy="858953"/>
              </a:xfrm>
              <a:prstGeom prst="rect">
                <a:avLst/>
              </a:prstGeom>
              <a:blipFill>
                <a:blip r:embed="rId3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6C10AEF-D6FC-A45C-601D-6F74AB6E456A}"/>
              </a:ext>
            </a:extLst>
          </p:cNvPr>
          <p:cNvSpPr txBox="1"/>
          <p:nvPr/>
        </p:nvSpPr>
        <p:spPr>
          <a:xfrm>
            <a:off x="1276118" y="2584657"/>
            <a:ext cx="226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Revenue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384C8-CAF0-A31F-A033-AD4C97886360}"/>
              </a:ext>
            </a:extLst>
          </p:cNvPr>
          <p:cNvSpPr txBox="1"/>
          <p:nvPr/>
        </p:nvSpPr>
        <p:spPr>
          <a:xfrm>
            <a:off x="9065221" y="2556082"/>
            <a:ext cx="2269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Expected Virtual Welfare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4FAA4-A2BE-F6A0-F30B-473915B8CBEF}"/>
              </a:ext>
            </a:extLst>
          </p:cNvPr>
          <p:cNvSpPr txBox="1"/>
          <p:nvPr/>
        </p:nvSpPr>
        <p:spPr>
          <a:xfrm>
            <a:off x="857482" y="1294494"/>
            <a:ext cx="2137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virtual value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6F17712D-2DE4-E2EC-57E0-BA1CF010C92A}"/>
                  </a:ext>
                </a:extLst>
              </p:cNvPr>
              <p:cNvSpPr/>
              <p:nvPr/>
            </p:nvSpPr>
            <p:spPr>
              <a:xfrm>
                <a:off x="1036320" y="3578917"/>
                <a:ext cx="5018189" cy="1022623"/>
              </a:xfrm>
              <a:prstGeom prst="wedgeRoundRectCallout">
                <a:avLst>
                  <a:gd name="adj1" fmla="val 34103"/>
                  <a:gd name="adj2" fmla="val -16799"/>
                  <a:gd name="adj3" fmla="val 16667"/>
                </a:avLst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True by payment identity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Rounded Rectangular Callout 11">
                <a:extLst>
                  <a:ext uri="{FF2B5EF4-FFF2-40B4-BE49-F238E27FC236}">
                    <a16:creationId xmlns:a16="http://schemas.microsoft.com/office/drawing/2014/main" id="{6F17712D-2DE4-E2EC-57E0-BA1CF010C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3578917"/>
                <a:ext cx="5018189" cy="1022623"/>
              </a:xfrm>
              <a:prstGeom prst="wedgeRoundRectCallout">
                <a:avLst>
                  <a:gd name="adj1" fmla="val 34103"/>
                  <a:gd name="adj2" fmla="val -16799"/>
                  <a:gd name="adj3" fmla="val 16667"/>
                </a:avLst>
              </a:prstGeom>
              <a:blipFill>
                <a:blip r:embed="rId4"/>
                <a:stretch>
                  <a:fillRect t="-4819" b="-36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ular Callout 12">
                <a:extLst>
                  <a:ext uri="{FF2B5EF4-FFF2-40B4-BE49-F238E27FC236}">
                    <a16:creationId xmlns:a16="http://schemas.microsoft.com/office/drawing/2014/main" id="{9DE02244-2601-54E9-106C-13CF70924EF5}"/>
                  </a:ext>
                </a:extLst>
              </p:cNvPr>
              <p:cNvSpPr/>
              <p:nvPr/>
            </p:nvSpPr>
            <p:spPr>
              <a:xfrm>
                <a:off x="6589332" y="3612315"/>
                <a:ext cx="2615880" cy="909060"/>
              </a:xfrm>
              <a:prstGeom prst="wedgeRoundRectCallout">
                <a:avLst>
                  <a:gd name="adj1" fmla="val -25748"/>
                  <a:gd name="adj2" fmla="val -85237"/>
                  <a:gd name="adj3" fmla="val 16667"/>
                </a:avLst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To max rev, choose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maximize this</a:t>
                </a:r>
              </a:p>
            </p:txBody>
          </p:sp>
        </mc:Choice>
        <mc:Fallback xmlns="">
          <p:sp>
            <p:nvSpPr>
              <p:cNvPr id="13" name="Rounded Rectangular Callout 12">
                <a:extLst>
                  <a:ext uri="{FF2B5EF4-FFF2-40B4-BE49-F238E27FC236}">
                    <a16:creationId xmlns:a16="http://schemas.microsoft.com/office/drawing/2014/main" id="{9DE02244-2601-54E9-106C-13CF70924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332" y="3612315"/>
                <a:ext cx="2615880" cy="909060"/>
              </a:xfrm>
              <a:prstGeom prst="wedgeRoundRectCallout">
                <a:avLst>
                  <a:gd name="adj1" fmla="val -25748"/>
                  <a:gd name="adj2" fmla="val -85237"/>
                  <a:gd name="adj3" fmla="val 16667"/>
                </a:avLst>
              </a:prstGeom>
              <a:blipFill>
                <a:blip r:embed="rId5"/>
                <a:stretch>
                  <a:fillRect l="-1442" r="-3846" b="-6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536643D3-1ED7-928A-B5B9-F10DBFD09F70}"/>
                  </a:ext>
                </a:extLst>
              </p:cNvPr>
              <p:cNvSpPr/>
              <p:nvPr/>
            </p:nvSpPr>
            <p:spPr>
              <a:xfrm>
                <a:off x="7050683" y="1514190"/>
                <a:ext cx="2876681" cy="898847"/>
              </a:xfrm>
              <a:prstGeom prst="wedgeRoundRectCallout">
                <a:avLst>
                  <a:gd name="adj1" fmla="val -22768"/>
                  <a:gd name="adj2" fmla="val 75306"/>
                  <a:gd name="adj3" fmla="val 16667"/>
                </a:avLst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Only DSIC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monotone </a:t>
                </a:r>
              </a:p>
            </p:txBody>
          </p:sp>
        </mc:Choice>
        <mc:Fallback xmlns="">
          <p:sp>
            <p:nvSpPr>
              <p:cNvPr id="14" name="Rounded Rectangular Callout 13">
                <a:extLst>
                  <a:ext uri="{FF2B5EF4-FFF2-40B4-BE49-F238E27FC236}">
                    <a16:creationId xmlns:a16="http://schemas.microsoft.com/office/drawing/2014/main" id="{536643D3-1ED7-928A-B5B9-F10DBFD09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683" y="1514190"/>
                <a:ext cx="2876681" cy="898847"/>
              </a:xfrm>
              <a:prstGeom prst="wedgeRoundRectCallout">
                <a:avLst>
                  <a:gd name="adj1" fmla="val -22768"/>
                  <a:gd name="adj2" fmla="val 75306"/>
                  <a:gd name="adj3" fmla="val 16667"/>
                </a:avLst>
              </a:prstGeom>
              <a:blipFill>
                <a:blip r:embed="rId6"/>
                <a:stretch>
                  <a:fillRect l="-873" r="-34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AE1FC-13E3-6D05-8659-D76031BEBDCB}"/>
                  </a:ext>
                </a:extLst>
              </p:cNvPr>
              <p:cNvSpPr txBox="1"/>
              <p:nvPr/>
            </p:nvSpPr>
            <p:spPr>
              <a:xfrm>
                <a:off x="857482" y="4878890"/>
                <a:ext cx="6417563" cy="107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AE1FC-13E3-6D05-8659-D76031BEB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" y="4878890"/>
                <a:ext cx="6417563" cy="1075936"/>
              </a:xfrm>
              <a:prstGeom prst="rect">
                <a:avLst/>
              </a:prstGeom>
              <a:blipFill>
                <a:blip r:embed="rId7"/>
                <a:stretch>
                  <a:fillRect t="-112941" b="-16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464299-7AD0-0280-D725-E701E38FDA1A}"/>
                  </a:ext>
                </a:extLst>
              </p:cNvPr>
              <p:cNvSpPr txBox="1"/>
              <p:nvPr/>
            </p:nvSpPr>
            <p:spPr>
              <a:xfrm>
                <a:off x="6277533" y="5186025"/>
                <a:ext cx="39223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464299-7AD0-0280-D725-E701E38FD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533" y="5186025"/>
                <a:ext cx="3922336" cy="461665"/>
              </a:xfrm>
              <a:prstGeom prst="rect">
                <a:avLst/>
              </a:prstGeom>
              <a:blipFill>
                <a:blip r:embed="rId8"/>
                <a:stretch>
                  <a:fillRect l="-25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42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88F8FA-98C3-2DF2-DE24-D5DC01EE1D2E}"/>
                  </a:ext>
                </a:extLst>
              </p:cNvPr>
              <p:cNvSpPr txBox="1"/>
              <p:nvPr/>
            </p:nvSpPr>
            <p:spPr>
              <a:xfrm>
                <a:off x="3466604" y="3962263"/>
                <a:ext cx="7756895" cy="139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88F8FA-98C3-2DF2-DE24-D5DC01EE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604" y="3962263"/>
                <a:ext cx="7756895" cy="1391150"/>
              </a:xfrm>
              <a:prstGeom prst="rect">
                <a:avLst/>
              </a:prstGeom>
              <a:blipFill>
                <a:blip r:embed="rId3"/>
                <a:stretch>
                  <a:fillRect t="-93636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0D123B2-8446-6540-B1B6-E49509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Multiparameter Social Welfare: VCG is DSIC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15</a:t>
            </a:fld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8944C3B-2722-F406-9E88-C7C331B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30723" r="30914" b="15741"/>
          <a:stretch/>
        </p:blipFill>
        <p:spPr>
          <a:xfrm>
            <a:off x="307644" y="5171072"/>
            <a:ext cx="426367" cy="93644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/>
              <p:nvPr/>
            </p:nvSpPr>
            <p:spPr>
              <a:xfrm>
                <a:off x="871831" y="5020859"/>
                <a:ext cx="33144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31" y="5020859"/>
                <a:ext cx="3314462" cy="1200329"/>
              </a:xfrm>
              <a:prstGeom prst="rect">
                <a:avLst/>
              </a:prstGeom>
              <a:blipFill>
                <a:blip r:embed="rId5"/>
                <a:stretch>
                  <a:fillRect l="-3053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2221C0-AE47-AA32-C980-5565541B9784}"/>
                  </a:ext>
                </a:extLst>
              </p:cNvPr>
              <p:cNvSpPr txBox="1"/>
              <p:nvPr/>
            </p:nvSpPr>
            <p:spPr>
              <a:xfrm>
                <a:off x="1193474" y="2702245"/>
                <a:ext cx="98050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   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2221C0-AE47-AA32-C980-5565541B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74" y="2702245"/>
                <a:ext cx="9805052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BD27D21-417A-7B2D-BADE-DAD0D1994400}"/>
              </a:ext>
            </a:extLst>
          </p:cNvPr>
          <p:cNvSpPr txBox="1"/>
          <p:nvPr/>
        </p:nvSpPr>
        <p:spPr>
          <a:xfrm>
            <a:off x="1193474" y="2240580"/>
            <a:ext cx="483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utility for bidding actual value: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043173-0606-8FB7-4B3A-339B89DDF32A}"/>
              </a:ext>
            </a:extLst>
          </p:cNvPr>
          <p:cNvCxnSpPr>
            <a:cxnSpLocks/>
          </p:cNvCxnSpPr>
          <p:nvPr/>
        </p:nvCxnSpPr>
        <p:spPr>
          <a:xfrm>
            <a:off x="1322833" y="3163910"/>
            <a:ext cx="170688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394D25-766C-AC3E-F37F-F21626ADB8D4}"/>
              </a:ext>
            </a:extLst>
          </p:cNvPr>
          <p:cNvCxnSpPr>
            <a:cxnSpLocks/>
          </p:cNvCxnSpPr>
          <p:nvPr/>
        </p:nvCxnSpPr>
        <p:spPr>
          <a:xfrm>
            <a:off x="8325584" y="5013420"/>
            <a:ext cx="262767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710D7BE-FEC5-EB45-B653-7D13B60407DC}"/>
              </a:ext>
            </a:extLst>
          </p:cNvPr>
          <p:cNvSpPr/>
          <p:nvPr/>
        </p:nvSpPr>
        <p:spPr>
          <a:xfrm>
            <a:off x="3487237" y="2687559"/>
            <a:ext cx="1438332" cy="5590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D0E20B-993F-CE3A-0ECC-D0BAB98ABFB9}"/>
              </a:ext>
            </a:extLst>
          </p:cNvPr>
          <p:cNvSpPr/>
          <p:nvPr/>
        </p:nvSpPr>
        <p:spPr>
          <a:xfrm>
            <a:off x="3923802" y="4145524"/>
            <a:ext cx="1390037" cy="5590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37E219-71E9-383C-CBAC-DADAA7CF7D30}"/>
                  </a:ext>
                </a:extLst>
              </p:cNvPr>
              <p:cNvSpPr txBox="1"/>
              <p:nvPr/>
            </p:nvSpPr>
            <p:spPr>
              <a:xfrm>
                <a:off x="5279142" y="1293017"/>
                <a:ext cx="6898558" cy="1030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sty m:val="p"/>
                            </m:rP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( 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 dirty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37E219-71E9-383C-CBAC-DADAA7CF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142" y="1293017"/>
                <a:ext cx="6898558" cy="1030347"/>
              </a:xfrm>
              <a:prstGeom prst="rect">
                <a:avLst/>
              </a:prstGeom>
              <a:blipFill>
                <a:blip r:embed="rId7"/>
                <a:stretch>
                  <a:fillRect t="-124390" b="-16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ECDD22-766C-64A1-7A4A-B30E63A4C879}"/>
                  </a:ext>
                </a:extLst>
              </p:cNvPr>
              <p:cNvSpPr txBox="1"/>
              <p:nvPr/>
            </p:nvSpPr>
            <p:spPr>
              <a:xfrm>
                <a:off x="5578009" y="5047138"/>
                <a:ext cx="25690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max w/o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algn="ctr"/>
                <a:r>
                  <a:rPr lang="en-US" sz="2400" dirty="0"/>
                  <a:t>unrelated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’s bid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ECDD22-766C-64A1-7A4A-B30E63A4C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09" y="5047138"/>
                <a:ext cx="2569066" cy="830997"/>
              </a:xfrm>
              <a:prstGeom prst="rect">
                <a:avLst/>
              </a:prstGeom>
              <a:blipFill>
                <a:blip r:embed="rId8"/>
                <a:stretch>
                  <a:fillRect l="-2956" t="-4545" r="-295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6EE03-CAD9-6DA4-1D90-91930E9961B9}"/>
                  </a:ext>
                </a:extLst>
              </p:cNvPr>
              <p:cNvSpPr txBox="1"/>
              <p:nvPr/>
            </p:nvSpPr>
            <p:spPr>
              <a:xfrm>
                <a:off x="8257620" y="5047138"/>
                <a:ext cx="276359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curr </a:t>
                </a:r>
                <a:r>
                  <a:rPr lang="en-US" sz="2400" dirty="0" err="1"/>
                  <a:t>welf</a:t>
                </a:r>
                <a:r>
                  <a:rPr lang="en-US" sz="2400" dirty="0"/>
                  <a:t> w/o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defined to max </a:t>
                </a:r>
                <a:r>
                  <a:rPr lang="en-US" sz="2400" dirty="0" err="1"/>
                  <a:t>wrt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6EE03-CAD9-6DA4-1D90-91930E996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620" y="5047138"/>
                <a:ext cx="2763598" cy="1200329"/>
              </a:xfrm>
              <a:prstGeom prst="rect">
                <a:avLst/>
              </a:prstGeom>
              <a:blipFill>
                <a:blip r:embed="rId9"/>
                <a:stretch>
                  <a:fillRect t="-3125" r="-183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1A90F635-AE74-F702-068F-554F4DEAC976}"/>
                  </a:ext>
                </a:extLst>
              </p:cNvPr>
              <p:cNvSpPr/>
              <p:nvPr/>
            </p:nvSpPr>
            <p:spPr>
              <a:xfrm>
                <a:off x="1322833" y="3403210"/>
                <a:ext cx="3956309" cy="559053"/>
              </a:xfrm>
              <a:prstGeom prst="roundRect">
                <a:avLst/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wants to max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wrt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1A90F635-AE74-F702-068F-554F4DEAC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33" y="3403210"/>
                <a:ext cx="3956309" cy="559053"/>
              </a:xfrm>
              <a:prstGeom prst="roundRect">
                <a:avLst/>
              </a:prstGeom>
              <a:blipFill>
                <a:blip r:embed="rId10"/>
                <a:stretch>
                  <a:fillRect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07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A9C1-1909-3AF0-3A67-EA3F121D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Ascending Auctions + </a:t>
            </a:r>
            <a:r>
              <a:rPr lang="en-US" dirty="0" err="1"/>
              <a:t>Walresian</a:t>
            </a:r>
            <a:r>
              <a:rPr lang="en-US" dirty="0"/>
              <a:t> Eq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1D18F6-92C8-E9B9-0C8F-57511B57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5A81A2-DD7F-FEAC-6DF0-6DACC0F1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5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45CF-BC34-1596-EB11-4FCD71D0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Duality Preview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1A892D-AE2E-FA25-822C-D73C2B059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1CD1C-1DB3-4CAC-BC72-93B5FBF7B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0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A12FCF75-CC96-DADE-4A15-44352C0A9497}"/>
              </a:ext>
            </a:extLst>
          </p:cNvPr>
          <p:cNvGrpSpPr/>
          <p:nvPr/>
        </p:nvGrpSpPr>
        <p:grpSpPr>
          <a:xfrm>
            <a:off x="9050866" y="2877706"/>
            <a:ext cx="408766" cy="969741"/>
            <a:chOff x="9690191" y="2563530"/>
            <a:chExt cx="408766" cy="9697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596BB2E-9D2B-31F4-5BFE-41F482DA3269}"/>
                    </a:ext>
                  </a:extLst>
                </p:cNvPr>
                <p:cNvSpPr txBox="1"/>
                <p:nvPr/>
              </p:nvSpPr>
              <p:spPr>
                <a:xfrm>
                  <a:off x="9690191" y="3163939"/>
                  <a:ext cx="4087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596BB2E-9D2B-31F4-5BFE-41F482DA3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0191" y="3163939"/>
                  <a:ext cx="40876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5152" r="-18182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BEBD51C-0E09-9EE3-9F6E-DC40E601C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0723" r="30914" b="15741"/>
            <a:stretch/>
          </p:blipFill>
          <p:spPr>
            <a:xfrm>
              <a:off x="9775550" y="2563530"/>
              <a:ext cx="238047" cy="522831"/>
            </a:xfrm>
            <a:prstGeom prst="rect">
              <a:avLst/>
            </a:prstGeom>
            <a:noFill/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05F1B-62A1-774D-9282-01BF6BB8FA3D}"/>
              </a:ext>
            </a:extLst>
          </p:cNvPr>
          <p:cNvGrpSpPr/>
          <p:nvPr/>
        </p:nvGrpSpPr>
        <p:grpSpPr>
          <a:xfrm>
            <a:off x="5936776" y="34149"/>
            <a:ext cx="5673500" cy="2350583"/>
            <a:chOff x="5936776" y="34149"/>
            <a:chExt cx="5673500" cy="23505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F9E01C-2D49-31DC-66F9-74672C5A5E8A}"/>
                </a:ext>
              </a:extLst>
            </p:cNvPr>
            <p:cNvSpPr/>
            <p:nvPr/>
          </p:nvSpPr>
          <p:spPr>
            <a:xfrm>
              <a:off x="5936776" y="34149"/>
              <a:ext cx="5673500" cy="23505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61242D7-22BE-97D7-E66D-484D47E18574}"/>
                </a:ext>
              </a:extLst>
            </p:cNvPr>
            <p:cNvGrpSpPr/>
            <p:nvPr/>
          </p:nvGrpSpPr>
          <p:grpSpPr>
            <a:xfrm>
              <a:off x="6379839" y="141271"/>
              <a:ext cx="5230437" cy="2044425"/>
              <a:chOff x="1476390" y="2652562"/>
              <a:chExt cx="10516832" cy="4110722"/>
            </a:xfrm>
          </p:grpSpPr>
          <p:pic>
            <p:nvPicPr>
              <p:cNvPr id="35" name="Picture 2" descr="computer-clipart - Tim's Printables">
                <a:extLst>
                  <a:ext uri="{FF2B5EF4-FFF2-40B4-BE49-F238E27FC236}">
                    <a16:creationId xmlns:a16="http://schemas.microsoft.com/office/drawing/2014/main" id="{46AD7794-414E-12C1-DC31-DC2C96B40F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78" t="19140" r="17222" b="19140"/>
              <a:stretch/>
            </p:blipFill>
            <p:spPr bwMode="auto">
              <a:xfrm>
                <a:off x="1694014" y="2652562"/>
                <a:ext cx="2425700" cy="23033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4" descr="Free Economics Cliparts, Download Free Economics Cliparts png images, Free  ClipArts on Clipart Library">
                <a:extLst>
                  <a:ext uri="{FF2B5EF4-FFF2-40B4-BE49-F238E27FC236}">
                    <a16:creationId xmlns:a16="http://schemas.microsoft.com/office/drawing/2014/main" id="{3F6AF511-85F8-6FA7-2EE4-6C8B028F25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8187" y="2652562"/>
                <a:ext cx="2541738" cy="25417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7AB32548-3689-D049-A572-C5C7C82D4D40}"/>
                  </a:ext>
                </a:extLst>
              </p:cNvPr>
              <p:cNvSpPr/>
              <p:nvPr/>
            </p:nvSpPr>
            <p:spPr>
              <a:xfrm rot="11018743">
                <a:off x="2804160" y="4975713"/>
                <a:ext cx="6035040" cy="823020"/>
              </a:xfrm>
              <a:custGeom>
                <a:avLst/>
                <a:gdLst>
                  <a:gd name="connsiteX0" fmla="*/ 0 w 6035040"/>
                  <a:gd name="connsiteY0" fmla="*/ 823020 h 823020"/>
                  <a:gd name="connsiteX1" fmla="*/ 3280410 w 6035040"/>
                  <a:gd name="connsiteY1" fmla="*/ 60 h 823020"/>
                  <a:gd name="connsiteX2" fmla="*/ 6035040 w 6035040"/>
                  <a:gd name="connsiteY2" fmla="*/ 788730 h 82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35040" h="823020">
                    <a:moveTo>
                      <a:pt x="0" y="823020"/>
                    </a:moveTo>
                    <a:cubicBezTo>
                      <a:pt x="1137285" y="414397"/>
                      <a:pt x="2274570" y="5775"/>
                      <a:pt x="3280410" y="60"/>
                    </a:cubicBezTo>
                    <a:cubicBezTo>
                      <a:pt x="4286250" y="-5655"/>
                      <a:pt x="5160645" y="391537"/>
                      <a:pt x="6035040" y="788730"/>
                    </a:cubicBezTo>
                  </a:path>
                </a:pathLst>
              </a:custGeom>
              <a:noFill/>
              <a:ln w="3492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DF3651-A2D5-298A-5DFE-496F2DB61305}"/>
                  </a:ext>
                </a:extLst>
              </p:cNvPr>
              <p:cNvSpPr txBox="1"/>
              <p:nvPr/>
            </p:nvSpPr>
            <p:spPr>
              <a:xfrm>
                <a:off x="7695963" y="5463707"/>
                <a:ext cx="4297259" cy="1299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Economic concepts, arguments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D9BB1D7-0E33-AFBC-334E-CD510283D9E6}"/>
                  </a:ext>
                </a:extLst>
              </p:cNvPr>
              <p:cNvSpPr txBox="1"/>
              <p:nvPr/>
            </p:nvSpPr>
            <p:spPr>
              <a:xfrm>
                <a:off x="1476390" y="5339985"/>
                <a:ext cx="2541736" cy="12995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Algorithmic problems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89E103A-B2AD-D24B-A33E-62E7FC96D521}"/>
              </a:ext>
            </a:extLst>
          </p:cNvPr>
          <p:cNvSpPr txBox="1"/>
          <p:nvPr/>
        </p:nvSpPr>
        <p:spPr>
          <a:xfrm>
            <a:off x="2496275" y="1629188"/>
            <a:ext cx="468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Objective: </a:t>
            </a:r>
            <a:r>
              <a:rPr lang="en-US" sz="2400" dirty="0"/>
              <a:t>Maximize </a:t>
            </a:r>
          </a:p>
          <a:p>
            <a:pPr algn="ctr"/>
            <a:r>
              <a:rPr lang="en-US" sz="2400" dirty="0"/>
              <a:t>[whatever]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B7FFE2-2AD3-0944-A2CD-64C0C47DC72A}"/>
              </a:ext>
            </a:extLst>
          </p:cNvPr>
          <p:cNvSpPr txBox="1"/>
          <p:nvPr/>
        </p:nvSpPr>
        <p:spPr>
          <a:xfrm>
            <a:off x="3462466" y="1628755"/>
            <a:ext cx="276152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Objective: </a:t>
            </a:r>
            <a:r>
              <a:rPr lang="en-US" sz="2400" dirty="0"/>
              <a:t>Maximize buyer’s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EFEA47-B861-344C-A912-39A9FD4D434B}"/>
              </a:ext>
            </a:extLst>
          </p:cNvPr>
          <p:cNvSpPr txBox="1"/>
          <p:nvPr/>
        </p:nvSpPr>
        <p:spPr>
          <a:xfrm>
            <a:off x="6625778" y="3169437"/>
            <a:ext cx="2354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-who pays (gets paid) what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D123B2-8446-6540-B1B6-E495092D66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Econ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CS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D123B2-8446-6540-B1B6-E495092D6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7"/>
                <a:stretch>
                  <a:fillRect l="-2774" t="-16667" b="-39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30848B-885E-084B-AFA1-1E13099B4429}"/>
              </a:ext>
            </a:extLst>
          </p:cNvPr>
          <p:cNvGrpSpPr/>
          <p:nvPr/>
        </p:nvGrpSpPr>
        <p:grpSpPr>
          <a:xfrm>
            <a:off x="1985973" y="2667535"/>
            <a:ext cx="5513172" cy="2960674"/>
            <a:chOff x="2009161" y="2193313"/>
            <a:chExt cx="5513172" cy="29606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AD9D94-779D-3045-B785-46CB7996630D}"/>
                </a:ext>
              </a:extLst>
            </p:cNvPr>
            <p:cNvGrpSpPr/>
            <p:nvPr/>
          </p:nvGrpSpPr>
          <p:grpSpPr>
            <a:xfrm>
              <a:off x="2009161" y="2193313"/>
              <a:ext cx="5513172" cy="2960674"/>
              <a:chOff x="2351888" y="2757200"/>
              <a:chExt cx="4147512" cy="2227290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270860C-471D-2F4E-885F-3E1F46F2CEC3}"/>
                  </a:ext>
                </a:extLst>
              </p:cNvPr>
              <p:cNvSpPr/>
              <p:nvPr/>
            </p:nvSpPr>
            <p:spPr>
              <a:xfrm>
                <a:off x="3316260" y="2757200"/>
                <a:ext cx="2227290" cy="222729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Algorithm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CA084D1-1BBD-7249-AC76-7D75E33F3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1888" y="3909167"/>
                <a:ext cx="957732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93549C4-647D-294F-B50D-6878701200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0190" y="3915324"/>
                <a:ext cx="949210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7357AF-1FE4-1B4C-9C30-4491D5D6E0D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988" y="2725450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EAE085-656D-8A43-BA98-C0032E1E43DF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61" y="4164546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C308053-449B-9841-86D4-AD06B53F96D0}"/>
                </a:ext>
              </a:extLst>
            </p:cNvPr>
            <p:cNvCxnSpPr>
              <a:cxnSpLocks/>
            </p:cNvCxnSpPr>
            <p:nvPr/>
          </p:nvCxnSpPr>
          <p:spPr>
            <a:xfrm>
              <a:off x="2017988" y="4619013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DD772F3-63C5-4543-AFEC-6A2D6BF2BFAF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61" y="3224537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DA14CB7-4453-E642-99B9-3F1CC95719A3}"/>
              </a:ext>
            </a:extLst>
          </p:cNvPr>
          <p:cNvSpPr txBox="1"/>
          <p:nvPr/>
        </p:nvSpPr>
        <p:spPr>
          <a:xfrm>
            <a:off x="556046" y="1828518"/>
            <a:ext cx="2528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Input:</a:t>
            </a:r>
          </a:p>
          <a:p>
            <a:r>
              <a:rPr lang="en-US" sz="2400" dirty="0"/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CAF5A-D78F-204C-B630-23C550548419}"/>
              </a:ext>
            </a:extLst>
          </p:cNvPr>
          <p:cNvSpPr txBox="1"/>
          <p:nvPr/>
        </p:nvSpPr>
        <p:spPr>
          <a:xfrm>
            <a:off x="6625778" y="2456372"/>
            <a:ext cx="235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 </a:t>
            </a:r>
            <a:r>
              <a:rPr lang="en-US" sz="2400" dirty="0"/>
              <a:t>Outcome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E955E-8834-2F4D-A99C-1B3444265405}"/>
              </a:ext>
            </a:extLst>
          </p:cNvPr>
          <p:cNvSpPr txBox="1"/>
          <p:nvPr/>
        </p:nvSpPr>
        <p:spPr>
          <a:xfrm>
            <a:off x="556448" y="1828518"/>
            <a:ext cx="2528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Input:</a:t>
            </a:r>
          </a:p>
          <a:p>
            <a:r>
              <a:rPr lang="en-US" sz="2400" dirty="0"/>
              <a:t>Data reported by </a:t>
            </a:r>
            <a:r>
              <a:rPr lang="en-US" sz="2400" b="1" dirty="0">
                <a:solidFill>
                  <a:schemeClr val="accent1"/>
                </a:solidFill>
              </a:rPr>
              <a:t>strategic agents</a:t>
            </a:r>
            <a:r>
              <a:rPr lang="en-US" sz="2400" dirty="0"/>
              <a:t>.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6CF43-6D26-5143-9147-18185A1AC291}"/>
              </a:ext>
            </a:extLst>
          </p:cNvPr>
          <p:cNvSpPr txBox="1"/>
          <p:nvPr/>
        </p:nvSpPr>
        <p:spPr>
          <a:xfrm>
            <a:off x="4020946" y="3548004"/>
            <a:ext cx="166633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Allocation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D4B5D8-E57C-2D4F-8EF6-0CA30DD7C606}"/>
              </a:ext>
            </a:extLst>
          </p:cNvPr>
          <p:cNvSpPr txBox="1"/>
          <p:nvPr/>
        </p:nvSpPr>
        <p:spPr>
          <a:xfrm>
            <a:off x="6643031" y="2825359"/>
            <a:ext cx="23546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-who gets what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6E3B78-F5EF-1F45-B680-92A7AA189FA0}"/>
              </a:ext>
            </a:extLst>
          </p:cNvPr>
          <p:cNvSpPr txBox="1"/>
          <p:nvPr/>
        </p:nvSpPr>
        <p:spPr>
          <a:xfrm>
            <a:off x="3970554" y="3561761"/>
            <a:ext cx="166633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Mechanism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43FF37-3EE6-0D45-882C-83D41BAABB12}"/>
              </a:ext>
            </a:extLst>
          </p:cNvPr>
          <p:cNvSpPr txBox="1"/>
          <p:nvPr/>
        </p:nvSpPr>
        <p:spPr>
          <a:xfrm>
            <a:off x="7044221" y="4473269"/>
            <a:ext cx="4422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sz="2400" b="1" dirty="0">
                <a:solidFill>
                  <a:schemeClr val="accent1"/>
                </a:solidFill>
              </a:rPr>
              <a:t>game theory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reason about </a:t>
            </a:r>
            <a:r>
              <a:rPr lang="en-US" sz="2400" b="1" dirty="0">
                <a:solidFill>
                  <a:schemeClr val="accent1"/>
                </a:solidFill>
              </a:rPr>
              <a:t>incentives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within the </a:t>
            </a:r>
            <a:r>
              <a:rPr lang="en-US" sz="2400" b="1" dirty="0">
                <a:solidFill>
                  <a:schemeClr val="accent6"/>
                </a:solidFill>
              </a:rPr>
              <a:t>algorithm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 that we can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guarantee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(approximate) optimality.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B45496-C375-EE5B-EEBD-CF67668FC078}"/>
              </a:ext>
            </a:extLst>
          </p:cNvPr>
          <p:cNvGrpSpPr/>
          <p:nvPr/>
        </p:nvGrpSpPr>
        <p:grpSpPr>
          <a:xfrm>
            <a:off x="1028342" y="3189593"/>
            <a:ext cx="776460" cy="1896434"/>
            <a:chOff x="1659880" y="2882141"/>
            <a:chExt cx="776460" cy="189643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C86303F-F3E7-B03E-A040-CF992EA32A4C}"/>
                </a:ext>
              </a:extLst>
            </p:cNvPr>
            <p:cNvGrpSpPr/>
            <p:nvPr/>
          </p:nvGrpSpPr>
          <p:grpSpPr>
            <a:xfrm>
              <a:off x="2027574" y="2958891"/>
              <a:ext cx="408766" cy="1759166"/>
              <a:chOff x="2505886" y="3465339"/>
              <a:chExt cx="408766" cy="17591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DA3ECAD-47E2-E176-4719-ADEA3A5CE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5886" y="4855173"/>
                    <a:ext cx="4087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2A8516F-DEEA-2341-A0BD-419589DC0B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886" y="4855173"/>
                    <a:ext cx="40876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5152" r="-151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1D5D3E8-6C5F-2854-4C03-11C02D1D3B49}"/>
                      </a:ext>
                    </a:extLst>
                  </p:cNvPr>
                  <p:cNvSpPr txBox="1"/>
                  <p:nvPr/>
                </p:nvSpPr>
                <p:spPr>
                  <a:xfrm>
                    <a:off x="2505886" y="3465339"/>
                    <a:ext cx="4087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9ED86790-BAE7-8042-BA73-25031BF646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886" y="3465339"/>
                    <a:ext cx="40876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152" r="-1515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12CBABC-8FB8-C9FF-7A6C-77C20FB38DF5}"/>
                      </a:ext>
                    </a:extLst>
                  </p:cNvPr>
                  <p:cNvSpPr txBox="1"/>
                  <p:nvPr/>
                </p:nvSpPr>
                <p:spPr>
                  <a:xfrm>
                    <a:off x="2505886" y="4160567"/>
                    <a:ext cx="4087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D690142D-DDA7-D040-B821-9D9B5E0251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886" y="4160567"/>
                    <a:ext cx="40876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152" r="-1818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4E4F39D-25B0-C998-DB0F-80A307F53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30723" r="30914" b="15741"/>
            <a:stretch/>
          </p:blipFill>
          <p:spPr>
            <a:xfrm>
              <a:off x="1659880" y="2882141"/>
              <a:ext cx="238047" cy="522831"/>
            </a:xfrm>
            <a:prstGeom prst="rect">
              <a:avLst/>
            </a:prstGeom>
            <a:noFill/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73C8F74-4498-A262-8532-60CBA900F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30723" r="30914" b="15741"/>
            <a:stretch/>
          </p:blipFill>
          <p:spPr>
            <a:xfrm>
              <a:off x="1659880" y="3577369"/>
              <a:ext cx="238047" cy="522831"/>
            </a:xfrm>
            <a:prstGeom prst="rect">
              <a:avLst/>
            </a:prstGeom>
            <a:noFill/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4F0A3A6-FCC8-927D-33E4-5A8320167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30723" r="30914" b="15741"/>
            <a:stretch/>
          </p:blipFill>
          <p:spPr>
            <a:xfrm>
              <a:off x="1659880" y="4255744"/>
              <a:ext cx="238047" cy="522831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9852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 animBg="1"/>
      <p:bldP spid="23" grpId="0" animBg="1"/>
      <p:bldP spid="15" grpId="0"/>
      <p:bldP spid="17" grpId="0"/>
      <p:bldP spid="18" grpId="0"/>
      <p:bldP spid="21" grpId="0" animBg="1"/>
      <p:bldP spid="22" grpId="0" animBg="1"/>
      <p:bldP spid="20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BCCAF5A-D78F-204C-B630-23C550548419}"/>
              </a:ext>
            </a:extLst>
          </p:cNvPr>
          <p:cNvSpPr txBox="1"/>
          <p:nvPr/>
        </p:nvSpPr>
        <p:spPr>
          <a:xfrm>
            <a:off x="6008469" y="1890401"/>
            <a:ext cx="23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allocation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payment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E955E-8834-2F4D-A99C-1B3444265405}"/>
              </a:ext>
            </a:extLst>
          </p:cNvPr>
          <p:cNvSpPr txBox="1"/>
          <p:nvPr/>
        </p:nvSpPr>
        <p:spPr>
          <a:xfrm>
            <a:off x="744428" y="1890401"/>
            <a:ext cx="292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Input: </a:t>
            </a:r>
            <a:r>
              <a:rPr lang="en-US" sz="2400" dirty="0"/>
              <a:t>Strategic bids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B7FFE2-2AD3-0944-A2CD-64C0C47DC72A}"/>
              </a:ext>
            </a:extLst>
          </p:cNvPr>
          <p:cNvSpPr txBox="1"/>
          <p:nvPr/>
        </p:nvSpPr>
        <p:spPr>
          <a:xfrm>
            <a:off x="2023984" y="1236301"/>
            <a:ext cx="65192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Objective: </a:t>
            </a:r>
            <a:r>
              <a:rPr lang="en-US" sz="2400" dirty="0"/>
              <a:t>Maximize value of the allocation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123B2-8446-6540-B1B6-E49509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Social Welfare: 2</a:t>
            </a:r>
            <a:r>
              <a:rPr lang="en-US" baseline="30000" dirty="0"/>
              <a:t>nd</a:t>
            </a:r>
            <a:r>
              <a:rPr lang="en-US" dirty="0"/>
              <a:t> Price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028355-B18F-F34E-827B-62DB0E0D842B}"/>
                  </a:ext>
                </a:extLst>
              </p:cNvPr>
              <p:cNvSpPr txBox="1"/>
              <p:nvPr/>
            </p:nvSpPr>
            <p:spPr>
              <a:xfrm>
                <a:off x="10282852" y="2653780"/>
                <a:ext cx="3963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028355-B18F-F34E-827B-62DB0E0D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852" y="2653780"/>
                <a:ext cx="396326" cy="369332"/>
              </a:xfrm>
              <a:prstGeom prst="rect">
                <a:avLst/>
              </a:prstGeom>
              <a:blipFill>
                <a:blip r:embed="rId3"/>
                <a:stretch>
                  <a:fillRect l="-15625" r="-625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B8944C3B-2722-F406-9E88-C7C331B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30723" r="30914" b="15741"/>
          <a:stretch/>
        </p:blipFill>
        <p:spPr>
          <a:xfrm>
            <a:off x="662667" y="4689970"/>
            <a:ext cx="426367" cy="93644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/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blipFill>
                <a:blip r:embed="rId5"/>
                <a:stretch>
                  <a:fillRect l="-26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6EDB09D-8F68-DCAE-384F-1D480F23FFBC}"/>
              </a:ext>
            </a:extLst>
          </p:cNvPr>
          <p:cNvGrpSpPr/>
          <p:nvPr/>
        </p:nvGrpSpPr>
        <p:grpSpPr>
          <a:xfrm>
            <a:off x="1861711" y="2185122"/>
            <a:ext cx="4485486" cy="2467940"/>
            <a:chOff x="2023984" y="2363593"/>
            <a:chExt cx="5381031" cy="29606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9BD56E-2E85-AFEF-999F-E6F1A32604BF}"/>
                </a:ext>
              </a:extLst>
            </p:cNvPr>
            <p:cNvGrpSpPr/>
            <p:nvPr/>
          </p:nvGrpSpPr>
          <p:grpSpPr>
            <a:xfrm>
              <a:off x="2027574" y="2363593"/>
              <a:ext cx="5377441" cy="2960674"/>
              <a:chOff x="2027574" y="2363593"/>
              <a:chExt cx="5377441" cy="296067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30848B-885E-084B-AFA1-1E13099B4429}"/>
                  </a:ext>
                </a:extLst>
              </p:cNvPr>
              <p:cNvGrpSpPr/>
              <p:nvPr/>
            </p:nvGrpSpPr>
            <p:grpSpPr>
              <a:xfrm>
                <a:off x="2626504" y="2363593"/>
                <a:ext cx="4778511" cy="2960674"/>
                <a:chOff x="2009161" y="2193313"/>
                <a:chExt cx="4778511" cy="296067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4AD9D94-779D-3045-B785-46CB7996630D}"/>
                    </a:ext>
                  </a:extLst>
                </p:cNvPr>
                <p:cNvGrpSpPr/>
                <p:nvPr/>
              </p:nvGrpSpPr>
              <p:grpSpPr>
                <a:xfrm>
                  <a:off x="2009161" y="2193313"/>
                  <a:ext cx="4778511" cy="2960674"/>
                  <a:chOff x="2351888" y="2757200"/>
                  <a:chExt cx="3594833" cy="2227290"/>
                </a:xfrm>
              </p:grpSpPr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7270860C-471D-2F4E-885F-3E1F46F2CEC3}"/>
                      </a:ext>
                    </a:extLst>
                  </p:cNvPr>
                  <p:cNvSpPr/>
                  <p:nvPr/>
                </p:nvSpPr>
                <p:spPr>
                  <a:xfrm>
                    <a:off x="3316260" y="2757200"/>
                    <a:ext cx="2227290" cy="2227290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1"/>
                        </a:solidFill>
                      </a:rPr>
                      <a:t>Mechanism</a:t>
                    </a:r>
                  </a:p>
                </p:txBody>
              </p: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4CA084D1-1BBD-7249-AC76-7D75E33F35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1888" y="3909167"/>
                    <a:ext cx="957732" cy="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493549C4-647D-294F-B50D-6878701200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0190" y="3915324"/>
                    <a:ext cx="39653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97357AF-1FE4-1B4C-9C30-4491D5D6E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2725450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B6EAE085-656D-8A43-BA98-C0032E1E4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4164546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C308053-449B-9841-86D4-AD06B53F9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4619013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DD772F3-63C5-4543-AFEC-6A2D6BF2BF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3224537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BB9C0EB-5015-E240-8DC2-15E7D8470E9A}"/>
                  </a:ext>
                </a:extLst>
              </p:cNvPr>
              <p:cNvGrpSpPr/>
              <p:nvPr/>
            </p:nvGrpSpPr>
            <p:grpSpPr>
              <a:xfrm>
                <a:off x="2027574" y="2688432"/>
                <a:ext cx="375231" cy="2261447"/>
                <a:chOff x="2505886" y="3194880"/>
                <a:chExt cx="375231" cy="226144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5086995"/>
                      <a:ext cx="375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5086995"/>
                      <a:ext cx="375231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5385" r="-769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3194880"/>
                      <a:ext cx="3681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3194880"/>
                      <a:ext cx="368113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6000" r="-8000"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4160567"/>
                      <a:ext cx="375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4160567"/>
                      <a:ext cx="37523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385" r="-3846"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/>
                <p:nvPr/>
              </p:nvSpPr>
              <p:spPr>
                <a:xfrm>
                  <a:off x="2027573" y="3163939"/>
                  <a:ext cx="3752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573" y="3163939"/>
                  <a:ext cx="37523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3846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/>
                <p:nvPr/>
              </p:nvSpPr>
              <p:spPr>
                <a:xfrm>
                  <a:off x="2023984" y="4117333"/>
                  <a:ext cx="3684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984" y="4117333"/>
                  <a:ext cx="36849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8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1C94DB-09B0-5A39-CBE2-976D90AC5A9B}"/>
                  </a:ext>
                </a:extLst>
              </p:cNvPr>
              <p:cNvSpPr txBox="1"/>
              <p:nvPr/>
            </p:nvSpPr>
            <p:spPr>
              <a:xfrm>
                <a:off x="10220082" y="2147283"/>
                <a:ext cx="918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1C94DB-09B0-5A39-CBE2-976D90A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082" y="2147283"/>
                <a:ext cx="918192" cy="369332"/>
              </a:xfrm>
              <a:prstGeom prst="rect">
                <a:avLst/>
              </a:prstGeom>
              <a:blipFill>
                <a:blip r:embed="rId11"/>
                <a:stretch>
                  <a:fillRect l="-4110" r="-821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ED5BFED-C4B0-C81C-F88D-49D9DCFAD07C}"/>
              </a:ext>
            </a:extLst>
          </p:cNvPr>
          <p:cNvSpPr txBox="1"/>
          <p:nvPr/>
        </p:nvSpPr>
        <p:spPr>
          <a:xfrm>
            <a:off x="8106136" y="2251537"/>
            <a:ext cx="235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highest bidder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575F8-DD00-BB7A-C38D-95064E051611}"/>
              </a:ext>
            </a:extLst>
          </p:cNvPr>
          <p:cNvSpPr txBox="1"/>
          <p:nvPr/>
        </p:nvSpPr>
        <p:spPr>
          <a:xfrm>
            <a:off x="8106136" y="2623425"/>
            <a:ext cx="235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highest bid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0862D9-482D-5A15-4395-3F9537075AC3}"/>
                  </a:ext>
                </a:extLst>
              </p:cNvPr>
              <p:cNvSpPr txBox="1"/>
              <p:nvPr/>
            </p:nvSpPr>
            <p:spPr>
              <a:xfrm>
                <a:off x="6961676" y="3347245"/>
                <a:ext cx="48313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Price (</a:t>
                </a:r>
                <a:r>
                  <a:rPr lang="en-US" sz="2400" b="1" dirty="0" err="1"/>
                  <a:t>Vickrey</a:t>
                </a:r>
                <a:r>
                  <a:rPr lang="en-US" sz="2400" b="1" dirty="0"/>
                  <a:t>) Auction is DSIC: </a:t>
                </a:r>
                <a:r>
                  <a:rPr lang="en-US" sz="2400" dirty="0"/>
                  <a:t>maxes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’s utility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independent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0862D9-482D-5A15-4395-3F9537075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76" y="3347245"/>
                <a:ext cx="4831364" cy="1200329"/>
              </a:xfrm>
              <a:prstGeom prst="rect">
                <a:avLst/>
              </a:prstGeom>
              <a:blipFill>
                <a:blip r:embed="rId12"/>
                <a:stretch>
                  <a:fillRect l="-2100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1F2EDB-AF05-C0F8-87F2-2878C1DC99F4}"/>
                  </a:ext>
                </a:extLst>
              </p:cNvPr>
              <p:cNvSpPr txBox="1"/>
              <p:nvPr/>
            </p:nvSpPr>
            <p:spPr>
              <a:xfrm>
                <a:off x="6649429" y="4656689"/>
                <a:ext cx="48313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in between,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wins and overpays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 dirty="0" err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3">
                        <a:lumMod val="75000"/>
                      </a:schemeClr>
                    </a:solidFill>
                  </a:rPr>
                  <a:t>: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in between,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loses and gets 0 util instead of positive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1F2EDB-AF05-C0F8-87F2-2878C1DC9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429" y="4656689"/>
                <a:ext cx="4831364" cy="1569660"/>
              </a:xfrm>
              <a:prstGeom prst="rect">
                <a:avLst/>
              </a:prstGeom>
              <a:blipFill>
                <a:blip r:embed="rId13"/>
                <a:stretch>
                  <a:fillRect l="-1837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F4592A1-0743-18A9-4938-0268285281FA}"/>
                  </a:ext>
                </a:extLst>
              </p:cNvPr>
              <p:cNvSpPr/>
              <p:nvPr/>
            </p:nvSpPr>
            <p:spPr>
              <a:xfrm>
                <a:off x="3973703" y="5543486"/>
                <a:ext cx="2122297" cy="559053"/>
              </a:xfrm>
              <a:prstGeom prst="roundRect">
                <a:avLst/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F4592A1-0743-18A9-4938-026828528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03" y="5543486"/>
                <a:ext cx="2122297" cy="559053"/>
              </a:xfrm>
              <a:prstGeom prst="roundRect">
                <a:avLst/>
              </a:prstGeom>
              <a:blipFill>
                <a:blip r:embed="rId14"/>
                <a:stretch>
                  <a:fillRect b="-63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97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23B2-8446-6540-B1B6-E49509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Dominant Strategy Incentive Compatibility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4</a:t>
            </a:fld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8944C3B-2722-F406-9E88-C7C331B40D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30723" r="30914" b="15741"/>
          <a:stretch/>
        </p:blipFill>
        <p:spPr>
          <a:xfrm>
            <a:off x="662667" y="4689970"/>
            <a:ext cx="426367" cy="93644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/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blipFill>
                <a:blip r:embed="rId4"/>
                <a:stretch>
                  <a:fillRect l="-26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0862D9-482D-5A15-4395-3F9537075AC3}"/>
                  </a:ext>
                </a:extLst>
              </p:cNvPr>
              <p:cNvSpPr txBox="1"/>
              <p:nvPr/>
            </p:nvSpPr>
            <p:spPr>
              <a:xfrm>
                <a:off x="6971173" y="4992015"/>
                <a:ext cx="48313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DSIC: </a:t>
                </a:r>
                <a:r>
                  <a:rPr lang="en-US" sz="2400" dirty="0"/>
                  <a:t>maxes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’s utility to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independent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0862D9-482D-5A15-4395-3F9537075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173" y="4992015"/>
                <a:ext cx="4831364" cy="830997"/>
              </a:xfrm>
              <a:prstGeom prst="rect">
                <a:avLst/>
              </a:prstGeom>
              <a:blipFill>
                <a:blip r:embed="rId5"/>
                <a:stretch>
                  <a:fillRect l="-210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F4592A1-0743-18A9-4938-0268285281FA}"/>
                  </a:ext>
                </a:extLst>
              </p:cNvPr>
              <p:cNvSpPr/>
              <p:nvPr/>
            </p:nvSpPr>
            <p:spPr>
              <a:xfrm>
                <a:off x="3973703" y="5543486"/>
                <a:ext cx="2122297" cy="559053"/>
              </a:xfrm>
              <a:prstGeom prst="roundRect">
                <a:avLst/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F4592A1-0743-18A9-4938-0268285281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03" y="5543486"/>
                <a:ext cx="2122297" cy="559053"/>
              </a:xfrm>
              <a:prstGeom prst="roundRect">
                <a:avLst/>
              </a:prstGeom>
              <a:blipFill>
                <a:blip r:embed="rId6"/>
                <a:stretch>
                  <a:fillRect b="-63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2221C0-AE47-AA32-C980-5565541B9784}"/>
                  </a:ext>
                </a:extLst>
              </p:cNvPr>
              <p:cNvSpPr txBox="1"/>
              <p:nvPr/>
            </p:nvSpPr>
            <p:spPr>
              <a:xfrm>
                <a:off x="1616998" y="1698641"/>
                <a:ext cx="93815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   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2221C0-AE47-AA32-C980-5565541B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8" y="1698641"/>
                <a:ext cx="9381528" cy="461665"/>
              </a:xfrm>
              <a:prstGeom prst="rect">
                <a:avLst/>
              </a:prstGeom>
              <a:blipFill>
                <a:blip r:embed="rId7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BD27D21-417A-7B2D-BADE-DAD0D1994400}"/>
              </a:ext>
            </a:extLst>
          </p:cNvPr>
          <p:cNvSpPr txBox="1"/>
          <p:nvPr/>
        </p:nvSpPr>
        <p:spPr>
          <a:xfrm>
            <a:off x="1193474" y="1236976"/>
            <a:ext cx="483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utility for bidding actual value: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A7DE69-B774-41BD-8896-4E3F0F333D27}"/>
              </a:ext>
            </a:extLst>
          </p:cNvPr>
          <p:cNvSpPr txBox="1"/>
          <p:nvPr/>
        </p:nvSpPr>
        <p:spPr>
          <a:xfrm>
            <a:off x="1193474" y="2806068"/>
            <a:ext cx="886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2) DSIC payments are completely determined by the allocation rule: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D07ACD-9787-3223-A55D-1595EDE7EEE3}"/>
              </a:ext>
            </a:extLst>
          </p:cNvPr>
          <p:cNvSpPr txBox="1"/>
          <p:nvPr/>
        </p:nvSpPr>
        <p:spPr>
          <a:xfrm>
            <a:off x="1226854" y="2344403"/>
            <a:ext cx="886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1) The allocation rule must be </a:t>
            </a:r>
            <a:r>
              <a:rPr lang="en-US" sz="2400" b="1" dirty="0"/>
              <a:t>monotone</a:t>
            </a:r>
            <a:r>
              <a:rPr lang="en-US" sz="2400" dirty="0"/>
              <a:t>, or this can’t hold.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0129AD-A7DA-B655-8466-41F2C030A3C3}"/>
                  </a:ext>
                </a:extLst>
              </p:cNvPr>
              <p:cNvSpPr txBox="1"/>
              <p:nvPr/>
            </p:nvSpPr>
            <p:spPr>
              <a:xfrm>
                <a:off x="5253699" y="3279224"/>
                <a:ext cx="6375149" cy="89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–</m:t>
                      </m:r>
                      <m:nary>
                        <m:nary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0129AD-A7DA-B655-8466-41F2C030A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99" y="3279224"/>
                <a:ext cx="6375149" cy="892680"/>
              </a:xfrm>
              <a:prstGeom prst="rect">
                <a:avLst/>
              </a:prstGeom>
              <a:blipFill>
                <a:blip r:embed="rId8"/>
                <a:stretch>
                  <a:fillRect t="-169014" b="-24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88F8FA-98C3-2DF2-DE24-D5DC01EE1D2E}"/>
                  </a:ext>
                </a:extLst>
              </p:cNvPr>
              <p:cNvSpPr txBox="1"/>
              <p:nvPr/>
            </p:nvSpPr>
            <p:spPr>
              <a:xfrm>
                <a:off x="752128" y="3267733"/>
                <a:ext cx="5823858" cy="892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Sup>
                            <m:sSub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88F8FA-98C3-2DF2-DE24-D5DC01EE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28" y="3267733"/>
                <a:ext cx="5823858" cy="892680"/>
              </a:xfrm>
              <a:prstGeom prst="rect">
                <a:avLst/>
              </a:prstGeom>
              <a:blipFill>
                <a:blip r:embed="rId9"/>
                <a:stretch>
                  <a:fillRect t="-169014" b="-24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043173-0606-8FB7-4B3A-339B89DDF32A}"/>
              </a:ext>
            </a:extLst>
          </p:cNvPr>
          <p:cNvCxnSpPr>
            <a:cxnSpLocks/>
          </p:cNvCxnSpPr>
          <p:nvPr/>
        </p:nvCxnSpPr>
        <p:spPr>
          <a:xfrm>
            <a:off x="1688953" y="2160306"/>
            <a:ext cx="170688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394D25-766C-AC3E-F37F-F21626ADB8D4}"/>
              </a:ext>
            </a:extLst>
          </p:cNvPr>
          <p:cNvCxnSpPr>
            <a:cxnSpLocks/>
          </p:cNvCxnSpPr>
          <p:nvPr/>
        </p:nvCxnSpPr>
        <p:spPr>
          <a:xfrm>
            <a:off x="6596233" y="3988842"/>
            <a:ext cx="170688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710D7BE-FEC5-EB45-B653-7D13B60407DC}"/>
              </a:ext>
            </a:extLst>
          </p:cNvPr>
          <p:cNvSpPr/>
          <p:nvPr/>
        </p:nvSpPr>
        <p:spPr>
          <a:xfrm>
            <a:off x="3609157" y="1677860"/>
            <a:ext cx="1438332" cy="5590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D0E20B-993F-CE3A-0ECC-D0BAB98ABFB9}"/>
              </a:ext>
            </a:extLst>
          </p:cNvPr>
          <p:cNvSpPr/>
          <p:nvPr/>
        </p:nvSpPr>
        <p:spPr>
          <a:xfrm>
            <a:off x="1591381" y="3448640"/>
            <a:ext cx="1438332" cy="55905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F7D025-ABE0-C17F-93B9-7626B344A13F}"/>
              </a:ext>
            </a:extLst>
          </p:cNvPr>
          <p:cNvCxnSpPr>
            <a:cxnSpLocks/>
          </p:cNvCxnSpPr>
          <p:nvPr/>
        </p:nvCxnSpPr>
        <p:spPr>
          <a:xfrm>
            <a:off x="8533415" y="4163772"/>
            <a:ext cx="218335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DBE950-B4FA-4D81-A553-794934434CCB}"/>
              </a:ext>
            </a:extLst>
          </p:cNvPr>
          <p:cNvSpPr/>
          <p:nvPr/>
        </p:nvSpPr>
        <p:spPr>
          <a:xfrm rot="20101433">
            <a:off x="125243" y="3339626"/>
            <a:ext cx="1261645" cy="697878"/>
          </a:xfrm>
          <a:prstGeom prst="roundRect">
            <a:avLst/>
          </a:prstGeom>
          <a:solidFill>
            <a:srgbClr val="FFF3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Payment Identity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C081BD0-19B9-1B55-77B2-F8755C2EC5D5}"/>
              </a:ext>
            </a:extLst>
          </p:cNvPr>
          <p:cNvSpPr/>
          <p:nvPr/>
        </p:nvSpPr>
        <p:spPr>
          <a:xfrm>
            <a:off x="10608382" y="2487589"/>
            <a:ext cx="1329817" cy="63695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Myerson’s Lemma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0F24F3E-301D-92A0-D024-F1278D18B110}"/>
              </a:ext>
            </a:extLst>
          </p:cNvPr>
          <p:cNvSpPr/>
          <p:nvPr/>
        </p:nvSpPr>
        <p:spPr>
          <a:xfrm>
            <a:off x="8833180" y="2367603"/>
            <a:ext cx="1483521" cy="4384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implementable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6DCFD0-7574-DD68-1D8F-ED05735A2F20}"/>
              </a:ext>
            </a:extLst>
          </p:cNvPr>
          <p:cNvGrpSpPr/>
          <p:nvPr/>
        </p:nvGrpSpPr>
        <p:grpSpPr>
          <a:xfrm>
            <a:off x="6908807" y="4254829"/>
            <a:ext cx="4714634" cy="2127811"/>
            <a:chOff x="6908807" y="4254829"/>
            <a:chExt cx="4714634" cy="212781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0C0F732-2D50-62AE-87AC-875A3EECAB02}"/>
                </a:ext>
              </a:extLst>
            </p:cNvPr>
            <p:cNvSpPr/>
            <p:nvPr/>
          </p:nvSpPr>
          <p:spPr>
            <a:xfrm>
              <a:off x="6908807" y="4386651"/>
              <a:ext cx="4714634" cy="17599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AD9DABC-8192-2FB3-CEA1-918D94148AE8}"/>
                </a:ext>
              </a:extLst>
            </p:cNvPr>
            <p:cNvGrpSpPr/>
            <p:nvPr/>
          </p:nvGrpSpPr>
          <p:grpSpPr>
            <a:xfrm>
              <a:off x="7304601" y="4254829"/>
              <a:ext cx="3631665" cy="2127811"/>
              <a:chOff x="7304601" y="4254829"/>
              <a:chExt cx="3631665" cy="212781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201140C-6C0F-3653-DF23-A521D6C723CC}"/>
                  </a:ext>
                </a:extLst>
              </p:cNvPr>
              <p:cNvGrpSpPr/>
              <p:nvPr/>
            </p:nvGrpSpPr>
            <p:grpSpPr>
              <a:xfrm>
                <a:off x="7520399" y="4254829"/>
                <a:ext cx="3150708" cy="2127811"/>
                <a:chOff x="2782954" y="1579623"/>
                <a:chExt cx="6586410" cy="4448091"/>
              </a:xfrm>
            </p:grpSpPr>
            <p:sp>
              <p:nvSpPr>
                <p:cNvPr id="7" name="Freeform 6">
                  <a:extLst>
                    <a:ext uri="{FF2B5EF4-FFF2-40B4-BE49-F238E27FC236}">
                      <a16:creationId xmlns:a16="http://schemas.microsoft.com/office/drawing/2014/main" id="{DCDF5A09-58F3-908B-B20F-7C21DC75FAE2}"/>
                    </a:ext>
                  </a:extLst>
                </p:cNvPr>
                <p:cNvSpPr/>
                <p:nvPr/>
              </p:nvSpPr>
              <p:spPr>
                <a:xfrm>
                  <a:off x="3129171" y="2095963"/>
                  <a:ext cx="3474720" cy="3438144"/>
                </a:xfrm>
                <a:custGeom>
                  <a:avLst/>
                  <a:gdLst>
                    <a:gd name="connsiteX0" fmla="*/ 0 w 3474720"/>
                    <a:gd name="connsiteY0" fmla="*/ 3413760 h 3438144"/>
                    <a:gd name="connsiteX1" fmla="*/ 292608 w 3474720"/>
                    <a:gd name="connsiteY1" fmla="*/ 3377184 h 3438144"/>
                    <a:gd name="connsiteX2" fmla="*/ 597408 w 3474720"/>
                    <a:gd name="connsiteY2" fmla="*/ 3291840 h 3438144"/>
                    <a:gd name="connsiteX3" fmla="*/ 780288 w 3474720"/>
                    <a:gd name="connsiteY3" fmla="*/ 3145536 h 3438144"/>
                    <a:gd name="connsiteX4" fmla="*/ 1072896 w 3474720"/>
                    <a:gd name="connsiteY4" fmla="*/ 2950464 h 3438144"/>
                    <a:gd name="connsiteX5" fmla="*/ 1365504 w 3474720"/>
                    <a:gd name="connsiteY5" fmla="*/ 2633472 h 3438144"/>
                    <a:gd name="connsiteX6" fmla="*/ 1572768 w 3474720"/>
                    <a:gd name="connsiteY6" fmla="*/ 2304288 h 3438144"/>
                    <a:gd name="connsiteX7" fmla="*/ 1682496 w 3474720"/>
                    <a:gd name="connsiteY7" fmla="*/ 1987296 h 3438144"/>
                    <a:gd name="connsiteX8" fmla="*/ 1731264 w 3474720"/>
                    <a:gd name="connsiteY8" fmla="*/ 1719072 h 3438144"/>
                    <a:gd name="connsiteX9" fmla="*/ 1731264 w 3474720"/>
                    <a:gd name="connsiteY9" fmla="*/ 1487424 h 3438144"/>
                    <a:gd name="connsiteX10" fmla="*/ 1816608 w 3474720"/>
                    <a:gd name="connsiteY10" fmla="*/ 1207008 h 3438144"/>
                    <a:gd name="connsiteX11" fmla="*/ 2011680 w 3474720"/>
                    <a:gd name="connsiteY11" fmla="*/ 865632 h 3438144"/>
                    <a:gd name="connsiteX12" fmla="*/ 2304288 w 3474720"/>
                    <a:gd name="connsiteY12" fmla="*/ 633984 h 3438144"/>
                    <a:gd name="connsiteX13" fmla="*/ 2596896 w 3474720"/>
                    <a:gd name="connsiteY13" fmla="*/ 426720 h 3438144"/>
                    <a:gd name="connsiteX14" fmla="*/ 2926080 w 3474720"/>
                    <a:gd name="connsiteY14" fmla="*/ 243840 h 3438144"/>
                    <a:gd name="connsiteX15" fmla="*/ 3279648 w 3474720"/>
                    <a:gd name="connsiteY15" fmla="*/ 85344 h 3438144"/>
                    <a:gd name="connsiteX16" fmla="*/ 3450336 w 3474720"/>
                    <a:gd name="connsiteY16" fmla="*/ 0 h 3438144"/>
                    <a:gd name="connsiteX17" fmla="*/ 3474720 w 3474720"/>
                    <a:gd name="connsiteY17" fmla="*/ 0 h 3438144"/>
                    <a:gd name="connsiteX18" fmla="*/ 3450336 w 3474720"/>
                    <a:gd name="connsiteY18" fmla="*/ 3438144 h 3438144"/>
                    <a:gd name="connsiteX19" fmla="*/ 0 w 3474720"/>
                    <a:gd name="connsiteY19" fmla="*/ 3413760 h 3438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474720" h="3438144">
                      <a:moveTo>
                        <a:pt x="0" y="3413760"/>
                      </a:moveTo>
                      <a:lnTo>
                        <a:pt x="292608" y="3377184"/>
                      </a:lnTo>
                      <a:lnTo>
                        <a:pt x="597408" y="3291840"/>
                      </a:lnTo>
                      <a:lnTo>
                        <a:pt x="780288" y="3145536"/>
                      </a:lnTo>
                      <a:lnTo>
                        <a:pt x="1072896" y="2950464"/>
                      </a:lnTo>
                      <a:lnTo>
                        <a:pt x="1365504" y="2633472"/>
                      </a:lnTo>
                      <a:lnTo>
                        <a:pt x="1572768" y="2304288"/>
                      </a:lnTo>
                      <a:lnTo>
                        <a:pt x="1682496" y="1987296"/>
                      </a:lnTo>
                      <a:lnTo>
                        <a:pt x="1731264" y="1719072"/>
                      </a:lnTo>
                      <a:lnTo>
                        <a:pt x="1731264" y="1487424"/>
                      </a:lnTo>
                      <a:lnTo>
                        <a:pt x="1816608" y="1207008"/>
                      </a:lnTo>
                      <a:lnTo>
                        <a:pt x="2011680" y="865632"/>
                      </a:lnTo>
                      <a:lnTo>
                        <a:pt x="2304288" y="633984"/>
                      </a:lnTo>
                      <a:lnTo>
                        <a:pt x="2596896" y="426720"/>
                      </a:lnTo>
                      <a:lnTo>
                        <a:pt x="2926080" y="243840"/>
                      </a:lnTo>
                      <a:lnTo>
                        <a:pt x="3279648" y="85344"/>
                      </a:lnTo>
                      <a:lnTo>
                        <a:pt x="3450336" y="0"/>
                      </a:lnTo>
                      <a:lnTo>
                        <a:pt x="3474720" y="0"/>
                      </a:lnTo>
                      <a:lnTo>
                        <a:pt x="3450336" y="3438144"/>
                      </a:lnTo>
                      <a:lnTo>
                        <a:pt x="0" y="3413760"/>
                      </a:lnTo>
                      <a:close/>
                    </a:path>
                  </a:pathLst>
                </a:custGeom>
                <a:pattFill prst="ltVert">
                  <a:fgClr>
                    <a:schemeClr val="bg1"/>
                  </a:fgClr>
                  <a:bgClr>
                    <a:schemeClr val="accent5">
                      <a:lumMod val="60000"/>
                      <a:lumOff val="40000"/>
                    </a:schemeClr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5B38FFC1-D829-3C08-9C2F-CE3D7632C347}"/>
                    </a:ext>
                  </a:extLst>
                </p:cNvPr>
                <p:cNvSpPr/>
                <p:nvPr/>
              </p:nvSpPr>
              <p:spPr>
                <a:xfrm>
                  <a:off x="3115340" y="2126512"/>
                  <a:ext cx="3466213" cy="3413051"/>
                </a:xfrm>
                <a:custGeom>
                  <a:avLst/>
                  <a:gdLst>
                    <a:gd name="connsiteX0" fmla="*/ 0 w 3466213"/>
                    <a:gd name="connsiteY0" fmla="*/ 3413051 h 3413051"/>
                    <a:gd name="connsiteX1" fmla="*/ 212651 w 3466213"/>
                    <a:gd name="connsiteY1" fmla="*/ 3402418 h 3413051"/>
                    <a:gd name="connsiteX2" fmla="*/ 584790 w 3466213"/>
                    <a:gd name="connsiteY2" fmla="*/ 3264195 h 3413051"/>
                    <a:gd name="connsiteX3" fmla="*/ 850604 w 3466213"/>
                    <a:gd name="connsiteY3" fmla="*/ 3136604 h 3413051"/>
                    <a:gd name="connsiteX4" fmla="*/ 1116418 w 3466213"/>
                    <a:gd name="connsiteY4" fmla="*/ 2902688 h 3413051"/>
                    <a:gd name="connsiteX5" fmla="*/ 1403497 w 3466213"/>
                    <a:gd name="connsiteY5" fmla="*/ 2583711 h 3413051"/>
                    <a:gd name="connsiteX6" fmla="*/ 1605516 w 3466213"/>
                    <a:gd name="connsiteY6" fmla="*/ 2275367 h 3413051"/>
                    <a:gd name="connsiteX7" fmla="*/ 1733107 w 3466213"/>
                    <a:gd name="connsiteY7" fmla="*/ 1828800 h 3413051"/>
                    <a:gd name="connsiteX8" fmla="*/ 1743739 w 3466213"/>
                    <a:gd name="connsiteY8" fmla="*/ 1573618 h 3413051"/>
                    <a:gd name="connsiteX9" fmla="*/ 1754372 w 3466213"/>
                    <a:gd name="connsiteY9" fmla="*/ 1329069 h 3413051"/>
                    <a:gd name="connsiteX10" fmla="*/ 1892595 w 3466213"/>
                    <a:gd name="connsiteY10" fmla="*/ 1127051 h 3413051"/>
                    <a:gd name="connsiteX11" fmla="*/ 2073348 w 3466213"/>
                    <a:gd name="connsiteY11" fmla="*/ 871869 h 3413051"/>
                    <a:gd name="connsiteX12" fmla="*/ 2254102 w 3466213"/>
                    <a:gd name="connsiteY12" fmla="*/ 680483 h 3413051"/>
                    <a:gd name="connsiteX13" fmla="*/ 2477386 w 3466213"/>
                    <a:gd name="connsiteY13" fmla="*/ 478465 h 3413051"/>
                    <a:gd name="connsiteX14" fmla="*/ 2806995 w 3466213"/>
                    <a:gd name="connsiteY14" fmla="*/ 297711 h 3413051"/>
                    <a:gd name="connsiteX15" fmla="*/ 3125972 w 3466213"/>
                    <a:gd name="connsiteY15" fmla="*/ 170121 h 3413051"/>
                    <a:gd name="connsiteX16" fmla="*/ 3359888 w 3466213"/>
                    <a:gd name="connsiteY16" fmla="*/ 63795 h 3413051"/>
                    <a:gd name="connsiteX17" fmla="*/ 3466213 w 3466213"/>
                    <a:gd name="connsiteY17" fmla="*/ 0 h 3413051"/>
                    <a:gd name="connsiteX18" fmla="*/ 31897 w 3466213"/>
                    <a:gd name="connsiteY18" fmla="*/ 21265 h 3413051"/>
                    <a:gd name="connsiteX19" fmla="*/ 0 w 3466213"/>
                    <a:gd name="connsiteY19" fmla="*/ 3413051 h 3413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3466213" h="3413051">
                      <a:moveTo>
                        <a:pt x="0" y="3413051"/>
                      </a:moveTo>
                      <a:lnTo>
                        <a:pt x="212651" y="3402418"/>
                      </a:lnTo>
                      <a:lnTo>
                        <a:pt x="584790" y="3264195"/>
                      </a:lnTo>
                      <a:lnTo>
                        <a:pt x="850604" y="3136604"/>
                      </a:lnTo>
                      <a:lnTo>
                        <a:pt x="1116418" y="2902688"/>
                      </a:lnTo>
                      <a:lnTo>
                        <a:pt x="1403497" y="2583711"/>
                      </a:lnTo>
                      <a:lnTo>
                        <a:pt x="1605516" y="2275367"/>
                      </a:lnTo>
                      <a:lnTo>
                        <a:pt x="1733107" y="1828800"/>
                      </a:lnTo>
                      <a:lnTo>
                        <a:pt x="1743739" y="1573618"/>
                      </a:lnTo>
                      <a:lnTo>
                        <a:pt x="1754372" y="1329069"/>
                      </a:lnTo>
                      <a:lnTo>
                        <a:pt x="1892595" y="1127051"/>
                      </a:lnTo>
                      <a:lnTo>
                        <a:pt x="2073348" y="871869"/>
                      </a:lnTo>
                      <a:lnTo>
                        <a:pt x="2254102" y="680483"/>
                      </a:lnTo>
                      <a:lnTo>
                        <a:pt x="2477386" y="478465"/>
                      </a:lnTo>
                      <a:lnTo>
                        <a:pt x="2806995" y="297711"/>
                      </a:lnTo>
                      <a:lnTo>
                        <a:pt x="3125972" y="170121"/>
                      </a:lnTo>
                      <a:lnTo>
                        <a:pt x="3359888" y="63795"/>
                      </a:lnTo>
                      <a:lnTo>
                        <a:pt x="3466213" y="0"/>
                      </a:lnTo>
                      <a:lnTo>
                        <a:pt x="31897" y="21265"/>
                      </a:lnTo>
                      <a:lnTo>
                        <a:pt x="0" y="3413051"/>
                      </a:lnTo>
                      <a:close/>
                    </a:path>
                  </a:pathLst>
                </a:custGeom>
                <a:pattFill prst="ltHorz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E0AD0451-3099-BAEB-8103-E149E0A7780E}"/>
                    </a:ext>
                  </a:extLst>
                </p:cNvPr>
                <p:cNvCxnSpPr/>
                <p:nvPr/>
              </p:nvCxnSpPr>
              <p:spPr>
                <a:xfrm>
                  <a:off x="3122255" y="1579623"/>
                  <a:ext cx="0" cy="3954484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CADC457-DE53-F296-D35E-EB8C205A6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06490" y="5545027"/>
                  <a:ext cx="5322806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B310EA2-BE3C-A875-16DF-BD332A4C23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73468" y="5448660"/>
                      <a:ext cx="505273" cy="5790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B310EA2-BE3C-A875-16DF-BD332A4C23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73468" y="5448660"/>
                      <a:ext cx="505273" cy="5790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91D4DBA1-4713-2EE3-5365-88CED9F342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5985" y="1612643"/>
                      <a:ext cx="18396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91D4DBA1-4713-2EE3-5365-88CED9F342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5985" y="1612643"/>
                      <a:ext cx="183961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5000" r="-112500" b="-1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364CBA11-2DEE-5E3C-C709-6F10CD4FDB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2954" y="5291650"/>
                      <a:ext cx="1811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364CBA11-2DEE-5E3C-C709-6F10CD4FDB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2954" y="5291650"/>
                      <a:ext cx="181140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75000" r="-112500" b="-10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5E2D50D-4D62-F9D7-5C83-5EED248171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0915" y="1896462"/>
                      <a:ext cx="855282" cy="5204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05E2D50D-4D62-F9D7-5C83-5EED248171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50915" y="1896462"/>
                      <a:ext cx="855282" cy="52047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2121" t="-5000" r="-24242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5C2C57F-38A2-C969-1092-21F1450B39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2670" y="2933846"/>
                      <a:ext cx="2366694" cy="52047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ctrlPr>
                                  <a:rPr lang="en-US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□</m:t>
                                </m:r>
                              </m:e>
                            </m:box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B5C2C57F-38A2-C969-1092-21F1450B39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02670" y="2933846"/>
                      <a:ext cx="2366694" cy="52047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5556" r="-14444" b="-476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6FB1E1C-8F07-DDB8-C308-1BBADFB9DB26}"/>
                    </a:ext>
                  </a:extLst>
                </p:cNvPr>
                <p:cNvSpPr txBox="1"/>
                <p:nvPr/>
              </p:nvSpPr>
              <p:spPr>
                <a:xfrm>
                  <a:off x="3273504" y="2306721"/>
                  <a:ext cx="1935656" cy="67556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/>
                    <a:t>payment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FA608F-F8AD-190A-CB6F-5D933365B043}"/>
                    </a:ext>
                  </a:extLst>
                </p:cNvPr>
                <p:cNvSpPr txBox="1"/>
                <p:nvPr/>
              </p:nvSpPr>
              <p:spPr>
                <a:xfrm>
                  <a:off x="4951767" y="4536551"/>
                  <a:ext cx="1438188" cy="67556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/>
                    <a:t>utility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EFAE348-F890-DD69-DE76-1E9B560ACD05}"/>
                    </a:ext>
                  </a:extLst>
                </p:cNvPr>
                <p:cNvCxnSpPr/>
                <p:nvPr/>
              </p:nvCxnSpPr>
              <p:spPr>
                <a:xfrm>
                  <a:off x="6589346" y="1590543"/>
                  <a:ext cx="0" cy="3954484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93B2727F-CB83-1676-83D7-187F5F61F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22255" y="2156076"/>
                  <a:ext cx="3467091" cy="0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75000"/>
                    </a:schemeClr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urved Connector 19">
                  <a:extLst>
                    <a:ext uri="{FF2B5EF4-FFF2-40B4-BE49-F238E27FC236}">
                      <a16:creationId xmlns:a16="http://schemas.microsoft.com/office/drawing/2014/main" id="{031A4D6E-23D4-9959-6B27-C797067A5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22256" y="1828801"/>
                  <a:ext cx="5307041" cy="3705306"/>
                </a:xfrm>
                <a:prstGeom prst="curvedConnector3">
                  <a:avLst>
                    <a:gd name="adj1" fmla="val 32770"/>
                  </a:avLst>
                </a:prstGeom>
                <a:ln w="381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2B6E37-B982-66AB-795F-C626FC180455}"/>
                  </a:ext>
                </a:extLst>
              </p:cNvPr>
              <p:cNvSpPr txBox="1"/>
              <p:nvPr/>
            </p:nvSpPr>
            <p:spPr>
              <a:xfrm>
                <a:off x="10248287" y="5974380"/>
                <a:ext cx="687979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value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0324FE9-2415-A373-EC45-D3373DD1E012}"/>
                  </a:ext>
                </a:extLst>
              </p:cNvPr>
              <p:cNvSpPr txBox="1"/>
              <p:nvPr/>
            </p:nvSpPr>
            <p:spPr>
              <a:xfrm rot="16200000">
                <a:off x="6948550" y="5033217"/>
                <a:ext cx="103526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allocation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95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1" grpId="0"/>
      <p:bldP spid="4" grpId="0"/>
      <p:bldP spid="9" grpId="0" animBg="1"/>
      <p:bldP spid="10" grpId="0" animBg="1"/>
      <p:bldP spid="14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BCCAF5A-D78F-204C-B630-23C550548419}"/>
              </a:ext>
            </a:extLst>
          </p:cNvPr>
          <p:cNvSpPr txBox="1"/>
          <p:nvPr/>
        </p:nvSpPr>
        <p:spPr>
          <a:xfrm>
            <a:off x="6008469" y="1890401"/>
            <a:ext cx="235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Output: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allocation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payment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6E955E-8834-2F4D-A99C-1B3444265405}"/>
              </a:ext>
            </a:extLst>
          </p:cNvPr>
          <p:cNvSpPr txBox="1"/>
          <p:nvPr/>
        </p:nvSpPr>
        <p:spPr>
          <a:xfrm>
            <a:off x="744428" y="1890401"/>
            <a:ext cx="2921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Input: </a:t>
            </a:r>
            <a:r>
              <a:rPr lang="en-US" sz="2400" dirty="0"/>
              <a:t>Strategic bids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B7FFE2-2AD3-0944-A2CD-64C0C47DC72A}"/>
              </a:ext>
            </a:extLst>
          </p:cNvPr>
          <p:cNvSpPr txBox="1"/>
          <p:nvPr/>
        </p:nvSpPr>
        <p:spPr>
          <a:xfrm>
            <a:off x="2023984" y="1236301"/>
            <a:ext cx="651925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Objective: </a:t>
            </a:r>
            <a:r>
              <a:rPr lang="en-US" sz="2400" dirty="0"/>
              <a:t>Maximize value of the allocation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123B2-8446-6540-B1B6-E49509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Maximize Social Welfare: 1</a:t>
            </a:r>
            <a:r>
              <a:rPr lang="en-US" baseline="30000" dirty="0"/>
              <a:t>st</a:t>
            </a:r>
            <a:r>
              <a:rPr lang="en-US" dirty="0"/>
              <a:t> Price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028355-B18F-F34E-827B-62DB0E0D842B}"/>
                  </a:ext>
                </a:extLst>
              </p:cNvPr>
              <p:cNvSpPr txBox="1"/>
              <p:nvPr/>
            </p:nvSpPr>
            <p:spPr>
              <a:xfrm>
                <a:off x="10282852" y="2653780"/>
                <a:ext cx="3813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8028355-B18F-F34E-827B-62DB0E0D8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852" y="2653780"/>
                <a:ext cx="381386" cy="369332"/>
              </a:xfrm>
              <a:prstGeom prst="rect">
                <a:avLst/>
              </a:prstGeom>
              <a:blipFill>
                <a:blip r:embed="rId3"/>
                <a:stretch>
                  <a:fillRect l="-19355" r="-645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B8944C3B-2722-F406-9E88-C7C331B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30723" r="30914" b="15741"/>
          <a:stretch/>
        </p:blipFill>
        <p:spPr>
          <a:xfrm>
            <a:off x="662667" y="4689970"/>
            <a:ext cx="426367" cy="93644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/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blipFill>
                <a:blip r:embed="rId5"/>
                <a:stretch>
                  <a:fillRect l="-26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6EDB09D-8F68-DCAE-384F-1D480F23FFBC}"/>
              </a:ext>
            </a:extLst>
          </p:cNvPr>
          <p:cNvGrpSpPr/>
          <p:nvPr/>
        </p:nvGrpSpPr>
        <p:grpSpPr>
          <a:xfrm>
            <a:off x="1861711" y="2185122"/>
            <a:ext cx="4485486" cy="2467940"/>
            <a:chOff x="2023984" y="2363593"/>
            <a:chExt cx="5381031" cy="29606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9BD56E-2E85-AFEF-999F-E6F1A32604BF}"/>
                </a:ext>
              </a:extLst>
            </p:cNvPr>
            <p:cNvGrpSpPr/>
            <p:nvPr/>
          </p:nvGrpSpPr>
          <p:grpSpPr>
            <a:xfrm>
              <a:off x="2027574" y="2363593"/>
              <a:ext cx="5377441" cy="2960674"/>
              <a:chOff x="2027574" y="2363593"/>
              <a:chExt cx="5377441" cy="296067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30848B-885E-084B-AFA1-1E13099B4429}"/>
                  </a:ext>
                </a:extLst>
              </p:cNvPr>
              <p:cNvGrpSpPr/>
              <p:nvPr/>
            </p:nvGrpSpPr>
            <p:grpSpPr>
              <a:xfrm>
                <a:off x="2626504" y="2363593"/>
                <a:ext cx="4778511" cy="2960674"/>
                <a:chOff x="2009161" y="2193313"/>
                <a:chExt cx="4778511" cy="296067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4AD9D94-779D-3045-B785-46CB7996630D}"/>
                    </a:ext>
                  </a:extLst>
                </p:cNvPr>
                <p:cNvGrpSpPr/>
                <p:nvPr/>
              </p:nvGrpSpPr>
              <p:grpSpPr>
                <a:xfrm>
                  <a:off x="2009161" y="2193313"/>
                  <a:ext cx="4778511" cy="2960674"/>
                  <a:chOff x="2351888" y="2757200"/>
                  <a:chExt cx="3594833" cy="2227290"/>
                </a:xfrm>
              </p:grpSpPr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7270860C-471D-2F4E-885F-3E1F46F2CEC3}"/>
                      </a:ext>
                    </a:extLst>
                  </p:cNvPr>
                  <p:cNvSpPr/>
                  <p:nvPr/>
                </p:nvSpPr>
                <p:spPr>
                  <a:xfrm>
                    <a:off x="3316260" y="2757200"/>
                    <a:ext cx="2227290" cy="2227290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solidFill>
                          <a:schemeClr val="tx1"/>
                        </a:solidFill>
                      </a:rPr>
                      <a:t>Mechanism</a:t>
                    </a:r>
                  </a:p>
                </p:txBody>
              </p: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4CA084D1-1BBD-7249-AC76-7D75E33F35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1888" y="3909167"/>
                    <a:ext cx="957732" cy="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493549C4-647D-294F-B50D-6878701200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0190" y="3915324"/>
                    <a:ext cx="39653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97357AF-1FE4-1B4C-9C30-4491D5D6E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2725450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B6EAE085-656D-8A43-BA98-C0032E1E4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4164546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C308053-449B-9841-86D4-AD06B53F9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4619013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DD772F3-63C5-4543-AFEC-6A2D6BF2BF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3224537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BB9C0EB-5015-E240-8DC2-15E7D8470E9A}"/>
                  </a:ext>
                </a:extLst>
              </p:cNvPr>
              <p:cNvGrpSpPr/>
              <p:nvPr/>
            </p:nvGrpSpPr>
            <p:grpSpPr>
              <a:xfrm>
                <a:off x="2027574" y="2688432"/>
                <a:ext cx="375231" cy="2261447"/>
                <a:chOff x="2505886" y="3194880"/>
                <a:chExt cx="375231" cy="226144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5086995"/>
                      <a:ext cx="375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5086995"/>
                      <a:ext cx="375231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5385" r="-7692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3194880"/>
                      <a:ext cx="36811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3194880"/>
                      <a:ext cx="368113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6000" r="-8000"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4160567"/>
                      <a:ext cx="375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4160567"/>
                      <a:ext cx="37523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385" r="-3846"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/>
                <p:nvPr/>
              </p:nvSpPr>
              <p:spPr>
                <a:xfrm>
                  <a:off x="2027573" y="3163939"/>
                  <a:ext cx="37523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573" y="3163939"/>
                  <a:ext cx="375231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5385" r="-3846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/>
                <p:nvPr/>
              </p:nvSpPr>
              <p:spPr>
                <a:xfrm>
                  <a:off x="2023984" y="4117333"/>
                  <a:ext cx="36849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984" y="4117333"/>
                  <a:ext cx="36849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8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1C94DB-09B0-5A39-CBE2-976D90AC5A9B}"/>
                  </a:ext>
                </a:extLst>
              </p:cNvPr>
              <p:cNvSpPr txBox="1"/>
              <p:nvPr/>
            </p:nvSpPr>
            <p:spPr>
              <a:xfrm>
                <a:off x="10220082" y="2147283"/>
                <a:ext cx="91819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F1C94DB-09B0-5A39-CBE2-976D90A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082" y="2147283"/>
                <a:ext cx="918192" cy="369332"/>
              </a:xfrm>
              <a:prstGeom prst="rect">
                <a:avLst/>
              </a:prstGeom>
              <a:blipFill>
                <a:blip r:embed="rId11"/>
                <a:stretch>
                  <a:fillRect l="-4110" r="-821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ED5BFED-C4B0-C81C-F88D-49D9DCFAD07C}"/>
              </a:ext>
            </a:extLst>
          </p:cNvPr>
          <p:cNvSpPr txBox="1"/>
          <p:nvPr/>
        </p:nvSpPr>
        <p:spPr>
          <a:xfrm>
            <a:off x="8106136" y="2251537"/>
            <a:ext cx="235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highest bidder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575F8-DD00-BB7A-C38D-95064E051611}"/>
              </a:ext>
            </a:extLst>
          </p:cNvPr>
          <p:cNvSpPr txBox="1"/>
          <p:nvPr/>
        </p:nvSpPr>
        <p:spPr>
          <a:xfrm>
            <a:off x="8106136" y="2623425"/>
            <a:ext cx="235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own bid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0862D9-482D-5A15-4395-3F9537075AC3}"/>
                  </a:ext>
                </a:extLst>
              </p:cNvPr>
              <p:cNvSpPr txBox="1"/>
              <p:nvPr/>
            </p:nvSpPr>
            <p:spPr>
              <a:xfrm>
                <a:off x="6961676" y="3347245"/>
                <a:ext cx="40034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1</a:t>
                </a:r>
                <a:r>
                  <a:rPr lang="en-US" sz="2400" b="1" baseline="30000" dirty="0"/>
                  <a:t>st</a:t>
                </a:r>
                <a:r>
                  <a:rPr lang="en-US" sz="2400" b="1" dirty="0"/>
                  <a:t> Price Auction is not DSIC: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means utility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better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0862D9-482D-5A15-4395-3F9537075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76" y="3347245"/>
                <a:ext cx="4003470" cy="1200329"/>
              </a:xfrm>
              <a:prstGeom prst="rect">
                <a:avLst/>
              </a:prstGeom>
              <a:blipFill>
                <a:blip r:embed="rId12"/>
                <a:stretch>
                  <a:fillRect l="-2532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0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480A06-38CE-BEF2-5EEA-CE4DECF03D05}"/>
                  </a:ext>
                </a:extLst>
              </p:cNvPr>
              <p:cNvSpPr txBox="1"/>
              <p:nvPr/>
            </p:nvSpPr>
            <p:spPr>
              <a:xfrm>
                <a:off x="1098180" y="1202130"/>
                <a:ext cx="9510202" cy="1732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bidder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’s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drawn from a distribution with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common knowledge to all bidders and the auctioneer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480A06-38CE-BEF2-5EEA-CE4DECF03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80" y="1202130"/>
                <a:ext cx="9510202" cy="1732269"/>
              </a:xfrm>
              <a:prstGeom prst="rect">
                <a:avLst/>
              </a:prstGeom>
              <a:blipFill>
                <a:blip r:embed="rId3"/>
                <a:stretch>
                  <a:fillRect l="-1067" t="-2190" b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FB7FFE2-2AD3-0944-A2CD-64C0C47DC72A}"/>
              </a:ext>
            </a:extLst>
          </p:cNvPr>
          <p:cNvSpPr txBox="1"/>
          <p:nvPr/>
        </p:nvSpPr>
        <p:spPr>
          <a:xfrm>
            <a:off x="4229233" y="2520057"/>
            <a:ext cx="6987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 ante: </a:t>
            </a:r>
            <a:r>
              <a:rPr lang="en-US" sz="2400" dirty="0"/>
              <a:t>no values are known. mechanism announced.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123B2-8446-6540-B1B6-E49509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Setting: Stages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6</a:t>
            </a:fld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8944C3B-2722-F406-9E88-C7C331B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30723" r="30914" b="15741"/>
          <a:stretch/>
        </p:blipFill>
        <p:spPr>
          <a:xfrm>
            <a:off x="662667" y="4689970"/>
            <a:ext cx="426367" cy="93644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/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854" y="4539757"/>
                <a:ext cx="3314462" cy="1200329"/>
              </a:xfrm>
              <a:prstGeom prst="rect">
                <a:avLst/>
              </a:prstGeom>
              <a:blipFill>
                <a:blip r:embed="rId6"/>
                <a:stretch>
                  <a:fillRect l="-26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6EDB09D-8F68-DCAE-384F-1D480F23FFBC}"/>
              </a:ext>
            </a:extLst>
          </p:cNvPr>
          <p:cNvGrpSpPr/>
          <p:nvPr/>
        </p:nvGrpSpPr>
        <p:grpSpPr>
          <a:xfrm>
            <a:off x="973801" y="3062685"/>
            <a:ext cx="2521119" cy="1387134"/>
            <a:chOff x="2023984" y="2363593"/>
            <a:chExt cx="5381031" cy="29606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9BD56E-2E85-AFEF-999F-E6F1A32604BF}"/>
                </a:ext>
              </a:extLst>
            </p:cNvPr>
            <p:cNvGrpSpPr/>
            <p:nvPr/>
          </p:nvGrpSpPr>
          <p:grpSpPr>
            <a:xfrm>
              <a:off x="2027574" y="2363593"/>
              <a:ext cx="5377441" cy="2960674"/>
              <a:chOff x="2027574" y="2363593"/>
              <a:chExt cx="5377441" cy="296067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30848B-885E-084B-AFA1-1E13099B4429}"/>
                  </a:ext>
                </a:extLst>
              </p:cNvPr>
              <p:cNvGrpSpPr/>
              <p:nvPr/>
            </p:nvGrpSpPr>
            <p:grpSpPr>
              <a:xfrm>
                <a:off x="2626504" y="2363593"/>
                <a:ext cx="4778511" cy="2960674"/>
                <a:chOff x="2009161" y="2193313"/>
                <a:chExt cx="4778511" cy="296067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4AD9D94-779D-3045-B785-46CB7996630D}"/>
                    </a:ext>
                  </a:extLst>
                </p:cNvPr>
                <p:cNvGrpSpPr/>
                <p:nvPr/>
              </p:nvGrpSpPr>
              <p:grpSpPr>
                <a:xfrm>
                  <a:off x="2009161" y="2193313"/>
                  <a:ext cx="4778511" cy="2960674"/>
                  <a:chOff x="2351888" y="2757200"/>
                  <a:chExt cx="3594833" cy="2227290"/>
                </a:xfrm>
              </p:grpSpPr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7270860C-471D-2F4E-885F-3E1F46F2CEC3}"/>
                      </a:ext>
                    </a:extLst>
                  </p:cNvPr>
                  <p:cNvSpPr/>
                  <p:nvPr/>
                </p:nvSpPr>
                <p:spPr>
                  <a:xfrm>
                    <a:off x="3316260" y="2757200"/>
                    <a:ext cx="2227290" cy="2227290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Mechanism</a:t>
                    </a:r>
                  </a:p>
                </p:txBody>
              </p: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4CA084D1-1BBD-7249-AC76-7D75E33F35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1888" y="3909167"/>
                    <a:ext cx="957732" cy="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493549C4-647D-294F-B50D-6878701200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0190" y="3915324"/>
                    <a:ext cx="39653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97357AF-1FE4-1B4C-9C30-4491D5D6E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2725450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B6EAE085-656D-8A43-BA98-C0032E1E4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4164546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C308053-449B-9841-86D4-AD06B53F9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4619013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DD772F3-63C5-4543-AFEC-6A2D6BF2BF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3224537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BB9C0EB-5015-E240-8DC2-15E7D8470E9A}"/>
                  </a:ext>
                </a:extLst>
              </p:cNvPr>
              <p:cNvGrpSpPr/>
              <p:nvPr/>
            </p:nvGrpSpPr>
            <p:grpSpPr>
              <a:xfrm>
                <a:off x="2027574" y="2688432"/>
                <a:ext cx="455323" cy="2351956"/>
                <a:chOff x="2505886" y="3194880"/>
                <a:chExt cx="455323" cy="23519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5086996"/>
                      <a:ext cx="455323" cy="459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5086996"/>
                      <a:ext cx="455323" cy="45984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2222" r="-11111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3194880"/>
                      <a:ext cx="446427" cy="459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3194880"/>
                      <a:ext cx="446427" cy="45984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2222" r="-5556" b="-105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4160566"/>
                      <a:ext cx="455323" cy="459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4160566"/>
                      <a:ext cx="455323" cy="45984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2222" r="-5556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/>
                <p:nvPr/>
              </p:nvSpPr>
              <p:spPr>
                <a:xfrm>
                  <a:off x="2027574" y="3163939"/>
                  <a:ext cx="455323" cy="459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574" y="3163939"/>
                  <a:ext cx="455323" cy="459840"/>
                </a:xfrm>
                <a:prstGeom prst="rect">
                  <a:avLst/>
                </a:prstGeom>
                <a:blipFill>
                  <a:blip r:embed="rId10"/>
                  <a:stretch>
                    <a:fillRect l="-22222" r="-555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/>
                <p:nvPr/>
              </p:nvSpPr>
              <p:spPr>
                <a:xfrm>
                  <a:off x="2023984" y="4117334"/>
                  <a:ext cx="455323" cy="459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984" y="4117334"/>
                  <a:ext cx="455323" cy="459840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5556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DB240D-5412-B251-17EC-6692FA4DB633}"/>
                  </a:ext>
                </a:extLst>
              </p:cNvPr>
              <p:cNvSpPr txBox="1"/>
              <p:nvPr/>
            </p:nvSpPr>
            <p:spPr>
              <a:xfrm>
                <a:off x="4229234" y="3116098"/>
                <a:ext cx="65192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interim: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knows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Bayesian updates given this</a:t>
                </a:r>
              </a:p>
              <a:p>
                <a:r>
                  <a:rPr lang="en-US" sz="2400" dirty="0"/>
                  <a:t>	  bidders submit bids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DB240D-5412-B251-17EC-6692FA4DB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234" y="3116098"/>
                <a:ext cx="6519253" cy="830997"/>
              </a:xfrm>
              <a:prstGeom prst="rect">
                <a:avLst/>
              </a:prstGeom>
              <a:blipFill>
                <a:blip r:embed="rId13"/>
                <a:stretch>
                  <a:fillRect l="-1556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175028-6FA4-EFB0-AAA8-A0872EC0E585}"/>
                  </a:ext>
                </a:extLst>
              </p:cNvPr>
              <p:cNvSpPr txBox="1"/>
              <p:nvPr/>
            </p:nvSpPr>
            <p:spPr>
              <a:xfrm>
                <a:off x="4229233" y="4085983"/>
                <a:ext cx="6702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 post: </a:t>
                </a:r>
                <a:r>
                  <a:rPr lang="en-US" sz="2400" dirty="0"/>
                  <a:t>outcome announced.</a:t>
                </a:r>
                <a:r>
                  <a:rPr lang="en-US" sz="2400" b="1" dirty="0"/>
                  <a:t> </a:t>
                </a:r>
                <a:r>
                  <a:rPr lang="en-US" sz="2400" dirty="0"/>
                  <a:t>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175028-6FA4-EFB0-AAA8-A0872EC0E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233" y="4085983"/>
                <a:ext cx="6702538" cy="461665"/>
              </a:xfrm>
              <a:prstGeom prst="rect">
                <a:avLst/>
              </a:prstGeom>
              <a:blipFill>
                <a:blip r:embed="rId14"/>
                <a:stretch>
                  <a:fillRect l="-151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86492F8-90CD-F254-4B9B-38DB36B04FA4}"/>
              </a:ext>
            </a:extLst>
          </p:cNvPr>
          <p:cNvSpPr txBox="1"/>
          <p:nvPr/>
        </p:nvSpPr>
        <p:spPr>
          <a:xfrm>
            <a:off x="4229233" y="4952677"/>
            <a:ext cx="7752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needed: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bidders to reason about other bidders’ behavior (BNE)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auctioneer to reason about objective in expectation</a:t>
            </a:r>
          </a:p>
        </p:txBody>
      </p:sp>
    </p:spTree>
    <p:extLst>
      <p:ext uri="{BB962C8B-B14F-4D97-AF65-F5344CB8AC3E}">
        <p14:creationId xmlns:p14="http://schemas.microsoft.com/office/powerpoint/2010/main" val="28987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5" grpId="0"/>
      <p:bldP spid="19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480A06-38CE-BEF2-5EEA-CE4DECF03D05}"/>
                  </a:ext>
                </a:extLst>
              </p:cNvPr>
              <p:cNvSpPr txBox="1"/>
              <p:nvPr/>
            </p:nvSpPr>
            <p:spPr>
              <a:xfrm>
                <a:off x="1098180" y="1202130"/>
                <a:ext cx="9510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bidder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’s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drawn from a known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480A06-38CE-BEF2-5EEA-CE4DECF03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80" y="1202130"/>
                <a:ext cx="9510202" cy="461665"/>
              </a:xfrm>
              <a:prstGeom prst="rect">
                <a:avLst/>
              </a:prstGeom>
              <a:blipFill>
                <a:blip r:embed="rId3"/>
                <a:stretch>
                  <a:fillRect l="-1067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0D123B2-8446-6540-B1B6-E49509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Bayesian Setting: Incentive Compatibility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7</a:t>
            </a:fld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8944C3B-2722-F406-9E88-C7C331B40D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30723" r="30914" b="15741"/>
          <a:stretch/>
        </p:blipFill>
        <p:spPr>
          <a:xfrm>
            <a:off x="219072" y="4638696"/>
            <a:ext cx="426367" cy="936445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/>
              <p:nvPr/>
            </p:nvSpPr>
            <p:spPr>
              <a:xfrm>
                <a:off x="783259" y="4488483"/>
                <a:ext cx="33144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utility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bid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39D451-56C8-2476-3016-7C0EED6E6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59" y="4488483"/>
                <a:ext cx="3314462" cy="1200329"/>
              </a:xfrm>
              <a:prstGeom prst="rect">
                <a:avLst/>
              </a:prstGeom>
              <a:blipFill>
                <a:blip r:embed="rId5"/>
                <a:stretch>
                  <a:fillRect l="-2672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6EDB09D-8F68-DCAE-384F-1D480F23FFBC}"/>
              </a:ext>
            </a:extLst>
          </p:cNvPr>
          <p:cNvGrpSpPr/>
          <p:nvPr/>
        </p:nvGrpSpPr>
        <p:grpSpPr>
          <a:xfrm>
            <a:off x="362966" y="2823942"/>
            <a:ext cx="2521119" cy="1387134"/>
            <a:chOff x="2023984" y="2363593"/>
            <a:chExt cx="5381031" cy="296067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9BD56E-2E85-AFEF-999F-E6F1A32604BF}"/>
                </a:ext>
              </a:extLst>
            </p:cNvPr>
            <p:cNvGrpSpPr/>
            <p:nvPr/>
          </p:nvGrpSpPr>
          <p:grpSpPr>
            <a:xfrm>
              <a:off x="2027574" y="2363593"/>
              <a:ext cx="5377441" cy="2960674"/>
              <a:chOff x="2027574" y="2363593"/>
              <a:chExt cx="5377441" cy="296067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730848B-885E-084B-AFA1-1E13099B4429}"/>
                  </a:ext>
                </a:extLst>
              </p:cNvPr>
              <p:cNvGrpSpPr/>
              <p:nvPr/>
            </p:nvGrpSpPr>
            <p:grpSpPr>
              <a:xfrm>
                <a:off x="2626504" y="2363593"/>
                <a:ext cx="4778511" cy="2960674"/>
                <a:chOff x="2009161" y="2193313"/>
                <a:chExt cx="4778511" cy="296067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4AD9D94-779D-3045-B785-46CB7996630D}"/>
                    </a:ext>
                  </a:extLst>
                </p:cNvPr>
                <p:cNvGrpSpPr/>
                <p:nvPr/>
              </p:nvGrpSpPr>
              <p:grpSpPr>
                <a:xfrm>
                  <a:off x="2009161" y="2193313"/>
                  <a:ext cx="4778511" cy="2960674"/>
                  <a:chOff x="2351888" y="2757200"/>
                  <a:chExt cx="3594833" cy="2227290"/>
                </a:xfrm>
              </p:grpSpPr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7270860C-471D-2F4E-885F-3E1F46F2CEC3}"/>
                      </a:ext>
                    </a:extLst>
                  </p:cNvPr>
                  <p:cNvSpPr/>
                  <p:nvPr/>
                </p:nvSpPr>
                <p:spPr>
                  <a:xfrm>
                    <a:off x="3316260" y="2757200"/>
                    <a:ext cx="2227290" cy="2227290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</a:rPr>
                      <a:t>Mechanism</a:t>
                    </a:r>
                  </a:p>
                </p:txBody>
              </p:sp>
              <p:cxnSp>
                <p:nvCxnSpPr>
                  <p:cNvPr id="7" name="Straight Arrow Connector 6">
                    <a:extLst>
                      <a:ext uri="{FF2B5EF4-FFF2-40B4-BE49-F238E27FC236}">
                        <a16:creationId xmlns:a16="http://schemas.microsoft.com/office/drawing/2014/main" id="{4CA084D1-1BBD-7249-AC76-7D75E33F35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51888" y="3909167"/>
                    <a:ext cx="957732" cy="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493549C4-647D-294F-B50D-6878701200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0190" y="3915324"/>
                    <a:ext cx="39653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97357AF-1FE4-1B4C-9C30-4491D5D6E0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2725450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B6EAE085-656D-8A43-BA98-C0032E1E43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4164546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C308053-449B-9841-86D4-AD06B53F9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17988" y="4619013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DD772F3-63C5-4543-AFEC-6A2D6BF2BF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09161" y="3224537"/>
                  <a:ext cx="1273086" cy="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BB9C0EB-5015-E240-8DC2-15E7D8470E9A}"/>
                  </a:ext>
                </a:extLst>
              </p:cNvPr>
              <p:cNvGrpSpPr/>
              <p:nvPr/>
            </p:nvGrpSpPr>
            <p:grpSpPr>
              <a:xfrm>
                <a:off x="2027574" y="2688432"/>
                <a:ext cx="455323" cy="2351956"/>
                <a:chOff x="2505886" y="3194880"/>
                <a:chExt cx="455323" cy="23519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5086996"/>
                      <a:ext cx="455323" cy="459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2A8516F-DEEA-2341-A0BD-419589DC0B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5086996"/>
                      <a:ext cx="455323" cy="45984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2222" r="-1111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3194880"/>
                      <a:ext cx="446427" cy="459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9ED86790-BAE7-8042-BA73-25031BF646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3194880"/>
                      <a:ext cx="446427" cy="45984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2222" r="-5556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05886" y="4160566"/>
                      <a:ext cx="455323" cy="45984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05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D690142D-DDA7-D040-B821-9D9B5E0251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5886" y="4160566"/>
                      <a:ext cx="455323" cy="45984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2222" r="-5556" b="-526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/>
                <p:nvPr/>
              </p:nvSpPr>
              <p:spPr>
                <a:xfrm>
                  <a:off x="2027574" y="3163939"/>
                  <a:ext cx="455323" cy="459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C6C6D4F-11CE-33EC-B7FD-6F3C44BF2B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574" y="3163939"/>
                  <a:ext cx="455323" cy="459840"/>
                </a:xfrm>
                <a:prstGeom prst="rect">
                  <a:avLst/>
                </a:prstGeom>
                <a:blipFill>
                  <a:blip r:embed="rId9"/>
                  <a:stretch>
                    <a:fillRect l="-22222" r="-555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/>
                <p:nvPr/>
              </p:nvSpPr>
              <p:spPr>
                <a:xfrm>
                  <a:off x="2023984" y="4117334"/>
                  <a:ext cx="455323" cy="459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85FA26-CC5A-1A2A-66D6-390095E1F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984" y="4117334"/>
                  <a:ext cx="455323" cy="459840"/>
                </a:xfrm>
                <a:prstGeom prst="rect">
                  <a:avLst/>
                </a:prstGeom>
                <a:blipFill>
                  <a:blip r:embed="rId10"/>
                  <a:stretch>
                    <a:fillRect l="-22222" r="-555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DB240D-5412-B251-17EC-6692FA4DB633}"/>
                  </a:ext>
                </a:extLst>
              </p:cNvPr>
              <p:cNvSpPr txBox="1"/>
              <p:nvPr/>
            </p:nvSpPr>
            <p:spPr>
              <a:xfrm>
                <a:off x="3300877" y="3237731"/>
                <a:ext cx="65192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interim: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knows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Bayesian updates given this</a:t>
                </a:r>
              </a:p>
              <a:p>
                <a:r>
                  <a:rPr lang="en-US" sz="2400" dirty="0"/>
                  <a:t>	  bidders submit bids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DB240D-5412-B251-17EC-6692FA4DB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877" y="3237731"/>
                <a:ext cx="6519253" cy="830997"/>
              </a:xfrm>
              <a:prstGeom prst="rect">
                <a:avLst/>
              </a:prstGeom>
              <a:blipFill>
                <a:blip r:embed="rId11"/>
                <a:stretch>
                  <a:fillRect l="-1359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175028-6FA4-EFB0-AAA8-A0872EC0E585}"/>
                  </a:ext>
                </a:extLst>
              </p:cNvPr>
              <p:cNvSpPr txBox="1"/>
              <p:nvPr/>
            </p:nvSpPr>
            <p:spPr>
              <a:xfrm>
                <a:off x="4453142" y="4918165"/>
                <a:ext cx="67025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ex post: </a:t>
                </a:r>
                <a:r>
                  <a:rPr lang="en-US" sz="2000" dirty="0"/>
                  <a:t>outcome announced.</a:t>
                </a:r>
                <a:r>
                  <a:rPr lang="en-US" sz="2000" b="1" dirty="0"/>
                  <a:t> </a:t>
                </a:r>
                <a:r>
                  <a:rPr lang="en-US" sz="2000" dirty="0"/>
                  <a:t>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175028-6FA4-EFB0-AAA8-A0872EC0E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142" y="4918165"/>
                <a:ext cx="6702538" cy="400110"/>
              </a:xfrm>
              <a:prstGeom prst="rect">
                <a:avLst/>
              </a:prstGeom>
              <a:blipFill>
                <a:blip r:embed="rId12"/>
                <a:stretch>
                  <a:fillRect l="-945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FC32BC-A11A-B9A1-72C0-1DA0DA99C7A6}"/>
                  </a:ext>
                </a:extLst>
              </p:cNvPr>
              <p:cNvSpPr txBox="1"/>
              <p:nvPr/>
            </p:nvSpPr>
            <p:spPr>
              <a:xfrm>
                <a:off x="4955413" y="2610598"/>
                <a:ext cx="6417563" cy="46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–</m:t>
                    </m:r>
                    <m:acc>
                      <m:accPr>
                        <m:chr m:val="̂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</m:t>
                    </m:r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   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FC32BC-A11A-B9A1-72C0-1DA0DA99C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413" y="2610598"/>
                <a:ext cx="6417563" cy="468718"/>
              </a:xfrm>
              <a:prstGeom prst="rect">
                <a:avLst/>
              </a:prstGeom>
              <a:blipFill>
                <a:blip r:embed="rId13"/>
                <a:stretch>
                  <a:fillRect t="-2632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125E6D-9D11-87E2-0066-AFCB5E4D75EA}"/>
                  </a:ext>
                </a:extLst>
              </p:cNvPr>
              <p:cNvSpPr txBox="1"/>
              <p:nvPr/>
            </p:nvSpPr>
            <p:spPr>
              <a:xfrm>
                <a:off x="973801" y="1607903"/>
                <a:ext cx="6417563" cy="903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       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125E6D-9D11-87E2-0066-AFCB5E4D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01" y="1607903"/>
                <a:ext cx="6417563" cy="903068"/>
              </a:xfrm>
              <a:prstGeom prst="rect">
                <a:avLst/>
              </a:prstGeom>
              <a:blipFill>
                <a:blip r:embed="rId14"/>
                <a:stretch>
                  <a:fillRect l="-19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0E70F7-F9F2-1A9F-62AE-356E9BC53CAF}"/>
                  </a:ext>
                </a:extLst>
              </p:cNvPr>
              <p:cNvSpPr txBox="1"/>
              <p:nvPr/>
            </p:nvSpPr>
            <p:spPr>
              <a:xfrm>
                <a:off x="3846638" y="5778773"/>
                <a:ext cx="77511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   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0E70F7-F9F2-1A9F-62AE-356E9BC5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38" y="5778773"/>
                <a:ext cx="7751169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88873F-6067-F1FA-E5F0-2DEB13684E44}"/>
                  </a:ext>
                </a:extLst>
              </p:cNvPr>
              <p:cNvSpPr txBox="1"/>
              <p:nvPr/>
            </p:nvSpPr>
            <p:spPr>
              <a:xfrm>
                <a:off x="5798656" y="5245916"/>
                <a:ext cx="16246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88873F-6067-F1FA-E5F0-2DEB13684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656" y="5245916"/>
                <a:ext cx="1624689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AF07B2-888D-6614-4367-F10644CFB462}"/>
                  </a:ext>
                </a:extLst>
              </p:cNvPr>
              <p:cNvSpPr txBox="1"/>
              <p:nvPr/>
            </p:nvSpPr>
            <p:spPr>
              <a:xfrm>
                <a:off x="8246580" y="5239627"/>
                <a:ext cx="16789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AF07B2-888D-6614-4367-F10644CFB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580" y="5239627"/>
                <a:ext cx="1678972" cy="400110"/>
              </a:xfrm>
              <a:prstGeom prst="rect">
                <a:avLst/>
              </a:prstGeom>
              <a:blipFill>
                <a:blip r:embed="rId1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AC894D-4F08-7F84-2593-45E3AC160686}"/>
                  </a:ext>
                </a:extLst>
              </p:cNvPr>
              <p:cNvSpPr txBox="1"/>
              <p:nvPr/>
            </p:nvSpPr>
            <p:spPr>
              <a:xfrm>
                <a:off x="7810240" y="4068728"/>
                <a:ext cx="4230624" cy="4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AC894D-4F08-7F84-2593-45E3AC160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240" y="4068728"/>
                <a:ext cx="4230624" cy="497700"/>
              </a:xfrm>
              <a:prstGeom prst="rect">
                <a:avLst/>
              </a:prstGeom>
              <a:blipFill>
                <a:blip r:embed="rId18"/>
                <a:stretch>
                  <a:fillRect l="-299" t="-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5E4773-16F8-9694-5D5F-C2815AD72FFD}"/>
                  </a:ext>
                </a:extLst>
              </p:cNvPr>
              <p:cNvSpPr txBox="1"/>
              <p:nvPr/>
            </p:nvSpPr>
            <p:spPr>
              <a:xfrm>
                <a:off x="3143619" y="4071115"/>
                <a:ext cx="4230624" cy="4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dirty="0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5E4773-16F8-9694-5D5F-C2815AD72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19" y="4071115"/>
                <a:ext cx="4230624" cy="497700"/>
              </a:xfrm>
              <a:prstGeom prst="rect">
                <a:avLst/>
              </a:prstGeom>
              <a:blipFill>
                <a:blip r:embed="rId1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AA744D2-7120-EDD0-7E2C-88B71309F5EE}"/>
                  </a:ext>
                </a:extLst>
              </p:cNvPr>
              <p:cNvSpPr/>
              <p:nvPr/>
            </p:nvSpPr>
            <p:spPr>
              <a:xfrm>
                <a:off x="8328345" y="1655410"/>
                <a:ext cx="3044631" cy="559053"/>
              </a:xfrm>
              <a:prstGeom prst="roundRect">
                <a:avLst/>
              </a:prstGeom>
              <a:solidFill>
                <a:srgbClr val="FFF3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NOT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but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2AA744D2-7120-EDD0-7E2C-88B71309F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45" y="1655410"/>
                <a:ext cx="3044631" cy="559053"/>
              </a:xfrm>
              <a:prstGeom prst="roundRect">
                <a:avLst/>
              </a:prstGeom>
              <a:blipFill>
                <a:blip r:embed="rId20"/>
                <a:stretch>
                  <a:fillRect l="-1240" r="-1240" b="-108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FD98120-EEF8-454C-B4EC-0CF4CDE36423}"/>
              </a:ext>
            </a:extLst>
          </p:cNvPr>
          <p:cNvSpPr txBox="1"/>
          <p:nvPr/>
        </p:nvSpPr>
        <p:spPr>
          <a:xfrm>
            <a:off x="2884085" y="5799270"/>
            <a:ext cx="897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DSIC: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ECDD8E-3167-95CE-18A8-86521EACBA47}"/>
              </a:ext>
            </a:extLst>
          </p:cNvPr>
          <p:cNvSpPr txBox="1"/>
          <p:nvPr/>
        </p:nvSpPr>
        <p:spPr>
          <a:xfrm>
            <a:off x="122885" y="1782822"/>
            <a:ext cx="89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BIC: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37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D480A06-38CE-BEF2-5EEA-CE4DECF03D05}"/>
              </a:ext>
            </a:extLst>
          </p:cNvPr>
          <p:cNvSpPr txBox="1"/>
          <p:nvPr/>
        </p:nvSpPr>
        <p:spPr>
          <a:xfrm>
            <a:off x="1098180" y="1202130"/>
            <a:ext cx="95102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mechanism is [concept] Incentive-Compatible if in the mechanism, truthful reporting is a [concept] Nash Equilibrium. (i.e. [concept] \in Dominant Strategy, Bayes-Nash, Ex Post*) </a:t>
            </a:r>
          </a:p>
          <a:p>
            <a:pPr algn="r"/>
            <a:r>
              <a:rPr lang="en-US" sz="2400" dirty="0"/>
              <a:t>*sincere bidding may be required instead of truthful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123B2-8446-6540-B1B6-E495092D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Nash Equilibrium vs. Incentive-Compatibility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59D3CD-82D7-1346-BA5A-A7CDFEDF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125E6D-9D11-87E2-0066-AFCB5E4D75EA}"/>
                  </a:ext>
                </a:extLst>
              </p:cNvPr>
              <p:cNvSpPr txBox="1"/>
              <p:nvPr/>
            </p:nvSpPr>
            <p:spPr>
              <a:xfrm>
                <a:off x="1097280" y="3541956"/>
                <a:ext cx="10500527" cy="903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       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125E6D-9D11-87E2-0066-AFCB5E4D7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541956"/>
                <a:ext cx="10500527" cy="903068"/>
              </a:xfrm>
              <a:prstGeom prst="rect">
                <a:avLst/>
              </a:prstGeom>
              <a:blipFill>
                <a:blip r:embed="rId3"/>
                <a:stretch>
                  <a:fillRect l="-121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2ECDD8E-3167-95CE-18A8-86521EACBA47}"/>
              </a:ext>
            </a:extLst>
          </p:cNvPr>
          <p:cNvSpPr txBox="1"/>
          <p:nvPr/>
        </p:nvSpPr>
        <p:spPr>
          <a:xfrm>
            <a:off x="199570" y="2962846"/>
            <a:ext cx="89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BNE: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0DA286-3F9C-4B9E-F2C7-F16FB7EC8453}"/>
                  </a:ext>
                </a:extLst>
              </p:cNvPr>
              <p:cNvSpPr txBox="1"/>
              <p:nvPr/>
            </p:nvSpPr>
            <p:spPr>
              <a:xfrm>
                <a:off x="1098180" y="2966863"/>
                <a:ext cx="10057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Best-response strategies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400" dirty="0"/>
                  <a:t> form a Bayes-Nash Equilibrium (BNE)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when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0DA286-3F9C-4B9E-F2C7-F16FB7EC8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80" y="2966863"/>
                <a:ext cx="10057500" cy="461665"/>
              </a:xfrm>
              <a:prstGeom prst="rect">
                <a:avLst/>
              </a:prstGeom>
              <a:blipFill>
                <a:blip r:embed="rId4"/>
                <a:stretch>
                  <a:fillRect l="-100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1970E7-09F6-B62E-2320-820D5958ABDD}"/>
                  </a:ext>
                </a:extLst>
              </p:cNvPr>
              <p:cNvSpPr txBox="1"/>
              <p:nvPr/>
            </p:nvSpPr>
            <p:spPr>
              <a:xfrm>
                <a:off x="1097280" y="4815872"/>
                <a:ext cx="9510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mechanism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Bayesian Incentive-Compatible (BIC) when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1970E7-09F6-B62E-2320-820D5958A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815872"/>
                <a:ext cx="9510202" cy="461665"/>
              </a:xfrm>
              <a:prstGeom prst="rect">
                <a:avLst/>
              </a:prstGeom>
              <a:blipFill>
                <a:blip r:embed="rId5"/>
                <a:stretch>
                  <a:fillRect l="-106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208148-F1E3-1F7C-84B7-31AFC0CFA347}"/>
                  </a:ext>
                </a:extLst>
              </p:cNvPr>
              <p:cNvSpPr txBox="1"/>
              <p:nvPr/>
            </p:nvSpPr>
            <p:spPr>
              <a:xfrm>
                <a:off x="1097280" y="5398286"/>
                <a:ext cx="10500527" cy="4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]       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208148-F1E3-1F7C-84B7-31AFC0CFA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398286"/>
                <a:ext cx="10500527" cy="497700"/>
              </a:xfrm>
              <a:prstGeom prst="rect">
                <a:avLst/>
              </a:prstGeom>
              <a:blipFill>
                <a:blip r:embed="rId6"/>
                <a:stretch>
                  <a:fillRect l="-121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72ED373-71C2-BB9C-DF06-29AD929E519D}"/>
              </a:ext>
            </a:extLst>
          </p:cNvPr>
          <p:cNvSpPr txBox="1"/>
          <p:nvPr/>
        </p:nvSpPr>
        <p:spPr>
          <a:xfrm>
            <a:off x="199570" y="4827210"/>
            <a:ext cx="897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BIC: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75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7D90-4B5F-4DC8-356E-0E0E18B3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Revelation Principle + Revenue Equivalence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F2BCC-A1E2-3E80-6179-030CF3A5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A0102-AACB-0F4D-B8A4-0F73FCC7EE60}" type="slidenum">
              <a:rPr lang="en-US" smtClean="0"/>
              <a:t>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79AD43-D066-6D7A-3294-B21A6DBBFA36}"/>
              </a:ext>
            </a:extLst>
          </p:cNvPr>
          <p:cNvGrpSpPr/>
          <p:nvPr/>
        </p:nvGrpSpPr>
        <p:grpSpPr>
          <a:xfrm>
            <a:off x="1841131" y="1800012"/>
            <a:ext cx="8476024" cy="3978977"/>
            <a:chOff x="1646136" y="2600000"/>
            <a:chExt cx="8476024" cy="3978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A46E165B-FD3A-5DFD-2A74-AAB8424BDDC2}"/>
                    </a:ext>
                  </a:extLst>
                </p:cNvPr>
                <p:cNvSpPr/>
                <p:nvPr/>
              </p:nvSpPr>
              <p:spPr>
                <a:xfrm>
                  <a:off x="4277288" y="3165858"/>
                  <a:ext cx="2960674" cy="2960674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A5F2AF7A-BB7D-DEDF-4CC0-B3AD23097B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288" y="3165858"/>
                  <a:ext cx="2960674" cy="296067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2218B4-A0A2-ED5E-7485-E4EE195569E8}"/>
                </a:ext>
              </a:extLst>
            </p:cNvPr>
            <p:cNvCxnSpPr>
              <a:cxnSpLocks/>
            </p:cNvCxnSpPr>
            <p:nvPr/>
          </p:nvCxnSpPr>
          <p:spPr>
            <a:xfrm>
              <a:off x="7246789" y="4705320"/>
              <a:ext cx="1261758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B64FD6-622F-611C-A7ED-08564DF51BE7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02" y="3697995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D8F553B-4291-29BE-18BC-39A94E01214D}"/>
                </a:ext>
              </a:extLst>
            </p:cNvPr>
            <p:cNvCxnSpPr>
              <a:cxnSpLocks/>
            </p:cNvCxnSpPr>
            <p:nvPr/>
          </p:nvCxnSpPr>
          <p:spPr>
            <a:xfrm>
              <a:off x="2995375" y="5137091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981AB5-4494-C813-DD87-DFBC7C5FCD24}"/>
                </a:ext>
              </a:extLst>
            </p:cNvPr>
            <p:cNvCxnSpPr>
              <a:cxnSpLocks/>
            </p:cNvCxnSpPr>
            <p:nvPr/>
          </p:nvCxnSpPr>
          <p:spPr>
            <a:xfrm>
              <a:off x="3004202" y="5591558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1A16F8C-219D-E8C4-23D3-11578669847E}"/>
                </a:ext>
              </a:extLst>
            </p:cNvPr>
            <p:cNvCxnSpPr>
              <a:cxnSpLocks/>
            </p:cNvCxnSpPr>
            <p:nvPr/>
          </p:nvCxnSpPr>
          <p:spPr>
            <a:xfrm>
              <a:off x="2995375" y="4197082"/>
              <a:ext cx="1273086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8B55E99-F4B5-69FE-E734-8EF76F69063C}"/>
                </a:ext>
              </a:extLst>
            </p:cNvPr>
            <p:cNvSpPr/>
            <p:nvPr/>
          </p:nvSpPr>
          <p:spPr>
            <a:xfrm>
              <a:off x="2802306" y="2600000"/>
              <a:ext cx="5844872" cy="397897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A6C181-C22E-FCC5-3E71-B7714A526929}"/>
                </a:ext>
              </a:extLst>
            </p:cNvPr>
            <p:cNvCxnSpPr>
              <a:cxnSpLocks/>
            </p:cNvCxnSpPr>
            <p:nvPr/>
          </p:nvCxnSpPr>
          <p:spPr>
            <a:xfrm>
              <a:off x="8664603" y="4705319"/>
              <a:ext cx="14575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AA87AE0-AD8D-B8B8-662F-5455BCD7DACB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36" y="3697998"/>
              <a:ext cx="11421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F97511-F11A-66C8-685A-D850222DB623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36" y="5137095"/>
              <a:ext cx="11421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7544139-7C78-E2FB-37FB-B1E92DE77992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36" y="5591562"/>
              <a:ext cx="11421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FF3B00D-3DE2-4D1F-D000-C1E558E5EE50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36" y="4197086"/>
              <a:ext cx="11421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912B00-A0F0-213B-02D3-30E6EC29C9E0}"/>
                    </a:ext>
                  </a:extLst>
                </p:cNvPr>
                <p:cNvSpPr txBox="1"/>
                <p:nvPr/>
              </p:nvSpPr>
              <p:spPr>
                <a:xfrm>
                  <a:off x="2027385" y="3304090"/>
                  <a:ext cx="277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6F899B-69AD-84BF-A8C0-153D75334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385" y="3304090"/>
                  <a:ext cx="27770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043" r="-4348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AC5ED6F-FCB1-B1E7-1A0A-DC0EFC4B1C2B}"/>
                    </a:ext>
                  </a:extLst>
                </p:cNvPr>
                <p:cNvSpPr txBox="1"/>
                <p:nvPr/>
              </p:nvSpPr>
              <p:spPr>
                <a:xfrm>
                  <a:off x="2024724" y="383023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D09D085-2523-98B6-AD3D-F13391D61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4724" y="3830233"/>
                  <a:ext cx="28302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043" r="-869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F4A67D9-A2D5-1322-BAA1-009036B4CD06}"/>
                    </a:ext>
                  </a:extLst>
                </p:cNvPr>
                <p:cNvSpPr txBox="1"/>
                <p:nvPr/>
              </p:nvSpPr>
              <p:spPr>
                <a:xfrm>
                  <a:off x="2023314" y="5244332"/>
                  <a:ext cx="2858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01F8240-A4E8-65C2-7E90-82F08D719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3314" y="5244332"/>
                  <a:ext cx="28584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043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E4C088-4FA0-A25C-5206-CED6F88F1758}"/>
                    </a:ext>
                  </a:extLst>
                </p:cNvPr>
                <p:cNvSpPr txBox="1"/>
                <p:nvPr/>
              </p:nvSpPr>
              <p:spPr>
                <a:xfrm>
                  <a:off x="3273731" y="3304090"/>
                  <a:ext cx="6909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C2BA3D2-D880-F8E6-57F3-712D9CF9BF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731" y="3304090"/>
                  <a:ext cx="69095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571" r="-10714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5A68FE-2093-7FAA-EDEB-5428E9914AB8}"/>
                    </a:ext>
                  </a:extLst>
                </p:cNvPr>
                <p:cNvSpPr txBox="1"/>
                <p:nvPr/>
              </p:nvSpPr>
              <p:spPr>
                <a:xfrm>
                  <a:off x="3268409" y="3830233"/>
                  <a:ext cx="701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3D6130-4DF1-5710-0D7C-A293C4BC2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409" y="3830233"/>
                  <a:ext cx="70160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571" r="-10714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49C3D5-5F7B-AAE2-1B3F-D85AB806357A}"/>
                    </a:ext>
                  </a:extLst>
                </p:cNvPr>
                <p:cNvSpPr txBox="1"/>
                <p:nvPr/>
              </p:nvSpPr>
              <p:spPr>
                <a:xfrm>
                  <a:off x="3262190" y="5244332"/>
                  <a:ext cx="7185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20A1EBB-F690-0024-48B5-B928B4CAC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2190" y="5244332"/>
                  <a:ext cx="71853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263" t="-4545" r="-10526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13AE11D-24DE-63F9-DE5C-476C8300FB4B}"/>
                    </a:ext>
                  </a:extLst>
                </p:cNvPr>
                <p:cNvSpPr txBox="1"/>
                <p:nvPr/>
              </p:nvSpPr>
              <p:spPr>
                <a:xfrm>
                  <a:off x="5552440" y="2728507"/>
                  <a:ext cx="41036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4D99C48-E48C-B8C6-ACAF-826ED4B0B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440" y="2728507"/>
                  <a:ext cx="410369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1212" r="-18182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AE212F-4A92-36B3-6FA0-21689F9C5B61}"/>
                </a:ext>
              </a:extLst>
            </p:cNvPr>
            <p:cNvSpPr txBox="1"/>
            <p:nvPr/>
          </p:nvSpPr>
          <p:spPr>
            <a:xfrm>
              <a:off x="7369314" y="4313334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outcome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0A49E1-1D92-7CCE-A5F0-57710CB6E650}"/>
                </a:ext>
              </a:extLst>
            </p:cNvPr>
            <p:cNvSpPr txBox="1"/>
            <p:nvPr/>
          </p:nvSpPr>
          <p:spPr>
            <a:xfrm>
              <a:off x="8849822" y="4036335"/>
              <a:ext cx="10198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(same)</a:t>
              </a:r>
            </a:p>
            <a:p>
              <a:pPr algn="ctr"/>
              <a:r>
                <a:rPr lang="en-US" dirty="0"/>
                <a:t>outcome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C78834-6CEF-532B-9C9F-9C61720D92F2}"/>
                    </a:ext>
                  </a:extLst>
                </p:cNvPr>
                <p:cNvSpPr txBox="1"/>
                <p:nvPr/>
              </p:nvSpPr>
              <p:spPr>
                <a:xfrm>
                  <a:off x="3473594" y="4356367"/>
                  <a:ext cx="27411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178AB4E-6236-3C53-2E9D-4BC8ACCF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594" y="4356367"/>
                  <a:ext cx="274113" cy="615553"/>
                </a:xfrm>
                <a:prstGeom prst="rect">
                  <a:avLst/>
                </a:prstGeom>
                <a:blipFill>
                  <a:blip r:embed="rId10"/>
                  <a:stretch>
                    <a:fillRect l="-40909" r="-40909"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4C89B1B-CD7D-7F35-9800-80C3A21C3CCE}"/>
                    </a:ext>
                  </a:extLst>
                </p:cNvPr>
                <p:cNvSpPr txBox="1"/>
                <p:nvPr/>
              </p:nvSpPr>
              <p:spPr>
                <a:xfrm>
                  <a:off x="2029181" y="4356367"/>
                  <a:ext cx="27411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31CF67A-CCD8-EDD8-5EC2-98FBBA675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181" y="4356367"/>
                  <a:ext cx="274113" cy="615553"/>
                </a:xfrm>
                <a:prstGeom prst="rect">
                  <a:avLst/>
                </a:prstGeom>
                <a:blipFill>
                  <a:blip r:embed="rId10"/>
                  <a:stretch>
                    <a:fillRect l="-39130" r="-34783"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ADD140-83CF-DD50-1F88-5818EC4DC3C0}"/>
              </a:ext>
            </a:extLst>
          </p:cNvPr>
          <p:cNvSpPr txBox="1"/>
          <p:nvPr/>
        </p:nvSpPr>
        <p:spPr>
          <a:xfrm>
            <a:off x="1097280" y="1255759"/>
            <a:ext cx="951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Revelation Principle: It is without loss to focus on [DS/B/EP]IC mechanisms.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A68969-EF80-9B9E-42DB-49FB95B4C62C}"/>
                  </a:ext>
                </a:extLst>
              </p:cNvPr>
              <p:cNvSpPr txBox="1"/>
              <p:nvPr/>
            </p:nvSpPr>
            <p:spPr>
              <a:xfrm>
                <a:off x="1097280" y="5868839"/>
                <a:ext cx="95102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Revenue Equivalence: Mechs w/ the same outcome have the same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sz="2400" dirty="0"/>
                  <a:t>[Rev].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A68969-EF80-9B9E-42DB-49FB95B4C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5868839"/>
                <a:ext cx="9510202" cy="461665"/>
              </a:xfrm>
              <a:prstGeom prst="rect">
                <a:avLst/>
              </a:prstGeom>
              <a:blipFill>
                <a:blip r:embed="rId11"/>
                <a:stretch>
                  <a:fillRect l="-106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8506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5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48DE23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77644</TotalTime>
  <Words>1355</Words>
  <Application>Microsoft Macintosh PowerPoint</Application>
  <PresentationFormat>Widescreen</PresentationFormat>
  <Paragraphs>283</Paragraphs>
  <Slides>17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Retrospect</vt:lpstr>
      <vt:lpstr>Recap/Big Picture</vt:lpstr>
      <vt:lpstr>Econ→CS</vt:lpstr>
      <vt:lpstr>Maximize Social Welfare: 2nd Price</vt:lpstr>
      <vt:lpstr>Dominant Strategy Incentive Compatibility</vt:lpstr>
      <vt:lpstr>Maximize Social Welfare: 1st Price</vt:lpstr>
      <vt:lpstr>The Bayesian Setting: Stages</vt:lpstr>
      <vt:lpstr>The Bayesian Setting: Incentive Compatibility</vt:lpstr>
      <vt:lpstr>Nash Equilibrium vs. Incentive-Compatibility</vt:lpstr>
      <vt:lpstr>Revelation Principle + Revenue Equivalence</vt:lpstr>
      <vt:lpstr>Maximizing Revenue</vt:lpstr>
      <vt:lpstr>How else can we express revenue?</vt:lpstr>
      <vt:lpstr>Any allocation is a distribution over prices</vt:lpstr>
      <vt:lpstr>What is our revenue for a price p?</vt:lpstr>
      <vt:lpstr>Maximizing Revenue</vt:lpstr>
      <vt:lpstr>Multiparameter Social Welfare: VCG is DSIC</vt:lpstr>
      <vt:lpstr>Ascending Auctions + Walresian Eq</vt:lpstr>
      <vt:lpstr>Duality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 S. Goldner</dc:creator>
  <cp:lastModifiedBy>Kira Goldner</cp:lastModifiedBy>
  <cp:revision>2144</cp:revision>
  <cp:lastPrinted>2019-01-14T22:32:55Z</cp:lastPrinted>
  <dcterms:created xsi:type="dcterms:W3CDTF">2017-09-22T22:53:35Z</dcterms:created>
  <dcterms:modified xsi:type="dcterms:W3CDTF">2022-10-07T16:35:36Z</dcterms:modified>
</cp:coreProperties>
</file>