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62B95D5-8DC2-48CE-A612-6D3F43169E50}">
  <a:tblStyle styleId="{762B95D5-8DC2-48CE-A612-6D3F43169E50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Solid state drives have four levels of parallelism, first channels,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Then channels are shared meduim and are connected to flash chips or flash packages.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A flash packages contains dies, 1, 2, or 4 dies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And within a die we have several planes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Die is the smallest independent unit, however, within a die, some flash vendors provide multi-plane operations.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Two planes of a single die cannot operate independently, but can work synchronously using multi-plane or two-plane operations.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Multi-plane operations can launch multiple read/write/erase at planes of a single die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The latency of read/write/erase operation will be the same. Channel will be the shared medium to transfer data. Using the cache mode, multi-plane operation can double the throughput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Simultaneous read and write operation to two page, and simultaneous erase operation to two block, one in each plane of a single die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Plane-first allocation strategies allocae flash-level resources rather than chip, channel in an attempt to leverage flash-level parallelism.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latency components contribute in the response time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considered several types of applications, and see how response time can be broken down to waiting components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Mention that the references can be found in the paper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jpg"/><Relationship Id="rId4" Type="http://schemas.openxmlformats.org/officeDocument/2006/relationships/image" Target="../media/image03.jpg"/><Relationship Id="rId5" Type="http://schemas.openxmlformats.org/officeDocument/2006/relationships/image" Target="../media/image02.jpg"/><Relationship Id="rId6" Type="http://schemas.openxmlformats.org/officeDocument/2006/relationships/image" Target="../media/image0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Relationship Id="rId9" Type="http://schemas.openxmlformats.org/officeDocument/2006/relationships/image" Target="../media/image13.png"/><Relationship Id="rId5" Type="http://schemas.openxmlformats.org/officeDocument/2006/relationships/image" Target="../media/image07.png"/><Relationship Id="rId6" Type="http://schemas.openxmlformats.org/officeDocument/2006/relationships/image" Target="../media/image09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0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Parallel Garbage Collection in Solid State Drives (SSDs) 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Narges Shahidi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PhD candidate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@ Pennsylvania State University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Garbage Collection: How? 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Step 1:</a:t>
            </a:r>
            <a:r>
              <a:rPr lang="en"/>
              <a:t> Select a block to erase (victim block) using GC algorithm.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Step 2:</a:t>
            </a:r>
            <a:r>
              <a:rPr lang="en"/>
              <a:t> Move valid pages out of the block to another location in SSD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Step 3: </a:t>
            </a:r>
            <a:r>
              <a:rPr lang="en"/>
              <a:t>Erase the block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Moving valid pages to another location in the SSD needs read and write to new location. This increase the write number to the SSD (write amplification)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More write to the SSD means more erase → reduce life time of flash cells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Moving pages occupies channels and flash chips and cause delay in servicing normal request → tail latency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Garbage Collection: When? 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None/>
            </a:pPr>
            <a:r>
              <a:rPr lang="en"/>
              <a:t>Based on the amount of free space in the SSD: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Free space &lt; BG GC Threshold → </a:t>
            </a:r>
            <a:r>
              <a:rPr lang="en" sz="1200"/>
              <a:t>start Background GC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Free space &lt; GC Threshold → </a:t>
            </a:r>
            <a:r>
              <a:rPr lang="en" sz="1200"/>
              <a:t>start on-demand GC and continue to reach BG GC Threshold </a:t>
            </a:r>
          </a:p>
        </p:txBody>
      </p:sp>
      <p:sp>
        <p:nvSpPr>
          <p:cNvPr id="137" name="Shape 137"/>
          <p:cNvSpPr/>
          <p:nvPr/>
        </p:nvSpPr>
        <p:spPr>
          <a:xfrm>
            <a:off x="4835825" y="3202550"/>
            <a:ext cx="323400" cy="14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8" name="Shape 138"/>
          <p:cNvCxnSpPr/>
          <p:nvPr/>
        </p:nvCxnSpPr>
        <p:spPr>
          <a:xfrm flipH="1" rot="10800000">
            <a:off x="4686475" y="4216400"/>
            <a:ext cx="979500" cy="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39" name="Shape 139"/>
          <p:cNvSpPr txBox="1"/>
          <p:nvPr/>
        </p:nvSpPr>
        <p:spPr>
          <a:xfrm>
            <a:off x="3290025" y="4030100"/>
            <a:ext cx="1446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GC Threshold  </a:t>
            </a:r>
          </a:p>
        </p:txBody>
      </p:sp>
      <p:cxnSp>
        <p:nvCxnSpPr>
          <p:cNvPr id="140" name="Shape 140"/>
          <p:cNvCxnSpPr/>
          <p:nvPr/>
        </p:nvCxnSpPr>
        <p:spPr>
          <a:xfrm flipH="1" rot="10800000">
            <a:off x="4637575" y="3892400"/>
            <a:ext cx="1043400" cy="1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41" name="Shape 141"/>
          <p:cNvSpPr txBox="1"/>
          <p:nvPr/>
        </p:nvSpPr>
        <p:spPr>
          <a:xfrm>
            <a:off x="5639525" y="3649100"/>
            <a:ext cx="248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Background </a:t>
            </a:r>
            <a:r>
              <a:rPr b="1" lang="en"/>
              <a:t>GC Threshold </a:t>
            </a:r>
          </a:p>
        </p:txBody>
      </p:sp>
      <p:sp>
        <p:nvSpPr>
          <p:cNvPr id="142" name="Shape 142"/>
          <p:cNvSpPr/>
          <p:nvPr/>
        </p:nvSpPr>
        <p:spPr>
          <a:xfrm>
            <a:off x="4848375" y="4229650"/>
            <a:ext cx="323400" cy="417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Performance effect of GC 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Consistent and predictable performance is one of the most important metrics for storage workloads, especially in </a:t>
            </a:r>
            <a:r>
              <a:rPr lang="en" u="sng"/>
              <a:t>Enterprise SSDs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u="sng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Tail latency penalty is harmful -- violate consistent performance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Update-in-place is not possible in flash memories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Overwrites mark old pages invalid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Garbage Collection reclaims invalid blocks result in large tail latencies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Client SSDs are 20/80 duty cycle (20 active/80 idle): higher tolerable delta between min and max response time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Enterprise SSDs use higher over-provisioned area, offer higher steady-state sustained performance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Steady State  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17207" l="16508" r="4464" t="11271"/>
          <a:stretch/>
        </p:blipFill>
        <p:spPr>
          <a:xfrm>
            <a:off x="1592375" y="1152474"/>
            <a:ext cx="5944525" cy="36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>
                <a:solidFill>
                  <a:schemeClr val="dk1"/>
                </a:solidFill>
              </a:rPr>
              <a:t>“Exploiting the potential of Parallel Garbage Collection in SSDs for Enterprise Storage Systems”</a:t>
            </a:r>
          </a:p>
          <a:p>
            <a:pPr lvl="0">
              <a:spcBef>
                <a:spcPts val="0"/>
              </a:spcBef>
              <a:buNone/>
            </a:pPr>
            <a:r>
              <a:rPr lang="en" sz="2800">
                <a:solidFill>
                  <a:schemeClr val="dk1"/>
                </a:solidFill>
              </a:rPr>
              <a:t>Presented in: SuperComputing (SC) 2016 </a:t>
            </a:r>
          </a:p>
          <a:p>
            <a:pPr lvl="0">
              <a:spcBef>
                <a:spcPts val="0"/>
              </a:spcBef>
              <a:buNone/>
            </a:pPr>
            <a:r>
              <a:rPr lang="en" sz="2800">
                <a:solidFill>
                  <a:schemeClr val="dk1"/>
                </a:solidFill>
              </a:rPr>
              <a:t>Salt Lake City - Utah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Levels of parallelism</a:t>
            </a:r>
            <a:r>
              <a:rPr lang="en"/>
              <a:t>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System level parallelism: Channels and Chips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Flash level parallelism: Die and Plane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Flash-Level parallelism is not studied as much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Needs hardware supports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Flash vendors provide </a:t>
            </a:r>
            <a:r>
              <a:rPr b="1" lang="en" u="sng">
                <a:solidFill>
                  <a:srgbClr val="FF0000"/>
                </a:solidFill>
              </a:rPr>
              <a:t>multi-plane/two-plane</a:t>
            </a:r>
            <a:r>
              <a:rPr lang="en"/>
              <a:t> operations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Multi-plane operations launches multiple reads/writes/erases at planes of the same die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Enables simultaneous operations on two pages in parallel, one in each plane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At the latency of one read/write/erase operation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Multi-plane operation can </a:t>
            </a:r>
            <a:r>
              <a:rPr lang="en" u="sng"/>
              <a:t>improve throughput by 100% using cache mode</a:t>
            </a:r>
            <a:r>
              <a:rPr lang="en"/>
              <a:t> </a:t>
            </a:r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High Level of parallelism in SSDs 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887" y="3863725"/>
            <a:ext cx="4438225" cy="14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Multi-Plane command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Restrictions on multi-plane commands: 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Same physical die 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Restrictions on physical address 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Identical page address bits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Restrictions reduce the opportunity to leverage plane-level parallelism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Cause idle time in plane, and low plane-level utilization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plane-level parallelism can be improved by: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/>
              <a:t>Plane-first allocations</a:t>
            </a:r>
            <a:r>
              <a:rPr lang="en"/>
              <a:t> improve the chance to leverage multi-plane operations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/>
              <a:t>Super-page</a:t>
            </a:r>
            <a:r>
              <a:rPr lang="en"/>
              <a:t>: attach pages of different planes and make a large page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Although these approach can improve flash-level parallelism, but it’s still highly depend on the workload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Response time of an IO request includes waiting time and service time: 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Service Time</a:t>
            </a:r>
            <a:r>
              <a:rPr lang="en"/>
              <a:t> of request: </a:t>
            </a:r>
            <a:r>
              <a:rPr b="1" lang="en"/>
              <a:t>Command and data transfer + operation latency 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Waiting Time</a:t>
            </a:r>
            <a:r>
              <a:rPr lang="en"/>
              <a:t>: 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Resource Conflict: Die/Channel is busy servicing IO Request (CnGC=Conflict with non-GC operations) 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Conflict with GC on the target plane (CsGC) 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Conflict with GC on the other plane (CoGC) 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Conflict with non-GC requests because of GC or Late Conflict (LC) 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Response Time 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IO Request Response Time 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000" y="1208650"/>
            <a:ext cx="3394442" cy="174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200" y="1208649"/>
            <a:ext cx="3381449" cy="1747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2000" y="3033099"/>
            <a:ext cx="3381449" cy="17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5200" y="3033101"/>
            <a:ext cx="3388258" cy="17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Plane-level Parallel Garbage Collection (PaGC) 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238875" y="13905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1" name="Shape 201"/>
          <p:cNvGrpSpPr/>
          <p:nvPr/>
        </p:nvGrpSpPr>
        <p:grpSpPr>
          <a:xfrm>
            <a:off x="1027800" y="1975125"/>
            <a:ext cx="5424075" cy="1843675"/>
            <a:chOff x="1485000" y="1365525"/>
            <a:chExt cx="5424075" cy="1843675"/>
          </a:xfrm>
        </p:grpSpPr>
        <p:cxnSp>
          <p:nvCxnSpPr>
            <p:cNvPr id="202" name="Shape 202"/>
            <p:cNvCxnSpPr/>
            <p:nvPr/>
          </p:nvCxnSpPr>
          <p:spPr>
            <a:xfrm flipH="1">
              <a:off x="6900375" y="1365525"/>
              <a:ext cx="8700" cy="13017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dash"/>
              <a:round/>
              <a:headEnd len="lg" w="lg" type="none"/>
              <a:tailEnd len="lg" w="lg" type="none"/>
            </a:ln>
          </p:spPr>
        </p:cxnSp>
        <p:grpSp>
          <p:nvGrpSpPr>
            <p:cNvPr id="203" name="Shape 203"/>
            <p:cNvGrpSpPr/>
            <p:nvPr/>
          </p:nvGrpSpPr>
          <p:grpSpPr>
            <a:xfrm>
              <a:off x="1485000" y="1365525"/>
              <a:ext cx="5410675" cy="1843675"/>
              <a:chOff x="1485000" y="1365525"/>
              <a:chExt cx="5410675" cy="1843675"/>
            </a:xfrm>
          </p:grpSpPr>
          <p:cxnSp>
            <p:nvCxnSpPr>
              <p:cNvPr id="204" name="Shape 204"/>
              <p:cNvCxnSpPr/>
              <p:nvPr/>
            </p:nvCxnSpPr>
            <p:spPr>
              <a:xfrm>
                <a:off x="2294100" y="1365525"/>
                <a:ext cx="9000" cy="1338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9999"/>
                </a:solidFill>
                <a:prstDash val="dash"/>
                <a:round/>
                <a:headEnd len="lg" w="lg" type="none"/>
                <a:tailEnd len="lg" w="lg" type="none"/>
              </a:ln>
            </p:spPr>
          </p:cxnSp>
          <p:sp>
            <p:nvSpPr>
              <p:cNvPr id="205" name="Shape 205"/>
              <p:cNvSpPr/>
              <p:nvPr/>
            </p:nvSpPr>
            <p:spPr>
              <a:xfrm>
                <a:off x="2294100" y="1365525"/>
                <a:ext cx="1533900" cy="500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20124D"/>
                    </a:solidFill>
                  </a:rPr>
                  <a:t> IO Requests</a:t>
                </a: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3827875" y="1365525"/>
                <a:ext cx="1533900" cy="500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93C47D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On-demand GC</a:t>
                </a:r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5361775" y="1365525"/>
                <a:ext cx="1533900" cy="500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20124D"/>
                    </a:solidFill>
                  </a:rPr>
                  <a:t> IO Requests</a:t>
                </a:r>
              </a:p>
            </p:txBody>
          </p:sp>
          <p:cxnSp>
            <p:nvCxnSpPr>
              <p:cNvPr id="208" name="Shape 208"/>
              <p:cNvCxnSpPr/>
              <p:nvPr/>
            </p:nvCxnSpPr>
            <p:spPr>
              <a:xfrm>
                <a:off x="3832425" y="1365525"/>
                <a:ext cx="9300" cy="1311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9999"/>
                </a:solidFill>
                <a:prstDash val="dash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09" name="Shape 209"/>
              <p:cNvCxnSpPr/>
              <p:nvPr/>
            </p:nvCxnSpPr>
            <p:spPr>
              <a:xfrm flipH="1">
                <a:off x="5362050" y="1365525"/>
                <a:ext cx="8700" cy="1301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9999"/>
                </a:solidFill>
                <a:prstDash val="dash"/>
                <a:round/>
                <a:headEnd len="lg" w="lg" type="none"/>
                <a:tailEnd len="lg" w="lg" type="none"/>
              </a:ln>
            </p:spPr>
          </p:cxnSp>
          <p:sp>
            <p:nvSpPr>
              <p:cNvPr id="210" name="Shape 210"/>
              <p:cNvSpPr txBox="1"/>
              <p:nvPr/>
            </p:nvSpPr>
            <p:spPr>
              <a:xfrm>
                <a:off x="1485000" y="1401950"/>
                <a:ext cx="9102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b="1" lang="en"/>
                  <a:t>Plane 1</a:t>
                </a:r>
              </a:p>
            </p:txBody>
          </p:sp>
          <p:sp>
            <p:nvSpPr>
              <p:cNvPr id="211" name="Shape 211"/>
              <p:cNvSpPr txBox="1"/>
              <p:nvPr/>
            </p:nvSpPr>
            <p:spPr>
              <a:xfrm>
                <a:off x="1485000" y="2163950"/>
                <a:ext cx="9102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b="1" lang="en"/>
                  <a:t>Plane 2</a:t>
                </a:r>
              </a:p>
            </p:txBody>
          </p:sp>
          <p:sp>
            <p:nvSpPr>
              <p:cNvPr id="212" name="Shape 212"/>
              <p:cNvSpPr/>
              <p:nvPr/>
            </p:nvSpPr>
            <p:spPr>
              <a:xfrm>
                <a:off x="2298525" y="2091050"/>
                <a:ext cx="1533900" cy="500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20124D"/>
                    </a:solidFill>
                  </a:rPr>
                  <a:t> IO Requests</a:t>
                </a:r>
              </a:p>
            </p:txBody>
          </p:sp>
          <p:sp>
            <p:nvSpPr>
              <p:cNvPr id="213" name="Shape 213"/>
              <p:cNvSpPr/>
              <p:nvPr/>
            </p:nvSpPr>
            <p:spPr>
              <a:xfrm>
                <a:off x="5361750" y="2091037"/>
                <a:ext cx="1533900" cy="500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20124D"/>
                    </a:solidFill>
                  </a:rPr>
                  <a:t> IO Requests</a:t>
                </a:r>
              </a:p>
            </p:txBody>
          </p:sp>
          <p:cxnSp>
            <p:nvCxnSpPr>
              <p:cNvPr id="214" name="Shape 214"/>
              <p:cNvCxnSpPr>
                <a:stCxn id="212" idx="0"/>
                <a:endCxn id="213" idx="3"/>
              </p:cNvCxnSpPr>
              <p:nvPr/>
            </p:nvCxnSpPr>
            <p:spPr>
              <a:xfrm>
                <a:off x="3832425" y="2341400"/>
                <a:ext cx="1529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sp>
            <p:nvSpPr>
              <p:cNvPr id="215" name="Shape 215"/>
              <p:cNvSpPr txBox="1"/>
              <p:nvPr/>
            </p:nvSpPr>
            <p:spPr>
              <a:xfrm>
                <a:off x="4309350" y="2057400"/>
                <a:ext cx="728100" cy="28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b="1" lang="en">
                    <a:solidFill>
                      <a:srgbClr val="38761D"/>
                    </a:solidFill>
                  </a:rPr>
                  <a:t>IDLE</a:t>
                </a:r>
              </a:p>
            </p:txBody>
          </p:sp>
          <p:cxnSp>
            <p:nvCxnSpPr>
              <p:cNvPr id="216" name="Shape 216"/>
              <p:cNvCxnSpPr/>
              <p:nvPr/>
            </p:nvCxnSpPr>
            <p:spPr>
              <a:xfrm flipH="1" rot="10800000">
                <a:off x="2876725" y="2815450"/>
                <a:ext cx="3295500" cy="9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stealth"/>
              </a:ln>
            </p:spPr>
          </p:cxnSp>
          <p:sp>
            <p:nvSpPr>
              <p:cNvPr id="217" name="Shape 217"/>
              <p:cNvSpPr txBox="1"/>
              <p:nvPr/>
            </p:nvSpPr>
            <p:spPr>
              <a:xfrm>
                <a:off x="4072650" y="2790400"/>
                <a:ext cx="728100" cy="41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b="1" lang="en"/>
                  <a:t>Time</a:t>
                </a:r>
              </a:p>
            </p:txBody>
          </p:sp>
        </p:grpSp>
      </p:grpSp>
      <p:sp>
        <p:nvSpPr>
          <p:cNvPr id="218" name="Shape 218"/>
          <p:cNvSpPr/>
          <p:nvPr/>
        </p:nvSpPr>
        <p:spPr>
          <a:xfrm>
            <a:off x="3381125" y="2721150"/>
            <a:ext cx="1527600" cy="460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Early GC</a:t>
            </a:r>
          </a:p>
        </p:txBody>
      </p:sp>
      <p:grpSp>
        <p:nvGrpSpPr>
          <p:cNvPr id="219" name="Shape 219"/>
          <p:cNvGrpSpPr/>
          <p:nvPr/>
        </p:nvGrpSpPr>
        <p:grpSpPr>
          <a:xfrm>
            <a:off x="6451875" y="1938700"/>
            <a:ext cx="1529400" cy="284100"/>
            <a:chOff x="3832425" y="2057400"/>
            <a:chExt cx="1529400" cy="284100"/>
          </a:xfrm>
        </p:grpSpPr>
        <p:cxnSp>
          <p:nvCxnSpPr>
            <p:cNvPr id="220" name="Shape 220"/>
            <p:cNvCxnSpPr/>
            <p:nvPr/>
          </p:nvCxnSpPr>
          <p:spPr>
            <a:xfrm>
              <a:off x="3832425" y="2341400"/>
              <a:ext cx="15294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21" name="Shape 221"/>
            <p:cNvSpPr txBox="1"/>
            <p:nvPr/>
          </p:nvSpPr>
          <p:spPr>
            <a:xfrm>
              <a:off x="4309350" y="2057400"/>
              <a:ext cx="728100" cy="28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>
                  <a:solidFill>
                    <a:srgbClr val="38761D"/>
                  </a:solidFill>
                </a:rPr>
                <a:t>IDLE</a:t>
              </a:r>
            </a:p>
          </p:txBody>
        </p:sp>
      </p:grpSp>
      <p:sp>
        <p:nvSpPr>
          <p:cNvPr id="222" name="Shape 222"/>
          <p:cNvSpPr/>
          <p:nvPr/>
        </p:nvSpPr>
        <p:spPr>
          <a:xfrm>
            <a:off x="6449625" y="2701050"/>
            <a:ext cx="1533900" cy="500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3C47D"/>
          </a:solidFill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On-demand GC</a:t>
            </a:r>
          </a:p>
        </p:txBody>
      </p:sp>
      <p:cxnSp>
        <p:nvCxnSpPr>
          <p:cNvPr id="223" name="Shape 223"/>
          <p:cNvCxnSpPr/>
          <p:nvPr/>
        </p:nvCxnSpPr>
        <p:spPr>
          <a:xfrm flipH="1">
            <a:off x="7967175" y="1975125"/>
            <a:ext cx="8700" cy="1301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224" name="Shape 224"/>
          <p:cNvSpPr/>
          <p:nvPr/>
        </p:nvSpPr>
        <p:spPr>
          <a:xfrm>
            <a:off x="6449625" y="1975125"/>
            <a:ext cx="1533900" cy="500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20124D"/>
                </a:solidFill>
              </a:rPr>
              <a:t> IO Requests</a:t>
            </a:r>
          </a:p>
        </p:txBody>
      </p:sp>
      <p:sp>
        <p:nvSpPr>
          <p:cNvPr id="225" name="Shape 225"/>
          <p:cNvSpPr/>
          <p:nvPr/>
        </p:nvSpPr>
        <p:spPr>
          <a:xfrm>
            <a:off x="6442575" y="2701050"/>
            <a:ext cx="1533900" cy="500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20124D"/>
                </a:solidFill>
              </a:rPr>
              <a:t> IO Requests</a:t>
            </a:r>
          </a:p>
        </p:txBody>
      </p:sp>
      <p:sp>
        <p:nvSpPr>
          <p:cNvPr id="226" name="Shape 226"/>
          <p:cNvSpPr/>
          <p:nvPr/>
        </p:nvSpPr>
        <p:spPr>
          <a:xfrm>
            <a:off x="6843375" y="2621850"/>
            <a:ext cx="732300" cy="659100"/>
          </a:xfrm>
          <a:prstGeom prst="mathMultiply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3198125" y="1804300"/>
            <a:ext cx="1893600" cy="1561500"/>
          </a:xfrm>
          <a:prstGeom prst="flowChartAlternateProcess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3455050" y="1390500"/>
            <a:ext cx="15339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CC0000"/>
                </a:solidFill>
              </a:rPr>
              <a:t>Parallel GC </a:t>
            </a: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Solid State Drives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NAND Flash Chips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Update process in SSDs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Flash Translation Layer (FTL)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Garbage Collection Process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Proposed Parallel Garbage Collection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Presented in SuperComputing (SC’2016)  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Plane-level Parallel Garbage Collection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0000"/>
              </a:buClr>
            </a:pPr>
            <a:r>
              <a:rPr lang="en" u="sng">
                <a:solidFill>
                  <a:srgbClr val="FF0000"/>
                </a:solidFill>
              </a:rPr>
              <a:t>Why?</a:t>
            </a:r>
            <a:r>
              <a:rPr lang="en">
                <a:solidFill>
                  <a:srgbClr val="FF0000"/>
                </a:solidFill>
              </a:rPr>
              <a:t> 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Leverage the idle time opportunity and improve plane-level parallelism </a:t>
            </a:r>
          </a:p>
          <a:p>
            <a:pPr indent="-228600" lvl="0" marL="457200" rtl="0">
              <a:spcBef>
                <a:spcPts val="0"/>
              </a:spcBef>
              <a:buClr>
                <a:srgbClr val="FF0000"/>
              </a:buClr>
            </a:pPr>
            <a:r>
              <a:rPr lang="en" u="sng">
                <a:solidFill>
                  <a:srgbClr val="FF0000"/>
                </a:solidFill>
              </a:rPr>
              <a:t>When?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When a plane starts On-demand GC, make it parallel GC </a:t>
            </a:r>
          </a:p>
          <a:p>
            <a:pPr indent="-228600" lvl="0" marL="457200" rtl="0">
              <a:spcBef>
                <a:spcPts val="0"/>
              </a:spcBef>
              <a:buClr>
                <a:srgbClr val="FF0000"/>
              </a:buClr>
            </a:pPr>
            <a:r>
              <a:rPr lang="en" u="sng">
                <a:solidFill>
                  <a:srgbClr val="FF0000"/>
                </a:solidFill>
              </a:rPr>
              <a:t>How?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Leverage Multi-plane operation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Garbage Collection: 1) selecting victim block 2) move valid pages 3) erasing the block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Challenges: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Multi-plane erase is straight-forward, but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 u="sng"/>
              <a:t>Moving valid pages is more challenging 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 u="sng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Parallel GC:  How? </a:t>
            </a:r>
          </a:p>
        </p:txBody>
      </p:sp>
      <p:sp>
        <p:nvSpPr>
          <p:cNvPr id="242" name="Shape 242"/>
          <p:cNvSpPr/>
          <p:nvPr/>
        </p:nvSpPr>
        <p:spPr>
          <a:xfrm>
            <a:off x="523125" y="1370525"/>
            <a:ext cx="1046100" cy="133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585875" y="1475175"/>
            <a:ext cx="920700" cy="219600"/>
          </a:xfrm>
          <a:prstGeom prst="rect">
            <a:avLst/>
          </a:prstGeom>
          <a:solidFill>
            <a:srgbClr val="94C43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Page-1</a:t>
            </a:r>
          </a:p>
        </p:txBody>
      </p:sp>
      <p:sp>
        <p:nvSpPr>
          <p:cNvPr id="244" name="Shape 244"/>
          <p:cNvSpPr/>
          <p:nvPr/>
        </p:nvSpPr>
        <p:spPr>
          <a:xfrm>
            <a:off x="585875" y="1703775"/>
            <a:ext cx="920700" cy="219600"/>
          </a:xfrm>
          <a:prstGeom prst="rect">
            <a:avLst/>
          </a:prstGeom>
          <a:solidFill>
            <a:srgbClr val="94C43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Page-2</a:t>
            </a:r>
          </a:p>
        </p:txBody>
      </p:sp>
      <p:sp>
        <p:nvSpPr>
          <p:cNvPr id="245" name="Shape 245"/>
          <p:cNvSpPr/>
          <p:nvPr/>
        </p:nvSpPr>
        <p:spPr>
          <a:xfrm>
            <a:off x="585875" y="1932375"/>
            <a:ext cx="920700" cy="219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585875" y="2160975"/>
            <a:ext cx="920700" cy="219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585875" y="2389575"/>
            <a:ext cx="920700" cy="219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2199525" y="1370525"/>
            <a:ext cx="1046100" cy="133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2262275" y="1475175"/>
            <a:ext cx="920700" cy="219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2262275" y="1703775"/>
            <a:ext cx="920700" cy="219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2262275" y="1932375"/>
            <a:ext cx="920700" cy="219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2262275" y="2160975"/>
            <a:ext cx="920700" cy="219600"/>
          </a:xfrm>
          <a:prstGeom prst="rect">
            <a:avLst/>
          </a:prstGeom>
          <a:solidFill>
            <a:srgbClr val="94C43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Page-1</a:t>
            </a:r>
          </a:p>
        </p:txBody>
      </p:sp>
      <p:sp>
        <p:nvSpPr>
          <p:cNvPr id="253" name="Shape 253"/>
          <p:cNvSpPr/>
          <p:nvPr/>
        </p:nvSpPr>
        <p:spPr>
          <a:xfrm>
            <a:off x="2262275" y="2389575"/>
            <a:ext cx="920700" cy="219600"/>
          </a:xfrm>
          <a:prstGeom prst="rect">
            <a:avLst/>
          </a:prstGeom>
          <a:solidFill>
            <a:srgbClr val="94C43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Page-2</a:t>
            </a:r>
          </a:p>
        </p:txBody>
      </p:sp>
      <p:sp>
        <p:nvSpPr>
          <p:cNvPr id="254" name="Shape 254"/>
          <p:cNvSpPr/>
          <p:nvPr/>
        </p:nvSpPr>
        <p:spPr>
          <a:xfrm>
            <a:off x="523125" y="3123125"/>
            <a:ext cx="1046100" cy="133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585875" y="3227775"/>
            <a:ext cx="920700" cy="219600"/>
          </a:xfrm>
          <a:prstGeom prst="rect">
            <a:avLst/>
          </a:prstGeom>
          <a:solidFill>
            <a:srgbClr val="94C43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Page-1</a:t>
            </a:r>
          </a:p>
        </p:txBody>
      </p:sp>
      <p:sp>
        <p:nvSpPr>
          <p:cNvPr id="256" name="Shape 256"/>
          <p:cNvSpPr/>
          <p:nvPr/>
        </p:nvSpPr>
        <p:spPr>
          <a:xfrm>
            <a:off x="585875" y="3456375"/>
            <a:ext cx="920700" cy="219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585875" y="3684975"/>
            <a:ext cx="920700" cy="219600"/>
          </a:xfrm>
          <a:prstGeom prst="rect">
            <a:avLst/>
          </a:prstGeom>
          <a:solidFill>
            <a:srgbClr val="94C43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Page-2</a:t>
            </a:r>
          </a:p>
        </p:txBody>
      </p:sp>
      <p:sp>
        <p:nvSpPr>
          <p:cNvPr id="258" name="Shape 258"/>
          <p:cNvSpPr/>
          <p:nvPr/>
        </p:nvSpPr>
        <p:spPr>
          <a:xfrm>
            <a:off x="585875" y="3913575"/>
            <a:ext cx="920700" cy="219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585875" y="4142175"/>
            <a:ext cx="920700" cy="219600"/>
          </a:xfrm>
          <a:prstGeom prst="rect">
            <a:avLst/>
          </a:prstGeom>
          <a:solidFill>
            <a:srgbClr val="94C43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Page-3</a:t>
            </a:r>
          </a:p>
        </p:txBody>
      </p:sp>
      <p:sp>
        <p:nvSpPr>
          <p:cNvPr id="260" name="Shape 260"/>
          <p:cNvSpPr/>
          <p:nvPr/>
        </p:nvSpPr>
        <p:spPr>
          <a:xfrm>
            <a:off x="2199525" y="3123125"/>
            <a:ext cx="1046100" cy="133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2262275" y="3227775"/>
            <a:ext cx="920700" cy="219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2262275" y="3456375"/>
            <a:ext cx="920700" cy="219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2262225" y="3913575"/>
            <a:ext cx="920700" cy="219600"/>
          </a:xfrm>
          <a:prstGeom prst="rect">
            <a:avLst/>
          </a:prstGeom>
          <a:solidFill>
            <a:srgbClr val="94C43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Page-1</a:t>
            </a:r>
          </a:p>
        </p:txBody>
      </p:sp>
      <p:sp>
        <p:nvSpPr>
          <p:cNvPr id="264" name="Shape 264"/>
          <p:cNvSpPr/>
          <p:nvPr/>
        </p:nvSpPr>
        <p:spPr>
          <a:xfrm>
            <a:off x="2262225" y="4142175"/>
            <a:ext cx="920700" cy="219600"/>
          </a:xfrm>
          <a:prstGeom prst="rect">
            <a:avLst/>
          </a:prstGeom>
          <a:solidFill>
            <a:srgbClr val="94C43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Page-2</a:t>
            </a:r>
          </a:p>
        </p:txBody>
      </p:sp>
      <p:sp>
        <p:nvSpPr>
          <p:cNvPr id="265" name="Shape 265"/>
          <p:cNvSpPr/>
          <p:nvPr/>
        </p:nvSpPr>
        <p:spPr>
          <a:xfrm>
            <a:off x="2262225" y="3684975"/>
            <a:ext cx="920700" cy="219600"/>
          </a:xfrm>
          <a:prstGeom prst="rect">
            <a:avLst/>
          </a:prstGeom>
          <a:solidFill>
            <a:srgbClr val="94C43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Page-3</a:t>
            </a:r>
          </a:p>
        </p:txBody>
      </p:sp>
      <p:cxnSp>
        <p:nvCxnSpPr>
          <p:cNvPr id="266" name="Shape 266"/>
          <p:cNvCxnSpPr>
            <a:endCxn id="252" idx="1"/>
          </p:cNvCxnSpPr>
          <p:nvPr/>
        </p:nvCxnSpPr>
        <p:spPr>
          <a:xfrm>
            <a:off x="1496075" y="1579875"/>
            <a:ext cx="766200" cy="690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67" name="Shape 267"/>
          <p:cNvCxnSpPr>
            <a:endCxn id="253" idx="1"/>
          </p:cNvCxnSpPr>
          <p:nvPr/>
        </p:nvCxnSpPr>
        <p:spPr>
          <a:xfrm>
            <a:off x="1506575" y="1813575"/>
            <a:ext cx="755700" cy="685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68" name="Shape 268"/>
          <p:cNvCxnSpPr>
            <a:stCxn id="255" idx="3"/>
            <a:endCxn id="263" idx="1"/>
          </p:cNvCxnSpPr>
          <p:nvPr/>
        </p:nvCxnSpPr>
        <p:spPr>
          <a:xfrm>
            <a:off x="1506575" y="3337575"/>
            <a:ext cx="755700" cy="685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69" name="Shape 269"/>
          <p:cNvCxnSpPr>
            <a:stCxn id="257" idx="3"/>
            <a:endCxn id="264" idx="1"/>
          </p:cNvCxnSpPr>
          <p:nvPr/>
        </p:nvCxnSpPr>
        <p:spPr>
          <a:xfrm>
            <a:off x="1506575" y="3794775"/>
            <a:ext cx="755700" cy="457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70" name="Shape 270"/>
          <p:cNvCxnSpPr>
            <a:stCxn id="259" idx="3"/>
            <a:endCxn id="265" idx="1"/>
          </p:cNvCxnSpPr>
          <p:nvPr/>
        </p:nvCxnSpPr>
        <p:spPr>
          <a:xfrm flipH="1" rot="10800000">
            <a:off x="1506575" y="3794775"/>
            <a:ext cx="755700" cy="457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71" name="Shape 271"/>
          <p:cNvSpPr/>
          <p:nvPr/>
        </p:nvSpPr>
        <p:spPr>
          <a:xfrm>
            <a:off x="3703625" y="1265925"/>
            <a:ext cx="5199600" cy="3306000"/>
          </a:xfrm>
          <a:prstGeom prst="bracePair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4017500" y="1228625"/>
            <a:ext cx="45825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 u="sng"/>
              <a:t>Parallel Read - Parallel Write ( PR-PW)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Try to find maximum PR-PW possible moves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Can be even faster by using copy-back operations → Multi-plane Copy-Back read/write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Latency = 1 Read + 1 Write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 u="sng"/>
              <a:t>Serial Read - Parallel Write (SR-PW)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Read is ~10x faster than Write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Read two pages in serial, write in parallel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Latency = 2 Read + 1 Write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 u="sng"/>
              <a:t>Serial Read - Serial Write (SR-SW)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More valid pages in one of the blocks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Latency = 1 Read + 1 Write </a:t>
            </a:r>
          </a:p>
        </p:txBody>
      </p:sp>
      <p:sp>
        <p:nvSpPr>
          <p:cNvPr id="273" name="Shape 273"/>
          <p:cNvSpPr txBox="1"/>
          <p:nvPr/>
        </p:nvSpPr>
        <p:spPr>
          <a:xfrm rot="-5400000">
            <a:off x="-105350" y="3572150"/>
            <a:ext cx="902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Plane 2</a:t>
            </a:r>
          </a:p>
        </p:txBody>
      </p:sp>
      <p:sp>
        <p:nvSpPr>
          <p:cNvPr id="274" name="Shape 274"/>
          <p:cNvSpPr txBox="1"/>
          <p:nvPr/>
        </p:nvSpPr>
        <p:spPr>
          <a:xfrm rot="-5400000">
            <a:off x="-78500" y="1770200"/>
            <a:ext cx="8484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Plane 1</a:t>
            </a:r>
          </a:p>
        </p:txBody>
      </p:sp>
      <p:cxnSp>
        <p:nvCxnSpPr>
          <p:cNvPr id="275" name="Shape 275"/>
          <p:cNvCxnSpPr/>
          <p:nvPr/>
        </p:nvCxnSpPr>
        <p:spPr>
          <a:xfrm>
            <a:off x="163925" y="2912925"/>
            <a:ext cx="3331800" cy="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276" name="Shape 276"/>
          <p:cNvSpPr txBox="1"/>
          <p:nvPr/>
        </p:nvSpPr>
        <p:spPr>
          <a:xfrm>
            <a:off x="596650" y="1152150"/>
            <a:ext cx="11448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900"/>
              <a:t>victim block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596650" y="2904750"/>
            <a:ext cx="11448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900"/>
              <a:t>victim block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2273050" y="2904750"/>
            <a:ext cx="11448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900"/>
              <a:t>active block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2274850" y="1153450"/>
            <a:ext cx="11448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900"/>
              <a:t>active block</a:t>
            </a:r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Parallel GC: How?  </a:t>
            </a:r>
          </a:p>
        </p:txBody>
      </p:sp>
      <p:grpSp>
        <p:nvGrpSpPr>
          <p:cNvPr id="286" name="Shape 286"/>
          <p:cNvGrpSpPr/>
          <p:nvPr/>
        </p:nvGrpSpPr>
        <p:grpSpPr>
          <a:xfrm>
            <a:off x="1713600" y="1289325"/>
            <a:ext cx="5424075" cy="1338300"/>
            <a:chOff x="1485000" y="1365525"/>
            <a:chExt cx="5424075" cy="1338300"/>
          </a:xfrm>
        </p:grpSpPr>
        <p:cxnSp>
          <p:nvCxnSpPr>
            <p:cNvPr id="287" name="Shape 287"/>
            <p:cNvCxnSpPr/>
            <p:nvPr/>
          </p:nvCxnSpPr>
          <p:spPr>
            <a:xfrm flipH="1">
              <a:off x="6900375" y="1365525"/>
              <a:ext cx="8700" cy="13017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dash"/>
              <a:round/>
              <a:headEnd len="lg" w="lg" type="none"/>
              <a:tailEnd len="lg" w="lg" type="none"/>
            </a:ln>
          </p:spPr>
        </p:cxnSp>
        <p:grpSp>
          <p:nvGrpSpPr>
            <p:cNvPr id="288" name="Shape 288"/>
            <p:cNvGrpSpPr/>
            <p:nvPr/>
          </p:nvGrpSpPr>
          <p:grpSpPr>
            <a:xfrm>
              <a:off x="1485000" y="1365525"/>
              <a:ext cx="5410650" cy="1338300"/>
              <a:chOff x="1485000" y="1365525"/>
              <a:chExt cx="5410650" cy="1338300"/>
            </a:xfrm>
          </p:grpSpPr>
          <p:cxnSp>
            <p:nvCxnSpPr>
              <p:cNvPr id="289" name="Shape 289"/>
              <p:cNvCxnSpPr/>
              <p:nvPr/>
            </p:nvCxnSpPr>
            <p:spPr>
              <a:xfrm>
                <a:off x="2294100" y="1365525"/>
                <a:ext cx="9000" cy="1338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9999"/>
                </a:solidFill>
                <a:prstDash val="dash"/>
                <a:round/>
                <a:headEnd len="lg" w="lg" type="none"/>
                <a:tailEnd len="lg" w="lg" type="none"/>
              </a:ln>
            </p:spPr>
          </p:cxnSp>
          <p:sp>
            <p:nvSpPr>
              <p:cNvPr id="290" name="Shape 290"/>
              <p:cNvSpPr/>
              <p:nvPr/>
            </p:nvSpPr>
            <p:spPr>
              <a:xfrm>
                <a:off x="2294100" y="1365525"/>
                <a:ext cx="910200" cy="500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20124D"/>
                    </a:solidFill>
                  </a:rPr>
                  <a:t> IO </a:t>
                </a:r>
              </a:p>
            </p:txBody>
          </p:sp>
          <p:sp>
            <p:nvSpPr>
              <p:cNvPr id="291" name="Shape 291"/>
              <p:cNvSpPr/>
              <p:nvPr/>
            </p:nvSpPr>
            <p:spPr>
              <a:xfrm>
                <a:off x="3222825" y="1365525"/>
                <a:ext cx="2825100" cy="500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en" sz="1200"/>
                  <a:t>On-demand GC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  <a:p>
                <a:pPr lvl="0" rtl="0" algn="l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Shape 292"/>
              <p:cNvSpPr/>
              <p:nvPr/>
            </p:nvSpPr>
            <p:spPr>
              <a:xfrm>
                <a:off x="6080500" y="1365525"/>
                <a:ext cx="815100" cy="500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20124D"/>
                    </a:solidFill>
                  </a:rPr>
                  <a:t> IO </a:t>
                </a:r>
              </a:p>
            </p:txBody>
          </p:sp>
          <p:cxnSp>
            <p:nvCxnSpPr>
              <p:cNvPr id="293" name="Shape 293"/>
              <p:cNvCxnSpPr/>
              <p:nvPr/>
            </p:nvCxnSpPr>
            <p:spPr>
              <a:xfrm>
                <a:off x="3222825" y="1365525"/>
                <a:ext cx="9300" cy="1311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9999"/>
                </a:solidFill>
                <a:prstDash val="dash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94" name="Shape 294"/>
              <p:cNvCxnSpPr/>
              <p:nvPr/>
            </p:nvCxnSpPr>
            <p:spPr>
              <a:xfrm flipH="1">
                <a:off x="6047850" y="1365525"/>
                <a:ext cx="8700" cy="1301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9999"/>
                </a:solidFill>
                <a:prstDash val="dash"/>
                <a:round/>
                <a:headEnd len="lg" w="lg" type="none"/>
                <a:tailEnd len="lg" w="lg" type="none"/>
              </a:ln>
            </p:spPr>
          </p:cxnSp>
          <p:sp>
            <p:nvSpPr>
              <p:cNvPr id="295" name="Shape 295"/>
              <p:cNvSpPr txBox="1"/>
              <p:nvPr/>
            </p:nvSpPr>
            <p:spPr>
              <a:xfrm>
                <a:off x="1485000" y="1401950"/>
                <a:ext cx="9102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b="1" lang="en"/>
                  <a:t>Plane 1</a:t>
                </a:r>
              </a:p>
            </p:txBody>
          </p:sp>
          <p:sp>
            <p:nvSpPr>
              <p:cNvPr id="296" name="Shape 296"/>
              <p:cNvSpPr txBox="1"/>
              <p:nvPr/>
            </p:nvSpPr>
            <p:spPr>
              <a:xfrm>
                <a:off x="1485000" y="2163950"/>
                <a:ext cx="9102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b="1" lang="en"/>
                  <a:t>Plane 2</a:t>
                </a:r>
              </a:p>
            </p:txBody>
          </p:sp>
          <p:sp>
            <p:nvSpPr>
              <p:cNvPr id="297" name="Shape 297"/>
              <p:cNvSpPr/>
              <p:nvPr/>
            </p:nvSpPr>
            <p:spPr>
              <a:xfrm>
                <a:off x="2298525" y="2091050"/>
                <a:ext cx="910200" cy="500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20124D"/>
                    </a:solidFill>
                  </a:rPr>
                  <a:t> IO</a:t>
                </a:r>
              </a:p>
            </p:txBody>
          </p:sp>
          <p:sp>
            <p:nvSpPr>
              <p:cNvPr id="298" name="Shape 298"/>
              <p:cNvSpPr/>
              <p:nvPr/>
            </p:nvSpPr>
            <p:spPr>
              <a:xfrm>
                <a:off x="6080550" y="2091050"/>
                <a:ext cx="815100" cy="500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20124D"/>
                    </a:solidFill>
                  </a:rPr>
                  <a:t> IO </a:t>
                </a:r>
              </a:p>
            </p:txBody>
          </p:sp>
          <p:cxnSp>
            <p:nvCxnSpPr>
              <p:cNvPr id="299" name="Shape 299"/>
              <p:cNvCxnSpPr>
                <a:stCxn id="297" idx="0"/>
                <a:endCxn id="298" idx="3"/>
              </p:cNvCxnSpPr>
              <p:nvPr/>
            </p:nvCxnSpPr>
            <p:spPr>
              <a:xfrm>
                <a:off x="3208725" y="2341400"/>
                <a:ext cx="28719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sp>
            <p:nvSpPr>
              <p:cNvPr id="300" name="Shape 300"/>
              <p:cNvSpPr txBox="1"/>
              <p:nvPr/>
            </p:nvSpPr>
            <p:spPr>
              <a:xfrm>
                <a:off x="4309350" y="2057400"/>
                <a:ext cx="728100" cy="28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b="1" lang="en">
                    <a:solidFill>
                      <a:srgbClr val="38761D"/>
                    </a:solidFill>
                  </a:rPr>
                  <a:t>IDLE</a:t>
                </a:r>
              </a:p>
            </p:txBody>
          </p:sp>
        </p:grpSp>
      </p:grpSp>
      <p:sp>
        <p:nvSpPr>
          <p:cNvPr id="301" name="Shape 301"/>
          <p:cNvSpPr/>
          <p:nvPr/>
        </p:nvSpPr>
        <p:spPr>
          <a:xfrm>
            <a:off x="3523400" y="1358800"/>
            <a:ext cx="1975500" cy="373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Move Pages</a:t>
            </a:r>
          </a:p>
        </p:txBody>
      </p:sp>
      <p:sp>
        <p:nvSpPr>
          <p:cNvPr id="302" name="Shape 302"/>
          <p:cNvSpPr/>
          <p:nvPr/>
        </p:nvSpPr>
        <p:spPr>
          <a:xfrm>
            <a:off x="5498900" y="1358800"/>
            <a:ext cx="710100" cy="373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674EA7"/>
          </a:solidFill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Erase</a:t>
            </a:r>
          </a:p>
        </p:txBody>
      </p:sp>
      <p:sp>
        <p:nvSpPr>
          <p:cNvPr id="303" name="Shape 303"/>
          <p:cNvSpPr/>
          <p:nvPr/>
        </p:nvSpPr>
        <p:spPr>
          <a:xfrm>
            <a:off x="5347550" y="3568600"/>
            <a:ext cx="710100" cy="373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674EA7"/>
          </a:solidFill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Erase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230175" y="3766400"/>
            <a:ext cx="9939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80025" y="3568600"/>
            <a:ext cx="12171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Parallel GC </a:t>
            </a:r>
          </a:p>
        </p:txBody>
      </p:sp>
      <p:sp>
        <p:nvSpPr>
          <p:cNvPr id="306" name="Shape 306"/>
          <p:cNvSpPr/>
          <p:nvPr/>
        </p:nvSpPr>
        <p:spPr>
          <a:xfrm>
            <a:off x="3503737" y="3568600"/>
            <a:ext cx="1843800" cy="373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Move Pages</a:t>
            </a:r>
          </a:p>
        </p:txBody>
      </p:sp>
      <p:grpSp>
        <p:nvGrpSpPr>
          <p:cNvPr id="307" name="Shape 307"/>
          <p:cNvGrpSpPr/>
          <p:nvPr/>
        </p:nvGrpSpPr>
        <p:grpSpPr>
          <a:xfrm>
            <a:off x="1713600" y="3499125"/>
            <a:ext cx="5277425" cy="1338300"/>
            <a:chOff x="1713600" y="3499125"/>
            <a:chExt cx="5277425" cy="1338300"/>
          </a:xfrm>
        </p:grpSpPr>
        <p:grpSp>
          <p:nvGrpSpPr>
            <p:cNvPr id="308" name="Shape 308"/>
            <p:cNvGrpSpPr/>
            <p:nvPr/>
          </p:nvGrpSpPr>
          <p:grpSpPr>
            <a:xfrm>
              <a:off x="1713600" y="3499125"/>
              <a:ext cx="5277425" cy="1338300"/>
              <a:chOff x="1485000" y="1365525"/>
              <a:chExt cx="5277425" cy="1338300"/>
            </a:xfrm>
          </p:grpSpPr>
          <p:cxnSp>
            <p:nvCxnSpPr>
              <p:cNvPr id="309" name="Shape 309"/>
              <p:cNvCxnSpPr/>
              <p:nvPr/>
            </p:nvCxnSpPr>
            <p:spPr>
              <a:xfrm flipH="1">
                <a:off x="6747975" y="1365525"/>
                <a:ext cx="8700" cy="1301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9999"/>
                </a:solidFill>
                <a:prstDash val="dash"/>
                <a:round/>
                <a:headEnd len="lg" w="lg" type="none"/>
                <a:tailEnd len="lg" w="lg" type="none"/>
              </a:ln>
            </p:spPr>
          </p:cxnSp>
          <p:grpSp>
            <p:nvGrpSpPr>
              <p:cNvPr id="310" name="Shape 310"/>
              <p:cNvGrpSpPr/>
              <p:nvPr/>
            </p:nvGrpSpPr>
            <p:grpSpPr>
              <a:xfrm>
                <a:off x="1485000" y="1365525"/>
                <a:ext cx="5277425" cy="1338300"/>
                <a:chOff x="1485000" y="1365525"/>
                <a:chExt cx="5277425" cy="1338300"/>
              </a:xfrm>
            </p:grpSpPr>
            <p:cxnSp>
              <p:nvCxnSpPr>
                <p:cNvPr id="311" name="Shape 311"/>
                <p:cNvCxnSpPr/>
                <p:nvPr/>
              </p:nvCxnSpPr>
              <p:spPr>
                <a:xfrm>
                  <a:off x="2294100" y="1365525"/>
                  <a:ext cx="9000" cy="1338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999999"/>
                  </a:solidFill>
                  <a:prstDash val="dash"/>
                  <a:round/>
                  <a:headEnd len="lg" w="lg" type="none"/>
                  <a:tailEnd len="lg" w="lg" type="none"/>
                </a:ln>
              </p:spPr>
            </p:cxnSp>
            <p:sp>
              <p:nvSpPr>
                <p:cNvPr id="312" name="Shape 312"/>
                <p:cNvSpPr/>
                <p:nvPr/>
              </p:nvSpPr>
              <p:spPr>
                <a:xfrm>
                  <a:off x="2294100" y="1365525"/>
                  <a:ext cx="910200" cy="500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>
                      <a:solidFill>
                        <a:srgbClr val="20124D"/>
                      </a:solidFill>
                    </a:rPr>
                    <a:t> IO </a:t>
                  </a:r>
                </a:p>
              </p:txBody>
            </p:sp>
            <p:sp>
              <p:nvSpPr>
                <p:cNvPr id="313" name="Shape 313"/>
                <p:cNvSpPr/>
                <p:nvPr/>
              </p:nvSpPr>
              <p:spPr>
                <a:xfrm>
                  <a:off x="3222825" y="1365525"/>
                  <a:ext cx="2681400" cy="500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b="1" lang="en" sz="1200"/>
                    <a:t>Parallel GC</a:t>
                  </a:r>
                </a:p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  <a:p>
                  <a:pPr lvl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Shape 314"/>
                <p:cNvSpPr/>
                <p:nvPr/>
              </p:nvSpPr>
              <p:spPr>
                <a:xfrm>
                  <a:off x="5922750" y="1371250"/>
                  <a:ext cx="815100" cy="500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>
                      <a:solidFill>
                        <a:srgbClr val="20124D"/>
                      </a:solidFill>
                    </a:rPr>
                    <a:t> IO </a:t>
                  </a:r>
                </a:p>
              </p:txBody>
            </p:sp>
            <p:cxnSp>
              <p:nvCxnSpPr>
                <p:cNvPr id="315" name="Shape 315"/>
                <p:cNvCxnSpPr/>
                <p:nvPr/>
              </p:nvCxnSpPr>
              <p:spPr>
                <a:xfrm>
                  <a:off x="3222825" y="1365525"/>
                  <a:ext cx="9300" cy="1311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999999"/>
                  </a:solidFill>
                  <a:prstDash val="dash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316" name="Shape 316"/>
                <p:cNvCxnSpPr/>
                <p:nvPr/>
              </p:nvCxnSpPr>
              <p:spPr>
                <a:xfrm flipH="1">
                  <a:off x="5922750" y="1365525"/>
                  <a:ext cx="8700" cy="1301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999999"/>
                  </a:solidFill>
                  <a:prstDash val="dash"/>
                  <a:round/>
                  <a:headEnd len="lg" w="lg" type="none"/>
                  <a:tailEnd len="lg" w="lg" type="none"/>
                </a:ln>
              </p:spPr>
            </p:cxnSp>
            <p:sp>
              <p:nvSpPr>
                <p:cNvPr id="317" name="Shape 317"/>
                <p:cNvSpPr txBox="1"/>
                <p:nvPr/>
              </p:nvSpPr>
              <p:spPr>
                <a:xfrm>
                  <a:off x="1485000" y="1401950"/>
                  <a:ext cx="910200" cy="35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b="1" lang="en"/>
                    <a:t>Plane 1</a:t>
                  </a:r>
                </a:p>
              </p:txBody>
            </p:sp>
            <p:sp>
              <p:nvSpPr>
                <p:cNvPr id="318" name="Shape 318"/>
                <p:cNvSpPr txBox="1"/>
                <p:nvPr/>
              </p:nvSpPr>
              <p:spPr>
                <a:xfrm>
                  <a:off x="1485000" y="2163950"/>
                  <a:ext cx="910200" cy="35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b="1" lang="en"/>
                    <a:t>Plane 2</a:t>
                  </a:r>
                </a:p>
              </p:txBody>
            </p:sp>
            <p:sp>
              <p:nvSpPr>
                <p:cNvPr id="319" name="Shape 319"/>
                <p:cNvSpPr/>
                <p:nvPr/>
              </p:nvSpPr>
              <p:spPr>
                <a:xfrm>
                  <a:off x="2298525" y="2091050"/>
                  <a:ext cx="910200" cy="500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>
                      <a:solidFill>
                        <a:srgbClr val="20124D"/>
                      </a:solidFill>
                    </a:rPr>
                    <a:t> IO</a:t>
                  </a:r>
                </a:p>
              </p:txBody>
            </p:sp>
            <p:sp>
              <p:nvSpPr>
                <p:cNvPr id="320" name="Shape 320"/>
                <p:cNvSpPr/>
                <p:nvPr/>
              </p:nvSpPr>
              <p:spPr>
                <a:xfrm>
                  <a:off x="5947325" y="2096850"/>
                  <a:ext cx="815100" cy="500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>
                      <a:solidFill>
                        <a:srgbClr val="20124D"/>
                      </a:solidFill>
                    </a:rPr>
                    <a:t> IO </a:t>
                  </a:r>
                </a:p>
              </p:txBody>
            </p:sp>
          </p:grpSp>
        </p:grpSp>
        <p:sp>
          <p:nvSpPr>
            <p:cNvPr id="321" name="Shape 321"/>
            <p:cNvSpPr/>
            <p:nvPr/>
          </p:nvSpPr>
          <p:spPr>
            <a:xfrm>
              <a:off x="3460525" y="4230450"/>
              <a:ext cx="2692200" cy="5007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5347550" y="4294200"/>
              <a:ext cx="710100" cy="373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674EA7"/>
            </a:solidFill>
            <a:ln cap="flat" cmpd="sng" w="9525">
              <a:solidFill>
                <a:srgbClr val="674EA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Erase</a:t>
              </a:r>
            </a:p>
          </p:txBody>
        </p:sp>
        <p:sp>
          <p:nvSpPr>
            <p:cNvPr id="323" name="Shape 323"/>
            <p:cNvSpPr/>
            <p:nvPr/>
          </p:nvSpPr>
          <p:spPr>
            <a:xfrm>
              <a:off x="3503750" y="4294200"/>
              <a:ext cx="1843800" cy="373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674EA7"/>
            </a:solidFill>
            <a:ln cap="flat" cmpd="sng" w="9525">
              <a:solidFill>
                <a:srgbClr val="351C7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100">
                  <a:solidFill>
                    <a:srgbClr val="FFFFFF"/>
                  </a:solidFill>
                </a:rPr>
                <a:t>Move Pages</a:t>
              </a:r>
            </a:p>
          </p:txBody>
        </p:sp>
      </p:grpSp>
      <p:grpSp>
        <p:nvGrpSpPr>
          <p:cNvPr id="324" name="Shape 324"/>
          <p:cNvGrpSpPr/>
          <p:nvPr/>
        </p:nvGrpSpPr>
        <p:grpSpPr>
          <a:xfrm>
            <a:off x="1644100" y="3273850"/>
            <a:ext cx="6074700" cy="1680600"/>
            <a:chOff x="1720300" y="3273850"/>
            <a:chExt cx="6074700" cy="1680600"/>
          </a:xfrm>
        </p:grpSpPr>
        <p:sp>
          <p:nvSpPr>
            <p:cNvPr id="325" name="Shape 325"/>
            <p:cNvSpPr/>
            <p:nvPr/>
          </p:nvSpPr>
          <p:spPr>
            <a:xfrm>
              <a:off x="1720300" y="3273850"/>
              <a:ext cx="6074700" cy="1680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26" name="Shape 326"/>
            <p:cNvCxnSpPr/>
            <p:nvPr/>
          </p:nvCxnSpPr>
          <p:spPr>
            <a:xfrm flipH="1">
              <a:off x="7575275" y="3518125"/>
              <a:ext cx="8700" cy="13017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dash"/>
              <a:round/>
              <a:headEnd len="lg" w="lg" type="none"/>
              <a:tailEnd len="lg" w="lg" type="none"/>
            </a:ln>
          </p:spPr>
        </p:cxnSp>
        <p:sp>
          <p:nvSpPr>
            <p:cNvPr id="327" name="Shape 327"/>
            <p:cNvSpPr/>
            <p:nvPr/>
          </p:nvSpPr>
          <p:spPr>
            <a:xfrm>
              <a:off x="3515487" y="3523850"/>
              <a:ext cx="3233400" cy="5007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/>
                <a:t>Parallel GC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750050" y="3523850"/>
              <a:ext cx="815100" cy="5007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20124D"/>
                  </a:solidFill>
                </a:rPr>
                <a:t> IO </a:t>
              </a:r>
            </a:p>
          </p:txBody>
        </p:sp>
        <p:cxnSp>
          <p:nvCxnSpPr>
            <p:cNvPr id="329" name="Shape 329"/>
            <p:cNvCxnSpPr/>
            <p:nvPr/>
          </p:nvCxnSpPr>
          <p:spPr>
            <a:xfrm flipH="1">
              <a:off x="6750050" y="3518125"/>
              <a:ext cx="8700" cy="13017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dash"/>
              <a:round/>
              <a:headEnd len="lg" w="lg" type="none"/>
              <a:tailEnd len="lg" w="lg" type="none"/>
            </a:ln>
          </p:spPr>
        </p:cxnSp>
        <p:sp>
          <p:nvSpPr>
            <p:cNvPr id="330" name="Shape 330"/>
            <p:cNvSpPr/>
            <p:nvPr/>
          </p:nvSpPr>
          <p:spPr>
            <a:xfrm>
              <a:off x="2592425" y="4243650"/>
              <a:ext cx="910200" cy="5007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20124D"/>
                  </a:solidFill>
                </a:rPr>
                <a:t> IO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6774625" y="4249450"/>
              <a:ext cx="815100" cy="5007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20124D"/>
                  </a:solidFill>
                </a:rPr>
                <a:t> IO </a:t>
              </a:r>
            </a:p>
          </p:txBody>
        </p:sp>
        <p:sp>
          <p:nvSpPr>
            <p:cNvPr id="332" name="Shape 332"/>
            <p:cNvSpPr/>
            <p:nvPr/>
          </p:nvSpPr>
          <p:spPr>
            <a:xfrm>
              <a:off x="3525825" y="4249450"/>
              <a:ext cx="3233400" cy="5007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5946250" y="4313200"/>
              <a:ext cx="710100" cy="373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674EA7"/>
            </a:solidFill>
            <a:ln cap="flat" cmpd="sng" w="9525">
              <a:solidFill>
                <a:srgbClr val="674EA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Erase</a:t>
              </a:r>
            </a:p>
          </p:txBody>
        </p:sp>
        <p:sp>
          <p:nvSpPr>
            <p:cNvPr id="334" name="Shape 334"/>
            <p:cNvSpPr/>
            <p:nvPr/>
          </p:nvSpPr>
          <p:spPr>
            <a:xfrm>
              <a:off x="3569050" y="4313200"/>
              <a:ext cx="2377200" cy="373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674EA7"/>
            </a:solidFill>
            <a:ln cap="flat" cmpd="sng" w="9525">
              <a:solidFill>
                <a:srgbClr val="351C7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100">
                  <a:solidFill>
                    <a:srgbClr val="FFFFFF"/>
                  </a:solidFill>
                </a:rPr>
                <a:t>PR-PW / SR-PW / SR-SW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5946250" y="3587600"/>
              <a:ext cx="710100" cy="373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674EA7"/>
            </a:solidFill>
            <a:ln cap="flat" cmpd="sng" w="9525">
              <a:solidFill>
                <a:srgbClr val="674EA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Erase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3569050" y="3587600"/>
              <a:ext cx="2377200" cy="373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674EA7"/>
            </a:solidFill>
            <a:ln cap="flat" cmpd="sng" w="9525">
              <a:solidFill>
                <a:srgbClr val="351C7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100">
                  <a:solidFill>
                    <a:srgbClr val="FFFFFF"/>
                  </a:solidFill>
                </a:rPr>
                <a:t>PR-PW / SR-PW / SR-SW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2588000" y="3518125"/>
              <a:ext cx="910200" cy="5007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20124D"/>
                  </a:solidFill>
                </a:rPr>
                <a:t> IO </a:t>
              </a:r>
            </a:p>
          </p:txBody>
        </p:sp>
        <p:sp>
          <p:nvSpPr>
            <p:cNvPr id="338" name="Shape 338"/>
            <p:cNvSpPr txBox="1"/>
            <p:nvPr/>
          </p:nvSpPr>
          <p:spPr>
            <a:xfrm>
              <a:off x="1778900" y="3554550"/>
              <a:ext cx="9102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/>
                <a:t>Plane 1</a:t>
              </a:r>
            </a:p>
          </p:txBody>
        </p:sp>
        <p:sp>
          <p:nvSpPr>
            <p:cNvPr id="339" name="Shape 339"/>
            <p:cNvSpPr txBox="1"/>
            <p:nvPr/>
          </p:nvSpPr>
          <p:spPr>
            <a:xfrm>
              <a:off x="1778900" y="4316550"/>
              <a:ext cx="9102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/>
                <a:t>Plane 2</a:t>
              </a:r>
            </a:p>
          </p:txBody>
        </p:sp>
        <p:cxnSp>
          <p:nvCxnSpPr>
            <p:cNvPr id="340" name="Shape 340"/>
            <p:cNvCxnSpPr/>
            <p:nvPr/>
          </p:nvCxnSpPr>
          <p:spPr>
            <a:xfrm>
              <a:off x="3516725" y="3518125"/>
              <a:ext cx="9300" cy="13110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341" name="Shape 341"/>
            <p:cNvCxnSpPr/>
            <p:nvPr/>
          </p:nvCxnSpPr>
          <p:spPr>
            <a:xfrm>
              <a:off x="2588000" y="3518125"/>
              <a:ext cx="9000" cy="13383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dash"/>
              <a:round/>
              <a:headEnd len="lg" w="lg" type="none"/>
              <a:tailEnd len="lg" w="lg" type="none"/>
            </a:ln>
          </p:spPr>
        </p:cxnSp>
      </p:grpSp>
      <p:sp>
        <p:nvSpPr>
          <p:cNvPr id="342" name="Shape 342"/>
          <p:cNvSpPr txBox="1"/>
          <p:nvPr/>
        </p:nvSpPr>
        <p:spPr>
          <a:xfrm>
            <a:off x="80025" y="1663600"/>
            <a:ext cx="1470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Traditional GC </a:t>
            </a:r>
          </a:p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Parallel GC: When? 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311700" y="11924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grpSp>
        <p:nvGrpSpPr>
          <p:cNvPr id="350" name="Shape 350"/>
          <p:cNvGrpSpPr/>
          <p:nvPr/>
        </p:nvGrpSpPr>
        <p:grpSpPr>
          <a:xfrm>
            <a:off x="2247000" y="1365525"/>
            <a:ext cx="6795675" cy="1338300"/>
            <a:chOff x="1485000" y="1365525"/>
            <a:chExt cx="6795675" cy="1338300"/>
          </a:xfrm>
        </p:grpSpPr>
        <p:cxnSp>
          <p:nvCxnSpPr>
            <p:cNvPr id="351" name="Shape 351"/>
            <p:cNvCxnSpPr/>
            <p:nvPr/>
          </p:nvCxnSpPr>
          <p:spPr>
            <a:xfrm flipH="1">
              <a:off x="8271975" y="1365525"/>
              <a:ext cx="8700" cy="13017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dash"/>
              <a:round/>
              <a:headEnd len="lg" w="lg" type="none"/>
              <a:tailEnd len="lg" w="lg" type="none"/>
            </a:ln>
          </p:spPr>
        </p:cxnSp>
        <p:grpSp>
          <p:nvGrpSpPr>
            <p:cNvPr id="352" name="Shape 352"/>
            <p:cNvGrpSpPr/>
            <p:nvPr/>
          </p:nvGrpSpPr>
          <p:grpSpPr>
            <a:xfrm>
              <a:off x="1485000" y="1365525"/>
              <a:ext cx="6782250" cy="1338300"/>
              <a:chOff x="1485000" y="1365525"/>
              <a:chExt cx="6782250" cy="1338300"/>
            </a:xfrm>
          </p:grpSpPr>
          <p:cxnSp>
            <p:nvCxnSpPr>
              <p:cNvPr id="353" name="Shape 353"/>
              <p:cNvCxnSpPr/>
              <p:nvPr/>
            </p:nvCxnSpPr>
            <p:spPr>
              <a:xfrm>
                <a:off x="2294100" y="1365525"/>
                <a:ext cx="9000" cy="1338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9999"/>
                </a:solidFill>
                <a:prstDash val="dash"/>
                <a:round/>
                <a:headEnd len="lg" w="lg" type="none"/>
                <a:tailEnd len="lg" w="lg" type="none"/>
              </a:ln>
            </p:spPr>
          </p:cxnSp>
          <p:sp>
            <p:nvSpPr>
              <p:cNvPr id="354" name="Shape 354"/>
              <p:cNvSpPr/>
              <p:nvPr/>
            </p:nvSpPr>
            <p:spPr>
              <a:xfrm>
                <a:off x="2294100" y="1365525"/>
                <a:ext cx="910200" cy="500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20124D"/>
                    </a:solidFill>
                  </a:rPr>
                  <a:t> IO </a:t>
                </a:r>
              </a:p>
            </p:txBody>
          </p:sp>
          <p:sp>
            <p:nvSpPr>
              <p:cNvPr id="355" name="Shape 355"/>
              <p:cNvSpPr/>
              <p:nvPr/>
            </p:nvSpPr>
            <p:spPr>
              <a:xfrm>
                <a:off x="3222825" y="1365525"/>
                <a:ext cx="4229400" cy="500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en" sz="1200"/>
                  <a:t>Parallel GC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  <a:p>
                <a:pPr lvl="0" rtl="0" algn="l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Shape 356"/>
              <p:cNvSpPr/>
              <p:nvPr/>
            </p:nvSpPr>
            <p:spPr>
              <a:xfrm>
                <a:off x="7452100" y="1365525"/>
                <a:ext cx="815100" cy="500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20124D"/>
                    </a:solidFill>
                  </a:rPr>
                  <a:t> IO </a:t>
                </a:r>
              </a:p>
            </p:txBody>
          </p:sp>
          <p:cxnSp>
            <p:nvCxnSpPr>
              <p:cNvPr id="357" name="Shape 357"/>
              <p:cNvCxnSpPr/>
              <p:nvPr/>
            </p:nvCxnSpPr>
            <p:spPr>
              <a:xfrm>
                <a:off x="3222825" y="1365525"/>
                <a:ext cx="9300" cy="1311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9999"/>
                </a:solidFill>
                <a:prstDash val="dash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58" name="Shape 358"/>
              <p:cNvCxnSpPr/>
              <p:nvPr/>
            </p:nvCxnSpPr>
            <p:spPr>
              <a:xfrm flipH="1">
                <a:off x="7419450" y="1365525"/>
                <a:ext cx="8700" cy="1301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9999"/>
                </a:solidFill>
                <a:prstDash val="dash"/>
                <a:round/>
                <a:headEnd len="lg" w="lg" type="none"/>
                <a:tailEnd len="lg" w="lg" type="none"/>
              </a:ln>
            </p:spPr>
          </p:cxnSp>
          <p:sp>
            <p:nvSpPr>
              <p:cNvPr id="359" name="Shape 359"/>
              <p:cNvSpPr txBox="1"/>
              <p:nvPr/>
            </p:nvSpPr>
            <p:spPr>
              <a:xfrm>
                <a:off x="1485000" y="1401950"/>
                <a:ext cx="9102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b="1" lang="en"/>
                  <a:t>Plane 1</a:t>
                </a:r>
              </a:p>
            </p:txBody>
          </p:sp>
          <p:sp>
            <p:nvSpPr>
              <p:cNvPr id="360" name="Shape 360"/>
              <p:cNvSpPr txBox="1"/>
              <p:nvPr/>
            </p:nvSpPr>
            <p:spPr>
              <a:xfrm>
                <a:off x="1485000" y="2163950"/>
                <a:ext cx="9102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b="1" lang="en"/>
                  <a:t>Plane 2</a:t>
                </a:r>
              </a:p>
            </p:txBody>
          </p:sp>
          <p:sp>
            <p:nvSpPr>
              <p:cNvPr id="361" name="Shape 361"/>
              <p:cNvSpPr/>
              <p:nvPr/>
            </p:nvSpPr>
            <p:spPr>
              <a:xfrm>
                <a:off x="2298525" y="2091050"/>
                <a:ext cx="910200" cy="500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20124D"/>
                    </a:solidFill>
                  </a:rPr>
                  <a:t> IO</a:t>
                </a:r>
              </a:p>
            </p:txBody>
          </p:sp>
          <p:sp>
            <p:nvSpPr>
              <p:cNvPr id="362" name="Shape 362"/>
              <p:cNvSpPr/>
              <p:nvPr/>
            </p:nvSpPr>
            <p:spPr>
              <a:xfrm>
                <a:off x="7452150" y="2091050"/>
                <a:ext cx="815100" cy="500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20124D"/>
                    </a:solidFill>
                  </a:rPr>
                  <a:t> IO </a:t>
                </a:r>
              </a:p>
            </p:txBody>
          </p:sp>
        </p:grpSp>
      </p:grpSp>
      <p:sp>
        <p:nvSpPr>
          <p:cNvPr id="363" name="Shape 363"/>
          <p:cNvSpPr/>
          <p:nvPr/>
        </p:nvSpPr>
        <p:spPr>
          <a:xfrm>
            <a:off x="7445100" y="2167325"/>
            <a:ext cx="710100" cy="373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674EA7"/>
          </a:solidFill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Erase</a:t>
            </a:r>
          </a:p>
        </p:txBody>
      </p:sp>
      <p:sp>
        <p:nvSpPr>
          <p:cNvPr id="364" name="Shape 364"/>
          <p:cNvSpPr/>
          <p:nvPr/>
        </p:nvSpPr>
        <p:spPr>
          <a:xfrm>
            <a:off x="7445100" y="1441725"/>
            <a:ext cx="710100" cy="373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674EA7"/>
          </a:solidFill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Erase</a:t>
            </a:r>
          </a:p>
        </p:txBody>
      </p:sp>
      <p:sp>
        <p:nvSpPr>
          <p:cNvPr id="365" name="Shape 365"/>
          <p:cNvSpPr/>
          <p:nvPr/>
        </p:nvSpPr>
        <p:spPr>
          <a:xfrm>
            <a:off x="4077300" y="1441725"/>
            <a:ext cx="1605300" cy="373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PR-PW / SR-PW</a:t>
            </a:r>
          </a:p>
        </p:txBody>
      </p:sp>
      <p:sp>
        <p:nvSpPr>
          <p:cNvPr id="366" name="Shape 366"/>
          <p:cNvSpPr/>
          <p:nvPr/>
        </p:nvSpPr>
        <p:spPr>
          <a:xfrm>
            <a:off x="4007550" y="2094450"/>
            <a:ext cx="4176600" cy="500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/>
              <a:t>Parallel GC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873425" y="1297550"/>
            <a:ext cx="323400" cy="14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1252275" y="1297550"/>
            <a:ext cx="323400" cy="14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873425" y="2369150"/>
            <a:ext cx="323400" cy="37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1252275" y="1843900"/>
            <a:ext cx="323400" cy="898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1" name="Shape 371"/>
          <p:cNvCxnSpPr/>
          <p:nvPr/>
        </p:nvCxnSpPr>
        <p:spPr>
          <a:xfrm flipH="1" rot="10800000">
            <a:off x="724075" y="2311400"/>
            <a:ext cx="979500" cy="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372" name="Shape 372"/>
          <p:cNvSpPr txBox="1"/>
          <p:nvPr/>
        </p:nvSpPr>
        <p:spPr>
          <a:xfrm>
            <a:off x="725" y="2048900"/>
            <a:ext cx="862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GC Th </a:t>
            </a:r>
          </a:p>
        </p:txBody>
      </p:sp>
      <p:sp>
        <p:nvSpPr>
          <p:cNvPr id="373" name="Shape 373"/>
          <p:cNvSpPr/>
          <p:nvPr/>
        </p:nvSpPr>
        <p:spPr>
          <a:xfrm>
            <a:off x="4077300" y="2158200"/>
            <a:ext cx="1605300" cy="373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PR-PW / SR-PW</a:t>
            </a:r>
          </a:p>
        </p:txBody>
      </p:sp>
      <p:sp>
        <p:nvSpPr>
          <p:cNvPr id="374" name="Shape 374"/>
          <p:cNvSpPr/>
          <p:nvPr/>
        </p:nvSpPr>
        <p:spPr>
          <a:xfrm>
            <a:off x="5682600" y="2167325"/>
            <a:ext cx="1762500" cy="373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0000"/>
          </a:solidFill>
          <a:ln cap="flat" cmpd="sng" w="9525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SR-SW</a:t>
            </a:r>
          </a:p>
        </p:txBody>
      </p:sp>
      <p:cxnSp>
        <p:nvCxnSpPr>
          <p:cNvPr id="375" name="Shape 375"/>
          <p:cNvCxnSpPr>
            <a:stCxn id="365" idx="0"/>
            <a:endCxn id="364" idx="3"/>
          </p:cNvCxnSpPr>
          <p:nvPr/>
        </p:nvCxnSpPr>
        <p:spPr>
          <a:xfrm>
            <a:off x="5682600" y="1628325"/>
            <a:ext cx="176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6" name="Shape 376"/>
          <p:cNvSpPr txBox="1"/>
          <p:nvPr/>
        </p:nvSpPr>
        <p:spPr>
          <a:xfrm>
            <a:off x="6267300" y="1394375"/>
            <a:ext cx="6453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IDLE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516875" y="3431875"/>
            <a:ext cx="5349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Launching </a:t>
            </a:r>
            <a:r>
              <a:rPr b="1" lang="en"/>
              <a:t>Blind</a:t>
            </a:r>
            <a:r>
              <a:rPr lang="en"/>
              <a:t> Parallel GC can cause very inefficient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GC and increase plane busy time </a:t>
            </a:r>
          </a:p>
        </p:txBody>
      </p:sp>
      <p:sp>
        <p:nvSpPr>
          <p:cNvPr id="378" name="Shape 378"/>
          <p:cNvSpPr/>
          <p:nvPr/>
        </p:nvSpPr>
        <p:spPr>
          <a:xfrm>
            <a:off x="6969425" y="3050150"/>
            <a:ext cx="323400" cy="14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7348275" y="3050150"/>
            <a:ext cx="323400" cy="14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6969425" y="4121750"/>
            <a:ext cx="323400" cy="37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7348275" y="3596500"/>
            <a:ext cx="323400" cy="898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2" name="Shape 382"/>
          <p:cNvCxnSpPr/>
          <p:nvPr/>
        </p:nvCxnSpPr>
        <p:spPr>
          <a:xfrm flipH="1" rot="10800000">
            <a:off x="6820075" y="4064000"/>
            <a:ext cx="979500" cy="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stealth"/>
            <a:tailEnd len="lg" w="lg" type="none"/>
          </a:ln>
        </p:spPr>
      </p:cxnSp>
      <p:sp>
        <p:nvSpPr>
          <p:cNvPr id="383" name="Shape 383"/>
          <p:cNvSpPr txBox="1"/>
          <p:nvPr/>
        </p:nvSpPr>
        <p:spPr>
          <a:xfrm>
            <a:off x="6096725" y="3877700"/>
            <a:ext cx="862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GC Th </a:t>
            </a:r>
          </a:p>
        </p:txBody>
      </p:sp>
      <p:cxnSp>
        <p:nvCxnSpPr>
          <p:cNvPr id="384" name="Shape 384"/>
          <p:cNvCxnSpPr/>
          <p:nvPr/>
        </p:nvCxnSpPr>
        <p:spPr>
          <a:xfrm flipH="1" rot="10800000">
            <a:off x="6820075" y="3911600"/>
            <a:ext cx="979500" cy="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none"/>
            <a:tailEnd len="lg" w="lg" type="stealth"/>
          </a:ln>
        </p:spPr>
      </p:cxnSp>
      <p:sp>
        <p:nvSpPr>
          <p:cNvPr id="385" name="Shape 385"/>
          <p:cNvSpPr txBox="1"/>
          <p:nvPr/>
        </p:nvSpPr>
        <p:spPr>
          <a:xfrm>
            <a:off x="7773125" y="3649100"/>
            <a:ext cx="979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PaGC Th 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28850" y="2682825"/>
            <a:ext cx="9180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P1   P2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6924850" y="4435425"/>
            <a:ext cx="9180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P1   P2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516875" y="4177875"/>
            <a:ext cx="62109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We use PaGC Th as a metric to start launching PaGC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Around 5% more than Traditional GC th in our experiments  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 u="sng">
                <a:solidFill>
                  <a:schemeClr val="dk1"/>
                </a:solidFill>
              </a:rPr>
              <a:t>Threshold-based Paralllel Garbage Collection (T-PaGC)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Parallel GC: When? </a:t>
            </a:r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311700" y="11924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sp>
        <p:nvSpPr>
          <p:cNvPr id="396" name="Shape 396"/>
          <p:cNvSpPr/>
          <p:nvPr/>
        </p:nvSpPr>
        <p:spPr>
          <a:xfrm>
            <a:off x="873425" y="1297550"/>
            <a:ext cx="323400" cy="14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1252275" y="1297550"/>
            <a:ext cx="323400" cy="14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873425" y="2369150"/>
            <a:ext cx="323400" cy="37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1252275" y="2169400"/>
            <a:ext cx="323400" cy="572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0" name="Shape 400"/>
          <p:cNvCxnSpPr/>
          <p:nvPr/>
        </p:nvCxnSpPr>
        <p:spPr>
          <a:xfrm flipH="1" rot="10800000">
            <a:off x="724075" y="2311400"/>
            <a:ext cx="979500" cy="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stealth"/>
            <a:tailEnd len="lg" w="lg" type="none"/>
          </a:ln>
        </p:spPr>
      </p:cxnSp>
      <p:sp>
        <p:nvSpPr>
          <p:cNvPr id="401" name="Shape 401"/>
          <p:cNvSpPr txBox="1"/>
          <p:nvPr/>
        </p:nvSpPr>
        <p:spPr>
          <a:xfrm>
            <a:off x="725" y="2048900"/>
            <a:ext cx="862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GC Th </a:t>
            </a:r>
          </a:p>
        </p:txBody>
      </p:sp>
      <p:grpSp>
        <p:nvGrpSpPr>
          <p:cNvPr id="402" name="Shape 402"/>
          <p:cNvGrpSpPr/>
          <p:nvPr/>
        </p:nvGrpSpPr>
        <p:grpSpPr>
          <a:xfrm>
            <a:off x="2247046" y="1365525"/>
            <a:ext cx="5767904" cy="1338300"/>
            <a:chOff x="2247046" y="1365525"/>
            <a:chExt cx="5767904" cy="1338300"/>
          </a:xfrm>
        </p:grpSpPr>
        <p:grpSp>
          <p:nvGrpSpPr>
            <p:cNvPr id="403" name="Shape 403"/>
            <p:cNvGrpSpPr/>
            <p:nvPr/>
          </p:nvGrpSpPr>
          <p:grpSpPr>
            <a:xfrm>
              <a:off x="2247046" y="1365525"/>
              <a:ext cx="5767904" cy="1338300"/>
              <a:chOff x="1485000" y="1365525"/>
              <a:chExt cx="5791650" cy="1338300"/>
            </a:xfrm>
          </p:grpSpPr>
          <p:cxnSp>
            <p:nvCxnSpPr>
              <p:cNvPr id="404" name="Shape 404"/>
              <p:cNvCxnSpPr/>
              <p:nvPr/>
            </p:nvCxnSpPr>
            <p:spPr>
              <a:xfrm>
                <a:off x="2294100" y="1365525"/>
                <a:ext cx="9000" cy="1338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9999"/>
                </a:solidFill>
                <a:prstDash val="dash"/>
                <a:round/>
                <a:headEnd len="lg" w="lg" type="none"/>
                <a:tailEnd len="lg" w="lg" type="none"/>
              </a:ln>
            </p:spPr>
          </p:cxnSp>
          <p:sp>
            <p:nvSpPr>
              <p:cNvPr id="405" name="Shape 405"/>
              <p:cNvSpPr/>
              <p:nvPr/>
            </p:nvSpPr>
            <p:spPr>
              <a:xfrm>
                <a:off x="2294100" y="1365525"/>
                <a:ext cx="910200" cy="500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20124D"/>
                    </a:solidFill>
                  </a:rPr>
                  <a:t> IO </a:t>
                </a:r>
              </a:p>
            </p:txBody>
          </p:sp>
          <p:sp>
            <p:nvSpPr>
              <p:cNvPr id="406" name="Shape 406"/>
              <p:cNvSpPr/>
              <p:nvPr/>
            </p:nvSpPr>
            <p:spPr>
              <a:xfrm>
                <a:off x="3222825" y="1365525"/>
                <a:ext cx="3142800" cy="500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en" sz="1200"/>
                  <a:t>Parallel GC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  <a:p>
                <a:pPr lvl="0" rtl="0" algn="l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Shape 407"/>
              <p:cNvSpPr/>
              <p:nvPr/>
            </p:nvSpPr>
            <p:spPr>
              <a:xfrm>
                <a:off x="6461500" y="1365525"/>
                <a:ext cx="815100" cy="500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20124D"/>
                    </a:solidFill>
                  </a:rPr>
                  <a:t> IO </a:t>
                </a:r>
              </a:p>
            </p:txBody>
          </p:sp>
          <p:cxnSp>
            <p:nvCxnSpPr>
              <p:cNvPr id="408" name="Shape 408"/>
              <p:cNvCxnSpPr/>
              <p:nvPr/>
            </p:nvCxnSpPr>
            <p:spPr>
              <a:xfrm>
                <a:off x="3222825" y="1365525"/>
                <a:ext cx="9300" cy="1311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9999"/>
                </a:solidFill>
                <a:prstDash val="dash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09" name="Shape 409"/>
              <p:cNvCxnSpPr/>
              <p:nvPr/>
            </p:nvCxnSpPr>
            <p:spPr>
              <a:xfrm flipH="1">
                <a:off x="6428850" y="1365525"/>
                <a:ext cx="8700" cy="1301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9999"/>
                </a:solidFill>
                <a:prstDash val="dash"/>
                <a:round/>
                <a:headEnd len="lg" w="lg" type="none"/>
                <a:tailEnd len="lg" w="lg" type="none"/>
              </a:ln>
            </p:spPr>
          </p:cxnSp>
          <p:sp>
            <p:nvSpPr>
              <p:cNvPr id="410" name="Shape 410"/>
              <p:cNvSpPr txBox="1"/>
              <p:nvPr/>
            </p:nvSpPr>
            <p:spPr>
              <a:xfrm>
                <a:off x="1485000" y="1401950"/>
                <a:ext cx="9102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b="1" lang="en"/>
                  <a:t>Plane 1</a:t>
                </a:r>
              </a:p>
            </p:txBody>
          </p:sp>
          <p:sp>
            <p:nvSpPr>
              <p:cNvPr id="411" name="Shape 411"/>
              <p:cNvSpPr txBox="1"/>
              <p:nvPr/>
            </p:nvSpPr>
            <p:spPr>
              <a:xfrm>
                <a:off x="1485000" y="2163950"/>
                <a:ext cx="9102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b="1" lang="en"/>
                  <a:t>Plane 2</a:t>
                </a:r>
              </a:p>
            </p:txBody>
          </p:sp>
          <p:sp>
            <p:nvSpPr>
              <p:cNvPr id="412" name="Shape 412"/>
              <p:cNvSpPr/>
              <p:nvPr/>
            </p:nvSpPr>
            <p:spPr>
              <a:xfrm>
                <a:off x="2298525" y="2091050"/>
                <a:ext cx="910200" cy="500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20124D"/>
                    </a:solidFill>
                  </a:rPr>
                  <a:t> IO</a:t>
                </a:r>
              </a:p>
            </p:txBody>
          </p:sp>
          <p:sp>
            <p:nvSpPr>
              <p:cNvPr id="413" name="Shape 413"/>
              <p:cNvSpPr/>
              <p:nvPr/>
            </p:nvSpPr>
            <p:spPr>
              <a:xfrm>
                <a:off x="6461550" y="2091050"/>
                <a:ext cx="815100" cy="500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20124D"/>
                    </a:solidFill>
                  </a:rPr>
                  <a:t> IO </a:t>
                </a:r>
              </a:p>
            </p:txBody>
          </p:sp>
        </p:grpSp>
        <p:sp>
          <p:nvSpPr>
            <p:cNvPr id="414" name="Shape 414"/>
            <p:cNvSpPr/>
            <p:nvPr/>
          </p:nvSpPr>
          <p:spPr>
            <a:xfrm>
              <a:off x="6327900" y="2167325"/>
              <a:ext cx="710100" cy="373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674EA7"/>
            </a:solidFill>
            <a:ln cap="flat" cmpd="sng" w="9525">
              <a:solidFill>
                <a:srgbClr val="674EA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Erase</a:t>
              </a:r>
            </a:p>
          </p:txBody>
        </p:sp>
        <p:sp>
          <p:nvSpPr>
            <p:cNvPr id="415" name="Shape 415"/>
            <p:cNvSpPr/>
            <p:nvPr/>
          </p:nvSpPr>
          <p:spPr>
            <a:xfrm>
              <a:off x="6327900" y="1441725"/>
              <a:ext cx="710100" cy="373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674EA7"/>
            </a:solidFill>
            <a:ln cap="flat" cmpd="sng" w="9525">
              <a:solidFill>
                <a:srgbClr val="674EA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Erase</a:t>
              </a:r>
            </a:p>
          </p:txBody>
        </p:sp>
        <p:sp>
          <p:nvSpPr>
            <p:cNvPr id="416" name="Shape 416"/>
            <p:cNvSpPr/>
            <p:nvPr/>
          </p:nvSpPr>
          <p:spPr>
            <a:xfrm>
              <a:off x="4077300" y="1441725"/>
              <a:ext cx="1605300" cy="373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674EA7"/>
            </a:solidFill>
            <a:ln cap="flat" cmpd="sng" w="9525">
              <a:solidFill>
                <a:srgbClr val="351C7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100">
                  <a:solidFill>
                    <a:srgbClr val="FFFFFF"/>
                  </a:solidFill>
                </a:rPr>
                <a:t>PR-PW / SR-PW</a:t>
              </a:r>
            </a:p>
          </p:txBody>
        </p:sp>
        <p:sp>
          <p:nvSpPr>
            <p:cNvPr id="417" name="Shape 417"/>
            <p:cNvSpPr/>
            <p:nvPr/>
          </p:nvSpPr>
          <p:spPr>
            <a:xfrm>
              <a:off x="3985975" y="2094450"/>
              <a:ext cx="3141600" cy="5007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/>
                <a:t>Parallel GC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4077300" y="2158200"/>
              <a:ext cx="1605300" cy="373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674EA7"/>
            </a:solidFill>
            <a:ln cap="flat" cmpd="sng" w="9525">
              <a:solidFill>
                <a:srgbClr val="351C7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100">
                  <a:solidFill>
                    <a:srgbClr val="FFFFFF"/>
                  </a:solidFill>
                </a:rPr>
                <a:t>PR-PW / SR-PW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5682600" y="2167325"/>
              <a:ext cx="645300" cy="373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00"/>
            </a:solidFill>
            <a:ln cap="flat" cmpd="sng" w="9525">
              <a:solidFill>
                <a:srgbClr val="351C7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100"/>
                <a:t>SR-SW</a:t>
              </a:r>
            </a:p>
          </p:txBody>
        </p:sp>
        <p:cxnSp>
          <p:nvCxnSpPr>
            <p:cNvPr id="420" name="Shape 420"/>
            <p:cNvCxnSpPr/>
            <p:nvPr/>
          </p:nvCxnSpPr>
          <p:spPr>
            <a:xfrm>
              <a:off x="5682600" y="1628325"/>
              <a:ext cx="7224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421" name="Shape 421"/>
            <p:cNvSpPr txBox="1"/>
            <p:nvPr/>
          </p:nvSpPr>
          <p:spPr>
            <a:xfrm>
              <a:off x="5772150" y="1384425"/>
              <a:ext cx="466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000"/>
                <a:t>IDLE</a:t>
              </a:r>
            </a:p>
          </p:txBody>
        </p:sp>
      </p:grpSp>
      <p:cxnSp>
        <p:nvCxnSpPr>
          <p:cNvPr id="422" name="Shape 422"/>
          <p:cNvCxnSpPr/>
          <p:nvPr/>
        </p:nvCxnSpPr>
        <p:spPr>
          <a:xfrm flipH="1" rot="10800000">
            <a:off x="727825" y="2158200"/>
            <a:ext cx="979500" cy="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stealth"/>
            <a:tailEnd len="lg" w="lg" type="none"/>
          </a:ln>
        </p:spPr>
      </p:cxnSp>
      <p:sp>
        <p:nvSpPr>
          <p:cNvPr id="423" name="Shape 423"/>
          <p:cNvSpPr txBox="1"/>
          <p:nvPr/>
        </p:nvSpPr>
        <p:spPr>
          <a:xfrm>
            <a:off x="-57625" y="1721250"/>
            <a:ext cx="979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PaGC Th 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828850" y="2682825"/>
            <a:ext cx="9180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P1   P2</a:t>
            </a:r>
          </a:p>
        </p:txBody>
      </p:sp>
      <p:grpSp>
        <p:nvGrpSpPr>
          <p:cNvPr id="425" name="Shape 425"/>
          <p:cNvGrpSpPr/>
          <p:nvPr/>
        </p:nvGrpSpPr>
        <p:grpSpPr>
          <a:xfrm>
            <a:off x="2247046" y="3194325"/>
            <a:ext cx="5691704" cy="1338300"/>
            <a:chOff x="2247046" y="1365525"/>
            <a:chExt cx="5691704" cy="1338300"/>
          </a:xfrm>
        </p:grpSpPr>
        <p:grpSp>
          <p:nvGrpSpPr>
            <p:cNvPr id="426" name="Shape 426"/>
            <p:cNvGrpSpPr/>
            <p:nvPr/>
          </p:nvGrpSpPr>
          <p:grpSpPr>
            <a:xfrm>
              <a:off x="2247046" y="1365525"/>
              <a:ext cx="5691704" cy="1338300"/>
              <a:chOff x="1485000" y="1365525"/>
              <a:chExt cx="5715136" cy="1338300"/>
            </a:xfrm>
          </p:grpSpPr>
          <p:cxnSp>
            <p:nvCxnSpPr>
              <p:cNvPr id="427" name="Shape 427"/>
              <p:cNvCxnSpPr/>
              <p:nvPr/>
            </p:nvCxnSpPr>
            <p:spPr>
              <a:xfrm>
                <a:off x="2294100" y="1365525"/>
                <a:ext cx="9000" cy="1338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9999"/>
                </a:solidFill>
                <a:prstDash val="dash"/>
                <a:round/>
                <a:headEnd len="lg" w="lg" type="none"/>
                <a:tailEnd len="lg" w="lg" type="none"/>
              </a:ln>
            </p:spPr>
          </p:cxnSp>
          <p:sp>
            <p:nvSpPr>
              <p:cNvPr id="428" name="Shape 428"/>
              <p:cNvSpPr/>
              <p:nvPr/>
            </p:nvSpPr>
            <p:spPr>
              <a:xfrm>
                <a:off x="2294100" y="1365525"/>
                <a:ext cx="910200" cy="500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20124D"/>
                    </a:solidFill>
                  </a:rPr>
                  <a:t> IO </a:t>
                </a:r>
              </a:p>
            </p:txBody>
          </p:sp>
          <p:sp>
            <p:nvSpPr>
              <p:cNvPr id="429" name="Shape 429"/>
              <p:cNvSpPr/>
              <p:nvPr/>
            </p:nvSpPr>
            <p:spPr>
              <a:xfrm>
                <a:off x="3222828" y="1365525"/>
                <a:ext cx="2772899" cy="500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en" sz="1200"/>
                  <a:t>Parallel GC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  <a:p>
                <a:pPr lvl="0" rtl="0" algn="l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Shape 430"/>
              <p:cNvSpPr/>
              <p:nvPr/>
            </p:nvSpPr>
            <p:spPr>
              <a:xfrm>
                <a:off x="6002424" y="1365525"/>
                <a:ext cx="1197600" cy="500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20124D"/>
                    </a:solidFill>
                  </a:rPr>
                  <a:t> IO </a:t>
                </a:r>
              </a:p>
            </p:txBody>
          </p:sp>
          <p:cxnSp>
            <p:nvCxnSpPr>
              <p:cNvPr id="431" name="Shape 431"/>
              <p:cNvCxnSpPr/>
              <p:nvPr/>
            </p:nvCxnSpPr>
            <p:spPr>
              <a:xfrm>
                <a:off x="3222825" y="1365525"/>
                <a:ext cx="9300" cy="1311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9999"/>
                </a:solidFill>
                <a:prstDash val="dash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32" name="Shape 432"/>
              <p:cNvCxnSpPr/>
              <p:nvPr/>
            </p:nvCxnSpPr>
            <p:spPr>
              <a:xfrm flipH="1">
                <a:off x="5893254" y="1365525"/>
                <a:ext cx="8700" cy="1301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9999"/>
                </a:solidFill>
                <a:prstDash val="dash"/>
                <a:round/>
                <a:headEnd len="lg" w="lg" type="none"/>
                <a:tailEnd len="lg" w="lg" type="none"/>
              </a:ln>
            </p:spPr>
          </p:cxnSp>
          <p:sp>
            <p:nvSpPr>
              <p:cNvPr id="433" name="Shape 433"/>
              <p:cNvSpPr txBox="1"/>
              <p:nvPr/>
            </p:nvSpPr>
            <p:spPr>
              <a:xfrm>
                <a:off x="1485000" y="1401950"/>
                <a:ext cx="9102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b="1" lang="en"/>
                  <a:t>Plane 1</a:t>
                </a:r>
              </a:p>
            </p:txBody>
          </p:sp>
          <p:sp>
            <p:nvSpPr>
              <p:cNvPr id="434" name="Shape 434"/>
              <p:cNvSpPr txBox="1"/>
              <p:nvPr/>
            </p:nvSpPr>
            <p:spPr>
              <a:xfrm>
                <a:off x="1485000" y="2163950"/>
                <a:ext cx="9102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b="1" lang="en"/>
                  <a:t>Plane 2</a:t>
                </a:r>
              </a:p>
            </p:txBody>
          </p:sp>
          <p:sp>
            <p:nvSpPr>
              <p:cNvPr id="435" name="Shape 435"/>
              <p:cNvSpPr/>
              <p:nvPr/>
            </p:nvSpPr>
            <p:spPr>
              <a:xfrm>
                <a:off x="2298525" y="2091050"/>
                <a:ext cx="910200" cy="500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20124D"/>
                    </a:solidFill>
                  </a:rPr>
                  <a:t> IO</a:t>
                </a:r>
              </a:p>
            </p:txBody>
          </p:sp>
          <p:sp>
            <p:nvSpPr>
              <p:cNvPr id="436" name="Shape 436"/>
              <p:cNvSpPr/>
              <p:nvPr/>
            </p:nvSpPr>
            <p:spPr>
              <a:xfrm>
                <a:off x="6385036" y="2091050"/>
                <a:ext cx="815100" cy="500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20124D"/>
                    </a:solidFill>
                  </a:rPr>
                  <a:t> IO </a:t>
                </a:r>
              </a:p>
            </p:txBody>
          </p:sp>
        </p:grpSp>
        <p:sp>
          <p:nvSpPr>
            <p:cNvPr id="437" name="Shape 437"/>
            <p:cNvSpPr/>
            <p:nvPr/>
          </p:nvSpPr>
          <p:spPr>
            <a:xfrm>
              <a:off x="5946900" y="2167325"/>
              <a:ext cx="710100" cy="373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674EA7"/>
            </a:solidFill>
            <a:ln cap="flat" cmpd="sng" w="9525">
              <a:solidFill>
                <a:srgbClr val="674EA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Erase</a:t>
              </a:r>
            </a:p>
          </p:txBody>
        </p:sp>
        <p:sp>
          <p:nvSpPr>
            <p:cNvPr id="438" name="Shape 438"/>
            <p:cNvSpPr/>
            <p:nvPr/>
          </p:nvSpPr>
          <p:spPr>
            <a:xfrm>
              <a:off x="5946900" y="1441725"/>
              <a:ext cx="710100" cy="373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674EA7"/>
            </a:solidFill>
            <a:ln cap="flat" cmpd="sng" w="9525">
              <a:solidFill>
                <a:srgbClr val="674EA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Erase</a:t>
              </a:r>
            </a:p>
          </p:txBody>
        </p:sp>
        <p:sp>
          <p:nvSpPr>
            <p:cNvPr id="439" name="Shape 439"/>
            <p:cNvSpPr/>
            <p:nvPr/>
          </p:nvSpPr>
          <p:spPr>
            <a:xfrm>
              <a:off x="4077300" y="1441725"/>
              <a:ext cx="1605300" cy="373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674EA7"/>
            </a:solidFill>
            <a:ln cap="flat" cmpd="sng" w="9525">
              <a:solidFill>
                <a:srgbClr val="351C7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100">
                  <a:solidFill>
                    <a:srgbClr val="FFFFFF"/>
                  </a:solidFill>
                </a:rPr>
                <a:t>PR-PW / SR-PW</a:t>
              </a:r>
            </a:p>
          </p:txBody>
        </p:sp>
        <p:sp>
          <p:nvSpPr>
            <p:cNvPr id="440" name="Shape 440"/>
            <p:cNvSpPr/>
            <p:nvPr/>
          </p:nvSpPr>
          <p:spPr>
            <a:xfrm>
              <a:off x="3985975" y="2094450"/>
              <a:ext cx="3141000" cy="5007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/>
                <a:t>Parallel GC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4077300" y="2158200"/>
              <a:ext cx="1605300" cy="373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674EA7"/>
            </a:solidFill>
            <a:ln cap="flat" cmpd="sng" w="9525">
              <a:solidFill>
                <a:srgbClr val="351C7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100">
                  <a:solidFill>
                    <a:srgbClr val="FFFFFF"/>
                  </a:solidFill>
                </a:rPr>
                <a:t>PR-PW / SR-PW</a:t>
              </a:r>
            </a:p>
          </p:txBody>
        </p:sp>
        <p:sp>
          <p:nvSpPr>
            <p:cNvPr id="442" name="Shape 442"/>
            <p:cNvSpPr/>
            <p:nvPr/>
          </p:nvSpPr>
          <p:spPr>
            <a:xfrm>
              <a:off x="5682600" y="2167325"/>
              <a:ext cx="258900" cy="373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00"/>
            </a:solidFill>
            <a:ln cap="flat" cmpd="sng" w="9525">
              <a:solidFill>
                <a:srgbClr val="351C7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SR</a:t>
              </a:r>
            </a:p>
          </p:txBody>
        </p:sp>
        <p:cxnSp>
          <p:nvCxnSpPr>
            <p:cNvPr id="443" name="Shape 443"/>
            <p:cNvCxnSpPr>
              <a:endCxn id="438" idx="3"/>
            </p:cNvCxnSpPr>
            <p:nvPr/>
          </p:nvCxnSpPr>
          <p:spPr>
            <a:xfrm>
              <a:off x="5682600" y="1628325"/>
              <a:ext cx="264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444" name="Shape 444"/>
          <p:cNvSpPr/>
          <p:nvPr/>
        </p:nvSpPr>
        <p:spPr>
          <a:xfrm>
            <a:off x="6673200" y="3996125"/>
            <a:ext cx="389700" cy="373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00"/>
          </a:solidFill>
          <a:ln cap="flat" cmpd="sng" w="9525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/>
              <a:t>SW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3103925" y="4608825"/>
            <a:ext cx="49962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Threshold-based Cache-aware Parallel Garbage Collection</a:t>
            </a:r>
          </a:p>
        </p:txBody>
      </p:sp>
      <p:sp>
        <p:nvSpPr>
          <p:cNvPr id="446" name="Shape 44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Garbage Collection Efficiency </a:t>
            </a:r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53" name="Shape 453"/>
          <p:cNvPicPr preferRelativeResize="0"/>
          <p:nvPr/>
        </p:nvPicPr>
        <p:blipFill rotWithShape="1">
          <a:blip r:embed="rId3">
            <a:alphaModFix/>
          </a:blip>
          <a:srcRect b="0" l="0" r="45631" t="0"/>
          <a:stretch/>
        </p:blipFill>
        <p:spPr>
          <a:xfrm>
            <a:off x="311700" y="1474575"/>
            <a:ext cx="2595624" cy="541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Shape 454"/>
          <p:cNvPicPr preferRelativeResize="0"/>
          <p:nvPr/>
        </p:nvPicPr>
        <p:blipFill rotWithShape="1">
          <a:blip r:embed="rId3">
            <a:alphaModFix/>
          </a:blip>
          <a:srcRect b="0" l="53662" r="0" t="0"/>
          <a:stretch/>
        </p:blipFill>
        <p:spPr>
          <a:xfrm>
            <a:off x="641800" y="1859725"/>
            <a:ext cx="2595624" cy="635474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Shape 455"/>
          <p:cNvSpPr/>
          <p:nvPr/>
        </p:nvSpPr>
        <p:spPr>
          <a:xfrm>
            <a:off x="3210000" y="1256425"/>
            <a:ext cx="6163200" cy="20097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56" name="Shape 4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9650" y="1225562"/>
            <a:ext cx="36385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Shape 4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7750" y="1703962"/>
            <a:ext cx="35242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Shape 4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9900" y="2202512"/>
            <a:ext cx="217170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Shape 4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13462" y="2661087"/>
            <a:ext cx="157162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Shape 460"/>
          <p:cNvSpPr/>
          <p:nvPr/>
        </p:nvSpPr>
        <p:spPr>
          <a:xfrm>
            <a:off x="7217325" y="1225625"/>
            <a:ext cx="1108800" cy="523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1 Block</a:t>
            </a:r>
          </a:p>
        </p:txBody>
      </p:sp>
      <p:sp>
        <p:nvSpPr>
          <p:cNvPr id="461" name="Shape 461"/>
          <p:cNvSpPr/>
          <p:nvPr/>
        </p:nvSpPr>
        <p:spPr>
          <a:xfrm>
            <a:off x="7217325" y="2202525"/>
            <a:ext cx="1108800" cy="523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2 Blocks</a:t>
            </a:r>
          </a:p>
        </p:txBody>
      </p:sp>
      <p:pic>
        <p:nvPicPr>
          <p:cNvPr id="462" name="Shape 4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49887" y="3511587"/>
            <a:ext cx="42005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Shape 46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06412" y="3735425"/>
            <a:ext cx="2390775" cy="38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64" name="Shape 464"/>
          <p:cNvSpPr/>
          <p:nvPr/>
        </p:nvSpPr>
        <p:spPr>
          <a:xfrm>
            <a:off x="1226100" y="1859762"/>
            <a:ext cx="1967700" cy="635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Experimental Results </a:t>
            </a:r>
          </a:p>
        </p:txBody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85714"/>
            </a:pPr>
            <a:r>
              <a:rPr b="1" lang="en" sz="1400">
                <a:solidFill>
                  <a:srgbClr val="000000"/>
                </a:solidFill>
              </a:rPr>
              <a:t>Simulation Platform:</a:t>
            </a:r>
            <a:r>
              <a:rPr lang="en" sz="1200">
                <a:solidFill>
                  <a:srgbClr val="000000"/>
                </a:solidFill>
              </a:rPr>
              <a:t> Trace-driven simulation with </a:t>
            </a:r>
            <a:r>
              <a:rPr b="1" lang="en" sz="1200" u="sng">
                <a:solidFill>
                  <a:srgbClr val="000000"/>
                </a:solidFill>
              </a:rPr>
              <a:t>SSDSim 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en" sz="1400">
                <a:solidFill>
                  <a:srgbClr val="000000"/>
                </a:solidFill>
              </a:rPr>
              <a:t>Workloads: 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200">
                <a:solidFill>
                  <a:srgbClr val="000000"/>
                </a:solidFill>
              </a:rPr>
              <a:t>UMASS Trace repository 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>
                <a:solidFill>
                  <a:srgbClr val="000000"/>
                </a:solidFill>
              </a:rPr>
              <a:t>Microsoft Research Cambridge traces</a:t>
            </a:r>
            <a:r>
              <a:rPr lang="en" sz="12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472" name="Shape 472"/>
          <p:cNvGraphicFramePr/>
          <p:nvPr/>
        </p:nvGraphicFramePr>
        <p:xfrm>
          <a:off x="2275500" y="255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{762B95D5-8DC2-48CE-A612-6D3F43169E50}</a:tableStyleId>
              </a:tblPr>
              <a:tblGrid>
                <a:gridCol w="2688000"/>
                <a:gridCol w="1802025"/>
              </a:tblGrid>
              <a:tr h="264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SSD Organization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Flash Organization</a:t>
                      </a:r>
                    </a:p>
                  </a:txBody>
                  <a:tcPr marT="91425" marB="91425" marR="91425" marL="91425"/>
                </a:tc>
              </a:tr>
              <a:tr h="381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800GB (25% over-provisioning)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Capacity: 8GB , MLC </a:t>
                      </a:r>
                    </a:p>
                  </a:txBody>
                  <a:tcPr marT="91425" marB="91425" marR="91425" marL="91425"/>
                </a:tc>
              </a:tr>
              <a:tr h="381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Host interface (PCIe 2.0)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 die/chip, 2 planes/die</a:t>
                      </a:r>
                    </a:p>
                  </a:txBody>
                  <a:tcPr marT="91425" marB="91425" marR="91425" marL="91425"/>
                </a:tc>
              </a:tr>
              <a:tr h="381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16 channels, 8 chips/channel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Block size: 2MB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Page size: 8KB </a:t>
                      </a:r>
                    </a:p>
                  </a:txBody>
                  <a:tcPr marT="91425" marB="91425" marR="91425" marL="91425"/>
                </a:tc>
              </a:tr>
              <a:tr h="381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Channel rate: 333MT/s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Read/Write/Erase: 75/1500/3800 μs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3" name="Shape 47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Shape 4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4874" y="62625"/>
            <a:ext cx="6118852" cy="25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Shape 4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4874" y="2938114"/>
            <a:ext cx="6211251" cy="210271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Shape 480"/>
          <p:cNvSpPr txBox="1"/>
          <p:nvPr/>
        </p:nvSpPr>
        <p:spPr>
          <a:xfrm>
            <a:off x="349050" y="513325"/>
            <a:ext cx="20532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Page Move breakdown: PR-PW, SR-PW, SR-SW (self &amp; other) 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349050" y="3027925"/>
            <a:ext cx="20532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GC efficiency: PaGC normalized to baseline (Max = 2) </a:t>
            </a:r>
          </a:p>
        </p:txBody>
      </p:sp>
      <p:sp>
        <p:nvSpPr>
          <p:cNvPr id="482" name="Shape 4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Shape 4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300" y="167099"/>
            <a:ext cx="5210174" cy="24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Shape 488"/>
          <p:cNvSpPr txBox="1"/>
          <p:nvPr/>
        </p:nvSpPr>
        <p:spPr>
          <a:xfrm>
            <a:off x="349050" y="970525"/>
            <a:ext cx="2820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IO request Response Time 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349050" y="2951725"/>
            <a:ext cx="2412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Plane GC active time (%) GC-Self: GC in plane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GC-other: GC in other plane </a:t>
            </a:r>
          </a:p>
        </p:txBody>
      </p:sp>
      <p:pic>
        <p:nvPicPr>
          <p:cNvPr id="490" name="Shape 4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8200" y="2843149"/>
            <a:ext cx="5672373" cy="213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Shape 4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 &amp; A </a:t>
            </a:r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Thanks!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Storage Systems 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SSDs replacing HDDs in Enterprise and Client applications </a:t>
            </a:r>
          </a:p>
          <a:p>
            <a:pPr indent="-228600" lvl="0" marL="457200" rtl="0">
              <a:spcBef>
                <a:spcPts val="0"/>
              </a:spcBef>
              <a:buChar char="+"/>
            </a:pPr>
            <a:r>
              <a:rPr lang="en"/>
              <a:t>Increased performance ( 400 IOPS in HDD vs. &gt;6K IOPS in SSDs) </a:t>
            </a:r>
          </a:p>
          <a:p>
            <a:pPr indent="-228600" lvl="0" marL="457200" rtl="0">
              <a:spcBef>
                <a:spcPts val="0"/>
              </a:spcBef>
              <a:buChar char="+"/>
            </a:pPr>
            <a:r>
              <a:rPr lang="en"/>
              <a:t>Lower Power (6-15w in HDDs vs. 2-5w in SSDs) </a:t>
            </a:r>
          </a:p>
          <a:p>
            <a:pPr indent="-228600" lvl="0" marL="457200" rtl="0">
              <a:spcBef>
                <a:spcPts val="0"/>
              </a:spcBef>
              <a:buChar char="+"/>
            </a:pPr>
            <a:r>
              <a:rPr lang="en"/>
              <a:t>Smaller form factor </a:t>
            </a:r>
          </a:p>
          <a:p>
            <a:pPr indent="-228600" lvl="0" marL="457200" rtl="0">
              <a:spcBef>
                <a:spcPts val="0"/>
              </a:spcBef>
              <a:buChar char="+"/>
            </a:pPr>
            <a:r>
              <a:rPr lang="en"/>
              <a:t>Variety of device interface </a:t>
            </a:r>
          </a:p>
          <a:p>
            <a:pPr indent="-228600" lvl="0" marL="457200" rtl="0">
              <a:spcBef>
                <a:spcPts val="0"/>
              </a:spcBef>
              <a:buChar char="+"/>
            </a:pPr>
            <a:r>
              <a:rPr lang="en"/>
              <a:t>No acoustic noise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Higher Price (4x HDD) 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Endurance 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437" y="2302850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GC Selection Algorithm </a:t>
            </a: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Baseline: Greedy Algorithm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Select the block with minimum valid pages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RGA (Randomized Greedy Algorithm) or </a:t>
            </a:r>
            <a:r>
              <a:rPr i="1" lang="en"/>
              <a:t>d-select</a:t>
            </a:r>
            <a:r>
              <a:rPr lang="en"/>
              <a:t>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select a random window of size </a:t>
            </a:r>
            <a:r>
              <a:rPr i="1" lang="en"/>
              <a:t>d</a:t>
            </a:r>
            <a:r>
              <a:rPr lang="en"/>
              <a:t> of pages, then use greedy algorithm within the window to select victim block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Random: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select victim block randomly </a:t>
            </a:r>
          </a:p>
        </p:txBody>
      </p:sp>
      <p:pic>
        <p:nvPicPr>
          <p:cNvPr descr="RGA.png" id="504" name="Shape 5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83929"/>
            <a:ext cx="4604973" cy="1892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ndom.png" id="505" name="Shape 5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875" y="3211412"/>
            <a:ext cx="4451126" cy="1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Shape 5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Sensitivity Analysis and Comparison </a:t>
            </a:r>
          </a:p>
        </p:txBody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Change allocation strategy: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Plane-First allocation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Compare with Super-page</a:t>
            </a:r>
          </a:p>
        </p:txBody>
      </p:sp>
      <p:pic>
        <p:nvPicPr>
          <p:cNvPr id="513" name="Shape 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850" y="3009125"/>
            <a:ext cx="4883425" cy="195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Shape 5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849" y="1197687"/>
            <a:ext cx="4883423" cy="1631466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Shape 5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different in NAND Flash SSDs?   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Read/write/erase latency (100us/1000us/3~5ms)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Read 10x faster than write 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Erase-before-write: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Cell value can change from 1→0, but not from 0→1.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Erase unit is block and write unit is page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Endurance: flash cells wear out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P/E cycle ( 1000 - 100000)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Results in flash capacity reduction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6923925" y="1751525"/>
            <a:ext cx="1046100" cy="133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6986675" y="1856175"/>
            <a:ext cx="920700" cy="219600"/>
          </a:xfrm>
          <a:prstGeom prst="rect">
            <a:avLst/>
          </a:prstGeom>
          <a:solidFill>
            <a:srgbClr val="94C43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Page-1</a:t>
            </a:r>
          </a:p>
        </p:txBody>
      </p:sp>
      <p:sp>
        <p:nvSpPr>
          <p:cNvPr id="77" name="Shape 77"/>
          <p:cNvSpPr/>
          <p:nvPr/>
        </p:nvSpPr>
        <p:spPr>
          <a:xfrm>
            <a:off x="6986675" y="2084775"/>
            <a:ext cx="920700" cy="219600"/>
          </a:xfrm>
          <a:prstGeom prst="rect">
            <a:avLst/>
          </a:prstGeom>
          <a:solidFill>
            <a:srgbClr val="94C43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Page-2</a:t>
            </a:r>
          </a:p>
        </p:txBody>
      </p:sp>
      <p:sp>
        <p:nvSpPr>
          <p:cNvPr id="78" name="Shape 78"/>
          <p:cNvSpPr/>
          <p:nvPr/>
        </p:nvSpPr>
        <p:spPr>
          <a:xfrm>
            <a:off x="6986675" y="2313375"/>
            <a:ext cx="920700" cy="219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986675" y="2541975"/>
            <a:ext cx="920700" cy="219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6986675" y="2770575"/>
            <a:ext cx="920700" cy="219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7073650" y="1456950"/>
            <a:ext cx="11448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Block</a:t>
            </a:r>
          </a:p>
        </p:txBody>
      </p:sp>
      <p:sp>
        <p:nvSpPr>
          <p:cNvPr id="82" name="Shape 82"/>
          <p:cNvSpPr/>
          <p:nvPr/>
        </p:nvSpPr>
        <p:spPr>
          <a:xfrm>
            <a:off x="6777200" y="1412350"/>
            <a:ext cx="1328100" cy="3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6923925" y="3656525"/>
            <a:ext cx="1046100" cy="133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6986675" y="3761175"/>
            <a:ext cx="920700" cy="219600"/>
          </a:xfrm>
          <a:prstGeom prst="rect">
            <a:avLst/>
          </a:prstGeom>
          <a:solidFill>
            <a:srgbClr val="94C43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Page-1</a:t>
            </a:r>
          </a:p>
        </p:txBody>
      </p:sp>
      <p:sp>
        <p:nvSpPr>
          <p:cNvPr id="85" name="Shape 85"/>
          <p:cNvSpPr/>
          <p:nvPr/>
        </p:nvSpPr>
        <p:spPr>
          <a:xfrm>
            <a:off x="6986675" y="3989775"/>
            <a:ext cx="920700" cy="219600"/>
          </a:xfrm>
          <a:prstGeom prst="rect">
            <a:avLst/>
          </a:prstGeom>
          <a:solidFill>
            <a:srgbClr val="94C437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Page-2</a:t>
            </a:r>
          </a:p>
        </p:txBody>
      </p:sp>
      <p:sp>
        <p:nvSpPr>
          <p:cNvPr id="86" name="Shape 86"/>
          <p:cNvSpPr/>
          <p:nvPr/>
        </p:nvSpPr>
        <p:spPr>
          <a:xfrm>
            <a:off x="6986675" y="4218375"/>
            <a:ext cx="920700" cy="219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986675" y="4446975"/>
            <a:ext cx="920700" cy="219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6986675" y="4675575"/>
            <a:ext cx="920700" cy="219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6675075" y="1125350"/>
            <a:ext cx="1693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NAND Flash Chip</a:t>
            </a:r>
          </a:p>
        </p:txBody>
      </p:sp>
      <p:sp>
        <p:nvSpPr>
          <p:cNvPr id="90" name="Shape 90"/>
          <p:cNvSpPr txBox="1"/>
          <p:nvPr/>
        </p:nvSpPr>
        <p:spPr>
          <a:xfrm rot="5400000">
            <a:off x="7453425" y="3280000"/>
            <a:ext cx="5967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Updating a page in SSD 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Update a page is very expensive: </a:t>
            </a:r>
          </a:p>
          <a:p>
            <a:pPr indent="-304800" lvl="0" marL="9144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Read the whole block</a:t>
            </a:r>
          </a:p>
          <a:p>
            <a:pPr indent="-304800" lvl="0" marL="9144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Erase the whole block </a:t>
            </a:r>
          </a:p>
          <a:p>
            <a:pPr indent="-304800" lvl="0" marL="9144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Change one single page </a:t>
            </a:r>
          </a:p>
          <a:p>
            <a:pPr indent="-304800" lvl="0" marL="9144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Write back the whole block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Log-based update: 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Write new data in any other location → need mapping table to map logical to physical addresses 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</a:rPr>
              <a:t>Step 1:</a:t>
            </a:r>
            <a:r>
              <a:rPr lang="en" sz="1200"/>
              <a:t> Translate LPA address to a physical page address via “Mapping Table”.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</a:rPr>
              <a:t>Step 2:</a:t>
            </a:r>
            <a:r>
              <a:rPr lang="en" sz="1200"/>
              <a:t> Invalid old page and request/program a new page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</a:rPr>
              <a:t>Step 3:</a:t>
            </a:r>
            <a:r>
              <a:rPr lang="en" sz="1200"/>
              <a:t> Update “Mapping table” with new physical address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Flash Firmware (Flash Translation Layer) 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SSD needs extra space for update called </a:t>
            </a:r>
            <a:r>
              <a:rPr lang="en" u="sng">
                <a:solidFill>
                  <a:srgbClr val="FF0000"/>
                </a:solidFill>
              </a:rPr>
              <a:t>over-provisioning</a:t>
            </a:r>
            <a:r>
              <a:rPr lang="en"/>
              <a:t> 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capacity that is invisible to the user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SSDs have 7%-28% over-provisioned space 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E.g. a 1GB SSD has 10^9 Byte (physical capacity is 2^30 =7% over-provisioning)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Need mapping of logical to physical addresses (</a:t>
            </a:r>
            <a:r>
              <a:rPr lang="en" u="sng">
                <a:solidFill>
                  <a:srgbClr val="FF0000"/>
                </a:solidFill>
              </a:rPr>
              <a:t>Mapping Table</a:t>
            </a:r>
            <a:r>
              <a:rPr lang="en"/>
              <a:t>)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Stale data needs to be erased to free up more space for future updates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Need </a:t>
            </a:r>
            <a:r>
              <a:rPr lang="en" u="sng">
                <a:solidFill>
                  <a:srgbClr val="FF0000"/>
                </a:solidFill>
              </a:rPr>
              <a:t>Garbage Collection</a:t>
            </a:r>
            <a:r>
              <a:rPr lang="en" u="sng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Levels of parallelism</a:t>
            </a:r>
            <a:r>
              <a:rPr lang="en"/>
              <a:t>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System level parallelism: Channels and Chips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Flash level parallelism: Die and Plane 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Flash-Level parallelism is not studied as much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Needs hardware supports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Flash vendors provide </a:t>
            </a:r>
            <a:r>
              <a:rPr b="1" lang="en" u="sng">
                <a:solidFill>
                  <a:srgbClr val="FF0000"/>
                </a:solidFill>
              </a:rPr>
              <a:t>multi-plane/two-plane</a:t>
            </a:r>
            <a:r>
              <a:rPr lang="en"/>
              <a:t> operations </a:t>
            </a: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SSD Layout  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4" y="3255975"/>
            <a:ext cx="4190959" cy="132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4262" y="2995700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Performance metrics in SSD 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Three basic metrics: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IOPS (IO operations Per Second)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Throughput or Bandwidth (MBps)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Response Time or Latency (ms): Average and maximum response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Access pattern of workload: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Random/Sequential - the random or sequential nature of the data address request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Block Size - the data transfer length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Read/Write ratio  - the mix of read and write operation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Garbage Collection: Why? 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Update-in-place is not possible in flash memories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AutoNum type="alphaLcPeriod"/>
            </a:pPr>
            <a:r>
              <a:rPr lang="en"/>
              <a:t>Update marks pages invalid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AutoNum type="alphaLcPeriod"/>
            </a:pPr>
            <a:r>
              <a:rPr lang="en" u="sng"/>
              <a:t>Garbage Collection</a:t>
            </a:r>
            <a:r>
              <a:rPr lang="en"/>
              <a:t> reclaims invalid pages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AutoNum type="alphaLcPeriod"/>
            </a:pPr>
            <a:r>
              <a:rPr lang="en"/>
              <a:t>Garbage Collection cause high tail latency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AutoNum type="alphaLcPeriod"/>
            </a:pPr>
            <a:r>
              <a:rPr lang="en"/>
              <a:t>Even a few amount of update can launch garbage collection and deny SLA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Flash chip cannot respond to IO requests during the Garbage Collection (GC) time, leads to high tail latency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/>
              <a:t>Background GC </a:t>
            </a:r>
            <a:r>
              <a:rPr lang="en"/>
              <a:t>is a solution, but Enterprise SSDs are 24x7 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