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9" r:id="rId3"/>
    <p:sldId id="257" r:id="rId4"/>
    <p:sldId id="258" r:id="rId5"/>
    <p:sldId id="262" r:id="rId6"/>
    <p:sldId id="271" r:id="rId7"/>
    <p:sldId id="260" r:id="rId8"/>
    <p:sldId id="261" r:id="rId9"/>
    <p:sldId id="266" r:id="rId10"/>
    <p:sldId id="264" r:id="rId11"/>
    <p:sldId id="263" r:id="rId12"/>
    <p:sldId id="270" r:id="rId13"/>
    <p:sldId id="269" r:id="rId14"/>
    <p:sldId id="277" r:id="rId15"/>
    <p:sldId id="265" r:id="rId16"/>
    <p:sldId id="278" r:id="rId17"/>
    <p:sldId id="268" r:id="rId18"/>
    <p:sldId id="274" r:id="rId19"/>
    <p:sldId id="272" r:id="rId20"/>
    <p:sldId id="273" r:id="rId21"/>
    <p:sldId id="279" r:id="rId22"/>
    <p:sldId id="267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1D2BE-3A9D-674D-ACF5-2E2326E59A24}" type="datetimeFigureOut">
              <a:rPr lang="en-US" smtClean="0"/>
              <a:t>15.04.19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B77F29-84FF-FE42-9E96-163DEC9E51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fundos.com" TargetMode="External"/><Relationship Id="rId4" Type="http://schemas.openxmlformats.org/officeDocument/2006/relationships/hyperlink" Target="http://www.geniusrocket.com" TargetMode="External"/><Relationship Id="rId5" Type="http://schemas.openxmlformats.org/officeDocument/2006/relationships/hyperlink" Target="http://www.crowdspring.com" TargetMode="External"/><Relationship Id="rId6" Type="http://schemas.openxmlformats.org/officeDocument/2006/relationships/hyperlink" Target="http://www.mturk.com" TargetMode="External"/><Relationship Id="rId7" Type="http://schemas.openxmlformats.org/officeDocument/2006/relationships/hyperlink" Target="http://www.applause.com" TargetMode="External"/><Relationship Id="rId8" Type="http://schemas.openxmlformats.org/officeDocument/2006/relationships/hyperlink" Target="http://www.utest.com" TargetMode="External"/><Relationship Id="rId9" Type="http://schemas.openxmlformats.org/officeDocument/2006/relationships/hyperlink" Target="http://www.usertesting.com" TargetMode="External"/><Relationship Id="rId10" Type="http://schemas.openxmlformats.org/officeDocument/2006/relationships/hyperlink" Target="http://www.testbat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coder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zz.ne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Collaborative Software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Development Platforms for Crowdsourcing </a:t>
            </a:r>
          </a:p>
        </p:txBody>
      </p:sp>
      <p:pic>
        <p:nvPicPr>
          <p:cNvPr id="4" name="Picture 3" descr="eqb0011-blogphoto_0225_original-1024x5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Kitle</a:t>
            </a:r>
            <a:r>
              <a:rPr lang="en-US" sz="4800" dirty="0"/>
              <a:t> </a:t>
            </a:r>
            <a:r>
              <a:rPr lang="en-US" sz="4800" dirty="0" err="1"/>
              <a:t>kaynak</a:t>
            </a:r>
            <a:r>
              <a:rPr lang="en-US" sz="4800" dirty="0"/>
              <a:t> </a:t>
            </a:r>
            <a:r>
              <a:rPr lang="en-US" sz="4800" dirty="0" err="1"/>
              <a:t>platformlarının</a:t>
            </a:r>
            <a:r>
              <a:rPr lang="en-US" sz="4800" dirty="0"/>
              <a:t> </a:t>
            </a:r>
            <a:r>
              <a:rPr lang="en-US" sz="4800" dirty="0" err="1"/>
              <a:t>temel</a:t>
            </a:r>
            <a:r>
              <a:rPr lang="en-US" sz="4800" dirty="0"/>
              <a:t> </a:t>
            </a:r>
            <a:r>
              <a:rPr lang="en-US" sz="4800" dirty="0" err="1"/>
              <a:t>özellikleri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İletişim</a:t>
            </a:r>
            <a:r>
              <a:rPr lang="en-US" dirty="0">
                <a:solidFill>
                  <a:srgbClr val="000000"/>
                </a:solidFill>
              </a:rPr>
              <a:t> (Communication)</a:t>
            </a:r>
          </a:p>
          <a:p>
            <a:r>
              <a:rPr lang="en-US" dirty="0" err="1">
                <a:solidFill>
                  <a:srgbClr val="000000"/>
                </a:solidFill>
              </a:rPr>
              <a:t>Birlikte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çalışma</a:t>
            </a:r>
            <a:r>
              <a:rPr lang="en-US" dirty="0">
                <a:solidFill>
                  <a:srgbClr val="000000"/>
                </a:solidFill>
              </a:rPr>
              <a:t> (Collaboration)</a:t>
            </a:r>
          </a:p>
          <a:p>
            <a:r>
              <a:rPr lang="en-US" dirty="0" err="1">
                <a:solidFill>
                  <a:srgbClr val="000000"/>
                </a:solidFill>
              </a:rPr>
              <a:t>Koordinasyon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Haberdar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olma</a:t>
            </a:r>
            <a:r>
              <a:rPr lang="en-US" dirty="0">
                <a:solidFill>
                  <a:srgbClr val="000000"/>
                </a:solidFill>
              </a:rPr>
              <a:t> (Awareness)</a:t>
            </a:r>
          </a:p>
          <a:p>
            <a:r>
              <a:rPr lang="en-US" dirty="0" err="1">
                <a:solidFill>
                  <a:srgbClr val="000000"/>
                </a:solidFill>
              </a:rPr>
              <a:t>Bilgi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aktarımı</a:t>
            </a:r>
            <a:r>
              <a:rPr lang="en-US" dirty="0">
                <a:solidFill>
                  <a:srgbClr val="000000"/>
                </a:solidFill>
              </a:rPr>
              <a:t> (Value transfer)</a:t>
            </a:r>
          </a:p>
        </p:txBody>
      </p:sp>
    </p:spTree>
    <p:extLst>
      <p:ext uri="{BB962C8B-B14F-4D97-AF65-F5344CB8AC3E}">
        <p14:creationId xmlns:p14="http://schemas.microsoft.com/office/powerpoint/2010/main" val="271284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Yazılım</a:t>
            </a:r>
            <a:r>
              <a:rPr lang="en-US" sz="3600" dirty="0"/>
              <a:t> </a:t>
            </a:r>
            <a:r>
              <a:rPr lang="en-US" sz="3600" dirty="0" err="1"/>
              <a:t>geliştirme</a:t>
            </a:r>
            <a:r>
              <a:rPr lang="en-US" sz="3600" dirty="0"/>
              <a:t> </a:t>
            </a:r>
            <a:r>
              <a:rPr lang="en-US" sz="3600" dirty="0" err="1"/>
              <a:t>platformlarının</a:t>
            </a:r>
            <a:r>
              <a:rPr lang="en-US" sz="3600" dirty="0"/>
              <a:t> </a:t>
            </a:r>
            <a:r>
              <a:rPr lang="en-US" sz="3600" dirty="0" err="1"/>
              <a:t>temel</a:t>
            </a:r>
            <a:r>
              <a:rPr lang="en-US" sz="3600" dirty="0"/>
              <a:t> </a:t>
            </a:r>
            <a:r>
              <a:rPr lang="en-US" sz="3600" dirty="0" err="1"/>
              <a:t>özelliklerinin</a:t>
            </a:r>
            <a:r>
              <a:rPr lang="en-US" sz="3600" dirty="0"/>
              <a:t> </a:t>
            </a:r>
            <a:r>
              <a:rPr lang="en-US" sz="3600" dirty="0" err="1"/>
              <a:t>karşılaştırılması</a:t>
            </a:r>
            <a:endParaRPr lang="en-US" sz="3600" dirty="0"/>
          </a:p>
        </p:txBody>
      </p:sp>
      <p:pic>
        <p:nvPicPr>
          <p:cNvPr id="6" name="Content Placeholder 5" descr="Ekran Resmi 2019-04-12 23.33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864" b="-468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318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David Geiger 2d </a:t>
            </a:r>
            <a:r>
              <a:rPr lang="en-US" dirty="0" err="1">
                <a:effectLst/>
              </a:rPr>
              <a:t>kitle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kaynak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sınıflandırması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çalışması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oluşan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çıktılar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bireysel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çalışmanın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sonucu</a:t>
            </a:r>
            <a:r>
              <a:rPr lang="en-US" dirty="0">
                <a:solidFill>
                  <a:srgbClr val="000000"/>
                </a:solidFill>
              </a:rPr>
              <a:t> mu </a:t>
            </a:r>
            <a:r>
              <a:rPr lang="en-US" dirty="0" err="1">
                <a:solidFill>
                  <a:srgbClr val="000000"/>
                </a:solidFill>
              </a:rPr>
              <a:t>yoksa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ortak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sonucu</a:t>
            </a:r>
            <a:r>
              <a:rPr lang="en-US" dirty="0">
                <a:solidFill>
                  <a:srgbClr val="000000"/>
                </a:solidFill>
              </a:rPr>
              <a:t> mu?</a:t>
            </a:r>
          </a:p>
          <a:p>
            <a:r>
              <a:rPr lang="en-US" dirty="0" err="1">
                <a:solidFill>
                  <a:srgbClr val="000000"/>
                </a:solidFill>
              </a:rPr>
              <a:t>Projeye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yapılan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katkılar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homojen</a:t>
            </a:r>
            <a:r>
              <a:rPr lang="en-US" dirty="0">
                <a:solidFill>
                  <a:srgbClr val="000000"/>
                </a:solidFill>
              </a:rPr>
              <a:t> mi </a:t>
            </a:r>
            <a:r>
              <a:rPr lang="en-US" dirty="0" err="1">
                <a:solidFill>
                  <a:srgbClr val="000000"/>
                </a:solidFill>
              </a:rPr>
              <a:t>heterojen</a:t>
            </a:r>
            <a:r>
              <a:rPr lang="en-US" dirty="0">
                <a:solidFill>
                  <a:srgbClr val="000000"/>
                </a:solidFill>
              </a:rPr>
              <a:t> mi?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4 tip </a:t>
            </a:r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ortaya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çıkmaktadır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Derecelendirme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Örn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mobil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uygulama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mağazalarında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uygulama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puanlaması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İşleme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Örn</a:t>
            </a:r>
            <a:r>
              <a:rPr lang="en-US" dirty="0">
                <a:solidFill>
                  <a:srgbClr val="000000"/>
                </a:solidFill>
              </a:rPr>
              <a:t>: bug </a:t>
            </a:r>
            <a:r>
              <a:rPr lang="en-US" dirty="0" err="1">
                <a:solidFill>
                  <a:srgbClr val="000000"/>
                </a:solidFill>
              </a:rPr>
              <a:t>raporlamaları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Geliştirme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Açık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kaynaklı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yazılım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geliştirme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Örn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Problem </a:t>
            </a:r>
            <a:r>
              <a:rPr lang="en-US" dirty="0" err="1">
                <a:solidFill>
                  <a:srgbClr val="000000"/>
                </a:solidFill>
              </a:rPr>
              <a:t>çözümü</a:t>
            </a:r>
            <a:r>
              <a:rPr lang="en-US" dirty="0">
                <a:solidFill>
                  <a:srgbClr val="000000"/>
                </a:solidFill>
              </a:rPr>
              <a:t>: Netflix </a:t>
            </a:r>
            <a:r>
              <a:rPr lang="en-US" dirty="0" err="1">
                <a:solidFill>
                  <a:srgbClr val="000000"/>
                </a:solidFill>
              </a:rPr>
              <a:t>ödüllü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yarışmasına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katılım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2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Kitle</a:t>
            </a:r>
            <a:r>
              <a:rPr lang="en-US" sz="3600" dirty="0"/>
              <a:t> </a:t>
            </a:r>
            <a:r>
              <a:rPr lang="en-US" sz="3600" dirty="0" err="1"/>
              <a:t>kaynak</a:t>
            </a:r>
            <a:r>
              <a:rPr lang="en-US" sz="3600" dirty="0"/>
              <a:t> </a:t>
            </a:r>
            <a:r>
              <a:rPr lang="en-US" sz="3600" dirty="0" err="1"/>
              <a:t>yönetimi</a:t>
            </a:r>
            <a:r>
              <a:rPr lang="en-US" sz="3600" dirty="0"/>
              <a:t> </a:t>
            </a:r>
            <a:r>
              <a:rPr lang="en-US" sz="3600" dirty="0" err="1"/>
              <a:t>için</a:t>
            </a:r>
            <a:r>
              <a:rPr lang="en-US" sz="3600" dirty="0"/>
              <a:t> </a:t>
            </a:r>
            <a:r>
              <a:rPr lang="en-US" sz="3600" dirty="0" err="1"/>
              <a:t>kullanılan</a:t>
            </a:r>
            <a:r>
              <a:rPr lang="en-US" sz="3600" dirty="0"/>
              <a:t> </a:t>
            </a:r>
            <a:r>
              <a:rPr lang="en-US" sz="3600" dirty="0" err="1"/>
              <a:t>platformlarda</a:t>
            </a:r>
            <a:r>
              <a:rPr lang="en-US" sz="3600" dirty="0"/>
              <a:t> </a:t>
            </a:r>
            <a:r>
              <a:rPr lang="en-US" sz="3600" dirty="0" err="1"/>
              <a:t>karşılaşılan</a:t>
            </a:r>
            <a:r>
              <a:rPr lang="en-US" sz="3600" dirty="0"/>
              <a:t> </a:t>
            </a:r>
            <a:r>
              <a:rPr lang="en-US" sz="3600" dirty="0" err="1"/>
              <a:t>zorluklar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Platformun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iso</a:t>
            </a:r>
            <a:r>
              <a:rPr lang="en-US" dirty="0">
                <a:solidFill>
                  <a:srgbClr val="000000"/>
                </a:solidFill>
              </a:rPr>
              <a:t> 9241-11 de </a:t>
            </a:r>
            <a:r>
              <a:rPr lang="en-US" dirty="0" err="1">
                <a:solidFill>
                  <a:srgbClr val="000000"/>
                </a:solidFill>
              </a:rPr>
              <a:t>belirtilen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efektif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ürün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standartlarına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uymaması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Örn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Geliştiricilerin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fikir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alışverişinde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bulunamaması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Yapılacak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yeterli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döküman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diagram </a:t>
            </a:r>
            <a:r>
              <a:rPr lang="en-US" dirty="0" err="1">
                <a:solidFill>
                  <a:srgbClr val="000000"/>
                </a:solidFill>
              </a:rPr>
              <a:t>olmaması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Yetersiz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yönetimi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tedarikçilerin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yeteneklerine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uygun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bulamıyor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olması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İşler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belirlenen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sürenin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yetersiz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olması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Yazılım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mimarisinin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anlaşılmasında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yaşanan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zorluklar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Yapılacak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gerekli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bilginin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tedarikçinin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yönetebileceğinden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fazla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olması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5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www.topcoder.com</a:t>
            </a:r>
            <a:endParaRPr lang="en-US" dirty="0"/>
          </a:p>
          <a:p>
            <a:r>
              <a:rPr lang="en-US" dirty="0">
                <a:hlinkClick r:id="rId3"/>
              </a:rPr>
              <a:t>www.cofundos.com</a:t>
            </a:r>
            <a:endParaRPr lang="en-US" dirty="0"/>
          </a:p>
          <a:p>
            <a:r>
              <a:rPr lang="en-US" dirty="0">
                <a:hlinkClick r:id="rId4"/>
              </a:rPr>
              <a:t>www.geniusrocket.com</a:t>
            </a:r>
            <a:endParaRPr lang="en-US" dirty="0"/>
          </a:p>
          <a:p>
            <a:r>
              <a:rPr lang="en-US" dirty="0">
                <a:hlinkClick r:id="rId5"/>
              </a:rPr>
              <a:t>www.crowdspring.com</a:t>
            </a:r>
            <a:endParaRPr lang="en-US" dirty="0"/>
          </a:p>
          <a:p>
            <a:r>
              <a:rPr lang="en-US" dirty="0">
                <a:hlinkClick r:id="rId6"/>
              </a:rPr>
              <a:t>www.mturk.com</a:t>
            </a:r>
            <a:r>
              <a:rPr lang="en-US" dirty="0"/>
              <a:t> (Amazon mechanical </a:t>
            </a:r>
            <a:r>
              <a:rPr lang="en-US" dirty="0" err="1"/>
              <a:t>turk</a:t>
            </a:r>
            <a:r>
              <a:rPr lang="en-US" dirty="0"/>
              <a:t>)</a:t>
            </a:r>
          </a:p>
          <a:p>
            <a:r>
              <a:rPr lang="en-US" dirty="0">
                <a:hlinkClick r:id="rId7"/>
              </a:rPr>
              <a:t>www.applause.com</a:t>
            </a:r>
            <a:endParaRPr lang="en-US" dirty="0"/>
          </a:p>
          <a:p>
            <a:r>
              <a:rPr lang="en-US" dirty="0">
                <a:hlinkClick r:id="rId8"/>
              </a:rPr>
              <a:t>www.utest.com</a:t>
            </a:r>
            <a:endParaRPr lang="en-US" dirty="0"/>
          </a:p>
          <a:p>
            <a:r>
              <a:rPr lang="en-US" dirty="0">
                <a:hlinkClick r:id="rId9"/>
              </a:rPr>
              <a:t>www.usertesting.com</a:t>
            </a:r>
            <a:endParaRPr lang="en-US" dirty="0"/>
          </a:p>
          <a:p>
            <a:r>
              <a:rPr lang="en-US" dirty="0">
                <a:hlinkClick r:id="rId10"/>
              </a:rPr>
              <a:t>www.testbats.com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endParaRPr lang="en-US" dirty="0"/>
          </a:p>
        </p:txBody>
      </p:sp>
      <p:pic>
        <p:nvPicPr>
          <p:cNvPr id="6" name="Content Placeholder 5" descr="Ekran Resmi 2019-04-12 23.50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2" r="-8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143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Topcoder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Platform firma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tedarikçiler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arasında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delegasyon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görevi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görür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Platform her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proje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copliot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koordinatör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atar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Koordinatör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projeyi</a:t>
            </a:r>
            <a:r>
              <a:rPr lang="en-US" dirty="0">
                <a:solidFill>
                  <a:srgbClr val="000000"/>
                </a:solidFill>
              </a:rPr>
              <a:t> alt </a:t>
            </a:r>
            <a:r>
              <a:rPr lang="en-US" dirty="0" err="1">
                <a:solidFill>
                  <a:srgbClr val="000000"/>
                </a:solidFill>
              </a:rPr>
              <a:t>işlere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ayırır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projede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çalışabilecek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üyelere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atar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Koordinatör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bütün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aşamalarında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görev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alır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Bunların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arasında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detaylarının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belirlenmesi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projenin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geliştirilmesi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projede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gelinen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noktanın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değerlendirilmesi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proje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çalışanlarına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ödül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verilmesi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almaktadır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3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Topcoder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Uygulamalar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aşağıdaki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aşamalardan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geçerek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geliştirilmektedir</a:t>
            </a:r>
            <a:r>
              <a:rPr lang="en-US" dirty="0">
                <a:solidFill>
                  <a:srgbClr val="000000"/>
                </a:solidFill>
              </a:rPr>
              <a:t>. Her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aşama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yarışma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yapılır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kazanan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çözüm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geliştirilme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yapılır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İsterlerin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belirlenmesi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Bileşen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mimarisinin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tasarlanması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Bileşen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tasarımı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Bileşen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yazılımının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geliştirilmesi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Yazılım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dağıtımı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Yazılım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testleri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1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stackoverflow’u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edinme</a:t>
            </a:r>
            <a:r>
              <a:rPr lang="en-US" dirty="0"/>
              <a:t>, bug </a:t>
            </a:r>
            <a:r>
              <a:rPr lang="en-US" dirty="0" err="1"/>
              <a:t>bildirme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iyileştirmeleri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kullanabilirliği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sorular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kullanmaktadır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Ekran Resmi 2019-04-13 16.4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7" y="2847539"/>
            <a:ext cx="6999054" cy="37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CrowdSummarizer</a:t>
            </a:r>
            <a:r>
              <a:rPr lang="en-US" dirty="0">
                <a:effectLst/>
              </a:rPr>
              <a:t> code review </a:t>
            </a:r>
            <a:r>
              <a:rPr lang="en-US" dirty="0" err="1">
                <a:effectLst/>
              </a:rPr>
              <a:t>platformu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Yazılım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kodları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fonksiyonlara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bölünür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geliştiriciler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tarafından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değerlendirilir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Gamification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yöntemi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kullanılmıştır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Oyun</a:t>
            </a:r>
            <a:r>
              <a:rPr lang="en-US" dirty="0">
                <a:solidFill>
                  <a:srgbClr val="000000"/>
                </a:solidFill>
              </a:rPr>
              <a:t> 8 </a:t>
            </a:r>
            <a:r>
              <a:rPr lang="en-US" dirty="0" err="1">
                <a:solidFill>
                  <a:srgbClr val="000000"/>
                </a:solidFill>
              </a:rPr>
              <a:t>zorluk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derecesine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ayrılmış</a:t>
            </a:r>
            <a:r>
              <a:rPr lang="en-US" dirty="0">
                <a:solidFill>
                  <a:srgbClr val="000000"/>
                </a:solidFill>
              </a:rPr>
              <a:t>. 4. </a:t>
            </a:r>
            <a:r>
              <a:rPr lang="en-US" dirty="0" err="1">
                <a:solidFill>
                  <a:srgbClr val="000000"/>
                </a:solidFill>
              </a:rPr>
              <a:t>dereceye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erişen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kullanıcılar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kendi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kodlarını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ekleyebilmektedir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Fonksiyonlarla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ilgili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yorum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yapıldıkça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kazanılıyor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Diğer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kullanıcılar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yorumları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derecelendirebiliyor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Metrics </a:t>
            </a:r>
            <a:r>
              <a:rPr lang="en-US" dirty="0" err="1">
                <a:solidFill>
                  <a:srgbClr val="000000"/>
                </a:solidFill>
              </a:rPr>
              <a:t>toolları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fonksiyonun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karmaşıklığı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hesaplanabilmektedir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Crowdsummarizer</a:t>
            </a:r>
            <a:r>
              <a:rPr lang="en-US" dirty="0">
                <a:solidFill>
                  <a:srgbClr val="000000"/>
                </a:solidFill>
              </a:rPr>
              <a:t> k-means </a:t>
            </a:r>
            <a:r>
              <a:rPr lang="en-US" dirty="0" err="1">
                <a:solidFill>
                  <a:srgbClr val="000000"/>
                </a:solidFill>
              </a:rPr>
              <a:t>algoritması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yorumları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gruplandırabilmektedir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Doğal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işleme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yeteneğine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sahiptir</a:t>
            </a:r>
            <a:r>
              <a:rPr lang="en-US" dirty="0">
                <a:solidFill>
                  <a:srgbClr val="000000"/>
                </a:solidFill>
              </a:rPr>
              <a:t>. Swum (software word usage model)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fonksiyonlar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dökümantasyon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oluşturabilmektedir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6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Sunum</a:t>
            </a:r>
            <a:r>
              <a:rPr lang="en-US" dirty="0"/>
              <a:t> </a:t>
            </a:r>
            <a:r>
              <a:rPr lang="en-US" dirty="0" err="1"/>
              <a:t>içeriği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Crowdsourcing </a:t>
            </a:r>
            <a:r>
              <a:rPr lang="en-US" dirty="0" err="1">
                <a:solidFill>
                  <a:srgbClr val="000000"/>
                </a:solidFill>
              </a:rPr>
              <a:t>tanımı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dış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farklılıkları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tercih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edilir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neler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yapılabilir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yönetimi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platformlarda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karşılaşılan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zorluklar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yönetimi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gerekli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altyapılar</a:t>
            </a:r>
            <a:r>
              <a:rPr lang="en-US" dirty="0">
                <a:solidFill>
                  <a:srgbClr val="000000"/>
                </a:solidFill>
              </a:rPr>
              <a:t> (framework)</a:t>
            </a:r>
          </a:p>
        </p:txBody>
      </p:sp>
    </p:spTree>
    <p:extLst>
      <p:ext uri="{BB962C8B-B14F-4D97-AF65-F5344CB8AC3E}">
        <p14:creationId xmlns:p14="http://schemas.microsoft.com/office/powerpoint/2010/main" val="98959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CrowdSummarizer</a:t>
            </a:r>
            <a:r>
              <a:rPr lang="en-US" dirty="0">
                <a:effectLst/>
              </a:rPr>
              <a:t> code review </a:t>
            </a:r>
            <a:r>
              <a:rPr lang="en-US" dirty="0" err="1">
                <a:effectLst/>
              </a:rPr>
              <a:t>platformu</a:t>
            </a:r>
            <a:endParaRPr lang="en-US" dirty="0"/>
          </a:p>
        </p:txBody>
      </p:sp>
      <p:pic>
        <p:nvPicPr>
          <p:cNvPr id="4" name="Content Placeholder 3" descr="Ekran Resmi 2019-04-13 16.27.3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22" r="-52122"/>
          <a:stretch/>
        </p:blipFill>
        <p:spPr/>
      </p:pic>
    </p:spTree>
    <p:extLst>
      <p:ext uri="{BB962C8B-B14F-4D97-AF65-F5344CB8AC3E}">
        <p14:creationId xmlns:p14="http://schemas.microsoft.com/office/powerpoint/2010/main" val="368549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test </a:t>
            </a:r>
            <a:r>
              <a:rPr lang="en-US" dirty="0" err="1"/>
              <a:t>platformları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Utest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Applause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, </a:t>
            </a:r>
            <a:r>
              <a:rPr lang="en-US" dirty="0" err="1"/>
              <a:t>kullanışlılık</a:t>
            </a:r>
            <a:r>
              <a:rPr lang="en-US" dirty="0"/>
              <a:t>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bölge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,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vermektedir</a:t>
            </a:r>
            <a:endParaRPr lang="en-US" dirty="0"/>
          </a:p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test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olabilir</a:t>
            </a:r>
            <a:endParaRPr lang="en-US" dirty="0"/>
          </a:p>
          <a:p>
            <a:r>
              <a:rPr lang="en-US" dirty="0"/>
              <a:t>Platform online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materyalleri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kabiliyetlerini</a:t>
            </a:r>
            <a:r>
              <a:rPr lang="en-US" dirty="0"/>
              <a:t> </a:t>
            </a:r>
            <a:r>
              <a:rPr lang="en-US" dirty="0" err="1"/>
              <a:t>belirlemektedir</a:t>
            </a:r>
            <a:endParaRPr lang="en-US" dirty="0"/>
          </a:p>
          <a:p>
            <a:r>
              <a:rPr lang="en-US" dirty="0"/>
              <a:t>Platform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yöneticisi</a:t>
            </a:r>
            <a:r>
              <a:rPr lang="en-US" dirty="0"/>
              <a:t> </a:t>
            </a:r>
            <a:r>
              <a:rPr lang="en-US" dirty="0" err="1"/>
              <a:t>atamaktadır</a:t>
            </a:r>
            <a:endParaRPr lang="en-US" dirty="0"/>
          </a:p>
          <a:p>
            <a:r>
              <a:rPr lang="en-US" dirty="0" err="1"/>
              <a:t>Platformda</a:t>
            </a:r>
            <a:r>
              <a:rPr lang="en-US" dirty="0"/>
              <a:t> test </a:t>
            </a:r>
            <a:r>
              <a:rPr lang="en-US" dirty="0" err="1"/>
              <a:t>yapanların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,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tartışma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forum,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tartışma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0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2.0</a:t>
            </a:r>
          </a:p>
        </p:txBody>
      </p:sp>
      <p:pic>
        <p:nvPicPr>
          <p:cNvPr id="4" name="Content Placeholder 3" descr="Ekran Resmi 2019-04-12 23.57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60" r="-11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28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yönetiminde</a:t>
            </a:r>
            <a:r>
              <a:rPr lang="en-US" dirty="0"/>
              <a:t> enterprise </a:t>
            </a:r>
            <a:r>
              <a:rPr lang="en-US" dirty="0" err="1"/>
              <a:t>platformlar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Ibm</a:t>
            </a:r>
            <a:r>
              <a:rPr lang="en-US" dirty="0"/>
              <a:t> jazz (</a:t>
            </a:r>
            <a:r>
              <a:rPr lang="en-US" dirty="0">
                <a:hlinkClick r:id="rId2"/>
              </a:rPr>
              <a:t>https://jazz.net</a:t>
            </a:r>
            <a:r>
              <a:rPr lang="en-US" dirty="0"/>
              <a:t>)</a:t>
            </a:r>
          </a:p>
          <a:p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endParaRPr lang="en-US" dirty="0"/>
          </a:p>
          <a:p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safhaları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endParaRPr lang="en-US" dirty="0"/>
          </a:p>
          <a:p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safhalarındaki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gerçekleştirmektedir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platformlara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mesajlaşma</a:t>
            </a:r>
            <a:r>
              <a:rPr lang="en-US" dirty="0"/>
              <a:t>, </a:t>
            </a:r>
            <a:r>
              <a:rPr lang="en-US" dirty="0" err="1"/>
              <a:t>rss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notifikasyon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eklenebilmektedir</a:t>
            </a:r>
            <a:endParaRPr lang="en-US" dirty="0"/>
          </a:p>
          <a:p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bug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araçlarlarına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yönetiminde</a:t>
            </a:r>
            <a:r>
              <a:rPr lang="en-US" dirty="0"/>
              <a:t> </a:t>
            </a:r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Paas</a:t>
            </a:r>
            <a:r>
              <a:rPr lang="en-US" dirty="0"/>
              <a:t> (Platform as a service)</a:t>
            </a:r>
          </a:p>
          <a:p>
            <a:r>
              <a:rPr lang="en-US" dirty="0"/>
              <a:t>Google app engine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Force.com</a:t>
            </a:r>
            <a:r>
              <a:rPr lang="en-US" dirty="0"/>
              <a:t> web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platformlarıdır</a:t>
            </a:r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platformlar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ortamları</a:t>
            </a:r>
            <a:r>
              <a:rPr lang="en-US" dirty="0"/>
              <a:t> </a:t>
            </a:r>
            <a:r>
              <a:rPr lang="en-US" dirty="0" err="1"/>
              <a:t>sunmaktadır</a:t>
            </a:r>
            <a:endParaRPr lang="en-US" dirty="0"/>
          </a:p>
          <a:p>
            <a:r>
              <a:rPr lang="en-US" dirty="0" err="1"/>
              <a:t>Geliştiriciler</a:t>
            </a:r>
            <a:r>
              <a:rPr lang="en-US" dirty="0"/>
              <a:t> online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yazabilmekte</a:t>
            </a:r>
            <a:r>
              <a:rPr lang="en-US" dirty="0"/>
              <a:t>, debug </a:t>
            </a:r>
            <a:r>
              <a:rPr lang="en-US" dirty="0" err="1"/>
              <a:t>edebilmekte</a:t>
            </a:r>
            <a:r>
              <a:rPr lang="en-US" dirty="0"/>
              <a:t>, </a:t>
            </a:r>
            <a:r>
              <a:rPr lang="en-US" dirty="0" err="1"/>
              <a:t>ürünü</a:t>
            </a:r>
            <a:r>
              <a:rPr lang="en-US" dirty="0"/>
              <a:t> deploy </a:t>
            </a:r>
            <a:r>
              <a:rPr lang="en-US" dirty="0" err="1"/>
              <a:t>edebilmekte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çalıştırabilmektedir</a:t>
            </a:r>
            <a:endParaRPr lang="en-US" dirty="0"/>
          </a:p>
          <a:p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</a:t>
            </a:r>
            <a:r>
              <a:rPr lang="en-US" dirty="0"/>
              <a:t> </a:t>
            </a:r>
            <a:r>
              <a:rPr lang="en-US" dirty="0" err="1"/>
              <a:t>yapmamaktadır</a:t>
            </a:r>
            <a:endParaRPr lang="en-US" dirty="0"/>
          </a:p>
          <a:p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desteklenmemektedir</a:t>
            </a:r>
            <a:endParaRPr lang="en-US" dirty="0"/>
          </a:p>
          <a:p>
            <a:r>
              <a:rPr lang="en-US" dirty="0" err="1"/>
              <a:t>Paas</a:t>
            </a:r>
            <a:r>
              <a:rPr lang="en-US" dirty="0"/>
              <a:t> vendor, </a:t>
            </a:r>
            <a:r>
              <a:rPr lang="en-US" dirty="0" err="1"/>
              <a:t>firmadan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karşılığında</a:t>
            </a:r>
            <a:r>
              <a:rPr lang="en-US" dirty="0"/>
              <a:t> </a:t>
            </a:r>
            <a:r>
              <a:rPr lang="en-US" dirty="0" err="1"/>
              <a:t>ücret</a:t>
            </a:r>
            <a:r>
              <a:rPr lang="en-US" dirty="0"/>
              <a:t> </a:t>
            </a:r>
            <a:r>
              <a:rPr lang="en-US" dirty="0" err="1"/>
              <a:t>almaktadır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8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Crowdsourcing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0000"/>
                </a:solidFill>
              </a:rPr>
              <a:t>Crowdsourcing</a:t>
            </a:r>
            <a:r>
              <a:rPr lang="tr-TR" dirty="0">
                <a:solidFill>
                  <a:srgbClr val="000000"/>
                </a:solidFill>
              </a:rPr>
              <a:t>, </a:t>
            </a:r>
            <a:r>
              <a:rPr lang="tr-TR" dirty="0" err="1">
                <a:solidFill>
                  <a:srgbClr val="000000"/>
                </a:solidFill>
              </a:rPr>
              <a:t>crowd</a:t>
            </a:r>
            <a:r>
              <a:rPr lang="tr-TR" dirty="0">
                <a:solidFill>
                  <a:srgbClr val="000000"/>
                </a:solidFill>
              </a:rPr>
              <a:t> ve </a:t>
            </a:r>
            <a:r>
              <a:rPr lang="tr-TR" dirty="0" err="1">
                <a:solidFill>
                  <a:srgbClr val="000000"/>
                </a:solidFill>
              </a:rPr>
              <a:t>outsourcing</a:t>
            </a:r>
            <a:r>
              <a:rPr lang="tr-TR" dirty="0">
                <a:solidFill>
                  <a:srgbClr val="000000"/>
                </a:solidFill>
              </a:rPr>
              <a:t> kelimelerinin birleşiminden doğmuş</a:t>
            </a:r>
            <a:r>
              <a:rPr lang="en-US" dirty="0" err="1">
                <a:solidFill>
                  <a:srgbClr val="000000"/>
                </a:solidFill>
              </a:rPr>
              <a:t>tur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sorunun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çözümü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için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şirket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çalışanları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veya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yüklenici</a:t>
            </a:r>
            <a:r>
              <a:rPr lang="en-US" dirty="0">
                <a:solidFill>
                  <a:srgbClr val="000000"/>
                </a:solidFill>
              </a:rPr>
              <a:t> firma </a:t>
            </a:r>
            <a:r>
              <a:rPr lang="en-US" dirty="0" err="1">
                <a:solidFill>
                  <a:srgbClr val="000000"/>
                </a:solidFill>
              </a:rPr>
              <a:t>olmaksızın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kitleye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duyurulması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katılımcılar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üzerinden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işin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gerçekleştirilmesidir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İnternetin kullanımı ile birlikte çevrim içi (online) insanların sayısı ve iletişimi artmıştır. Çevrim içi toplulukların birer kaynak olarak kullanılmasına kitle kaynak ismi verilmektedir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0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Kitle</a:t>
            </a:r>
            <a:r>
              <a:rPr lang="en-US" sz="4800" dirty="0"/>
              <a:t> </a:t>
            </a:r>
            <a:r>
              <a:rPr lang="en-US" sz="4800" dirty="0" err="1"/>
              <a:t>kaynak</a:t>
            </a:r>
            <a:r>
              <a:rPr lang="en-US" sz="4800" dirty="0"/>
              <a:t> </a:t>
            </a:r>
            <a:r>
              <a:rPr lang="en-US" sz="4800" dirty="0" err="1"/>
              <a:t>ve</a:t>
            </a:r>
            <a:r>
              <a:rPr lang="en-US" sz="4800" dirty="0"/>
              <a:t> </a:t>
            </a:r>
            <a:r>
              <a:rPr lang="en-US" sz="4800" dirty="0" err="1"/>
              <a:t>Dış</a:t>
            </a:r>
            <a:r>
              <a:rPr lang="en-US" sz="4800" dirty="0"/>
              <a:t> </a:t>
            </a:r>
            <a:r>
              <a:rPr lang="en-US" sz="4800" dirty="0" err="1"/>
              <a:t>kaynak</a:t>
            </a:r>
            <a:r>
              <a:rPr lang="en-US" sz="4800" dirty="0"/>
              <a:t> </a:t>
            </a:r>
            <a:r>
              <a:rPr lang="en-US" sz="4800" dirty="0" err="1"/>
              <a:t>farklılıkları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Kitle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kaynak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kullanımında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genelde</a:t>
            </a:r>
            <a:r>
              <a:rPr lang="en-US" dirty="0">
                <a:solidFill>
                  <a:srgbClr val="000000"/>
                </a:solidFill>
              </a:rPr>
              <a:t> problem </a:t>
            </a:r>
            <a:r>
              <a:rPr lang="en-US" dirty="0" err="1">
                <a:solidFill>
                  <a:srgbClr val="000000"/>
                </a:solidFill>
              </a:rPr>
              <a:t>tanımlanır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çözüm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yöntemi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kitlelere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bırakılır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Kitle kaynak kullanımı çözülmesi gereken bir problemin herkese açık bir şekilde duyurulması ile başlar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Problemin çözümünün teşvik edilmesi için belirli ödüller </a:t>
            </a:r>
            <a:r>
              <a:rPr lang="tr-TR" dirty="0" err="1">
                <a:solidFill>
                  <a:srgbClr val="000000"/>
                </a:solidFill>
              </a:rPr>
              <a:t>vaad</a:t>
            </a:r>
            <a:r>
              <a:rPr lang="tr-TR" dirty="0">
                <a:solidFill>
                  <a:srgbClr val="000000"/>
                </a:solidFill>
              </a:rPr>
              <a:t> edilebilir</a:t>
            </a:r>
          </a:p>
          <a:p>
            <a:r>
              <a:rPr lang="tr-TR" dirty="0">
                <a:solidFill>
                  <a:srgbClr val="000000"/>
                </a:solidFill>
              </a:rPr>
              <a:t>Kişiler kendilerini teknik açıdan geliştirmek veya tatmin için duyurulan işlerde yer almak isteyebilmektedir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8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farklılıkları</a:t>
            </a:r>
            <a:endParaRPr lang="en-US" dirty="0"/>
          </a:p>
        </p:txBody>
      </p:sp>
      <p:pic>
        <p:nvPicPr>
          <p:cNvPr id="5" name="Content Placeholder 4" descr="Ekran Resmi 2019-04-12 23.24.5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18531"/>
            <a:ext cx="3759200" cy="3289300"/>
          </a:xfr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D9D1FE90-49B9-AA4C-A1B5-936CBD3546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2331720"/>
            <a:ext cx="4114800" cy="4526280"/>
          </a:xfrm>
        </p:spPr>
        <p:txBody>
          <a:bodyPr/>
          <a:lstStyle/>
          <a:p>
            <a:r>
              <a:rPr lang="tr-TR" dirty="0"/>
              <a:t>İntel </a:t>
            </a:r>
            <a:r>
              <a:rPr lang="tr-TR" dirty="0" err="1"/>
              <a:t>opencv</a:t>
            </a:r>
            <a:r>
              <a:rPr lang="tr-TR"/>
              <a:t> projesi</a:t>
            </a:r>
          </a:p>
        </p:txBody>
      </p:sp>
    </p:spTree>
    <p:extLst>
      <p:ext uri="{BB962C8B-B14F-4D97-AF65-F5344CB8AC3E}">
        <p14:creationId xmlns:p14="http://schemas.microsoft.com/office/powerpoint/2010/main" val="3137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Şirketler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konuda</a:t>
            </a:r>
            <a:r>
              <a:rPr lang="en-US" dirty="0"/>
              <a:t> </a:t>
            </a:r>
            <a:r>
              <a:rPr lang="en-US" dirty="0" err="1"/>
              <a:t>uzmanlaşmış</a:t>
            </a:r>
            <a:r>
              <a:rPr lang="en-US" dirty="0"/>
              <a:t> </a:t>
            </a:r>
            <a:r>
              <a:rPr lang="en-US" dirty="0" err="1"/>
              <a:t>çalışanlara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</a:t>
            </a:r>
          </a:p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alt </a:t>
            </a:r>
            <a:r>
              <a:rPr lang="en-US" dirty="0" err="1"/>
              <a:t>işlere</a:t>
            </a:r>
            <a:r>
              <a:rPr lang="en-US" dirty="0"/>
              <a:t> </a:t>
            </a:r>
            <a:r>
              <a:rPr lang="en-US" dirty="0" err="1"/>
              <a:t>ayırarak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katılımıyla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isteyebilir</a:t>
            </a: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kişiden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isteyebilir</a:t>
            </a:r>
            <a:endParaRPr lang="en-US" dirty="0"/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en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uzmanı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çalışanı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edilebilir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9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örnekleri</a:t>
            </a:r>
            <a:r>
              <a:rPr lang="en-US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000000"/>
                </a:solidFill>
              </a:rPr>
              <a:t>1849 yılında </a:t>
            </a:r>
            <a:r>
              <a:rPr lang="tr-TR" dirty="0" err="1">
                <a:solidFill>
                  <a:srgbClr val="000000"/>
                </a:solidFill>
              </a:rPr>
              <a:t>Smithsonian</a:t>
            </a:r>
            <a:r>
              <a:rPr lang="tr-TR" dirty="0">
                <a:solidFill>
                  <a:srgbClr val="000000"/>
                </a:solidFill>
              </a:rPr>
              <a:t> enstitüsü 150 gönüllünün katılımıyla </a:t>
            </a:r>
            <a:r>
              <a:rPr lang="tr-TR" dirty="0" err="1">
                <a:solidFill>
                  <a:srgbClr val="000000"/>
                </a:solidFill>
              </a:rPr>
              <a:t>amerika</a:t>
            </a:r>
            <a:r>
              <a:rPr lang="tr-TR" dirty="0">
                <a:solidFill>
                  <a:srgbClr val="000000"/>
                </a:solidFill>
              </a:rPr>
              <a:t> birleşik devletlerinde meteoroloji projesi başlatmış ve ulusal hava durumu servisi kurulmuştur. Katılımcılar tornado gibi olağandışı hava durumlarını </a:t>
            </a:r>
            <a:r>
              <a:rPr lang="tr-TR" dirty="0" err="1">
                <a:solidFill>
                  <a:srgbClr val="000000"/>
                </a:solidFill>
              </a:rPr>
              <a:t>telegraf</a:t>
            </a:r>
            <a:r>
              <a:rPr lang="tr-TR" dirty="0">
                <a:solidFill>
                  <a:srgbClr val="000000"/>
                </a:solidFill>
              </a:rPr>
              <a:t> aracılığıyla günlük olarak merkeze bildirmiştir</a:t>
            </a:r>
          </a:p>
          <a:p>
            <a:r>
              <a:rPr lang="en-US" dirty="0">
                <a:solidFill>
                  <a:srgbClr val="000000"/>
                </a:solidFill>
              </a:rPr>
              <a:t>Netflix </a:t>
            </a:r>
            <a:r>
              <a:rPr lang="en-US" dirty="0" err="1">
                <a:solidFill>
                  <a:srgbClr val="000000"/>
                </a:solidFill>
              </a:rPr>
              <a:t>ödüllü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yarışması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Netflix’in</a:t>
            </a:r>
            <a:r>
              <a:rPr lang="en-US" dirty="0">
                <a:solidFill>
                  <a:srgbClr val="000000"/>
                </a:solidFill>
              </a:rPr>
              <a:t> film </a:t>
            </a:r>
            <a:r>
              <a:rPr lang="en-US" dirty="0" err="1">
                <a:solidFill>
                  <a:srgbClr val="000000"/>
                </a:solidFill>
              </a:rPr>
              <a:t>öneri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sistemini</a:t>
            </a:r>
            <a:r>
              <a:rPr lang="en-US" dirty="0">
                <a:solidFill>
                  <a:srgbClr val="000000"/>
                </a:solidFill>
              </a:rPr>
              <a:t> %10 </a:t>
            </a:r>
            <a:r>
              <a:rPr lang="en-US" dirty="0" err="1">
                <a:solidFill>
                  <a:srgbClr val="000000"/>
                </a:solidFill>
              </a:rPr>
              <a:t>geliştiren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herhangi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birisine</a:t>
            </a:r>
            <a:r>
              <a:rPr lang="en-US" dirty="0">
                <a:solidFill>
                  <a:srgbClr val="000000"/>
                </a:solidFill>
              </a:rPr>
              <a:t> 1M $ </a:t>
            </a:r>
            <a:r>
              <a:rPr lang="en-US" dirty="0" err="1">
                <a:solidFill>
                  <a:srgbClr val="000000"/>
                </a:solidFill>
              </a:rPr>
              <a:t>ödül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vaad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etmiştir</a:t>
            </a:r>
            <a:r>
              <a:rPr lang="en-US" dirty="0">
                <a:solidFill>
                  <a:srgbClr val="000000"/>
                </a:solidFill>
              </a:rPr>
              <a:t>. 5000 </a:t>
            </a:r>
            <a:r>
              <a:rPr lang="en-US" dirty="0" err="1">
                <a:solidFill>
                  <a:srgbClr val="000000"/>
                </a:solidFill>
              </a:rPr>
              <a:t>sayısının</a:t>
            </a:r>
            <a:r>
              <a:rPr lang="en-US" dirty="0">
                <a:solidFill>
                  <a:srgbClr val="000000"/>
                </a:solidFill>
              </a:rPr>
              <a:t> da </a:t>
            </a:r>
            <a:r>
              <a:rPr lang="en-US" dirty="0" err="1">
                <a:solidFill>
                  <a:srgbClr val="000000"/>
                </a:solidFill>
              </a:rPr>
              <a:t>üzerinde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öneri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gelmiştir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95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Kitle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örnekleri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Waze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navigasyon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uygulaması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Trafikte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seyahat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kullanıcılardan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anlık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trafik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bilgisini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almaktadır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Kullanıcılar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durumu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</a:t>
            </a:r>
            <a:r>
              <a:rPr lang="en-US" dirty="0">
                <a:solidFill>
                  <a:srgbClr val="000000"/>
                </a:solidFill>
              </a:rPr>
              <a:t> polis </a:t>
            </a:r>
            <a:r>
              <a:rPr lang="en-US" dirty="0" err="1">
                <a:solidFill>
                  <a:srgbClr val="000000"/>
                </a:solidFill>
              </a:rPr>
              <a:t>kontrolü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gibi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durumları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paylaşabilmektedir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Trafikte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oluşan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sıkışıklıklar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diğer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kullanıcılara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iletilmektedir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Bütün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verilerden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yola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çıkarak</a:t>
            </a:r>
            <a:r>
              <a:rPr lang="en-US" dirty="0">
                <a:solidFill>
                  <a:srgbClr val="000000"/>
                </a:solidFill>
              </a:rPr>
              <a:t> en </a:t>
            </a:r>
            <a:r>
              <a:rPr lang="en-US" dirty="0" err="1">
                <a:solidFill>
                  <a:srgbClr val="000000"/>
                </a:solidFill>
              </a:rPr>
              <a:t>hızlı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rota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oluşturulmaktadır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0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Kitle</a:t>
            </a:r>
            <a:r>
              <a:rPr lang="en-US" sz="4800" dirty="0"/>
              <a:t> </a:t>
            </a:r>
            <a:r>
              <a:rPr lang="en-US" sz="4800" dirty="0" err="1"/>
              <a:t>kaynak</a:t>
            </a:r>
            <a:r>
              <a:rPr lang="en-US" sz="4800" dirty="0"/>
              <a:t> </a:t>
            </a:r>
            <a:r>
              <a:rPr lang="en-US" sz="4800" dirty="0" err="1"/>
              <a:t>platformlarında</a:t>
            </a:r>
            <a:r>
              <a:rPr lang="en-US" sz="4800" dirty="0"/>
              <a:t> </a:t>
            </a:r>
            <a:r>
              <a:rPr lang="en-US" sz="4800" dirty="0" err="1"/>
              <a:t>temel</a:t>
            </a:r>
            <a:r>
              <a:rPr lang="en-US" sz="4800" dirty="0"/>
              <a:t> </a:t>
            </a:r>
            <a:r>
              <a:rPr lang="en-US" sz="4800" dirty="0" err="1"/>
              <a:t>bileşenler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Ekran Resmi 2019-04-12 23.5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950200" cy="144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3323751"/>
            <a:ext cx="7494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İstekte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bulunan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yapılması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gereken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işi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isteyen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veya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sponsor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taraf</a:t>
            </a:r>
            <a:endParaRPr lang="en-US" sz="24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Tedarikçi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belirtilen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işi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gerçekleştiren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taraf</a:t>
            </a:r>
            <a:endParaRPr lang="en-US" sz="24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Kitle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kaynak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platformu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İstekte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bulunan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tedarikçiler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arasında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iletişim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birlikte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çalışmayı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sağlayan</a:t>
            </a:r>
            <a:r>
              <a:rPr lang="en-US" sz="2400" dirty="0">
                <a:solidFill>
                  <a:srgbClr val="000000"/>
                </a:solidFill>
                <a:latin typeface="Century Gothic"/>
                <a:cs typeface="Century Gothic"/>
              </a:rPr>
              <a:t> framework </a:t>
            </a:r>
          </a:p>
        </p:txBody>
      </p:sp>
    </p:spTree>
    <p:extLst>
      <p:ext uri="{BB962C8B-B14F-4D97-AF65-F5344CB8AC3E}">
        <p14:creationId xmlns:p14="http://schemas.microsoft.com/office/powerpoint/2010/main" val="76253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960</Words>
  <Application>Microsoft Macintosh PowerPoint</Application>
  <PresentationFormat>On-screen Show (4:3)</PresentationFormat>
  <Paragraphs>118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 </vt:lpstr>
      <vt:lpstr>Sunum içeriği</vt:lpstr>
      <vt:lpstr>Crowdsourcing nedir?</vt:lpstr>
      <vt:lpstr>Kitle kaynak ve Dış kaynak farklılıkları</vt:lpstr>
      <vt:lpstr>Kitle kaynak ve Açık kaynak farklılıkları</vt:lpstr>
      <vt:lpstr>Neden kitle kaynak kullanımı tercih edilebilir?</vt:lpstr>
      <vt:lpstr>Kitle kaynak örnekleri(1)</vt:lpstr>
      <vt:lpstr>Kitle kaynak örnekleri(2)</vt:lpstr>
      <vt:lpstr>Kitle kaynak platformlarında temel bileşenler</vt:lpstr>
      <vt:lpstr>Kitle kaynak platformlarının temel özellikleri</vt:lpstr>
      <vt:lpstr>Yazılım geliştirme platformlarının temel özelliklerinin karşılaştırılması</vt:lpstr>
      <vt:lpstr>David Geiger 2d kitle kaynak sınıflandırması </vt:lpstr>
      <vt:lpstr>Kitle kaynak yönetimi için kullanılan platformlarda karşılaşılan zorluklar</vt:lpstr>
      <vt:lpstr>Web temelli kitle kaynak platformları</vt:lpstr>
      <vt:lpstr>Yazılım kitle kaynak platformları</vt:lpstr>
      <vt:lpstr>Topcoder nasıl çalışıyor?</vt:lpstr>
      <vt:lpstr>Topcoder nasıl çalışıyor?</vt:lpstr>
      <vt:lpstr>Stackoverflow</vt:lpstr>
      <vt:lpstr>CrowdSummarizer code review platformu</vt:lpstr>
      <vt:lpstr>CrowdSummarizer code review platformu</vt:lpstr>
      <vt:lpstr>Kitle kaynak test platformları</vt:lpstr>
      <vt:lpstr>App store 2.0</vt:lpstr>
      <vt:lpstr>Kitle kaynak yönetiminde enterprise platformlar</vt:lpstr>
      <vt:lpstr>Kitle kaynak yönetiminde Paas platformları</vt:lpstr>
    </vt:vector>
  </TitlesOfParts>
  <Company>widmore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Software  Development Platforms for Crowdsourcing  </dc:title>
  <dc:creator>widmore widmore</dc:creator>
  <cp:lastModifiedBy>widmore widmore</cp:lastModifiedBy>
  <cp:revision>90</cp:revision>
  <dcterms:created xsi:type="dcterms:W3CDTF">2019-04-12T17:40:09Z</dcterms:created>
  <dcterms:modified xsi:type="dcterms:W3CDTF">2019-04-15T21:05:02Z</dcterms:modified>
</cp:coreProperties>
</file>