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20725-2F5C-4435-BD56-2236FCE0678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12C936-8D4F-4445-96D5-E32F13CE052C}">
      <dgm:prSet/>
      <dgm:spPr/>
      <dgm:t>
        <a:bodyPr/>
        <a:lstStyle/>
        <a:p>
          <a:r>
            <a:rPr lang="en-US" b="1"/>
            <a:t>Community Areas of Chicago</a:t>
          </a:r>
          <a:endParaRPr lang="en-US"/>
        </a:p>
      </dgm:t>
    </dgm:pt>
    <dgm:pt modelId="{79F61F31-03D0-41DC-9792-4CA1B69985E4}" type="parTrans" cxnId="{4F1C8645-175A-4898-9DE1-A472839005E7}">
      <dgm:prSet/>
      <dgm:spPr/>
      <dgm:t>
        <a:bodyPr/>
        <a:lstStyle/>
        <a:p>
          <a:endParaRPr lang="en-US"/>
        </a:p>
      </dgm:t>
    </dgm:pt>
    <dgm:pt modelId="{06456CF5-AF0A-419F-89AF-761D16484404}" type="sibTrans" cxnId="{4F1C8645-175A-4898-9DE1-A472839005E7}">
      <dgm:prSet/>
      <dgm:spPr/>
      <dgm:t>
        <a:bodyPr/>
        <a:lstStyle/>
        <a:p>
          <a:endParaRPr lang="en-US"/>
        </a:p>
      </dgm:t>
    </dgm:pt>
    <dgm:pt modelId="{9A97C364-54BE-42E8-8F84-AED669ED1548}">
      <dgm:prSet/>
      <dgm:spPr/>
      <dgm:t>
        <a:bodyPr/>
        <a:lstStyle/>
        <a:p>
          <a:r>
            <a:rPr lang="en-US"/>
            <a:t>Community Areas of Chicago Wikipedia page through data scaping</a:t>
          </a:r>
        </a:p>
      </dgm:t>
    </dgm:pt>
    <dgm:pt modelId="{07B5DB3C-4F76-4ABF-B14B-766A573505E9}" type="parTrans" cxnId="{62C8144A-D35B-45AC-9FAE-AD22F1AE3D50}">
      <dgm:prSet/>
      <dgm:spPr/>
      <dgm:t>
        <a:bodyPr/>
        <a:lstStyle/>
        <a:p>
          <a:endParaRPr lang="en-US"/>
        </a:p>
      </dgm:t>
    </dgm:pt>
    <dgm:pt modelId="{7CA63618-C7EA-4F57-88EB-0BCD7C536F59}" type="sibTrans" cxnId="{62C8144A-D35B-45AC-9FAE-AD22F1AE3D50}">
      <dgm:prSet/>
      <dgm:spPr/>
      <dgm:t>
        <a:bodyPr/>
        <a:lstStyle/>
        <a:p>
          <a:endParaRPr lang="en-US"/>
        </a:p>
      </dgm:t>
    </dgm:pt>
    <dgm:pt modelId="{22F35BCB-A54E-4AAD-9140-CD7B1469B7B9}">
      <dgm:prSet/>
      <dgm:spPr/>
      <dgm:t>
        <a:bodyPr/>
        <a:lstStyle/>
        <a:p>
          <a:r>
            <a:rPr lang="en-US" b="1"/>
            <a:t>Geographical coordinates of the Community areas</a:t>
          </a:r>
          <a:endParaRPr lang="en-US"/>
        </a:p>
      </dgm:t>
    </dgm:pt>
    <dgm:pt modelId="{92282782-5494-4B67-9FB7-E08E0917A126}" type="parTrans" cxnId="{14F3E6F1-0D75-45D0-AE56-C38D47C07A67}">
      <dgm:prSet/>
      <dgm:spPr/>
      <dgm:t>
        <a:bodyPr/>
        <a:lstStyle/>
        <a:p>
          <a:endParaRPr lang="en-US"/>
        </a:p>
      </dgm:t>
    </dgm:pt>
    <dgm:pt modelId="{817983EB-C1A4-431F-988E-CE8908334B25}" type="sibTrans" cxnId="{14F3E6F1-0D75-45D0-AE56-C38D47C07A67}">
      <dgm:prSet/>
      <dgm:spPr/>
      <dgm:t>
        <a:bodyPr/>
        <a:lstStyle/>
        <a:p>
          <a:endParaRPr lang="en-US"/>
        </a:p>
      </dgm:t>
    </dgm:pt>
    <dgm:pt modelId="{1C47C41E-7007-4500-8E58-E2524246B54F}">
      <dgm:prSet/>
      <dgm:spPr/>
      <dgm:t>
        <a:bodyPr/>
        <a:lstStyle/>
        <a:p>
          <a:r>
            <a:rPr lang="en-US"/>
            <a:t>Using GeoPy library</a:t>
          </a:r>
        </a:p>
      </dgm:t>
    </dgm:pt>
    <dgm:pt modelId="{DCE6F033-C294-408C-A1B3-F4919A7D2766}" type="parTrans" cxnId="{3B3C6D11-12AA-4AC3-82BD-6B23B3EB4E41}">
      <dgm:prSet/>
      <dgm:spPr/>
      <dgm:t>
        <a:bodyPr/>
        <a:lstStyle/>
        <a:p>
          <a:endParaRPr lang="en-US"/>
        </a:p>
      </dgm:t>
    </dgm:pt>
    <dgm:pt modelId="{1B715CE3-37AE-4161-86FE-681651BB269A}" type="sibTrans" cxnId="{3B3C6D11-12AA-4AC3-82BD-6B23B3EB4E41}">
      <dgm:prSet/>
      <dgm:spPr/>
      <dgm:t>
        <a:bodyPr/>
        <a:lstStyle/>
        <a:p>
          <a:endParaRPr lang="en-US"/>
        </a:p>
      </dgm:t>
    </dgm:pt>
    <dgm:pt modelId="{2CD699D4-F949-4CBF-A05B-192160CCFD81}">
      <dgm:prSet/>
      <dgm:spPr/>
      <dgm:t>
        <a:bodyPr/>
        <a:lstStyle/>
        <a:p>
          <a:r>
            <a:rPr lang="en-US" b="1"/>
            <a:t>Venue Data from FourSquare</a:t>
          </a:r>
          <a:endParaRPr lang="en-US"/>
        </a:p>
      </dgm:t>
    </dgm:pt>
    <dgm:pt modelId="{8CE8FE3F-FD7C-41B2-891C-79355A837BF2}" type="parTrans" cxnId="{F16F786A-1EF3-4C22-9BB5-6112E6FCAF7C}">
      <dgm:prSet/>
      <dgm:spPr/>
      <dgm:t>
        <a:bodyPr/>
        <a:lstStyle/>
        <a:p>
          <a:endParaRPr lang="en-US"/>
        </a:p>
      </dgm:t>
    </dgm:pt>
    <dgm:pt modelId="{E3F6972F-CFDD-4A18-AA04-8D9FE313C16B}" type="sibTrans" cxnId="{F16F786A-1EF3-4C22-9BB5-6112E6FCAF7C}">
      <dgm:prSet/>
      <dgm:spPr/>
      <dgm:t>
        <a:bodyPr/>
        <a:lstStyle/>
        <a:p>
          <a:endParaRPr lang="en-US"/>
        </a:p>
      </dgm:t>
    </dgm:pt>
    <dgm:pt modelId="{6D91A94F-B7B3-42EE-B353-9391917D6FE3}">
      <dgm:prSet/>
      <dgm:spPr/>
      <dgm:t>
        <a:bodyPr/>
        <a:lstStyle/>
        <a:p>
          <a:r>
            <a:rPr lang="en-US"/>
            <a:t>Using FourSquare API</a:t>
          </a:r>
        </a:p>
      </dgm:t>
    </dgm:pt>
    <dgm:pt modelId="{895811FD-E625-4962-A336-E824F4CC1306}" type="parTrans" cxnId="{A46C4EB6-832D-405E-9CE9-1B585113110E}">
      <dgm:prSet/>
      <dgm:spPr/>
      <dgm:t>
        <a:bodyPr/>
        <a:lstStyle/>
        <a:p>
          <a:endParaRPr lang="en-US"/>
        </a:p>
      </dgm:t>
    </dgm:pt>
    <dgm:pt modelId="{991E047A-E031-46A9-8CCF-11E6A0AF4F7E}" type="sibTrans" cxnId="{A46C4EB6-832D-405E-9CE9-1B585113110E}">
      <dgm:prSet/>
      <dgm:spPr/>
      <dgm:t>
        <a:bodyPr/>
        <a:lstStyle/>
        <a:p>
          <a:endParaRPr lang="en-US"/>
        </a:p>
      </dgm:t>
    </dgm:pt>
    <dgm:pt modelId="{92331831-32DE-B347-8987-6B6B4C2B8841}" type="pres">
      <dgm:prSet presAssocID="{B3B20725-2F5C-4435-BD56-2236FCE0678F}" presName="Name0" presStyleCnt="0">
        <dgm:presLayoutVars>
          <dgm:dir/>
          <dgm:animLvl val="lvl"/>
          <dgm:resizeHandles val="exact"/>
        </dgm:presLayoutVars>
      </dgm:prSet>
      <dgm:spPr/>
    </dgm:pt>
    <dgm:pt modelId="{5C300D57-A69D-3C4B-858A-6DD7B18AADA2}" type="pres">
      <dgm:prSet presAssocID="{FC12C936-8D4F-4445-96D5-E32F13CE052C}" presName="composite" presStyleCnt="0"/>
      <dgm:spPr/>
    </dgm:pt>
    <dgm:pt modelId="{B2FCD8E8-6EEE-D84D-9D82-24D7C57D4037}" type="pres">
      <dgm:prSet presAssocID="{FC12C936-8D4F-4445-96D5-E32F13CE05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A3F1A55-3FFD-F54D-873A-9532A338CE70}" type="pres">
      <dgm:prSet presAssocID="{FC12C936-8D4F-4445-96D5-E32F13CE052C}" presName="desTx" presStyleLbl="alignAccFollowNode1" presStyleIdx="0" presStyleCnt="3">
        <dgm:presLayoutVars>
          <dgm:bulletEnabled val="1"/>
        </dgm:presLayoutVars>
      </dgm:prSet>
      <dgm:spPr/>
    </dgm:pt>
    <dgm:pt modelId="{2B2EEC5F-BF81-9442-BFC7-C07D14F71954}" type="pres">
      <dgm:prSet presAssocID="{06456CF5-AF0A-419F-89AF-761D16484404}" presName="space" presStyleCnt="0"/>
      <dgm:spPr/>
    </dgm:pt>
    <dgm:pt modelId="{6E7BEB3B-F538-B74B-AD44-0A4D17E6E9CF}" type="pres">
      <dgm:prSet presAssocID="{22F35BCB-A54E-4AAD-9140-CD7B1469B7B9}" presName="composite" presStyleCnt="0"/>
      <dgm:spPr/>
    </dgm:pt>
    <dgm:pt modelId="{ACD4E059-92F9-4044-A5B4-1E6E9D132039}" type="pres">
      <dgm:prSet presAssocID="{22F35BCB-A54E-4AAD-9140-CD7B1469B7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630E3A1-3A57-9141-B96F-65B8775BBF4C}" type="pres">
      <dgm:prSet presAssocID="{22F35BCB-A54E-4AAD-9140-CD7B1469B7B9}" presName="desTx" presStyleLbl="alignAccFollowNode1" presStyleIdx="1" presStyleCnt="3">
        <dgm:presLayoutVars>
          <dgm:bulletEnabled val="1"/>
        </dgm:presLayoutVars>
      </dgm:prSet>
      <dgm:spPr/>
    </dgm:pt>
    <dgm:pt modelId="{32FF7E33-049F-A44E-B94D-18AFB3078C23}" type="pres">
      <dgm:prSet presAssocID="{817983EB-C1A4-431F-988E-CE8908334B25}" presName="space" presStyleCnt="0"/>
      <dgm:spPr/>
    </dgm:pt>
    <dgm:pt modelId="{8AB42948-DBDA-244A-8865-C70B8F32BD7E}" type="pres">
      <dgm:prSet presAssocID="{2CD699D4-F949-4CBF-A05B-192160CCFD81}" presName="composite" presStyleCnt="0"/>
      <dgm:spPr/>
    </dgm:pt>
    <dgm:pt modelId="{12C5C302-1680-684D-B1CB-7661071C430F}" type="pres">
      <dgm:prSet presAssocID="{2CD699D4-F949-4CBF-A05B-192160CCFD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FA61-76D5-4E4A-AFFC-29F1EB098DD1}" type="pres">
      <dgm:prSet presAssocID="{2CD699D4-F949-4CBF-A05B-192160CCFD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7431211-3F7E-D94A-A86F-0E678B346894}" type="presOf" srcId="{1C47C41E-7007-4500-8E58-E2524246B54F}" destId="{3630E3A1-3A57-9141-B96F-65B8775BBF4C}" srcOrd="0" destOrd="0" presId="urn:microsoft.com/office/officeart/2005/8/layout/hList1"/>
    <dgm:cxn modelId="{3B3C6D11-12AA-4AC3-82BD-6B23B3EB4E41}" srcId="{22F35BCB-A54E-4AAD-9140-CD7B1469B7B9}" destId="{1C47C41E-7007-4500-8E58-E2524246B54F}" srcOrd="0" destOrd="0" parTransId="{DCE6F033-C294-408C-A1B3-F4919A7D2766}" sibTransId="{1B715CE3-37AE-4161-86FE-681651BB269A}"/>
    <dgm:cxn modelId="{160A511F-2513-AC4D-8B67-4BDEDEAEBED0}" type="presOf" srcId="{2CD699D4-F949-4CBF-A05B-192160CCFD81}" destId="{12C5C302-1680-684D-B1CB-7661071C430F}" srcOrd="0" destOrd="0" presId="urn:microsoft.com/office/officeart/2005/8/layout/hList1"/>
    <dgm:cxn modelId="{4F1C8645-175A-4898-9DE1-A472839005E7}" srcId="{B3B20725-2F5C-4435-BD56-2236FCE0678F}" destId="{FC12C936-8D4F-4445-96D5-E32F13CE052C}" srcOrd="0" destOrd="0" parTransId="{79F61F31-03D0-41DC-9792-4CA1B69985E4}" sibTransId="{06456CF5-AF0A-419F-89AF-761D16484404}"/>
    <dgm:cxn modelId="{62C8144A-D35B-45AC-9FAE-AD22F1AE3D50}" srcId="{FC12C936-8D4F-4445-96D5-E32F13CE052C}" destId="{9A97C364-54BE-42E8-8F84-AED669ED1548}" srcOrd="0" destOrd="0" parTransId="{07B5DB3C-4F76-4ABF-B14B-766A573505E9}" sibTransId="{7CA63618-C7EA-4F57-88EB-0BCD7C536F59}"/>
    <dgm:cxn modelId="{C187EF5D-4591-3A49-A8FA-8333EE450289}" type="presOf" srcId="{FC12C936-8D4F-4445-96D5-E32F13CE052C}" destId="{B2FCD8E8-6EEE-D84D-9D82-24D7C57D4037}" srcOrd="0" destOrd="0" presId="urn:microsoft.com/office/officeart/2005/8/layout/hList1"/>
    <dgm:cxn modelId="{F16F786A-1EF3-4C22-9BB5-6112E6FCAF7C}" srcId="{B3B20725-2F5C-4435-BD56-2236FCE0678F}" destId="{2CD699D4-F949-4CBF-A05B-192160CCFD81}" srcOrd="2" destOrd="0" parTransId="{8CE8FE3F-FD7C-41B2-891C-79355A837BF2}" sibTransId="{E3F6972F-CFDD-4A18-AA04-8D9FE313C16B}"/>
    <dgm:cxn modelId="{C9F75FB0-9961-2748-895B-40FF94E83E9D}" type="presOf" srcId="{9A97C364-54BE-42E8-8F84-AED669ED1548}" destId="{CA3F1A55-3FFD-F54D-873A-9532A338CE70}" srcOrd="0" destOrd="0" presId="urn:microsoft.com/office/officeart/2005/8/layout/hList1"/>
    <dgm:cxn modelId="{90A049B2-F827-3743-B69D-8F18EC34F4B7}" type="presOf" srcId="{B3B20725-2F5C-4435-BD56-2236FCE0678F}" destId="{92331831-32DE-B347-8987-6B6B4C2B8841}" srcOrd="0" destOrd="0" presId="urn:microsoft.com/office/officeart/2005/8/layout/hList1"/>
    <dgm:cxn modelId="{A46C4EB6-832D-405E-9CE9-1B585113110E}" srcId="{2CD699D4-F949-4CBF-A05B-192160CCFD81}" destId="{6D91A94F-B7B3-42EE-B353-9391917D6FE3}" srcOrd="0" destOrd="0" parTransId="{895811FD-E625-4962-A336-E824F4CC1306}" sibTransId="{991E047A-E031-46A9-8CCF-11E6A0AF4F7E}"/>
    <dgm:cxn modelId="{D01BA2DB-0F00-2E4B-AADF-087009A613BF}" type="presOf" srcId="{22F35BCB-A54E-4AAD-9140-CD7B1469B7B9}" destId="{ACD4E059-92F9-4044-A5B4-1E6E9D132039}" srcOrd="0" destOrd="0" presId="urn:microsoft.com/office/officeart/2005/8/layout/hList1"/>
    <dgm:cxn modelId="{B7329AE9-CA11-4147-88FB-913316BF0FDE}" type="presOf" srcId="{6D91A94F-B7B3-42EE-B353-9391917D6FE3}" destId="{FF50FA61-76D5-4E4A-AFFC-29F1EB098DD1}" srcOrd="0" destOrd="0" presId="urn:microsoft.com/office/officeart/2005/8/layout/hList1"/>
    <dgm:cxn modelId="{14F3E6F1-0D75-45D0-AE56-C38D47C07A67}" srcId="{B3B20725-2F5C-4435-BD56-2236FCE0678F}" destId="{22F35BCB-A54E-4AAD-9140-CD7B1469B7B9}" srcOrd="1" destOrd="0" parTransId="{92282782-5494-4B67-9FB7-E08E0917A126}" sibTransId="{817983EB-C1A4-431F-988E-CE8908334B25}"/>
    <dgm:cxn modelId="{492491BC-5FF4-5B41-8F87-F3F70E152765}" type="presParOf" srcId="{92331831-32DE-B347-8987-6B6B4C2B8841}" destId="{5C300D57-A69D-3C4B-858A-6DD7B18AADA2}" srcOrd="0" destOrd="0" presId="urn:microsoft.com/office/officeart/2005/8/layout/hList1"/>
    <dgm:cxn modelId="{34E09B57-CD71-4446-8B74-436297BA043E}" type="presParOf" srcId="{5C300D57-A69D-3C4B-858A-6DD7B18AADA2}" destId="{B2FCD8E8-6EEE-D84D-9D82-24D7C57D4037}" srcOrd="0" destOrd="0" presId="urn:microsoft.com/office/officeart/2005/8/layout/hList1"/>
    <dgm:cxn modelId="{3B39CBFB-5A84-C24B-844E-024F798D8092}" type="presParOf" srcId="{5C300D57-A69D-3C4B-858A-6DD7B18AADA2}" destId="{CA3F1A55-3FFD-F54D-873A-9532A338CE70}" srcOrd="1" destOrd="0" presId="urn:microsoft.com/office/officeart/2005/8/layout/hList1"/>
    <dgm:cxn modelId="{A73FDBAF-E7D0-5F42-954A-D48BE2E1FC78}" type="presParOf" srcId="{92331831-32DE-B347-8987-6B6B4C2B8841}" destId="{2B2EEC5F-BF81-9442-BFC7-C07D14F71954}" srcOrd="1" destOrd="0" presId="urn:microsoft.com/office/officeart/2005/8/layout/hList1"/>
    <dgm:cxn modelId="{BE7A60A0-8261-9F45-8E1C-204461E9C6AB}" type="presParOf" srcId="{92331831-32DE-B347-8987-6B6B4C2B8841}" destId="{6E7BEB3B-F538-B74B-AD44-0A4D17E6E9CF}" srcOrd="2" destOrd="0" presId="urn:microsoft.com/office/officeart/2005/8/layout/hList1"/>
    <dgm:cxn modelId="{686CE038-EDC9-C745-92D2-F4FC4000E3BD}" type="presParOf" srcId="{6E7BEB3B-F538-B74B-AD44-0A4D17E6E9CF}" destId="{ACD4E059-92F9-4044-A5B4-1E6E9D132039}" srcOrd="0" destOrd="0" presId="urn:microsoft.com/office/officeart/2005/8/layout/hList1"/>
    <dgm:cxn modelId="{FCFDD4A0-DCC3-954B-946F-DEB68B09E1F3}" type="presParOf" srcId="{6E7BEB3B-F538-B74B-AD44-0A4D17E6E9CF}" destId="{3630E3A1-3A57-9141-B96F-65B8775BBF4C}" srcOrd="1" destOrd="0" presId="urn:microsoft.com/office/officeart/2005/8/layout/hList1"/>
    <dgm:cxn modelId="{436F0A41-AEF4-3E4D-8B6A-93DC8D07AEAD}" type="presParOf" srcId="{92331831-32DE-B347-8987-6B6B4C2B8841}" destId="{32FF7E33-049F-A44E-B94D-18AFB3078C23}" srcOrd="3" destOrd="0" presId="urn:microsoft.com/office/officeart/2005/8/layout/hList1"/>
    <dgm:cxn modelId="{E35DF74B-20AC-6648-9456-B4D359D42FDB}" type="presParOf" srcId="{92331831-32DE-B347-8987-6B6B4C2B8841}" destId="{8AB42948-DBDA-244A-8865-C70B8F32BD7E}" srcOrd="4" destOrd="0" presId="urn:microsoft.com/office/officeart/2005/8/layout/hList1"/>
    <dgm:cxn modelId="{B4DEA1EF-8277-9D45-BCCD-9D62D682CA4F}" type="presParOf" srcId="{8AB42948-DBDA-244A-8865-C70B8F32BD7E}" destId="{12C5C302-1680-684D-B1CB-7661071C430F}" srcOrd="0" destOrd="0" presId="urn:microsoft.com/office/officeart/2005/8/layout/hList1"/>
    <dgm:cxn modelId="{A09BB2D5-A75E-3F49-9E9B-B1B6FC44AF63}" type="presParOf" srcId="{8AB42948-DBDA-244A-8865-C70B8F32BD7E}" destId="{FF50FA61-76D5-4E4A-AFFC-29F1EB098D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31A15-4C5D-4285-8F81-0A97461D53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BBC20A-67CE-47D1-8860-AD421F553600}">
      <dgm:prSet/>
      <dgm:spPr/>
      <dgm:t>
        <a:bodyPr/>
        <a:lstStyle/>
        <a:p>
          <a:r>
            <a:rPr lang="en-US"/>
            <a:t>The most suitable Neighborhoods for starting a restaurant are in cluster 4.</a:t>
          </a:r>
        </a:p>
      </dgm:t>
    </dgm:pt>
    <dgm:pt modelId="{7A8BC59C-0B3E-4184-B769-E45D16125D54}" type="parTrans" cxnId="{9B79B655-7A46-4F4A-8E20-5C2043E4A292}">
      <dgm:prSet/>
      <dgm:spPr/>
      <dgm:t>
        <a:bodyPr/>
        <a:lstStyle/>
        <a:p>
          <a:endParaRPr lang="en-US"/>
        </a:p>
      </dgm:t>
    </dgm:pt>
    <dgm:pt modelId="{60248D7D-DB58-417C-A666-7E7DA8B76A3F}" type="sibTrans" cxnId="{9B79B655-7A46-4F4A-8E20-5C2043E4A292}">
      <dgm:prSet/>
      <dgm:spPr/>
      <dgm:t>
        <a:bodyPr/>
        <a:lstStyle/>
        <a:p>
          <a:endParaRPr lang="en-US"/>
        </a:p>
      </dgm:t>
    </dgm:pt>
    <dgm:pt modelId="{AEB8B973-9505-410A-9C25-D66ED646FB3F}">
      <dgm:prSet/>
      <dgm:spPr/>
      <dgm:t>
        <a:bodyPr/>
        <a:lstStyle/>
        <a:p>
          <a:r>
            <a:rPr lang="en-US"/>
            <a:t>The K-means model successfully clustered similar neighborhoods.</a:t>
          </a:r>
        </a:p>
      </dgm:t>
    </dgm:pt>
    <dgm:pt modelId="{114104AB-8828-47DA-9AE5-558A8FFB91FB}" type="parTrans" cxnId="{96E1AD09-F6A7-435C-B1E1-9688C03E60CC}">
      <dgm:prSet/>
      <dgm:spPr/>
      <dgm:t>
        <a:bodyPr/>
        <a:lstStyle/>
        <a:p>
          <a:endParaRPr lang="en-US"/>
        </a:p>
      </dgm:t>
    </dgm:pt>
    <dgm:pt modelId="{F05AF9AE-5D04-451C-B60A-08A7437B3693}" type="sibTrans" cxnId="{96E1AD09-F6A7-435C-B1E1-9688C03E60CC}">
      <dgm:prSet/>
      <dgm:spPr/>
      <dgm:t>
        <a:bodyPr/>
        <a:lstStyle/>
        <a:p>
          <a:endParaRPr lang="en-US"/>
        </a:p>
      </dgm:t>
    </dgm:pt>
    <dgm:pt modelId="{065356E3-8347-493F-AA67-DDECE6A36890}">
      <dgm:prSet/>
      <dgm:spPr/>
      <dgm:t>
        <a:bodyPr/>
        <a:lstStyle/>
        <a:p>
          <a:r>
            <a:rPr lang="en-US" dirty="0"/>
            <a:t>The community areas such as West Loop, River North, and Pilsen are good locations</a:t>
          </a:r>
        </a:p>
      </dgm:t>
    </dgm:pt>
    <dgm:pt modelId="{EE05DC63-BC4A-4888-99FF-23992742B388}" type="parTrans" cxnId="{482E9C7F-02C1-4AD8-9CBA-170D8E3F04E8}">
      <dgm:prSet/>
      <dgm:spPr/>
      <dgm:t>
        <a:bodyPr/>
        <a:lstStyle/>
        <a:p>
          <a:endParaRPr lang="en-US"/>
        </a:p>
      </dgm:t>
    </dgm:pt>
    <dgm:pt modelId="{E1FA92D4-6C64-4C05-8E56-A859AB63A7FB}" type="sibTrans" cxnId="{482E9C7F-02C1-4AD8-9CBA-170D8E3F04E8}">
      <dgm:prSet/>
      <dgm:spPr/>
      <dgm:t>
        <a:bodyPr/>
        <a:lstStyle/>
        <a:p>
          <a:endParaRPr lang="en-US"/>
        </a:p>
      </dgm:t>
    </dgm:pt>
    <dgm:pt modelId="{6BC307A5-9085-9C46-9C6D-E2E39D739907}" type="pres">
      <dgm:prSet presAssocID="{05231A15-4C5D-4285-8F81-0A97461D5310}" presName="linear" presStyleCnt="0">
        <dgm:presLayoutVars>
          <dgm:animLvl val="lvl"/>
          <dgm:resizeHandles val="exact"/>
        </dgm:presLayoutVars>
      </dgm:prSet>
      <dgm:spPr/>
    </dgm:pt>
    <dgm:pt modelId="{6DE503CE-8586-DF4D-91F7-6FFC04B07850}" type="pres">
      <dgm:prSet presAssocID="{2FBBC20A-67CE-47D1-8860-AD421F5536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3D5C8B-BF70-7A49-AC7B-4F31E5793A3B}" type="pres">
      <dgm:prSet presAssocID="{60248D7D-DB58-417C-A666-7E7DA8B76A3F}" presName="spacer" presStyleCnt="0"/>
      <dgm:spPr/>
    </dgm:pt>
    <dgm:pt modelId="{C2AE18C9-154D-214A-8199-C4C89FC6BFD3}" type="pres">
      <dgm:prSet presAssocID="{AEB8B973-9505-410A-9C25-D66ED646FB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6E6A2C-A5DE-F94A-8112-0B662BFF4C7A}" type="pres">
      <dgm:prSet presAssocID="{F05AF9AE-5D04-451C-B60A-08A7437B3693}" presName="spacer" presStyleCnt="0"/>
      <dgm:spPr/>
    </dgm:pt>
    <dgm:pt modelId="{45E3CA02-6491-8E42-B5F1-2126900B705F}" type="pres">
      <dgm:prSet presAssocID="{065356E3-8347-493F-AA67-DDECE6A368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277A08-90B1-9342-A967-A866D2C2357B}" type="presOf" srcId="{05231A15-4C5D-4285-8F81-0A97461D5310}" destId="{6BC307A5-9085-9C46-9C6D-E2E39D739907}" srcOrd="0" destOrd="0" presId="urn:microsoft.com/office/officeart/2005/8/layout/vList2"/>
    <dgm:cxn modelId="{96E1AD09-F6A7-435C-B1E1-9688C03E60CC}" srcId="{05231A15-4C5D-4285-8F81-0A97461D5310}" destId="{AEB8B973-9505-410A-9C25-D66ED646FB3F}" srcOrd="1" destOrd="0" parTransId="{114104AB-8828-47DA-9AE5-558A8FFB91FB}" sibTransId="{F05AF9AE-5D04-451C-B60A-08A7437B3693}"/>
    <dgm:cxn modelId="{9157F610-1786-0D49-9DA6-BDD5D5CE9F9A}" type="presOf" srcId="{2FBBC20A-67CE-47D1-8860-AD421F553600}" destId="{6DE503CE-8586-DF4D-91F7-6FFC04B07850}" srcOrd="0" destOrd="0" presId="urn:microsoft.com/office/officeart/2005/8/layout/vList2"/>
    <dgm:cxn modelId="{9B79B655-7A46-4F4A-8E20-5C2043E4A292}" srcId="{05231A15-4C5D-4285-8F81-0A97461D5310}" destId="{2FBBC20A-67CE-47D1-8860-AD421F553600}" srcOrd="0" destOrd="0" parTransId="{7A8BC59C-0B3E-4184-B769-E45D16125D54}" sibTransId="{60248D7D-DB58-417C-A666-7E7DA8B76A3F}"/>
    <dgm:cxn modelId="{B105385D-A13A-8647-9BE1-B7CB2D4F300D}" type="presOf" srcId="{AEB8B973-9505-410A-9C25-D66ED646FB3F}" destId="{C2AE18C9-154D-214A-8199-C4C89FC6BFD3}" srcOrd="0" destOrd="0" presId="urn:microsoft.com/office/officeart/2005/8/layout/vList2"/>
    <dgm:cxn modelId="{482E9C7F-02C1-4AD8-9CBA-170D8E3F04E8}" srcId="{05231A15-4C5D-4285-8F81-0A97461D5310}" destId="{065356E3-8347-493F-AA67-DDECE6A36890}" srcOrd="2" destOrd="0" parTransId="{EE05DC63-BC4A-4888-99FF-23992742B388}" sibTransId="{E1FA92D4-6C64-4C05-8E56-A859AB63A7FB}"/>
    <dgm:cxn modelId="{BF3246BF-3A48-8B4C-8947-3FB850F388F0}" type="presOf" srcId="{065356E3-8347-493F-AA67-DDECE6A36890}" destId="{45E3CA02-6491-8E42-B5F1-2126900B705F}" srcOrd="0" destOrd="0" presId="urn:microsoft.com/office/officeart/2005/8/layout/vList2"/>
    <dgm:cxn modelId="{F065C649-762F-CD47-8B75-83568EB66AC8}" type="presParOf" srcId="{6BC307A5-9085-9C46-9C6D-E2E39D739907}" destId="{6DE503CE-8586-DF4D-91F7-6FFC04B07850}" srcOrd="0" destOrd="0" presId="urn:microsoft.com/office/officeart/2005/8/layout/vList2"/>
    <dgm:cxn modelId="{B212E0A0-7362-0B41-AF4D-7646DCE6DE29}" type="presParOf" srcId="{6BC307A5-9085-9C46-9C6D-E2E39D739907}" destId="{F93D5C8B-BF70-7A49-AC7B-4F31E5793A3B}" srcOrd="1" destOrd="0" presId="urn:microsoft.com/office/officeart/2005/8/layout/vList2"/>
    <dgm:cxn modelId="{108FC030-F12A-A142-ADBC-0ED56E0B6D96}" type="presParOf" srcId="{6BC307A5-9085-9C46-9C6D-E2E39D739907}" destId="{C2AE18C9-154D-214A-8199-C4C89FC6BFD3}" srcOrd="2" destOrd="0" presId="urn:microsoft.com/office/officeart/2005/8/layout/vList2"/>
    <dgm:cxn modelId="{897C7A21-EB4F-8F45-BF3A-66433A3627CA}" type="presParOf" srcId="{6BC307A5-9085-9C46-9C6D-E2E39D739907}" destId="{6B6E6A2C-A5DE-F94A-8112-0B662BFF4C7A}" srcOrd="3" destOrd="0" presId="urn:microsoft.com/office/officeart/2005/8/layout/vList2"/>
    <dgm:cxn modelId="{DEA2A193-86D5-C94A-8530-CA5C42C1A1AA}" type="presParOf" srcId="{6BC307A5-9085-9C46-9C6D-E2E39D739907}" destId="{45E3CA02-6491-8E42-B5F1-2126900B70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CD8E8-6EEE-D84D-9D82-24D7C57D4037}">
      <dsp:nvSpPr>
        <dsp:cNvPr id="0" name=""/>
        <dsp:cNvSpPr/>
      </dsp:nvSpPr>
      <dsp:spPr>
        <a:xfrm>
          <a:off x="3073" y="593053"/>
          <a:ext cx="2996628" cy="875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Community Areas of Chicago</a:t>
          </a:r>
          <a:endParaRPr lang="en-US" sz="1600" kern="1200"/>
        </a:p>
      </dsp:txBody>
      <dsp:txXfrm>
        <a:off x="3073" y="593053"/>
        <a:ext cx="2996628" cy="875841"/>
      </dsp:txXfrm>
    </dsp:sp>
    <dsp:sp modelId="{CA3F1A55-3FFD-F54D-873A-9532A338CE70}">
      <dsp:nvSpPr>
        <dsp:cNvPr id="0" name=""/>
        <dsp:cNvSpPr/>
      </dsp:nvSpPr>
      <dsp:spPr>
        <a:xfrm>
          <a:off x="3073" y="1468894"/>
          <a:ext cx="2996628" cy="1295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Community Areas of Chicago Wikipedia page through data scaping</a:t>
          </a:r>
        </a:p>
      </dsp:txBody>
      <dsp:txXfrm>
        <a:off x="3073" y="1468894"/>
        <a:ext cx="2996628" cy="1295640"/>
      </dsp:txXfrm>
    </dsp:sp>
    <dsp:sp modelId="{ACD4E059-92F9-4044-A5B4-1E6E9D132039}">
      <dsp:nvSpPr>
        <dsp:cNvPr id="0" name=""/>
        <dsp:cNvSpPr/>
      </dsp:nvSpPr>
      <dsp:spPr>
        <a:xfrm>
          <a:off x="3419229" y="593053"/>
          <a:ext cx="2996628" cy="875841"/>
        </a:xfrm>
        <a:prstGeom prst="rect">
          <a:avLst/>
        </a:prstGeom>
        <a:solidFill>
          <a:schemeClr val="accent2">
            <a:hueOff val="-748437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48437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Geographical coordinates of the Community areas</a:t>
          </a:r>
          <a:endParaRPr lang="en-US" sz="1600" kern="1200"/>
        </a:p>
      </dsp:txBody>
      <dsp:txXfrm>
        <a:off x="3419229" y="593053"/>
        <a:ext cx="2996628" cy="875841"/>
      </dsp:txXfrm>
    </dsp:sp>
    <dsp:sp modelId="{3630E3A1-3A57-9141-B96F-65B8775BBF4C}">
      <dsp:nvSpPr>
        <dsp:cNvPr id="0" name=""/>
        <dsp:cNvSpPr/>
      </dsp:nvSpPr>
      <dsp:spPr>
        <a:xfrm>
          <a:off x="3419229" y="1468894"/>
          <a:ext cx="2996628" cy="1295640"/>
        </a:xfrm>
        <a:prstGeom prst="rect">
          <a:avLst/>
        </a:prstGeom>
        <a:solidFill>
          <a:schemeClr val="accent2">
            <a:tint val="40000"/>
            <a:alpha val="90000"/>
            <a:hueOff val="-691661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1661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Using GeoPy library</a:t>
          </a:r>
        </a:p>
      </dsp:txBody>
      <dsp:txXfrm>
        <a:off x="3419229" y="1468894"/>
        <a:ext cx="2996628" cy="1295640"/>
      </dsp:txXfrm>
    </dsp:sp>
    <dsp:sp modelId="{12C5C302-1680-684D-B1CB-7661071C430F}">
      <dsp:nvSpPr>
        <dsp:cNvPr id="0" name=""/>
        <dsp:cNvSpPr/>
      </dsp:nvSpPr>
      <dsp:spPr>
        <a:xfrm>
          <a:off x="6835385" y="593053"/>
          <a:ext cx="2996628" cy="875841"/>
        </a:xfrm>
        <a:prstGeom prst="rect">
          <a:avLst/>
        </a:prstGeom>
        <a:solidFill>
          <a:schemeClr val="accent2">
            <a:hueOff val="-1496874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74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Venue Data from FourSquare</a:t>
          </a:r>
          <a:endParaRPr lang="en-US" sz="1600" kern="1200"/>
        </a:p>
      </dsp:txBody>
      <dsp:txXfrm>
        <a:off x="6835385" y="593053"/>
        <a:ext cx="2996628" cy="875841"/>
      </dsp:txXfrm>
    </dsp:sp>
    <dsp:sp modelId="{FF50FA61-76D5-4E4A-AFFC-29F1EB098DD1}">
      <dsp:nvSpPr>
        <dsp:cNvPr id="0" name=""/>
        <dsp:cNvSpPr/>
      </dsp:nvSpPr>
      <dsp:spPr>
        <a:xfrm>
          <a:off x="6835385" y="1468894"/>
          <a:ext cx="2996628" cy="1295640"/>
        </a:xfrm>
        <a:prstGeom prst="rect">
          <a:avLst/>
        </a:prstGeom>
        <a:solidFill>
          <a:schemeClr val="accent2">
            <a:tint val="40000"/>
            <a:alpha val="90000"/>
            <a:hueOff val="-1383322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83322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Using FourSquare API</a:t>
          </a:r>
        </a:p>
      </dsp:txBody>
      <dsp:txXfrm>
        <a:off x="6835385" y="1468894"/>
        <a:ext cx="2996628" cy="1295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503CE-8586-DF4D-91F7-6FFC04B07850}">
      <dsp:nvSpPr>
        <dsp:cNvPr id="0" name=""/>
        <dsp:cNvSpPr/>
      </dsp:nvSpPr>
      <dsp:spPr>
        <a:xfrm>
          <a:off x="0" y="64413"/>
          <a:ext cx="6790606" cy="13724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most suitable Neighborhoods for starting a restaurant are in cluster 4.</a:t>
          </a:r>
        </a:p>
      </dsp:txBody>
      <dsp:txXfrm>
        <a:off x="66996" y="131409"/>
        <a:ext cx="6656614" cy="1238418"/>
      </dsp:txXfrm>
    </dsp:sp>
    <dsp:sp modelId="{C2AE18C9-154D-214A-8199-C4C89FC6BFD3}">
      <dsp:nvSpPr>
        <dsp:cNvPr id="0" name=""/>
        <dsp:cNvSpPr/>
      </dsp:nvSpPr>
      <dsp:spPr>
        <a:xfrm>
          <a:off x="0" y="1503064"/>
          <a:ext cx="6790606" cy="1372410"/>
        </a:xfrm>
        <a:prstGeom prst="roundRect">
          <a:avLst/>
        </a:prstGeom>
        <a:solidFill>
          <a:schemeClr val="accent2">
            <a:hueOff val="-74843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K-means model successfully clustered similar neighborhoods.</a:t>
          </a:r>
        </a:p>
      </dsp:txBody>
      <dsp:txXfrm>
        <a:off x="66996" y="1570060"/>
        <a:ext cx="6656614" cy="1238418"/>
      </dsp:txXfrm>
    </dsp:sp>
    <dsp:sp modelId="{45E3CA02-6491-8E42-B5F1-2126900B705F}">
      <dsp:nvSpPr>
        <dsp:cNvPr id="0" name=""/>
        <dsp:cNvSpPr/>
      </dsp:nvSpPr>
      <dsp:spPr>
        <a:xfrm>
          <a:off x="0" y="2941714"/>
          <a:ext cx="6790606" cy="1372410"/>
        </a:xfrm>
        <a:prstGeom prst="roundRect">
          <a:avLst/>
        </a:prstGeom>
        <a:solidFill>
          <a:schemeClr val="accent2">
            <a:hueOff val="-149687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community areas such as West Loop, River North, and Pilsen are good locations</a:t>
          </a:r>
        </a:p>
      </dsp:txBody>
      <dsp:txXfrm>
        <a:off x="66996" y="3008710"/>
        <a:ext cx="6656614" cy="1238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ustininsd/1795296918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yeimtellingya.blogspot.com/2013/04/chicago-my-kind-of-tow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urquoise Green Colored Paper Stacking">
            <a:extLst>
              <a:ext uri="{FF2B5EF4-FFF2-40B4-BE49-F238E27FC236}">
                <a16:creationId xmlns:a16="http://schemas.microsoft.com/office/drawing/2014/main" id="{ADBC580C-FD14-4155-BB9C-AB7BCB2F0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0C41-FCC1-5E4E-80CC-701A6F471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8" y="863600"/>
            <a:ext cx="11150599" cy="3366494"/>
          </a:xfrm>
        </p:spPr>
        <p:txBody>
          <a:bodyPr anchor="b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Community Areas IN Chicago to start a new restaurant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8D8B1-D768-9049-B1B7-9AFFCB398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35" y="4420849"/>
            <a:ext cx="6081953" cy="1345689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b="1" dirty="0">
                <a:solidFill>
                  <a:schemeClr val="bg1"/>
                </a:solidFill>
              </a:rPr>
              <a:t>Kerry Goode, Jr</a:t>
            </a:r>
          </a:p>
          <a:p>
            <a:pPr>
              <a:lnSpc>
                <a:spcPct val="140000"/>
              </a:lnSpc>
            </a:pPr>
            <a:r>
              <a:rPr lang="en-US" sz="1300" b="1" dirty="0">
                <a:solidFill>
                  <a:schemeClr val="bg1"/>
                </a:solidFill>
              </a:rPr>
              <a:t>IBM Applied Data Science Capstone</a:t>
            </a:r>
          </a:p>
          <a:p>
            <a:pPr>
              <a:lnSpc>
                <a:spcPct val="140000"/>
              </a:lnSpc>
            </a:pPr>
            <a:r>
              <a:rPr lang="en-US" sz="1300" b="1" dirty="0">
                <a:solidFill>
                  <a:schemeClr val="bg1"/>
                </a:solidFill>
              </a:rPr>
              <a:t>06/06/21</a:t>
            </a:r>
          </a:p>
        </p:txBody>
      </p:sp>
    </p:spTree>
    <p:extLst>
      <p:ext uri="{BB962C8B-B14F-4D97-AF65-F5344CB8AC3E}">
        <p14:creationId xmlns:p14="http://schemas.microsoft.com/office/powerpoint/2010/main" val="51237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70D749D-EA74-486C-9654-DDBCA5B7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3E881-7297-0C48-9649-74A918562650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FD4BA78A-5927-4B4D-85BC-B7FB3F0E3FC3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project, the community areas of Chicago were studied and a recommendation of the community areas where our client should start their franchise was provided.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outdoor, city&#10;&#10;Description automatically generated">
            <a:extLst>
              <a:ext uri="{FF2B5EF4-FFF2-40B4-BE49-F238E27FC236}">
                <a16:creationId xmlns:a16="http://schemas.microsoft.com/office/drawing/2014/main" id="{81F3253A-03CF-B846-B85B-AB80953F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1"/>
            <a:ext cx="8096133" cy="6467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A25AA-C724-D54D-9FF2-664CE7D71366}"/>
              </a:ext>
            </a:extLst>
          </p:cNvPr>
          <p:cNvSpPr txBox="1"/>
          <p:nvPr/>
        </p:nvSpPr>
        <p:spPr>
          <a:xfrm>
            <a:off x="2701925" y="6467419"/>
            <a:ext cx="650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justininsd/17952969184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AF9FF-F8FD-4A4E-90FC-833F8E0ACCDD}"/>
              </a:ext>
            </a:extLst>
          </p:cNvPr>
          <p:cNvSpPr txBox="1"/>
          <p:nvPr/>
        </p:nvSpPr>
        <p:spPr>
          <a:xfrm>
            <a:off x="7646131" y="672101"/>
            <a:ext cx="44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161CF-FA9D-DD4F-8503-AF4D2568FE0F}"/>
              </a:ext>
            </a:extLst>
          </p:cNvPr>
          <p:cNvSpPr txBox="1"/>
          <p:nvPr/>
        </p:nvSpPr>
        <p:spPr>
          <a:xfrm>
            <a:off x="8039069" y="1686713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Chicago: the most populated city in the State of Illinois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Estimated population of 2.6 million people in 2019</a:t>
            </a:r>
            <a:r>
              <a:rPr lang="en-US" sz="20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most populated city in the Midwestern United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fifth most populated city in North America.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ty skyline with a body of water in the foreground&#10;&#10;Description automatically generated with low confidence">
            <a:extLst>
              <a:ext uri="{FF2B5EF4-FFF2-40B4-BE49-F238E27FC236}">
                <a16:creationId xmlns:a16="http://schemas.microsoft.com/office/drawing/2014/main" id="{0479C125-061E-F742-ABC1-36A7F7BF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54" r="834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7F2F-ABFA-B442-BE43-00A696534648}"/>
              </a:ext>
            </a:extLst>
          </p:cNvPr>
          <p:cNvSpPr txBox="1"/>
          <p:nvPr/>
        </p:nvSpPr>
        <p:spPr>
          <a:xfrm>
            <a:off x="4794634" y="332450"/>
            <a:ext cx="6754447" cy="147162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2C0C6-EA4A-F545-8DBD-9B60471EFE74}"/>
              </a:ext>
            </a:extLst>
          </p:cNvPr>
          <p:cNvSpPr txBox="1"/>
          <p:nvPr/>
        </p:nvSpPr>
        <p:spPr>
          <a:xfrm>
            <a:off x="4794637" y="1940001"/>
            <a:ext cx="6754446" cy="383459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Starting a restaurant in Chicago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Area that is the most likely to give good business.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A799A-FCFE-D243-A524-DFD9A330A4BB}"/>
              </a:ext>
            </a:extLst>
          </p:cNvPr>
          <p:cNvSpPr txBox="1"/>
          <p:nvPr/>
        </p:nvSpPr>
        <p:spPr>
          <a:xfrm>
            <a:off x="1678151" y="5953818"/>
            <a:ext cx="27799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ayeimtellingya.blogspot.com/2013/04/chicago-my-kind-of-tow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0909-441A-0948-BF9B-3B29952FB0F6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CA9EC79-814C-4CDD-A1A5-A451FFD21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860345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3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FCC44-CC9F-FD4A-85FD-5506EB75C525}"/>
              </a:ext>
            </a:extLst>
          </p:cNvPr>
          <p:cNvSpPr txBox="1"/>
          <p:nvPr/>
        </p:nvSpPr>
        <p:spPr>
          <a:xfrm>
            <a:off x="4426312" y="557212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Methodology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F228F-9B1F-7246-B73D-F9FA75D84272}"/>
              </a:ext>
            </a:extLst>
          </p:cNvPr>
          <p:cNvSpPr txBox="1"/>
          <p:nvPr/>
        </p:nvSpPr>
        <p:spPr>
          <a:xfrm>
            <a:off x="971550" y="1928813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Hot Coding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508B9F-F248-BB4F-809D-181A5E7C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49" y="2749550"/>
            <a:ext cx="8187603" cy="2408238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01C95A-B7E4-5844-AD17-116C72DE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749550"/>
            <a:ext cx="6438900" cy="13589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425278-1678-684B-83D7-65D2EA90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749550"/>
            <a:ext cx="643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DFEF7-3A10-5E41-B555-87915E77B142}"/>
              </a:ext>
            </a:extLst>
          </p:cNvPr>
          <p:cNvSpPr txBox="1"/>
          <p:nvPr/>
        </p:nvSpPr>
        <p:spPr>
          <a:xfrm>
            <a:off x="519108" y="1535690"/>
            <a:ext cx="3616073" cy="340207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</a:t>
            </a:r>
          </a:p>
          <a:p>
            <a:pPr marL="914400" lvl="3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  <a:p>
            <a:pPr marL="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BFD97B-15FC-624E-96CB-1388D22C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85" y="1863568"/>
            <a:ext cx="6514470" cy="27328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E39C4-C0A9-9341-B61D-9FE64C00FA73}"/>
              </a:ext>
            </a:extLst>
          </p:cNvPr>
          <p:cNvSpPr txBox="1"/>
          <p:nvPr/>
        </p:nvSpPr>
        <p:spPr>
          <a:xfrm>
            <a:off x="1682496" y="1024128"/>
            <a:ext cx="23896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Plotting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Folium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096F45C-E698-044D-8D55-2A3A48A5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7" y="2305050"/>
            <a:ext cx="9363952" cy="33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0248E-2B20-DD46-8703-73FA61E2F40D}"/>
              </a:ext>
            </a:extLst>
          </p:cNvPr>
          <p:cNvSpPr txBox="1"/>
          <p:nvPr/>
        </p:nvSpPr>
        <p:spPr>
          <a:xfrm>
            <a:off x="4547616" y="141255"/>
            <a:ext cx="196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36C5A-573B-DE49-B0A3-D1B8C1A470A8}"/>
              </a:ext>
            </a:extLst>
          </p:cNvPr>
          <p:cNvSpPr txBox="1"/>
          <p:nvPr/>
        </p:nvSpPr>
        <p:spPr>
          <a:xfrm>
            <a:off x="1539049" y="918936"/>
            <a:ext cx="5703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Visualization of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9B70BAD-2C1C-964E-8E0E-33E33E1A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8" y="1456492"/>
            <a:ext cx="8158162" cy="464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5E680-23C5-E44F-BF5E-AB2A592E078D}"/>
              </a:ext>
            </a:extLst>
          </p:cNvPr>
          <p:cNvSpPr txBox="1"/>
          <p:nvPr/>
        </p:nvSpPr>
        <p:spPr>
          <a:xfrm>
            <a:off x="1243013" y="6182370"/>
            <a:ext cx="102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visualizing the clusters, each cluster was studied, and a conclusion was derived. </a:t>
            </a:r>
          </a:p>
          <a:p>
            <a:r>
              <a:rPr lang="en-US" dirty="0"/>
              <a:t>The community area that had the greatest number of restaurants was cluster 4. 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E8102-774A-7B46-B6FE-B83777BC63DC}"/>
              </a:ext>
            </a:extLst>
          </p:cNvPr>
          <p:cNvSpPr txBox="1"/>
          <p:nvPr/>
        </p:nvSpPr>
        <p:spPr>
          <a:xfrm>
            <a:off x="645459" y="1200863"/>
            <a:ext cx="3119717" cy="430600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C606B4C-68DB-49DA-99DF-8F687AE37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541126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2341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3F3F0"/>
      </a:lt2>
      <a:accent1>
        <a:srgbClr val="5832E8"/>
      </a:accent1>
      <a:accent2>
        <a:srgbClr val="173FD5"/>
      </a:accent2>
      <a:accent3>
        <a:srgbClr val="29A0E7"/>
      </a:accent3>
      <a:accent4>
        <a:srgbClr val="15C0B9"/>
      </a:accent4>
      <a:accent5>
        <a:srgbClr val="23C67B"/>
      </a:accent5>
      <a:accent6>
        <a:srgbClr val="16C72C"/>
      </a:accent6>
      <a:hlink>
        <a:srgbClr val="349D7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242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Analyzing Community Areas IN Chicago to start a new restaurant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Community Areas IN Chicago to start a new restaurant </dc:title>
  <dc:creator>Kerry goode</dc:creator>
  <cp:lastModifiedBy>Kerry goode</cp:lastModifiedBy>
  <cp:revision>8</cp:revision>
  <dcterms:created xsi:type="dcterms:W3CDTF">2021-06-06T17:38:06Z</dcterms:created>
  <dcterms:modified xsi:type="dcterms:W3CDTF">2021-06-06T18:50:43Z</dcterms:modified>
</cp:coreProperties>
</file>