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7" r:id="rId16"/>
    <p:sldId id="266" r:id="rId17"/>
    <p:sldId id="286" r:id="rId18"/>
    <p:sldId id="287" r:id="rId19"/>
    <p:sldId id="271" r:id="rId20"/>
    <p:sldId id="288" r:id="rId21"/>
    <p:sldId id="276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Identify important factors leading to approval of giving customer a home loan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Check if average loan amount is same across Gender, Marital Status etc. 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E50012A0-C272-447A-9529-567D22F9D777}">
      <dgm:prSet custT="1"/>
      <dgm:spPr/>
      <dgm:t>
        <a:bodyPr/>
        <a:lstStyle/>
        <a:p>
          <a:pPr rtl="0"/>
          <a:r>
            <a:rPr lang="en-US" sz="2400" dirty="0"/>
            <a:t>Provide insights about trend of properties in the sanction of home loan</a:t>
          </a:r>
          <a:r>
            <a:rPr lang="en-US" sz="2900" dirty="0"/>
            <a:t>	</a:t>
          </a:r>
          <a:endParaRPr lang="en-IN" sz="2900" dirty="0"/>
        </a:p>
      </dgm:t>
    </dgm:pt>
    <dgm:pt modelId="{5F4DB59B-653D-49E1-B59C-783AA38DFBDB}" type="parTrans" cxnId="{93DFB51E-FD53-40F4-8DFE-4C9DF8C6C3F7}">
      <dgm:prSet/>
      <dgm:spPr/>
      <dgm:t>
        <a:bodyPr/>
        <a:lstStyle/>
        <a:p>
          <a:endParaRPr lang="en-IN"/>
        </a:p>
      </dgm:t>
    </dgm:pt>
    <dgm:pt modelId="{25166125-4633-47D3-ACE9-DFA25731E424}" type="sibTrans" cxnId="{93DFB51E-FD53-40F4-8DFE-4C9DF8C6C3F7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3" custScaleX="174344">
        <dgm:presLayoutVars>
          <dgm:chMax val="1"/>
          <dgm:bulletEnabled val="1"/>
        </dgm:presLayoutVars>
      </dgm:prSet>
      <dgm:spPr/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3" custScaleX="173336" custLinFactNeighborX="894" custLinFactNeighborY="-1052">
        <dgm:presLayoutVars>
          <dgm:chMax val="1"/>
          <dgm:bulletEnabled val="1"/>
        </dgm:presLayoutVars>
      </dgm:prSet>
      <dgm:spPr/>
    </dgm:pt>
    <dgm:pt modelId="{4678BA4B-67F1-430E-B8B2-DE3BD68B3FF4}" type="pres">
      <dgm:prSet presAssocID="{3641E8DF-D697-43A0-8B72-982E848BB20B}" presName="sp" presStyleCnt="0"/>
      <dgm:spPr/>
    </dgm:pt>
    <dgm:pt modelId="{352D9888-6D8A-4AE4-B7D4-61AC6A96965E}" type="pres">
      <dgm:prSet presAssocID="{E50012A0-C272-447A-9529-567D22F9D777}" presName="linNode" presStyleCnt="0"/>
      <dgm:spPr/>
    </dgm:pt>
    <dgm:pt modelId="{157E165A-820B-4389-95C2-D144C86C88BF}" type="pres">
      <dgm:prSet presAssocID="{E50012A0-C272-447A-9529-567D22F9D777}" presName="parentText" presStyleLbl="node1" presStyleIdx="2" presStyleCnt="3" custScaleX="175124" custLinFactNeighborY="-1052">
        <dgm:presLayoutVars>
          <dgm:chMax val="1"/>
          <dgm:bulletEnabled val="1"/>
        </dgm:presLayoutVars>
      </dgm:prSet>
      <dgm:spPr/>
    </dgm:pt>
  </dgm:ptLst>
  <dgm:cxnLst>
    <dgm:cxn modelId="{93DFB51E-FD53-40F4-8DFE-4C9DF8C6C3F7}" srcId="{BFC0D62D-52CD-4AA0-8228-8357034B1EA3}" destId="{E50012A0-C272-447A-9529-567D22F9D777}" srcOrd="2" destOrd="0" parTransId="{5F4DB59B-653D-49E1-B59C-783AA38DFBDB}" sibTransId="{25166125-4633-47D3-ACE9-DFA25731E424}"/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4D78DE79-D4F7-4505-AD9B-6CD8BE21149E}" type="presOf" srcId="{E50012A0-C272-447A-9529-567D22F9D777}" destId="{157E165A-820B-4389-95C2-D144C86C88BF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  <dgm:cxn modelId="{3436377A-4452-4CD1-9800-ADE056726D7F}" type="presParOf" srcId="{0EF7AC98-D106-4CE8-BA6C-57F95AB02FE3}" destId="{4678BA4B-67F1-430E-B8B2-DE3BD68B3FF4}" srcOrd="3" destOrd="0" presId="urn:microsoft.com/office/officeart/2005/8/layout/vList5"/>
    <dgm:cxn modelId="{093E16A8-F214-49C3-8833-5286BC3BBAAB}" type="presParOf" srcId="{0EF7AC98-D106-4CE8-BA6C-57F95AB02FE3}" destId="{352D9888-6D8A-4AE4-B7D4-61AC6A96965E}" srcOrd="4" destOrd="0" presId="urn:microsoft.com/office/officeart/2005/8/layout/vList5"/>
    <dgm:cxn modelId="{5C639AC5-74CC-415C-85D2-10DD19834010}" type="presParOf" srcId="{352D9888-6D8A-4AE4-B7D4-61AC6A96965E}" destId="{157E165A-820B-4389-95C2-D144C86C8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3237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Objectives</a:t>
          </a:r>
          <a:endParaRPr lang="en-IN" sz="2800" kern="1200"/>
        </a:p>
      </dsp:txBody>
      <dsp:txXfrm>
        <a:off x="31185" y="63555"/>
        <a:ext cx="9538830" cy="576449"/>
      </dsp:txXfrm>
    </dsp:sp>
    <dsp:sp modelId="{398A6D98-81E9-42D6-9187-3D6E401B0291}">
      <dsp:nvSpPr>
        <dsp:cNvPr id="0" name=""/>
        <dsp:cNvSpPr/>
      </dsp:nvSpPr>
      <dsp:spPr>
        <a:xfrm>
          <a:off x="0" y="75183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Preparation</a:t>
          </a:r>
          <a:endParaRPr lang="en-IN" sz="2800" kern="1200"/>
        </a:p>
      </dsp:txBody>
      <dsp:txXfrm>
        <a:off x="31185" y="783015"/>
        <a:ext cx="9538830" cy="576449"/>
      </dsp:txXfrm>
    </dsp:sp>
    <dsp:sp modelId="{441704ED-ABF6-4C3F-9574-EBA35D0595CE}">
      <dsp:nvSpPr>
        <dsp:cNvPr id="0" name=""/>
        <dsp:cNvSpPr/>
      </dsp:nvSpPr>
      <dsp:spPr>
        <a:xfrm>
          <a:off x="0" y="147129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</a:t>
          </a:r>
          <a:endParaRPr lang="en-IN" sz="2800" kern="1200"/>
        </a:p>
      </dsp:txBody>
      <dsp:txXfrm>
        <a:off x="31185" y="1502475"/>
        <a:ext cx="9538830" cy="576449"/>
      </dsp:txXfrm>
    </dsp:sp>
    <dsp:sp modelId="{316449D9-1B42-4CA7-94A8-B8F7DF0035F3}">
      <dsp:nvSpPr>
        <dsp:cNvPr id="0" name=""/>
        <dsp:cNvSpPr/>
      </dsp:nvSpPr>
      <dsp:spPr>
        <a:xfrm>
          <a:off x="0" y="219075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  <a:endParaRPr lang="en-IN" sz="2800" kern="1200"/>
        </a:p>
      </dsp:txBody>
      <dsp:txXfrm>
        <a:off x="31185" y="2221935"/>
        <a:ext cx="9538830" cy="576449"/>
      </dsp:txXfrm>
    </dsp:sp>
    <dsp:sp modelId="{81B04754-6D93-4E08-B39C-10A5187EFE97}">
      <dsp:nvSpPr>
        <dsp:cNvPr id="0" name=""/>
        <dsp:cNvSpPr/>
      </dsp:nvSpPr>
      <dsp:spPr>
        <a:xfrm>
          <a:off x="0" y="291021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Insights</a:t>
          </a:r>
          <a:endParaRPr lang="en-IN" sz="2800" kern="1200"/>
        </a:p>
      </dsp:txBody>
      <dsp:txXfrm>
        <a:off x="31185" y="2941395"/>
        <a:ext cx="953883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774079" y="1748"/>
          <a:ext cx="602608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important factors leading to approval of giving customer a home loan</a:t>
          </a:r>
          <a:endParaRPr lang="en-IN" sz="2400" kern="1200" dirty="0"/>
        </a:p>
      </dsp:txBody>
      <dsp:txXfrm>
        <a:off x="1830421" y="58090"/>
        <a:ext cx="5913397" cy="1041478"/>
      </dsp:txXfrm>
    </dsp:sp>
    <dsp:sp modelId="{01313DEE-BD65-43A8-A77D-7EFD8A02A352}">
      <dsp:nvSpPr>
        <dsp:cNvPr id="0" name=""/>
        <dsp:cNvSpPr/>
      </dsp:nvSpPr>
      <dsp:spPr>
        <a:xfrm>
          <a:off x="1804979" y="1201477"/>
          <a:ext cx="5991240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Check if average loan amount is same across Gender, Marital Status etc. </a:t>
          </a:r>
        </a:p>
      </dsp:txBody>
      <dsp:txXfrm>
        <a:off x="1861321" y="1257819"/>
        <a:ext cx="5878556" cy="1041478"/>
      </dsp:txXfrm>
    </dsp:sp>
    <dsp:sp modelId="{157E165A-820B-4389-95C2-D144C86C88BF}">
      <dsp:nvSpPr>
        <dsp:cNvPr id="0" name=""/>
        <dsp:cNvSpPr/>
      </dsp:nvSpPr>
      <dsp:spPr>
        <a:xfrm>
          <a:off x="1774079" y="2413347"/>
          <a:ext cx="605304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about trend of properties in the sanction of home loan</a:t>
          </a:r>
          <a:r>
            <a:rPr lang="en-US" sz="2900" kern="1200" dirty="0"/>
            <a:t>	</a:t>
          </a:r>
          <a:endParaRPr lang="en-IN" sz="2900" kern="1200" dirty="0"/>
        </a:p>
      </dsp:txBody>
      <dsp:txXfrm>
        <a:off x="1830421" y="2469689"/>
        <a:ext cx="5940357" cy="104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Home Loan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Krishna Gopal Goswami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Self-Employed:</a:t>
            </a:r>
            <a:r>
              <a:rPr lang="en-US" sz="2400" dirty="0"/>
              <a:t> The missing values in </a:t>
            </a:r>
            <a:r>
              <a:rPr lang="en-US" sz="2400" dirty="0" err="1"/>
              <a:t>Self_Employed</a:t>
            </a:r>
            <a:r>
              <a:rPr lang="en-US" sz="2400" dirty="0"/>
              <a:t> is imputed with No, as Percentage of </a:t>
            </a:r>
            <a:r>
              <a:rPr lang="en-US" sz="2400" dirty="0" err="1"/>
              <a:t>Self_Employed</a:t>
            </a:r>
            <a:r>
              <a:rPr lang="en-US" sz="2400" dirty="0"/>
              <a:t>=No is higher than that of </a:t>
            </a:r>
            <a:r>
              <a:rPr lang="en-US" sz="2400" dirty="0" err="1"/>
              <a:t>Self_Employed</a:t>
            </a:r>
            <a:r>
              <a:rPr lang="en-US" sz="2400" dirty="0"/>
              <a:t>=Yes.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43035" y="5603205"/>
          <a:ext cx="3042267" cy="841839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6922"/>
              </p:ext>
            </p:extLst>
          </p:nvPr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</a:t>
            </a:r>
            <a:r>
              <a:rPr lang="en-US" sz="2400" b="1" dirty="0" err="1"/>
              <a:t>Loan_Amount_Term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Loan_Amount_Term</a:t>
            </a:r>
            <a:r>
              <a:rPr lang="en-US" sz="2400" dirty="0"/>
              <a:t> is imputed with mean value.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ApplicantIncome</a:t>
            </a:r>
            <a:r>
              <a:rPr lang="en-US" sz="2400" b="1" dirty="0"/>
              <a:t>: </a:t>
            </a:r>
            <a:r>
              <a:rPr lang="en-US" sz="2400" dirty="0"/>
              <a:t>There are 7 records with </a:t>
            </a:r>
            <a:r>
              <a:rPr lang="en-US" sz="2400" dirty="0" err="1"/>
              <a:t>ApplicantIncome</a:t>
            </a:r>
            <a:r>
              <a:rPr lang="en-US" sz="2400" dirty="0"/>
              <a:t> &gt; 25000.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5" y="2966063"/>
            <a:ext cx="4808897" cy="362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06" y="2966062"/>
            <a:ext cx="5143193" cy="37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CoapplicantIncome</a:t>
            </a:r>
            <a:r>
              <a:rPr lang="en-US" sz="2400" b="1" dirty="0"/>
              <a:t>: </a:t>
            </a:r>
            <a:r>
              <a:rPr lang="en-US" sz="2400" dirty="0"/>
              <a:t>There are 6 records with </a:t>
            </a:r>
            <a:r>
              <a:rPr lang="en-US" sz="2400" dirty="0" err="1"/>
              <a:t>CoapplicantIncome</a:t>
            </a:r>
            <a:r>
              <a:rPr lang="en-US" sz="2400" dirty="0"/>
              <a:t> &gt; 9000.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4" y="3111911"/>
            <a:ext cx="4226489" cy="348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1910"/>
            <a:ext cx="4478594" cy="33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LoanAmount</a:t>
            </a:r>
            <a:r>
              <a:rPr lang="en-US" sz="2400" b="1" dirty="0"/>
              <a:t>: </a:t>
            </a:r>
            <a:r>
              <a:rPr lang="en-US" sz="2400" dirty="0"/>
              <a:t>There are 3 records with </a:t>
            </a:r>
            <a:r>
              <a:rPr lang="en-US" sz="2400" dirty="0" err="1"/>
              <a:t>LoanAmount</a:t>
            </a:r>
            <a:r>
              <a:rPr lang="en-US" sz="2400" dirty="0"/>
              <a:t> &gt; 500 thousands.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4" y="3487687"/>
            <a:ext cx="4728855" cy="310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67" y="3487687"/>
            <a:ext cx="4859133" cy="31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Dependency of Loan Status in Credit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per sample data, customers with </a:t>
            </a:r>
            <a:r>
              <a:rPr lang="en-US" sz="2400" dirty="0" err="1"/>
              <a:t>Credit_History</a:t>
            </a:r>
            <a:r>
              <a:rPr lang="en-US" sz="2400" dirty="0"/>
              <a:t>=Y have higher percentage of </a:t>
            </a:r>
            <a:r>
              <a:rPr lang="en-US" sz="2400" dirty="0" err="1"/>
              <a:t>Loan_Approved</a:t>
            </a:r>
            <a:r>
              <a:rPr lang="en-US" sz="2400" dirty="0"/>
              <a:t> = Y.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Chi-Square test is executed to validate the same statistically. As Chi-Square Value is higher and p value &lt; 0.05, so we can infer that there is significant dependency between </a:t>
            </a:r>
            <a:r>
              <a:rPr lang="en-US" sz="2400" dirty="0" err="1"/>
              <a:t>Credit_Hisoty</a:t>
            </a:r>
            <a:r>
              <a:rPr lang="en-US" sz="2400" dirty="0"/>
              <a:t> and </a:t>
            </a:r>
            <a:r>
              <a:rPr lang="en-US" sz="2400" dirty="0" err="1"/>
              <a:t>Loan_Status</a:t>
            </a:r>
            <a:r>
              <a:rPr lang="en-US" sz="24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06935"/>
              </p:ext>
            </p:extLst>
          </p:nvPr>
        </p:nvGraphicFramePr>
        <p:xfrm>
          <a:off x="1268362" y="3166960"/>
          <a:ext cx="5619134" cy="1165125"/>
        </p:xfrm>
        <a:graphic>
          <a:graphicData uri="http://schemas.openxmlformats.org/drawingml/2006/table">
            <a:tbl>
              <a:tblPr/>
              <a:tblGrid>
                <a:gridCol w="2319824">
                  <a:extLst>
                    <a:ext uri="{9D8B030D-6E8A-4147-A177-3AD203B41FA5}">
                      <a16:colId xmlns:a16="http://schemas.microsoft.com/office/drawing/2014/main" val="266799261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20317595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2370735955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157488436"/>
                    </a:ext>
                  </a:extLst>
                </a:gridCol>
              </a:tblGrid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82061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5349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56054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568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580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2" y="5799293"/>
            <a:ext cx="8819534" cy="8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across different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Men is higher than the </a:t>
            </a:r>
          </a:p>
          <a:p>
            <a:pPr marL="0" indent="0">
              <a:buNone/>
            </a:pPr>
            <a:r>
              <a:rPr lang="en-US" sz="2400" dirty="0"/>
              <a:t>mean of Female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(10.57) and p-value</a:t>
            </a:r>
          </a:p>
          <a:p>
            <a:pPr marL="0" indent="0">
              <a:buNone/>
            </a:pPr>
            <a:r>
              <a:rPr lang="en-US" sz="2400" dirty="0"/>
              <a:t>is 0.00122(which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9580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0" y="3391130"/>
            <a:ext cx="4399250" cy="2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for Married and Un-married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Married customers is </a:t>
            </a:r>
          </a:p>
          <a:p>
            <a:pPr marL="0" indent="0">
              <a:buNone/>
            </a:pPr>
            <a:r>
              <a:rPr lang="en-US" sz="2400" dirty="0"/>
              <a:t>higher than the mean of Unmarried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(13.15) and p-value</a:t>
            </a:r>
          </a:p>
          <a:p>
            <a:pPr marL="0" indent="0">
              <a:buNone/>
            </a:pPr>
            <a:r>
              <a:rPr lang="en-US" sz="2400" dirty="0"/>
              <a:t>is 0.000312(which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Married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71743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595688"/>
            <a:ext cx="4409768" cy="2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independent categorical variables as input</a:t>
            </a:r>
          </a:p>
          <a:p>
            <a:pPr lvl="1"/>
            <a:r>
              <a:rPr lang="en-US" sz="2000" dirty="0"/>
              <a:t>Gender, Married, Education, </a:t>
            </a:r>
            <a:r>
              <a:rPr lang="en-US" sz="2000" dirty="0" err="1"/>
              <a:t>Self_Employed</a:t>
            </a:r>
            <a:r>
              <a:rPr lang="en-US" sz="2000" dirty="0"/>
              <a:t>, </a:t>
            </a:r>
            <a:r>
              <a:rPr lang="en-US" sz="2000" dirty="0" err="1"/>
              <a:t>Credit_History</a:t>
            </a:r>
            <a:r>
              <a:rPr lang="en-US" sz="2000" dirty="0"/>
              <a:t>, </a:t>
            </a:r>
          </a:p>
          <a:p>
            <a:pPr marL="530352" lvl="1" indent="0">
              <a:buNone/>
            </a:pPr>
            <a:r>
              <a:rPr lang="en-US" sz="2000" dirty="0"/>
              <a:t>      and </a:t>
            </a:r>
            <a:r>
              <a:rPr lang="en-US" sz="2000" dirty="0" err="1"/>
              <a:t>Property_Area</a:t>
            </a:r>
            <a:endParaRPr lang="en-US" sz="2000" dirty="0"/>
          </a:p>
          <a:p>
            <a:pPr lvl="1"/>
            <a:r>
              <a:rPr lang="en-US" sz="2000" dirty="0"/>
              <a:t>Converted them to numerical variable via dummy coding</a:t>
            </a:r>
          </a:p>
          <a:p>
            <a:pPr lvl="1"/>
            <a:r>
              <a:rPr lang="en-US" sz="2000" dirty="0"/>
              <a:t>Created Train and Test data set </a:t>
            </a:r>
          </a:p>
          <a:p>
            <a:pPr lvl="1"/>
            <a:r>
              <a:rPr lang="en-US" sz="2000" dirty="0" err="1"/>
              <a:t>Loan_Status</a:t>
            </a:r>
            <a:r>
              <a:rPr lang="en-US" sz="2000" dirty="0"/>
              <a:t> is dependent variable</a:t>
            </a:r>
          </a:p>
          <a:p>
            <a:pPr lvl="1"/>
            <a:r>
              <a:rPr lang="en-US" sz="2000" dirty="0"/>
              <a:t>Built Logistic Regression model and the</a:t>
            </a:r>
          </a:p>
          <a:p>
            <a:pPr marL="530352" lvl="1" indent="0">
              <a:buNone/>
            </a:pPr>
            <a:r>
              <a:rPr lang="en-US" sz="2000" dirty="0"/>
              <a:t> values of co-</a:t>
            </a:r>
            <a:r>
              <a:rPr lang="en-US" sz="2000" dirty="0" err="1"/>
              <a:t>efficients</a:t>
            </a:r>
            <a:r>
              <a:rPr lang="en-US" sz="2000" dirty="0"/>
              <a:t> is mentioned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98" y="2535829"/>
            <a:ext cx="2652405" cy="37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Loan Approval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properties of the customers have positive affect and higher chance on Loan Approval:</a:t>
            </a:r>
          </a:p>
          <a:p>
            <a:r>
              <a:rPr lang="en-US" dirty="0"/>
              <a:t>	</a:t>
            </a:r>
            <a:r>
              <a:rPr lang="en-US" dirty="0" err="1"/>
              <a:t>Credit_History</a:t>
            </a:r>
            <a:r>
              <a:rPr lang="en-US" dirty="0"/>
              <a:t> = Yes</a:t>
            </a:r>
          </a:p>
          <a:p>
            <a:r>
              <a:rPr lang="en-US" dirty="0"/>
              <a:t>  	Education = Graduate</a:t>
            </a:r>
          </a:p>
          <a:p>
            <a:r>
              <a:rPr lang="en-US" dirty="0"/>
              <a:t> 	Married    = Yes</a:t>
            </a:r>
          </a:p>
          <a:p>
            <a:r>
              <a:rPr lang="en-US" dirty="0"/>
              <a:t> 	Property = Semi-Urban</a:t>
            </a:r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840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7592"/>
            <a:ext cx="10515600" cy="442404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dataset contains Loan Data of ~600 customers related to Home Loan.</a:t>
            </a:r>
          </a:p>
          <a:p>
            <a:r>
              <a:rPr lang="en-US" dirty="0"/>
              <a:t>Following fields are available in the dataset:</a:t>
            </a:r>
          </a:p>
          <a:p>
            <a:pPr lvl="1"/>
            <a:r>
              <a:rPr lang="en-US" dirty="0" err="1"/>
              <a:t>Loan_ID</a:t>
            </a:r>
            <a:r>
              <a:rPr lang="en-US" dirty="0"/>
              <a:t>: Unique loan Id of the customer</a:t>
            </a:r>
          </a:p>
          <a:p>
            <a:pPr lvl="1"/>
            <a:r>
              <a:rPr lang="en-US" dirty="0" err="1"/>
              <a:t>Gneder</a:t>
            </a:r>
            <a:r>
              <a:rPr lang="en-US" dirty="0"/>
              <a:t>: Male/Female</a:t>
            </a:r>
          </a:p>
          <a:p>
            <a:pPr lvl="1"/>
            <a:r>
              <a:rPr lang="en-US" dirty="0"/>
              <a:t>Married: Applicant is married or Not (Y/N)</a:t>
            </a:r>
          </a:p>
          <a:p>
            <a:pPr lvl="1"/>
            <a:r>
              <a:rPr lang="en-US" dirty="0"/>
              <a:t>Education: Education of the applicant</a:t>
            </a:r>
          </a:p>
          <a:p>
            <a:pPr lvl="1"/>
            <a:r>
              <a:rPr lang="en-US" dirty="0" err="1"/>
              <a:t>Self_Employed</a:t>
            </a:r>
            <a:r>
              <a:rPr lang="en-US" dirty="0"/>
              <a:t>: Is the customer Self-Employed (Y/N)</a:t>
            </a:r>
          </a:p>
          <a:p>
            <a:pPr lvl="1"/>
            <a:r>
              <a:rPr lang="en-US" dirty="0" err="1"/>
              <a:t>ApplicantIncome</a:t>
            </a:r>
            <a:r>
              <a:rPr lang="en-US" dirty="0"/>
              <a:t>: Income of the applicant</a:t>
            </a:r>
          </a:p>
          <a:p>
            <a:pPr lvl="1"/>
            <a:r>
              <a:rPr lang="en-US" dirty="0" err="1"/>
              <a:t>CoapplicantIncome</a:t>
            </a:r>
            <a:r>
              <a:rPr lang="en-US" dirty="0"/>
              <a:t>: Income of the co-applicant</a:t>
            </a:r>
          </a:p>
          <a:p>
            <a:pPr lvl="1"/>
            <a:r>
              <a:rPr lang="en-US" dirty="0" err="1"/>
              <a:t>LoanAmount</a:t>
            </a:r>
            <a:r>
              <a:rPr lang="en-US" dirty="0"/>
              <a:t>: Loan amount in thousands</a:t>
            </a:r>
          </a:p>
          <a:p>
            <a:pPr lvl="1"/>
            <a:r>
              <a:rPr lang="en-US" dirty="0" err="1"/>
              <a:t>Loan_Amount_Term</a:t>
            </a:r>
            <a:r>
              <a:rPr lang="en-US" dirty="0"/>
              <a:t>: Term Loan in months</a:t>
            </a:r>
          </a:p>
          <a:p>
            <a:pPr lvl="1"/>
            <a:r>
              <a:rPr lang="en-US" dirty="0" err="1"/>
              <a:t>Credit_History</a:t>
            </a:r>
            <a:r>
              <a:rPr lang="en-US" dirty="0"/>
              <a:t>: Whether Credit History meets Guidelines (Y/N)</a:t>
            </a:r>
          </a:p>
          <a:p>
            <a:pPr lvl="1"/>
            <a:r>
              <a:rPr lang="en-US" dirty="0" err="1"/>
              <a:t>Property_Area</a:t>
            </a:r>
            <a:r>
              <a:rPr lang="en-US" dirty="0"/>
              <a:t>: Urban/ Semi-Urban/ Rural</a:t>
            </a:r>
          </a:p>
          <a:p>
            <a:pPr lvl="1"/>
            <a:r>
              <a:rPr lang="en-US" dirty="0" err="1"/>
              <a:t>Loan_Status</a:t>
            </a:r>
            <a:r>
              <a:rPr lang="en-US" dirty="0"/>
              <a:t>: Loan is approved or not(Y/N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8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Blank (</a:t>
            </a:r>
            <a:r>
              <a:rPr lang="en-US" dirty="0" err="1"/>
              <a:t>NaNs</a:t>
            </a:r>
            <a:r>
              <a:rPr lang="en-US" dirty="0"/>
              <a:t>) values for some of the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techniques are used to impute the missing values, details are in next slides.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68288"/>
              </p:ext>
            </p:extLst>
          </p:nvPr>
        </p:nvGraphicFramePr>
        <p:xfrm>
          <a:off x="1297858" y="3072790"/>
          <a:ext cx="2330245" cy="2178861"/>
        </p:xfrm>
        <a:graphic>
          <a:graphicData uri="http://schemas.openxmlformats.org/drawingml/2006/table">
            <a:tbl>
              <a:tblPr/>
              <a:tblGrid>
                <a:gridCol w="1312607">
                  <a:extLst>
                    <a:ext uri="{9D8B030D-6E8A-4147-A177-3AD203B41FA5}">
                      <a16:colId xmlns:a16="http://schemas.microsoft.com/office/drawing/2014/main" val="3906368099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969815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Records with 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5719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74984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6901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212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9334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05922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Loan_Amount_Term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6313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8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420"/>
          </a:xfrm>
        </p:spPr>
        <p:txBody>
          <a:bodyPr/>
          <a:lstStyle/>
          <a:p>
            <a:r>
              <a:rPr lang="en-US" sz="2400" b="1" dirty="0"/>
              <a:t>Impute Gender:</a:t>
            </a:r>
            <a:r>
              <a:rPr lang="en-US" sz="2400" dirty="0"/>
              <a:t> The missing values in Gender is imputed with Male, as Percentage of Male is much higher than that of Female.</a:t>
            </a:r>
          </a:p>
          <a:p>
            <a:pPr marL="0" indent="0">
              <a:buNone/>
            </a:pPr>
            <a:r>
              <a:rPr lang="en-US" sz="2000" dirty="0"/>
              <a:t>Breakup of Gender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Married:</a:t>
            </a:r>
            <a:r>
              <a:rPr lang="en-US" sz="2400" dirty="0"/>
              <a:t> The missing values in Married is imputed with Yes, as Percentage of Married=Yes is higher than that of Married=No.</a:t>
            </a:r>
          </a:p>
          <a:p>
            <a:pPr marL="0" indent="0">
              <a:buNone/>
            </a:pPr>
            <a:r>
              <a:rPr lang="en-US" sz="2000" dirty="0"/>
              <a:t>Breakup of Married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9910"/>
              </p:ext>
            </p:extLst>
          </p:nvPr>
        </p:nvGraphicFramePr>
        <p:xfrm>
          <a:off x="838200" y="3241199"/>
          <a:ext cx="2534061" cy="760095"/>
        </p:xfrm>
        <a:graphic>
          <a:graphicData uri="http://schemas.openxmlformats.org/drawingml/2006/table">
            <a:tbl>
              <a:tblPr/>
              <a:tblGrid>
                <a:gridCol w="837996">
                  <a:extLst>
                    <a:ext uri="{9D8B030D-6E8A-4147-A177-3AD203B41FA5}">
                      <a16:colId xmlns:a16="http://schemas.microsoft.com/office/drawing/2014/main" val="3023270401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850418368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813740934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25243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1468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127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99596"/>
              </p:ext>
            </p:extLst>
          </p:nvPr>
        </p:nvGraphicFramePr>
        <p:xfrm>
          <a:off x="838200" y="5588589"/>
          <a:ext cx="2534061" cy="760095"/>
        </p:xfrm>
        <a:graphic>
          <a:graphicData uri="http://schemas.openxmlformats.org/drawingml/2006/table">
            <a:tbl>
              <a:tblPr/>
              <a:tblGrid>
                <a:gridCol w="814974">
                  <a:extLst>
                    <a:ext uri="{9D8B030D-6E8A-4147-A177-3AD203B41FA5}">
                      <a16:colId xmlns:a16="http://schemas.microsoft.com/office/drawing/2014/main" val="1573104598"/>
                    </a:ext>
                  </a:extLst>
                </a:gridCol>
                <a:gridCol w="713103">
                  <a:extLst>
                    <a:ext uri="{9D8B030D-6E8A-4147-A177-3AD203B41FA5}">
                      <a16:colId xmlns:a16="http://schemas.microsoft.com/office/drawing/2014/main" val="1518667249"/>
                    </a:ext>
                  </a:extLst>
                </a:gridCol>
                <a:gridCol w="1005984">
                  <a:extLst>
                    <a:ext uri="{9D8B030D-6E8A-4147-A177-3AD203B41FA5}">
                      <a16:colId xmlns:a16="http://schemas.microsoft.com/office/drawing/2014/main" val="3020318143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45624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1714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51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200" b="1" dirty="0"/>
              <a:t>Impute Dependents:</a:t>
            </a:r>
            <a:r>
              <a:rPr lang="en-US" sz="2200" dirty="0"/>
              <a:t> The missing values in Dependents is imputed with 0, as Percentage of Dependents=0 is higher than that of other values.</a:t>
            </a:r>
          </a:p>
          <a:p>
            <a:pPr marL="0" indent="0">
              <a:buNone/>
            </a:pPr>
            <a:r>
              <a:rPr lang="en-US" sz="2000" dirty="0"/>
              <a:t>Breakup of Dependents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Impute Self-Employed:</a:t>
            </a:r>
            <a:r>
              <a:rPr lang="en-US" dirty="0"/>
              <a:t> The missing values in </a:t>
            </a:r>
            <a:r>
              <a:rPr lang="en-US" dirty="0" err="1"/>
              <a:t>Self_Employed</a:t>
            </a:r>
            <a:r>
              <a:rPr lang="en-US" dirty="0"/>
              <a:t> is imputed with No, as Percentage of </a:t>
            </a:r>
            <a:r>
              <a:rPr lang="en-US" dirty="0" err="1"/>
              <a:t>Self_Employed</a:t>
            </a:r>
            <a:r>
              <a:rPr lang="en-US" dirty="0"/>
              <a:t>=No is higher than that of </a:t>
            </a:r>
            <a:r>
              <a:rPr lang="en-US" dirty="0" err="1"/>
              <a:t>Self_Employed</a:t>
            </a:r>
            <a:r>
              <a:rPr lang="en-US" dirty="0"/>
              <a:t>=Yes.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9148"/>
              </p:ext>
            </p:extLst>
          </p:nvPr>
        </p:nvGraphicFramePr>
        <p:xfrm>
          <a:off x="4085302" y="2650026"/>
          <a:ext cx="3025879" cy="1322998"/>
        </p:xfrm>
        <a:graphic>
          <a:graphicData uri="http://schemas.openxmlformats.org/drawingml/2006/table">
            <a:tbl>
              <a:tblPr/>
              <a:tblGrid>
                <a:gridCol w="1540447">
                  <a:extLst>
                    <a:ext uri="{9D8B030D-6E8A-4147-A177-3AD203B41FA5}">
                      <a16:colId xmlns:a16="http://schemas.microsoft.com/office/drawing/2014/main" val="2324978221"/>
                    </a:ext>
                  </a:extLst>
                </a:gridCol>
                <a:gridCol w="616179">
                  <a:extLst>
                    <a:ext uri="{9D8B030D-6E8A-4147-A177-3AD203B41FA5}">
                      <a16:colId xmlns:a16="http://schemas.microsoft.com/office/drawing/2014/main" val="1634849567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280660402"/>
                    </a:ext>
                  </a:extLst>
                </a:gridCol>
              </a:tblGrid>
              <a:tr h="431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4006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8654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7023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853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330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70076"/>
              </p:ext>
            </p:extLst>
          </p:nvPr>
        </p:nvGraphicFramePr>
        <p:xfrm>
          <a:off x="4085302" y="5320667"/>
          <a:ext cx="3042267" cy="903226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64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655</TotalTime>
  <Words>1120</Words>
  <Application>Microsoft Office PowerPoint</Application>
  <PresentationFormat>Widescreen</PresentationFormat>
  <Paragraphs>250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Home Loan Analytics</vt:lpstr>
      <vt:lpstr>Agenda</vt:lpstr>
      <vt:lpstr>Business Objectives</vt:lpstr>
      <vt:lpstr>Data Understanding</vt:lpstr>
      <vt:lpstr>Brief about the dataset</vt:lpstr>
      <vt:lpstr>Data Preparation</vt:lpstr>
      <vt:lpstr>Data Cleaning (Remove NaNs)</vt:lpstr>
      <vt:lpstr>Data Cleaning (Remove NaNs) Contd.</vt:lpstr>
      <vt:lpstr>Data Cleaning (Remove NaNs) Contd.</vt:lpstr>
      <vt:lpstr>Data Cleaning (Remove NaNs) Contd.</vt:lpstr>
      <vt:lpstr>Data Cleaning (Remove NaNs) Contd.</vt:lpstr>
      <vt:lpstr>Data Cleaning (Remove Outliers) Contd.</vt:lpstr>
      <vt:lpstr>Data Cleaning (Remove Outliers) Contd.</vt:lpstr>
      <vt:lpstr>Data Cleaning (Remove Outliers) Contd.</vt:lpstr>
      <vt:lpstr>Data Analysis</vt:lpstr>
      <vt:lpstr>Check Dependency of Loan Status in Credit History</vt:lpstr>
      <vt:lpstr>Check If Avg Loan Amount is same across different Gender</vt:lpstr>
      <vt:lpstr>Check If Avg Loan Amount is same for Married and Un-married</vt:lpstr>
      <vt:lpstr>Modelling</vt:lpstr>
      <vt:lpstr>Logistic Regression Model</vt:lpstr>
      <vt:lpstr>Insights</vt:lpstr>
      <vt:lpstr>Factors affecting Loan Approval Decision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77</cp:revision>
  <dcterms:created xsi:type="dcterms:W3CDTF">2017-11-29T10:07:40Z</dcterms:created>
  <dcterms:modified xsi:type="dcterms:W3CDTF">2018-01-03T04:56:30Z</dcterms:modified>
</cp:coreProperties>
</file>