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256" r:id="rId2"/>
    <p:sldId id="257" r:id="rId3"/>
    <p:sldId id="258" r:id="rId4"/>
    <p:sldId id="261" r:id="rId5"/>
    <p:sldId id="259" r:id="rId6"/>
    <p:sldId id="265" r:id="rId7"/>
    <p:sldId id="262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67" r:id="rId16"/>
    <p:sldId id="266" r:id="rId17"/>
    <p:sldId id="286" r:id="rId18"/>
    <p:sldId id="287" r:id="rId19"/>
    <p:sldId id="271" r:id="rId20"/>
    <p:sldId id="288" r:id="rId21"/>
    <p:sldId id="289" r:id="rId22"/>
    <p:sldId id="276" r:id="rId23"/>
    <p:sldId id="275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ED4065-03E7-479F-AB27-3BE2AB42A0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4160158-6F19-4CED-991D-1476E7C11AD1}">
      <dgm:prSet/>
      <dgm:spPr/>
      <dgm:t>
        <a:bodyPr/>
        <a:lstStyle/>
        <a:p>
          <a:pPr rtl="0"/>
          <a:r>
            <a:rPr lang="en-US"/>
            <a:t>Business Objectives</a:t>
          </a:r>
          <a:endParaRPr lang="en-IN"/>
        </a:p>
      </dgm:t>
    </dgm:pt>
    <dgm:pt modelId="{9314F86F-1D9F-409B-B4F4-969C4B067D88}" type="parTrans" cxnId="{33B8AB4D-2072-4B85-A2AC-3844E3757D8B}">
      <dgm:prSet/>
      <dgm:spPr/>
      <dgm:t>
        <a:bodyPr/>
        <a:lstStyle/>
        <a:p>
          <a:endParaRPr lang="en-IN"/>
        </a:p>
      </dgm:t>
    </dgm:pt>
    <dgm:pt modelId="{BE8DAE46-7532-49F6-882B-F8FC6DE064EA}" type="sibTrans" cxnId="{33B8AB4D-2072-4B85-A2AC-3844E3757D8B}">
      <dgm:prSet/>
      <dgm:spPr/>
      <dgm:t>
        <a:bodyPr/>
        <a:lstStyle/>
        <a:p>
          <a:endParaRPr lang="en-IN"/>
        </a:p>
      </dgm:t>
    </dgm:pt>
    <dgm:pt modelId="{8387D487-8E6A-4A59-8B51-D5A7033EBE43}">
      <dgm:prSet/>
      <dgm:spPr/>
      <dgm:t>
        <a:bodyPr/>
        <a:lstStyle/>
        <a:p>
          <a:pPr rtl="0"/>
          <a:r>
            <a:rPr lang="en-US"/>
            <a:t>Data Preparation</a:t>
          </a:r>
          <a:endParaRPr lang="en-IN"/>
        </a:p>
      </dgm:t>
    </dgm:pt>
    <dgm:pt modelId="{CC1CEEB5-8B55-48E9-8CA4-B56E22E8C62B}" type="parTrans" cxnId="{BF6ACDF4-94DC-4546-8E50-4941AE06FDBA}">
      <dgm:prSet/>
      <dgm:spPr/>
      <dgm:t>
        <a:bodyPr/>
        <a:lstStyle/>
        <a:p>
          <a:endParaRPr lang="en-IN"/>
        </a:p>
      </dgm:t>
    </dgm:pt>
    <dgm:pt modelId="{0D2531FB-6880-4DD3-80CD-E3555E9C3FB7}" type="sibTrans" cxnId="{BF6ACDF4-94DC-4546-8E50-4941AE06FDBA}">
      <dgm:prSet/>
      <dgm:spPr/>
      <dgm:t>
        <a:bodyPr/>
        <a:lstStyle/>
        <a:p>
          <a:endParaRPr lang="en-IN"/>
        </a:p>
      </dgm:t>
    </dgm:pt>
    <dgm:pt modelId="{FDE5D74E-9681-464D-8A3D-B768C51920CC}">
      <dgm:prSet/>
      <dgm:spPr/>
      <dgm:t>
        <a:bodyPr/>
        <a:lstStyle/>
        <a:p>
          <a:pPr rtl="0"/>
          <a:r>
            <a:rPr lang="en-US"/>
            <a:t>Analysis</a:t>
          </a:r>
          <a:endParaRPr lang="en-IN"/>
        </a:p>
      </dgm:t>
    </dgm:pt>
    <dgm:pt modelId="{78106CE6-72A4-4D8C-A814-6A5E14E3DE73}" type="parTrans" cxnId="{AE36375F-3B51-4E03-A419-EB8FA9BE3681}">
      <dgm:prSet/>
      <dgm:spPr/>
      <dgm:t>
        <a:bodyPr/>
        <a:lstStyle/>
        <a:p>
          <a:endParaRPr lang="en-IN"/>
        </a:p>
      </dgm:t>
    </dgm:pt>
    <dgm:pt modelId="{61F885D6-2BF8-4ED3-84B7-07369E5D7E26}" type="sibTrans" cxnId="{AE36375F-3B51-4E03-A419-EB8FA9BE3681}">
      <dgm:prSet/>
      <dgm:spPr/>
      <dgm:t>
        <a:bodyPr/>
        <a:lstStyle/>
        <a:p>
          <a:endParaRPr lang="en-IN"/>
        </a:p>
      </dgm:t>
    </dgm:pt>
    <dgm:pt modelId="{EA53CE5B-FF35-4006-83D8-899EC3B088B6}">
      <dgm:prSet/>
      <dgm:spPr/>
      <dgm:t>
        <a:bodyPr/>
        <a:lstStyle/>
        <a:p>
          <a:pPr rtl="0"/>
          <a:r>
            <a:rPr lang="en-US"/>
            <a:t>Models</a:t>
          </a:r>
          <a:endParaRPr lang="en-IN"/>
        </a:p>
      </dgm:t>
    </dgm:pt>
    <dgm:pt modelId="{6D65192F-4CE1-49DA-8E93-3C340F605EFE}" type="parTrans" cxnId="{F72A7783-47F3-4751-9FC0-E18201CC74CE}">
      <dgm:prSet/>
      <dgm:spPr/>
      <dgm:t>
        <a:bodyPr/>
        <a:lstStyle/>
        <a:p>
          <a:endParaRPr lang="en-IN"/>
        </a:p>
      </dgm:t>
    </dgm:pt>
    <dgm:pt modelId="{CE6289F0-1043-42E3-8575-A0743C43997B}" type="sibTrans" cxnId="{F72A7783-47F3-4751-9FC0-E18201CC74CE}">
      <dgm:prSet/>
      <dgm:spPr/>
      <dgm:t>
        <a:bodyPr/>
        <a:lstStyle/>
        <a:p>
          <a:endParaRPr lang="en-IN"/>
        </a:p>
      </dgm:t>
    </dgm:pt>
    <dgm:pt modelId="{FAD03F86-2E39-4568-B444-174F7DC20479}">
      <dgm:prSet/>
      <dgm:spPr/>
      <dgm:t>
        <a:bodyPr/>
        <a:lstStyle/>
        <a:p>
          <a:pPr rtl="0"/>
          <a:r>
            <a:rPr lang="en-US"/>
            <a:t>Insights</a:t>
          </a:r>
          <a:endParaRPr lang="en-IN"/>
        </a:p>
      </dgm:t>
    </dgm:pt>
    <dgm:pt modelId="{00A2D0D2-2333-43B5-B010-A36EEB43DBFB}" type="parTrans" cxnId="{B4079F99-E42A-4174-8283-91870CB7177D}">
      <dgm:prSet/>
      <dgm:spPr/>
      <dgm:t>
        <a:bodyPr/>
        <a:lstStyle/>
        <a:p>
          <a:endParaRPr lang="en-IN"/>
        </a:p>
      </dgm:t>
    </dgm:pt>
    <dgm:pt modelId="{84F77EF8-188C-4253-ABC1-9CD3E46575F7}" type="sibTrans" cxnId="{B4079F99-E42A-4174-8283-91870CB7177D}">
      <dgm:prSet/>
      <dgm:spPr/>
      <dgm:t>
        <a:bodyPr/>
        <a:lstStyle/>
        <a:p>
          <a:endParaRPr lang="en-IN"/>
        </a:p>
      </dgm:t>
    </dgm:pt>
    <dgm:pt modelId="{A39F0C24-3AA9-47E1-9EBB-0A3C474609E4}" type="pres">
      <dgm:prSet presAssocID="{1DED4065-03E7-479F-AB27-3BE2AB42A072}" presName="linear" presStyleCnt="0">
        <dgm:presLayoutVars>
          <dgm:animLvl val="lvl"/>
          <dgm:resizeHandles val="exact"/>
        </dgm:presLayoutVars>
      </dgm:prSet>
      <dgm:spPr/>
    </dgm:pt>
    <dgm:pt modelId="{A6BF8330-8F97-4BE3-9B69-EB5B52D2272B}" type="pres">
      <dgm:prSet presAssocID="{44160158-6F19-4CED-991D-1476E7C11AD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8596D3D-2FBC-4A81-92CD-1198A0803514}" type="pres">
      <dgm:prSet presAssocID="{BE8DAE46-7532-49F6-882B-F8FC6DE064EA}" presName="spacer" presStyleCnt="0"/>
      <dgm:spPr/>
    </dgm:pt>
    <dgm:pt modelId="{398A6D98-81E9-42D6-9187-3D6E401B0291}" type="pres">
      <dgm:prSet presAssocID="{8387D487-8E6A-4A59-8B51-D5A7033EBE4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A7EAF36-3CB3-4487-ABA2-08DED845327D}" type="pres">
      <dgm:prSet presAssocID="{0D2531FB-6880-4DD3-80CD-E3555E9C3FB7}" presName="spacer" presStyleCnt="0"/>
      <dgm:spPr/>
    </dgm:pt>
    <dgm:pt modelId="{441704ED-ABF6-4C3F-9574-EBA35D0595CE}" type="pres">
      <dgm:prSet presAssocID="{FDE5D74E-9681-464D-8A3D-B768C51920C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652F8D5-D8B6-4B9F-ADC6-0A29FA12A22A}" type="pres">
      <dgm:prSet presAssocID="{61F885D6-2BF8-4ED3-84B7-07369E5D7E26}" presName="spacer" presStyleCnt="0"/>
      <dgm:spPr/>
    </dgm:pt>
    <dgm:pt modelId="{316449D9-1B42-4CA7-94A8-B8F7DF0035F3}" type="pres">
      <dgm:prSet presAssocID="{EA53CE5B-FF35-4006-83D8-899EC3B088B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16DDB94-A77B-44CE-923E-D1BE075AFF5B}" type="pres">
      <dgm:prSet presAssocID="{CE6289F0-1043-42E3-8575-A0743C43997B}" presName="spacer" presStyleCnt="0"/>
      <dgm:spPr/>
    </dgm:pt>
    <dgm:pt modelId="{81B04754-6D93-4E08-B39C-10A5187EFE97}" type="pres">
      <dgm:prSet presAssocID="{FAD03F86-2E39-4568-B444-174F7DC2047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814E118-62BD-4453-9178-30F4ADAD692E}" type="presOf" srcId="{44160158-6F19-4CED-991D-1476E7C11AD1}" destId="{A6BF8330-8F97-4BE3-9B69-EB5B52D2272B}" srcOrd="0" destOrd="0" presId="urn:microsoft.com/office/officeart/2005/8/layout/vList2"/>
    <dgm:cxn modelId="{7436BE27-F6FB-4699-9E39-B0A6E8C8DC0B}" type="presOf" srcId="{EA53CE5B-FF35-4006-83D8-899EC3B088B6}" destId="{316449D9-1B42-4CA7-94A8-B8F7DF0035F3}" srcOrd="0" destOrd="0" presId="urn:microsoft.com/office/officeart/2005/8/layout/vList2"/>
    <dgm:cxn modelId="{AE36375F-3B51-4E03-A419-EB8FA9BE3681}" srcId="{1DED4065-03E7-479F-AB27-3BE2AB42A072}" destId="{FDE5D74E-9681-464D-8A3D-B768C51920CC}" srcOrd="2" destOrd="0" parTransId="{78106CE6-72A4-4D8C-A814-6A5E14E3DE73}" sibTransId="{61F885D6-2BF8-4ED3-84B7-07369E5D7E26}"/>
    <dgm:cxn modelId="{FCEB084D-4C7B-4566-8A6B-14AA59D4FD53}" type="presOf" srcId="{FAD03F86-2E39-4568-B444-174F7DC20479}" destId="{81B04754-6D93-4E08-B39C-10A5187EFE97}" srcOrd="0" destOrd="0" presId="urn:microsoft.com/office/officeart/2005/8/layout/vList2"/>
    <dgm:cxn modelId="{33B8AB4D-2072-4B85-A2AC-3844E3757D8B}" srcId="{1DED4065-03E7-479F-AB27-3BE2AB42A072}" destId="{44160158-6F19-4CED-991D-1476E7C11AD1}" srcOrd="0" destOrd="0" parTransId="{9314F86F-1D9F-409B-B4F4-969C4B067D88}" sibTransId="{BE8DAE46-7532-49F6-882B-F8FC6DE064EA}"/>
    <dgm:cxn modelId="{F72A7783-47F3-4751-9FC0-E18201CC74CE}" srcId="{1DED4065-03E7-479F-AB27-3BE2AB42A072}" destId="{EA53CE5B-FF35-4006-83D8-899EC3B088B6}" srcOrd="3" destOrd="0" parTransId="{6D65192F-4CE1-49DA-8E93-3C340F605EFE}" sibTransId="{CE6289F0-1043-42E3-8575-A0743C43997B}"/>
    <dgm:cxn modelId="{B4079F99-E42A-4174-8283-91870CB7177D}" srcId="{1DED4065-03E7-479F-AB27-3BE2AB42A072}" destId="{FAD03F86-2E39-4568-B444-174F7DC20479}" srcOrd="4" destOrd="0" parTransId="{00A2D0D2-2333-43B5-B010-A36EEB43DBFB}" sibTransId="{84F77EF8-188C-4253-ABC1-9CD3E46575F7}"/>
    <dgm:cxn modelId="{C6FDB7A8-7731-4D82-9314-C47E00B5E1CA}" type="presOf" srcId="{1DED4065-03E7-479F-AB27-3BE2AB42A072}" destId="{A39F0C24-3AA9-47E1-9EBB-0A3C474609E4}" srcOrd="0" destOrd="0" presId="urn:microsoft.com/office/officeart/2005/8/layout/vList2"/>
    <dgm:cxn modelId="{E7108BD2-3DC3-4213-BB00-6268E98B8696}" type="presOf" srcId="{8387D487-8E6A-4A59-8B51-D5A7033EBE43}" destId="{398A6D98-81E9-42D6-9187-3D6E401B0291}" srcOrd="0" destOrd="0" presId="urn:microsoft.com/office/officeart/2005/8/layout/vList2"/>
    <dgm:cxn modelId="{31E182E2-0DA9-4A9A-94D6-F8CCF2D6E50F}" type="presOf" srcId="{FDE5D74E-9681-464D-8A3D-B768C51920CC}" destId="{441704ED-ABF6-4C3F-9574-EBA35D0595CE}" srcOrd="0" destOrd="0" presId="urn:microsoft.com/office/officeart/2005/8/layout/vList2"/>
    <dgm:cxn modelId="{BF6ACDF4-94DC-4546-8E50-4941AE06FDBA}" srcId="{1DED4065-03E7-479F-AB27-3BE2AB42A072}" destId="{8387D487-8E6A-4A59-8B51-D5A7033EBE43}" srcOrd="1" destOrd="0" parTransId="{CC1CEEB5-8B55-48E9-8CA4-B56E22E8C62B}" sibTransId="{0D2531FB-6880-4DD3-80CD-E3555E9C3FB7}"/>
    <dgm:cxn modelId="{562B38A2-E414-4350-8F5A-66F17B964082}" type="presParOf" srcId="{A39F0C24-3AA9-47E1-9EBB-0A3C474609E4}" destId="{A6BF8330-8F97-4BE3-9B69-EB5B52D2272B}" srcOrd="0" destOrd="0" presId="urn:microsoft.com/office/officeart/2005/8/layout/vList2"/>
    <dgm:cxn modelId="{5B676ABF-07DC-46CC-963B-972A329DDC0D}" type="presParOf" srcId="{A39F0C24-3AA9-47E1-9EBB-0A3C474609E4}" destId="{F8596D3D-2FBC-4A81-92CD-1198A0803514}" srcOrd="1" destOrd="0" presId="urn:microsoft.com/office/officeart/2005/8/layout/vList2"/>
    <dgm:cxn modelId="{E548A8DC-FF12-4DB4-B797-8EE088F712C8}" type="presParOf" srcId="{A39F0C24-3AA9-47E1-9EBB-0A3C474609E4}" destId="{398A6D98-81E9-42D6-9187-3D6E401B0291}" srcOrd="2" destOrd="0" presId="urn:microsoft.com/office/officeart/2005/8/layout/vList2"/>
    <dgm:cxn modelId="{CBB96F3B-6340-48F6-88E8-48610C3CBBAA}" type="presParOf" srcId="{A39F0C24-3AA9-47E1-9EBB-0A3C474609E4}" destId="{CA7EAF36-3CB3-4487-ABA2-08DED845327D}" srcOrd="3" destOrd="0" presId="urn:microsoft.com/office/officeart/2005/8/layout/vList2"/>
    <dgm:cxn modelId="{884B99B7-5FC1-40E3-BB03-730260164DE0}" type="presParOf" srcId="{A39F0C24-3AA9-47E1-9EBB-0A3C474609E4}" destId="{441704ED-ABF6-4C3F-9574-EBA35D0595CE}" srcOrd="4" destOrd="0" presId="urn:microsoft.com/office/officeart/2005/8/layout/vList2"/>
    <dgm:cxn modelId="{90A92A25-4D55-4FB5-AEC3-535672AD3D86}" type="presParOf" srcId="{A39F0C24-3AA9-47E1-9EBB-0A3C474609E4}" destId="{C652F8D5-D8B6-4B9F-ADC6-0A29FA12A22A}" srcOrd="5" destOrd="0" presId="urn:microsoft.com/office/officeart/2005/8/layout/vList2"/>
    <dgm:cxn modelId="{8AC47438-0421-424A-B411-8E310E004A9E}" type="presParOf" srcId="{A39F0C24-3AA9-47E1-9EBB-0A3C474609E4}" destId="{316449D9-1B42-4CA7-94A8-B8F7DF0035F3}" srcOrd="6" destOrd="0" presId="urn:microsoft.com/office/officeart/2005/8/layout/vList2"/>
    <dgm:cxn modelId="{10DB6D2C-C7BF-46F2-8E76-ADFF05805F72}" type="presParOf" srcId="{A39F0C24-3AA9-47E1-9EBB-0A3C474609E4}" destId="{916DDB94-A77B-44CE-923E-D1BE075AFF5B}" srcOrd="7" destOrd="0" presId="urn:microsoft.com/office/officeart/2005/8/layout/vList2"/>
    <dgm:cxn modelId="{46602F77-1A6D-42C2-BAAB-D8A06DC4513A}" type="presParOf" srcId="{A39F0C24-3AA9-47E1-9EBB-0A3C474609E4}" destId="{81B04754-6D93-4E08-B39C-10A5187EFE9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C0D62D-52CD-4AA0-8228-8357034B1EA3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63D1401-E03A-45C3-A597-F91E506E308D}">
      <dgm:prSet custT="1"/>
      <dgm:spPr/>
      <dgm:t>
        <a:bodyPr/>
        <a:lstStyle/>
        <a:p>
          <a:pPr rtl="0"/>
          <a:r>
            <a:rPr lang="en-US" sz="2400" dirty="0"/>
            <a:t>Identify important factors leading to approval of giving customer a home loan</a:t>
          </a:r>
          <a:endParaRPr lang="en-IN" sz="2400" dirty="0"/>
        </a:p>
      </dgm:t>
    </dgm:pt>
    <dgm:pt modelId="{365D7659-4C2E-4416-8BC8-0062170F2BDF}" type="parTrans" cxnId="{E54DFA8D-2365-4EA2-96CA-F1CAB171D429}">
      <dgm:prSet/>
      <dgm:spPr/>
      <dgm:t>
        <a:bodyPr/>
        <a:lstStyle/>
        <a:p>
          <a:endParaRPr lang="en-IN"/>
        </a:p>
      </dgm:t>
    </dgm:pt>
    <dgm:pt modelId="{4BA8BC71-B1AD-4B05-9960-7769489B232E}" type="sibTrans" cxnId="{E54DFA8D-2365-4EA2-96CA-F1CAB171D429}">
      <dgm:prSet/>
      <dgm:spPr/>
      <dgm:t>
        <a:bodyPr/>
        <a:lstStyle/>
        <a:p>
          <a:endParaRPr lang="en-IN"/>
        </a:p>
      </dgm:t>
    </dgm:pt>
    <dgm:pt modelId="{83933DA5-4C39-4141-8B62-C3E994B494CC}">
      <dgm:prSet custT="1"/>
      <dgm:spPr/>
      <dgm:t>
        <a:bodyPr/>
        <a:lstStyle/>
        <a:p>
          <a:pPr rtl="0"/>
          <a:r>
            <a:rPr lang="en-IN" sz="2400" dirty="0"/>
            <a:t>Check if average loan amount is same across Gender, Marital Status etc. </a:t>
          </a:r>
        </a:p>
      </dgm:t>
    </dgm:pt>
    <dgm:pt modelId="{BFDB154C-6C73-4BE1-872C-2EA058F3A748}" type="parTrans" cxnId="{73839682-C35F-477E-8121-F3C7F16D8DCF}">
      <dgm:prSet/>
      <dgm:spPr/>
      <dgm:t>
        <a:bodyPr/>
        <a:lstStyle/>
        <a:p>
          <a:endParaRPr lang="en-IN"/>
        </a:p>
      </dgm:t>
    </dgm:pt>
    <dgm:pt modelId="{3641E8DF-D697-43A0-8B72-982E848BB20B}" type="sibTrans" cxnId="{73839682-C35F-477E-8121-F3C7F16D8DCF}">
      <dgm:prSet/>
      <dgm:spPr/>
      <dgm:t>
        <a:bodyPr/>
        <a:lstStyle/>
        <a:p>
          <a:endParaRPr lang="en-IN"/>
        </a:p>
      </dgm:t>
    </dgm:pt>
    <dgm:pt modelId="{E50012A0-C272-447A-9529-567D22F9D777}">
      <dgm:prSet custT="1"/>
      <dgm:spPr/>
      <dgm:t>
        <a:bodyPr/>
        <a:lstStyle/>
        <a:p>
          <a:pPr rtl="0"/>
          <a:r>
            <a:rPr lang="en-US" sz="2400" dirty="0"/>
            <a:t>Provide insights about trend of properties in the sanction of home loan</a:t>
          </a:r>
          <a:r>
            <a:rPr lang="en-US" sz="2900" dirty="0"/>
            <a:t>	</a:t>
          </a:r>
          <a:endParaRPr lang="en-IN" sz="2900" dirty="0"/>
        </a:p>
      </dgm:t>
    </dgm:pt>
    <dgm:pt modelId="{5F4DB59B-653D-49E1-B59C-783AA38DFBDB}" type="parTrans" cxnId="{93DFB51E-FD53-40F4-8DFE-4C9DF8C6C3F7}">
      <dgm:prSet/>
      <dgm:spPr/>
      <dgm:t>
        <a:bodyPr/>
        <a:lstStyle/>
        <a:p>
          <a:endParaRPr lang="en-IN"/>
        </a:p>
      </dgm:t>
    </dgm:pt>
    <dgm:pt modelId="{25166125-4633-47D3-ACE9-DFA25731E424}" type="sibTrans" cxnId="{93DFB51E-FD53-40F4-8DFE-4C9DF8C6C3F7}">
      <dgm:prSet/>
      <dgm:spPr/>
      <dgm:t>
        <a:bodyPr/>
        <a:lstStyle/>
        <a:p>
          <a:endParaRPr lang="en-IN"/>
        </a:p>
      </dgm:t>
    </dgm:pt>
    <dgm:pt modelId="{0EF7AC98-D106-4CE8-BA6C-57F95AB02FE3}" type="pres">
      <dgm:prSet presAssocID="{BFC0D62D-52CD-4AA0-8228-8357034B1EA3}" presName="Name0" presStyleCnt="0">
        <dgm:presLayoutVars>
          <dgm:dir/>
          <dgm:animLvl val="lvl"/>
          <dgm:resizeHandles val="exact"/>
        </dgm:presLayoutVars>
      </dgm:prSet>
      <dgm:spPr/>
    </dgm:pt>
    <dgm:pt modelId="{E0F081FE-AC78-4E7E-B077-96601337B8AF}" type="pres">
      <dgm:prSet presAssocID="{263D1401-E03A-45C3-A597-F91E506E308D}" presName="linNode" presStyleCnt="0"/>
      <dgm:spPr/>
    </dgm:pt>
    <dgm:pt modelId="{1FCD48DA-7300-441D-AF22-90CEB7EE8063}" type="pres">
      <dgm:prSet presAssocID="{263D1401-E03A-45C3-A597-F91E506E308D}" presName="parentText" presStyleLbl="node1" presStyleIdx="0" presStyleCnt="3" custScaleX="174344">
        <dgm:presLayoutVars>
          <dgm:chMax val="1"/>
          <dgm:bulletEnabled val="1"/>
        </dgm:presLayoutVars>
      </dgm:prSet>
      <dgm:spPr/>
    </dgm:pt>
    <dgm:pt modelId="{2A9D4C0F-770E-4F0A-B643-6C8B13CC51E6}" type="pres">
      <dgm:prSet presAssocID="{4BA8BC71-B1AD-4B05-9960-7769489B232E}" presName="sp" presStyleCnt="0"/>
      <dgm:spPr/>
    </dgm:pt>
    <dgm:pt modelId="{5FC3FDE1-D2F0-4307-8CC2-27449C83D7C7}" type="pres">
      <dgm:prSet presAssocID="{83933DA5-4C39-4141-8B62-C3E994B494CC}" presName="linNode" presStyleCnt="0"/>
      <dgm:spPr/>
    </dgm:pt>
    <dgm:pt modelId="{01313DEE-BD65-43A8-A77D-7EFD8A02A352}" type="pres">
      <dgm:prSet presAssocID="{83933DA5-4C39-4141-8B62-C3E994B494CC}" presName="parentText" presStyleLbl="node1" presStyleIdx="1" presStyleCnt="3" custScaleX="173336" custLinFactNeighborX="894" custLinFactNeighborY="-1052">
        <dgm:presLayoutVars>
          <dgm:chMax val="1"/>
          <dgm:bulletEnabled val="1"/>
        </dgm:presLayoutVars>
      </dgm:prSet>
      <dgm:spPr/>
    </dgm:pt>
    <dgm:pt modelId="{4678BA4B-67F1-430E-B8B2-DE3BD68B3FF4}" type="pres">
      <dgm:prSet presAssocID="{3641E8DF-D697-43A0-8B72-982E848BB20B}" presName="sp" presStyleCnt="0"/>
      <dgm:spPr/>
    </dgm:pt>
    <dgm:pt modelId="{352D9888-6D8A-4AE4-B7D4-61AC6A96965E}" type="pres">
      <dgm:prSet presAssocID="{E50012A0-C272-447A-9529-567D22F9D777}" presName="linNode" presStyleCnt="0"/>
      <dgm:spPr/>
    </dgm:pt>
    <dgm:pt modelId="{157E165A-820B-4389-95C2-D144C86C88BF}" type="pres">
      <dgm:prSet presAssocID="{E50012A0-C272-447A-9529-567D22F9D777}" presName="parentText" presStyleLbl="node1" presStyleIdx="2" presStyleCnt="3" custScaleX="175124" custLinFactNeighborY="-1052">
        <dgm:presLayoutVars>
          <dgm:chMax val="1"/>
          <dgm:bulletEnabled val="1"/>
        </dgm:presLayoutVars>
      </dgm:prSet>
      <dgm:spPr/>
    </dgm:pt>
  </dgm:ptLst>
  <dgm:cxnLst>
    <dgm:cxn modelId="{93DFB51E-FD53-40F4-8DFE-4C9DF8C6C3F7}" srcId="{BFC0D62D-52CD-4AA0-8228-8357034B1EA3}" destId="{E50012A0-C272-447A-9529-567D22F9D777}" srcOrd="2" destOrd="0" parTransId="{5F4DB59B-653D-49E1-B59C-783AA38DFBDB}" sibTransId="{25166125-4633-47D3-ACE9-DFA25731E424}"/>
    <dgm:cxn modelId="{813A0E39-E068-4137-8D32-4A4780A04F6A}" type="presOf" srcId="{BFC0D62D-52CD-4AA0-8228-8357034B1EA3}" destId="{0EF7AC98-D106-4CE8-BA6C-57F95AB02FE3}" srcOrd="0" destOrd="0" presId="urn:microsoft.com/office/officeart/2005/8/layout/vList5"/>
    <dgm:cxn modelId="{4E52E864-2B9B-44DB-9DA7-BAF2F72FA9EB}" type="presOf" srcId="{83933DA5-4C39-4141-8B62-C3E994B494CC}" destId="{01313DEE-BD65-43A8-A77D-7EFD8A02A352}" srcOrd="0" destOrd="0" presId="urn:microsoft.com/office/officeart/2005/8/layout/vList5"/>
    <dgm:cxn modelId="{CC451055-DD86-413C-97A0-0923F5DF8E1C}" type="presOf" srcId="{263D1401-E03A-45C3-A597-F91E506E308D}" destId="{1FCD48DA-7300-441D-AF22-90CEB7EE8063}" srcOrd="0" destOrd="0" presId="urn:microsoft.com/office/officeart/2005/8/layout/vList5"/>
    <dgm:cxn modelId="{4D78DE79-D4F7-4505-AD9B-6CD8BE21149E}" type="presOf" srcId="{E50012A0-C272-447A-9529-567D22F9D777}" destId="{157E165A-820B-4389-95C2-D144C86C88BF}" srcOrd="0" destOrd="0" presId="urn:microsoft.com/office/officeart/2005/8/layout/vList5"/>
    <dgm:cxn modelId="{73839682-C35F-477E-8121-F3C7F16D8DCF}" srcId="{BFC0D62D-52CD-4AA0-8228-8357034B1EA3}" destId="{83933DA5-4C39-4141-8B62-C3E994B494CC}" srcOrd="1" destOrd="0" parTransId="{BFDB154C-6C73-4BE1-872C-2EA058F3A748}" sibTransId="{3641E8DF-D697-43A0-8B72-982E848BB20B}"/>
    <dgm:cxn modelId="{E54DFA8D-2365-4EA2-96CA-F1CAB171D429}" srcId="{BFC0D62D-52CD-4AA0-8228-8357034B1EA3}" destId="{263D1401-E03A-45C3-A597-F91E506E308D}" srcOrd="0" destOrd="0" parTransId="{365D7659-4C2E-4416-8BC8-0062170F2BDF}" sibTransId="{4BA8BC71-B1AD-4B05-9960-7769489B232E}"/>
    <dgm:cxn modelId="{7FC2AF9D-4896-4806-9F6C-33895601F2FF}" type="presParOf" srcId="{0EF7AC98-D106-4CE8-BA6C-57F95AB02FE3}" destId="{E0F081FE-AC78-4E7E-B077-96601337B8AF}" srcOrd="0" destOrd="0" presId="urn:microsoft.com/office/officeart/2005/8/layout/vList5"/>
    <dgm:cxn modelId="{3282DE4C-AAEE-460F-AF80-C057FCA288D5}" type="presParOf" srcId="{E0F081FE-AC78-4E7E-B077-96601337B8AF}" destId="{1FCD48DA-7300-441D-AF22-90CEB7EE8063}" srcOrd="0" destOrd="0" presId="urn:microsoft.com/office/officeart/2005/8/layout/vList5"/>
    <dgm:cxn modelId="{940FB0D9-33D6-4CF2-9179-4C04A78E14CA}" type="presParOf" srcId="{0EF7AC98-D106-4CE8-BA6C-57F95AB02FE3}" destId="{2A9D4C0F-770E-4F0A-B643-6C8B13CC51E6}" srcOrd="1" destOrd="0" presId="urn:microsoft.com/office/officeart/2005/8/layout/vList5"/>
    <dgm:cxn modelId="{C53FA192-D9DF-49DD-9926-A17CFBE5E505}" type="presParOf" srcId="{0EF7AC98-D106-4CE8-BA6C-57F95AB02FE3}" destId="{5FC3FDE1-D2F0-4307-8CC2-27449C83D7C7}" srcOrd="2" destOrd="0" presId="urn:microsoft.com/office/officeart/2005/8/layout/vList5"/>
    <dgm:cxn modelId="{A9B3EFA6-8636-4DCF-AAEC-417CA1E5CCFE}" type="presParOf" srcId="{5FC3FDE1-D2F0-4307-8CC2-27449C83D7C7}" destId="{01313DEE-BD65-43A8-A77D-7EFD8A02A352}" srcOrd="0" destOrd="0" presId="urn:microsoft.com/office/officeart/2005/8/layout/vList5"/>
    <dgm:cxn modelId="{3436377A-4452-4CD1-9800-ADE056726D7F}" type="presParOf" srcId="{0EF7AC98-D106-4CE8-BA6C-57F95AB02FE3}" destId="{4678BA4B-67F1-430E-B8B2-DE3BD68B3FF4}" srcOrd="3" destOrd="0" presId="urn:microsoft.com/office/officeart/2005/8/layout/vList5"/>
    <dgm:cxn modelId="{093E16A8-F214-49C3-8833-5286BC3BBAAB}" type="presParOf" srcId="{0EF7AC98-D106-4CE8-BA6C-57F95AB02FE3}" destId="{352D9888-6D8A-4AE4-B7D4-61AC6A96965E}" srcOrd="4" destOrd="0" presId="urn:microsoft.com/office/officeart/2005/8/layout/vList5"/>
    <dgm:cxn modelId="{5C639AC5-74CC-415C-85D2-10DD19834010}" type="presParOf" srcId="{352D9888-6D8A-4AE4-B7D4-61AC6A96965E}" destId="{157E165A-820B-4389-95C2-D144C86C88B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F8330-8F97-4BE3-9B69-EB5B52D2272B}">
      <dsp:nvSpPr>
        <dsp:cNvPr id="0" name=""/>
        <dsp:cNvSpPr/>
      </dsp:nvSpPr>
      <dsp:spPr>
        <a:xfrm>
          <a:off x="0" y="32370"/>
          <a:ext cx="96012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Business Objectives</a:t>
          </a:r>
          <a:endParaRPr lang="en-IN" sz="2800" kern="1200"/>
        </a:p>
      </dsp:txBody>
      <dsp:txXfrm>
        <a:off x="31185" y="63555"/>
        <a:ext cx="9538830" cy="576449"/>
      </dsp:txXfrm>
    </dsp:sp>
    <dsp:sp modelId="{398A6D98-81E9-42D6-9187-3D6E401B0291}">
      <dsp:nvSpPr>
        <dsp:cNvPr id="0" name=""/>
        <dsp:cNvSpPr/>
      </dsp:nvSpPr>
      <dsp:spPr>
        <a:xfrm>
          <a:off x="0" y="751830"/>
          <a:ext cx="96012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Preparation</a:t>
          </a:r>
          <a:endParaRPr lang="en-IN" sz="2800" kern="1200"/>
        </a:p>
      </dsp:txBody>
      <dsp:txXfrm>
        <a:off x="31185" y="783015"/>
        <a:ext cx="9538830" cy="576449"/>
      </dsp:txXfrm>
    </dsp:sp>
    <dsp:sp modelId="{441704ED-ABF6-4C3F-9574-EBA35D0595CE}">
      <dsp:nvSpPr>
        <dsp:cNvPr id="0" name=""/>
        <dsp:cNvSpPr/>
      </dsp:nvSpPr>
      <dsp:spPr>
        <a:xfrm>
          <a:off x="0" y="1471290"/>
          <a:ext cx="96012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Analysis</a:t>
          </a:r>
          <a:endParaRPr lang="en-IN" sz="2800" kern="1200"/>
        </a:p>
      </dsp:txBody>
      <dsp:txXfrm>
        <a:off x="31185" y="1502475"/>
        <a:ext cx="9538830" cy="576449"/>
      </dsp:txXfrm>
    </dsp:sp>
    <dsp:sp modelId="{316449D9-1B42-4CA7-94A8-B8F7DF0035F3}">
      <dsp:nvSpPr>
        <dsp:cNvPr id="0" name=""/>
        <dsp:cNvSpPr/>
      </dsp:nvSpPr>
      <dsp:spPr>
        <a:xfrm>
          <a:off x="0" y="2190750"/>
          <a:ext cx="96012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Models</a:t>
          </a:r>
          <a:endParaRPr lang="en-IN" sz="2800" kern="1200"/>
        </a:p>
      </dsp:txBody>
      <dsp:txXfrm>
        <a:off x="31185" y="2221935"/>
        <a:ext cx="9538830" cy="576449"/>
      </dsp:txXfrm>
    </dsp:sp>
    <dsp:sp modelId="{81B04754-6D93-4E08-B39C-10A5187EFE97}">
      <dsp:nvSpPr>
        <dsp:cNvPr id="0" name=""/>
        <dsp:cNvSpPr/>
      </dsp:nvSpPr>
      <dsp:spPr>
        <a:xfrm>
          <a:off x="0" y="2910210"/>
          <a:ext cx="96012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Insights</a:t>
          </a:r>
          <a:endParaRPr lang="en-IN" sz="2800" kern="1200"/>
        </a:p>
      </dsp:txBody>
      <dsp:txXfrm>
        <a:off x="31185" y="2941395"/>
        <a:ext cx="9538830" cy="5764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D48DA-7300-441D-AF22-90CEB7EE8063}">
      <dsp:nvSpPr>
        <dsp:cNvPr id="0" name=""/>
        <dsp:cNvSpPr/>
      </dsp:nvSpPr>
      <dsp:spPr>
        <a:xfrm>
          <a:off x="1774079" y="1748"/>
          <a:ext cx="6026081" cy="11541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Identify important factors leading to approval of giving customer a home loan</a:t>
          </a:r>
          <a:endParaRPr lang="en-IN" sz="2400" kern="1200" dirty="0"/>
        </a:p>
      </dsp:txBody>
      <dsp:txXfrm>
        <a:off x="1830421" y="58090"/>
        <a:ext cx="5913397" cy="1041478"/>
      </dsp:txXfrm>
    </dsp:sp>
    <dsp:sp modelId="{01313DEE-BD65-43A8-A77D-7EFD8A02A352}">
      <dsp:nvSpPr>
        <dsp:cNvPr id="0" name=""/>
        <dsp:cNvSpPr/>
      </dsp:nvSpPr>
      <dsp:spPr>
        <a:xfrm>
          <a:off x="1804979" y="1201477"/>
          <a:ext cx="5991240" cy="11541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Check if average loan amount is same across Gender, Marital Status etc. </a:t>
          </a:r>
        </a:p>
      </dsp:txBody>
      <dsp:txXfrm>
        <a:off x="1861321" y="1257819"/>
        <a:ext cx="5878556" cy="1041478"/>
      </dsp:txXfrm>
    </dsp:sp>
    <dsp:sp modelId="{157E165A-820B-4389-95C2-D144C86C88BF}">
      <dsp:nvSpPr>
        <dsp:cNvPr id="0" name=""/>
        <dsp:cNvSpPr/>
      </dsp:nvSpPr>
      <dsp:spPr>
        <a:xfrm>
          <a:off x="1774079" y="2413347"/>
          <a:ext cx="6053041" cy="11541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Provide insights about trend of properties in the sanction of home loan</a:t>
          </a:r>
          <a:r>
            <a:rPr lang="en-US" sz="2900" kern="1200" dirty="0"/>
            <a:t>	</a:t>
          </a:r>
          <a:endParaRPr lang="en-IN" sz="2900" kern="1200" dirty="0"/>
        </a:p>
      </dsp:txBody>
      <dsp:txXfrm>
        <a:off x="1830421" y="2469689"/>
        <a:ext cx="5940357" cy="1041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88BA5-2109-42E5-B646-923EB518452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EE7FD-29A7-44E7-B797-CB58EC77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EE7FD-29A7-44E7-B797-CB58EC7751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EE7FD-29A7-44E7-B797-CB58EC7751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50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EE7FD-29A7-44E7-B797-CB58EC7751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7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00285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2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02224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5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8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8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455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13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75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433484"/>
            <a:ext cx="8144134" cy="1673295"/>
          </a:xfrm>
        </p:spPr>
        <p:txBody>
          <a:bodyPr/>
          <a:lstStyle/>
          <a:p>
            <a:r>
              <a:rPr lang="en-US" dirty="0"/>
              <a:t>Home Loan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95600"/>
            <a:ext cx="7300456" cy="2362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</a:p>
          <a:p>
            <a:r>
              <a:rPr lang="en-US" dirty="0"/>
              <a:t>		Submitted By: Krishna Gopal Goswami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192" y="3029719"/>
            <a:ext cx="1952625" cy="781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718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</a:t>
            </a:r>
            <a:r>
              <a:rPr lang="en-US" dirty="0" err="1"/>
              <a:t>NaNs</a:t>
            </a:r>
            <a:r>
              <a:rPr lang="en-US" dirty="0"/>
              <a:t>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/>
          <a:lstStyle/>
          <a:p>
            <a:r>
              <a:rPr lang="en-US" sz="2400" b="1" dirty="0"/>
              <a:t>Impute </a:t>
            </a:r>
            <a:r>
              <a:rPr lang="en-US" sz="2400" b="1" dirty="0" err="1"/>
              <a:t>Credit_History</a:t>
            </a:r>
            <a:r>
              <a:rPr lang="en-US" sz="2400" b="1" dirty="0"/>
              <a:t>:</a:t>
            </a:r>
            <a:r>
              <a:rPr lang="en-US" sz="2400" dirty="0"/>
              <a:t> The missing values in </a:t>
            </a:r>
            <a:r>
              <a:rPr lang="en-US" sz="2400" dirty="0" err="1"/>
              <a:t>Credit_History</a:t>
            </a:r>
            <a:r>
              <a:rPr lang="en-US" sz="2400" dirty="0"/>
              <a:t> is imputed with 1, as Percentage of </a:t>
            </a:r>
            <a:r>
              <a:rPr lang="en-US" sz="2400" dirty="0" err="1"/>
              <a:t>Credit_History</a:t>
            </a:r>
            <a:r>
              <a:rPr lang="en-US" sz="2400" dirty="0"/>
              <a:t>=1 is higher than that of </a:t>
            </a:r>
            <a:r>
              <a:rPr lang="en-US" sz="2400" dirty="0" err="1"/>
              <a:t>Credit_History</a:t>
            </a:r>
            <a:r>
              <a:rPr lang="en-US" sz="2400" dirty="0"/>
              <a:t>=0.</a:t>
            </a:r>
          </a:p>
          <a:p>
            <a:pPr marL="0" indent="0">
              <a:buNone/>
            </a:pPr>
            <a:r>
              <a:rPr lang="en-US" sz="2000" dirty="0"/>
              <a:t>Breakup of </a:t>
            </a:r>
            <a:r>
              <a:rPr lang="en-US" sz="2000" dirty="0" err="1"/>
              <a:t>Credit_History</a:t>
            </a:r>
            <a:r>
              <a:rPr lang="en-US" sz="2000" dirty="0"/>
              <a:t> 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Impute Self-Employed:</a:t>
            </a:r>
            <a:r>
              <a:rPr lang="en-US" sz="2400" dirty="0"/>
              <a:t> The missing values in </a:t>
            </a:r>
            <a:r>
              <a:rPr lang="en-US" sz="2400" dirty="0" err="1"/>
              <a:t>Self_Employed</a:t>
            </a:r>
            <a:r>
              <a:rPr lang="en-US" sz="2400" dirty="0"/>
              <a:t> is imputed with No, as Percentage of </a:t>
            </a:r>
            <a:r>
              <a:rPr lang="en-US" sz="2400" dirty="0" err="1"/>
              <a:t>Self_Employed</a:t>
            </a:r>
            <a:r>
              <a:rPr lang="en-US" sz="2400" dirty="0"/>
              <a:t>=No is higher than that of </a:t>
            </a:r>
            <a:r>
              <a:rPr lang="en-US" sz="2400" dirty="0" err="1"/>
              <a:t>Self_Employed</a:t>
            </a:r>
            <a:r>
              <a:rPr lang="en-US" sz="2400" dirty="0"/>
              <a:t>=Yes.</a:t>
            </a:r>
          </a:p>
          <a:p>
            <a:pPr marL="0" indent="0">
              <a:buNone/>
            </a:pPr>
            <a:r>
              <a:rPr lang="en-US" sz="2000" dirty="0"/>
              <a:t>Breakup of </a:t>
            </a:r>
            <a:r>
              <a:rPr lang="en-US" sz="2000" dirty="0" err="1"/>
              <a:t>Self_Employed</a:t>
            </a:r>
            <a:r>
              <a:rPr lang="en-US" sz="2000" dirty="0"/>
              <a:t> is: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896436"/>
              </p:ext>
            </p:extLst>
          </p:nvPr>
        </p:nvGraphicFramePr>
        <p:xfrm>
          <a:off x="4201870" y="5570580"/>
          <a:ext cx="3042267" cy="841839"/>
        </p:xfrm>
        <a:graphic>
          <a:graphicData uri="http://schemas.openxmlformats.org/drawingml/2006/table">
            <a:tbl>
              <a:tblPr/>
              <a:tblGrid>
                <a:gridCol w="1548791">
                  <a:extLst>
                    <a:ext uri="{9D8B030D-6E8A-4147-A177-3AD203B41FA5}">
                      <a16:colId xmlns:a16="http://schemas.microsoft.com/office/drawing/2014/main" val="3173037176"/>
                    </a:ext>
                  </a:extLst>
                </a:gridCol>
                <a:gridCol w="619516">
                  <a:extLst>
                    <a:ext uri="{9D8B030D-6E8A-4147-A177-3AD203B41FA5}">
                      <a16:colId xmlns:a16="http://schemas.microsoft.com/office/drawing/2014/main" val="752763966"/>
                    </a:ext>
                  </a:extLst>
                </a:gridCol>
                <a:gridCol w="873960">
                  <a:extLst>
                    <a:ext uri="{9D8B030D-6E8A-4147-A177-3AD203B41FA5}">
                      <a16:colId xmlns:a16="http://schemas.microsoft.com/office/drawing/2014/main" val="3860356007"/>
                    </a:ext>
                  </a:extLst>
                </a:gridCol>
              </a:tblGrid>
              <a:tr h="280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Self_Employed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922843"/>
                  </a:ext>
                </a:extLst>
              </a:tr>
              <a:tr h="280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911483"/>
                  </a:ext>
                </a:extLst>
              </a:tr>
              <a:tr h="280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3001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28667"/>
              </p:ext>
            </p:extLst>
          </p:nvPr>
        </p:nvGraphicFramePr>
        <p:xfrm>
          <a:off x="4201870" y="2782698"/>
          <a:ext cx="3042267" cy="809652"/>
        </p:xfrm>
        <a:graphic>
          <a:graphicData uri="http://schemas.openxmlformats.org/drawingml/2006/table">
            <a:tbl>
              <a:tblPr/>
              <a:tblGrid>
                <a:gridCol w="1242966">
                  <a:extLst>
                    <a:ext uri="{9D8B030D-6E8A-4147-A177-3AD203B41FA5}">
                      <a16:colId xmlns:a16="http://schemas.microsoft.com/office/drawing/2014/main" val="3119360712"/>
                    </a:ext>
                  </a:extLst>
                </a:gridCol>
                <a:gridCol w="663677">
                  <a:extLst>
                    <a:ext uri="{9D8B030D-6E8A-4147-A177-3AD203B41FA5}">
                      <a16:colId xmlns:a16="http://schemas.microsoft.com/office/drawing/2014/main" val="1238668982"/>
                    </a:ext>
                  </a:extLst>
                </a:gridCol>
                <a:gridCol w="1135624">
                  <a:extLst>
                    <a:ext uri="{9D8B030D-6E8A-4147-A177-3AD203B41FA5}">
                      <a16:colId xmlns:a16="http://schemas.microsoft.com/office/drawing/2014/main" val="196317008"/>
                    </a:ext>
                  </a:extLst>
                </a:gridCol>
              </a:tblGrid>
              <a:tr h="269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Credit_History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805248"/>
                  </a:ext>
                </a:extLst>
              </a:tr>
              <a:tr h="269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515016"/>
                  </a:ext>
                </a:extLst>
              </a:tr>
              <a:tr h="269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25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28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</a:t>
            </a:r>
            <a:r>
              <a:rPr lang="en-US" dirty="0" err="1"/>
              <a:t>NaNs</a:t>
            </a:r>
            <a:r>
              <a:rPr lang="en-US" dirty="0"/>
              <a:t>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/>
          <a:lstStyle/>
          <a:p>
            <a:r>
              <a:rPr lang="en-US" sz="2400" b="1" dirty="0"/>
              <a:t>Impute </a:t>
            </a:r>
            <a:r>
              <a:rPr lang="en-US" sz="2400" b="1" dirty="0" err="1"/>
              <a:t>Credit_History</a:t>
            </a:r>
            <a:r>
              <a:rPr lang="en-US" sz="2400" b="1" dirty="0"/>
              <a:t>:</a:t>
            </a:r>
            <a:r>
              <a:rPr lang="en-US" sz="2400" dirty="0"/>
              <a:t> The missing values in </a:t>
            </a:r>
            <a:r>
              <a:rPr lang="en-US" sz="2400" dirty="0" err="1"/>
              <a:t>Credit_History</a:t>
            </a:r>
            <a:r>
              <a:rPr lang="en-US" sz="2400" dirty="0"/>
              <a:t> is imputed with 1, as Percentage of </a:t>
            </a:r>
            <a:r>
              <a:rPr lang="en-US" sz="2400" dirty="0" err="1"/>
              <a:t>Credit_Hisoty</a:t>
            </a:r>
            <a:r>
              <a:rPr lang="en-US" sz="2400" dirty="0"/>
              <a:t>=1 is higher than that of </a:t>
            </a:r>
            <a:r>
              <a:rPr lang="en-US" sz="2400" dirty="0" err="1"/>
              <a:t>Credit_History</a:t>
            </a:r>
            <a:r>
              <a:rPr lang="en-US" sz="2400" dirty="0"/>
              <a:t>=0.</a:t>
            </a:r>
          </a:p>
          <a:p>
            <a:pPr marL="0" indent="0">
              <a:buNone/>
            </a:pPr>
            <a:r>
              <a:rPr lang="en-US" sz="2000" dirty="0"/>
              <a:t>Breakup of </a:t>
            </a:r>
            <a:r>
              <a:rPr lang="en-US" sz="2000" dirty="0" err="1"/>
              <a:t>Credit_History</a:t>
            </a:r>
            <a:r>
              <a:rPr lang="en-US" sz="2000" dirty="0"/>
              <a:t> 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b="1" dirty="0"/>
          </a:p>
          <a:p>
            <a:r>
              <a:rPr lang="en-US" sz="2400" b="1" dirty="0"/>
              <a:t>Impute </a:t>
            </a:r>
            <a:r>
              <a:rPr lang="en-US" sz="2400" b="1" dirty="0" err="1"/>
              <a:t>Loan_Amount_Term</a:t>
            </a:r>
            <a:r>
              <a:rPr lang="en-US" sz="2400" b="1" dirty="0"/>
              <a:t>:</a:t>
            </a:r>
            <a:r>
              <a:rPr lang="en-US" sz="2400" dirty="0"/>
              <a:t> The missing values in </a:t>
            </a:r>
            <a:r>
              <a:rPr lang="en-US" sz="2400" dirty="0" err="1"/>
              <a:t>Loan_Amount_Term</a:t>
            </a:r>
            <a:r>
              <a:rPr lang="en-US" sz="2400" dirty="0"/>
              <a:t> is imputed with mean value.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43034" y="3142915"/>
          <a:ext cx="3042267" cy="809652"/>
        </p:xfrm>
        <a:graphic>
          <a:graphicData uri="http://schemas.openxmlformats.org/drawingml/2006/table">
            <a:tbl>
              <a:tblPr/>
              <a:tblGrid>
                <a:gridCol w="1242966">
                  <a:extLst>
                    <a:ext uri="{9D8B030D-6E8A-4147-A177-3AD203B41FA5}">
                      <a16:colId xmlns:a16="http://schemas.microsoft.com/office/drawing/2014/main" val="3119360712"/>
                    </a:ext>
                  </a:extLst>
                </a:gridCol>
                <a:gridCol w="663677">
                  <a:extLst>
                    <a:ext uri="{9D8B030D-6E8A-4147-A177-3AD203B41FA5}">
                      <a16:colId xmlns:a16="http://schemas.microsoft.com/office/drawing/2014/main" val="1238668982"/>
                    </a:ext>
                  </a:extLst>
                </a:gridCol>
                <a:gridCol w="1135624">
                  <a:extLst>
                    <a:ext uri="{9D8B030D-6E8A-4147-A177-3AD203B41FA5}">
                      <a16:colId xmlns:a16="http://schemas.microsoft.com/office/drawing/2014/main" val="196317008"/>
                    </a:ext>
                  </a:extLst>
                </a:gridCol>
              </a:tblGrid>
              <a:tr h="269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Credit_History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805248"/>
                  </a:ext>
                </a:extLst>
              </a:tr>
              <a:tr h="269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515016"/>
                  </a:ext>
                </a:extLst>
              </a:tr>
              <a:tr h="269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25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00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Outliers)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/>
          <a:lstStyle/>
          <a:p>
            <a:r>
              <a:rPr lang="en-US" sz="2400" b="1" dirty="0"/>
              <a:t>Remove Outlier for </a:t>
            </a:r>
            <a:r>
              <a:rPr lang="en-US" sz="2400" b="1" dirty="0" err="1"/>
              <a:t>ApplicantIncome</a:t>
            </a:r>
            <a:r>
              <a:rPr lang="en-US" sz="2400" b="1" dirty="0"/>
              <a:t>: </a:t>
            </a:r>
            <a:r>
              <a:rPr lang="en-US" sz="2400" dirty="0"/>
              <a:t>There are 7 records with </a:t>
            </a:r>
            <a:r>
              <a:rPr lang="en-US" sz="2400" dirty="0" err="1"/>
              <a:t>ApplicantIncome</a:t>
            </a:r>
            <a:r>
              <a:rPr lang="en-US" sz="2400" dirty="0"/>
              <a:t> &gt; 25000. They are removed as part of data cleaning. Box plot and Histogram is shown below for reference: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55" y="2966063"/>
            <a:ext cx="4808897" cy="3626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606" y="2966062"/>
            <a:ext cx="5143193" cy="37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2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Outliers)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/>
          <a:lstStyle/>
          <a:p>
            <a:r>
              <a:rPr lang="en-US" sz="2400" b="1" dirty="0"/>
              <a:t>Remove Outlier for </a:t>
            </a:r>
            <a:r>
              <a:rPr lang="en-US" sz="2400" b="1" dirty="0" err="1"/>
              <a:t>CoapplicantIncome</a:t>
            </a:r>
            <a:r>
              <a:rPr lang="en-US" sz="2400" b="1" dirty="0"/>
              <a:t>: </a:t>
            </a:r>
            <a:r>
              <a:rPr lang="en-US" sz="2400" dirty="0"/>
              <a:t>There are 6 records with </a:t>
            </a:r>
            <a:r>
              <a:rPr lang="en-US" sz="2400" dirty="0" err="1"/>
              <a:t>CoapplicantIncome</a:t>
            </a:r>
            <a:r>
              <a:rPr lang="en-US" sz="2400" dirty="0"/>
              <a:t> &gt; 9000. They are removed as part of data cleaning. Box plot and Histogram is shown below for reference: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24" y="3111911"/>
            <a:ext cx="4226489" cy="34806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11910"/>
            <a:ext cx="4478594" cy="33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64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Outliers)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/>
          <a:lstStyle/>
          <a:p>
            <a:r>
              <a:rPr lang="en-US" sz="2400" b="1" dirty="0"/>
              <a:t>Remove Outlier for </a:t>
            </a:r>
            <a:r>
              <a:rPr lang="en-US" sz="2400" b="1" dirty="0" err="1"/>
              <a:t>LoanAmount</a:t>
            </a:r>
            <a:r>
              <a:rPr lang="en-US" sz="2400" b="1" dirty="0"/>
              <a:t>: </a:t>
            </a:r>
            <a:r>
              <a:rPr lang="en-US" sz="2400" dirty="0"/>
              <a:t>There are 3 records with </a:t>
            </a:r>
            <a:r>
              <a:rPr lang="en-US" sz="2400" dirty="0" err="1"/>
              <a:t>LoanAmount</a:t>
            </a:r>
            <a:r>
              <a:rPr lang="en-US" sz="2400" dirty="0"/>
              <a:t> &gt; 500 thousands. They are removed as part of data cleaning. Box plot and Histogram is shown below for reference: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64" y="3487687"/>
            <a:ext cx="4728855" cy="3104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667" y="3487687"/>
            <a:ext cx="4859133" cy="310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77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8428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Dependency of Loan Status in Credit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per sample data, customers with </a:t>
            </a:r>
            <a:r>
              <a:rPr lang="en-US" sz="2400" dirty="0" err="1"/>
              <a:t>Credit_History</a:t>
            </a:r>
            <a:r>
              <a:rPr lang="en-US" sz="2400" dirty="0"/>
              <a:t>=Y have higher percentage of </a:t>
            </a:r>
            <a:r>
              <a:rPr lang="en-US" sz="2400" dirty="0" err="1"/>
              <a:t>Loan_Approved</a:t>
            </a:r>
            <a:r>
              <a:rPr lang="en-US" sz="2400" dirty="0"/>
              <a:t> = Y.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Chi-Square test is executed to validate the same statistically. As Chi-Square Value is higher and p value &lt; 0.05, so we can infer that there is significant dependency between </a:t>
            </a:r>
            <a:r>
              <a:rPr lang="en-US" sz="2400" dirty="0" err="1"/>
              <a:t>Credit_History</a:t>
            </a:r>
            <a:r>
              <a:rPr lang="en-US" sz="2400" dirty="0"/>
              <a:t> and </a:t>
            </a:r>
            <a:r>
              <a:rPr lang="en-US" sz="2400" dirty="0" err="1"/>
              <a:t>Loan_Status</a:t>
            </a:r>
            <a:r>
              <a:rPr lang="en-US" sz="2400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06935"/>
              </p:ext>
            </p:extLst>
          </p:nvPr>
        </p:nvGraphicFramePr>
        <p:xfrm>
          <a:off x="1268362" y="3166960"/>
          <a:ext cx="5619134" cy="1165125"/>
        </p:xfrm>
        <a:graphic>
          <a:graphicData uri="http://schemas.openxmlformats.org/drawingml/2006/table">
            <a:tbl>
              <a:tblPr/>
              <a:tblGrid>
                <a:gridCol w="2319824">
                  <a:extLst>
                    <a:ext uri="{9D8B030D-6E8A-4147-A177-3AD203B41FA5}">
                      <a16:colId xmlns:a16="http://schemas.microsoft.com/office/drawing/2014/main" val="2667992613"/>
                    </a:ext>
                  </a:extLst>
                </a:gridCol>
                <a:gridCol w="1099770">
                  <a:extLst>
                    <a:ext uri="{9D8B030D-6E8A-4147-A177-3AD203B41FA5}">
                      <a16:colId xmlns:a16="http://schemas.microsoft.com/office/drawing/2014/main" val="4203175953"/>
                    </a:ext>
                  </a:extLst>
                </a:gridCol>
                <a:gridCol w="1099770">
                  <a:extLst>
                    <a:ext uri="{9D8B030D-6E8A-4147-A177-3AD203B41FA5}">
                      <a16:colId xmlns:a16="http://schemas.microsoft.com/office/drawing/2014/main" val="2370735955"/>
                    </a:ext>
                  </a:extLst>
                </a:gridCol>
                <a:gridCol w="1099770">
                  <a:extLst>
                    <a:ext uri="{9D8B030D-6E8A-4147-A177-3AD203B41FA5}">
                      <a16:colId xmlns:a16="http://schemas.microsoft.com/office/drawing/2014/main" val="4157488436"/>
                    </a:ext>
                  </a:extLst>
                </a:gridCol>
              </a:tblGrid>
              <a:tr h="233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Loan_Status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682061"/>
                  </a:ext>
                </a:extLst>
              </a:tr>
              <a:tr h="233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Credit_History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353496"/>
                  </a:ext>
                </a:extLst>
              </a:tr>
              <a:tr h="233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456054"/>
                  </a:ext>
                </a:extLst>
              </a:tr>
              <a:tr h="233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25686"/>
                  </a:ext>
                </a:extLst>
              </a:tr>
              <a:tr h="233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5808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362" y="5799293"/>
            <a:ext cx="8819534" cy="8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05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</a:t>
            </a:r>
            <a:r>
              <a:rPr lang="en-US" dirty="0" err="1"/>
              <a:t>Avg</a:t>
            </a:r>
            <a:r>
              <a:rPr lang="en-US" dirty="0"/>
              <a:t> Loan Amount is same across different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Mean Loan Amount of Men is higher than the </a:t>
            </a:r>
          </a:p>
          <a:p>
            <a:pPr marL="0" indent="0">
              <a:buNone/>
            </a:pPr>
            <a:r>
              <a:rPr lang="en-US" sz="2400" dirty="0"/>
              <a:t>mean of Female</a:t>
            </a:r>
          </a:p>
          <a:p>
            <a:r>
              <a:rPr lang="en-US" sz="2400" dirty="0"/>
              <a:t> Visualize via boxplot how far apart the means</a:t>
            </a:r>
          </a:p>
          <a:p>
            <a:pPr marL="0" indent="0">
              <a:buNone/>
            </a:pPr>
            <a:r>
              <a:rPr lang="en-US" sz="2400" dirty="0"/>
              <a:t>from each other</a:t>
            </a:r>
          </a:p>
          <a:p>
            <a:r>
              <a:rPr lang="en-US" sz="2400" dirty="0"/>
              <a:t> Run </a:t>
            </a:r>
            <a:r>
              <a:rPr lang="en-US" sz="2400" dirty="0" err="1"/>
              <a:t>Anova</a:t>
            </a:r>
            <a:r>
              <a:rPr lang="en-US" sz="2400" dirty="0"/>
              <a:t> F-Test to validate it statistically.</a:t>
            </a:r>
          </a:p>
          <a:p>
            <a:pPr marL="0" indent="0">
              <a:buNone/>
            </a:pPr>
            <a:r>
              <a:rPr lang="en-US" sz="2400" dirty="0"/>
              <a:t>As F-Statistic is high (10.57) and p-value</a:t>
            </a:r>
          </a:p>
          <a:p>
            <a:pPr marL="0" indent="0">
              <a:buNone/>
            </a:pPr>
            <a:r>
              <a:rPr lang="en-US" sz="2400" dirty="0"/>
              <a:t>is 0.00122(which is &lt; 0.05), so it can be inferred</a:t>
            </a:r>
          </a:p>
          <a:p>
            <a:pPr marL="0" indent="0">
              <a:buNone/>
            </a:pPr>
            <a:r>
              <a:rPr lang="en-US" sz="2400" dirty="0"/>
              <a:t>that there is relationship between Loan Amount</a:t>
            </a:r>
          </a:p>
          <a:p>
            <a:pPr marL="0" indent="0">
              <a:buNone/>
            </a:pPr>
            <a:r>
              <a:rPr lang="en-US" sz="2400" dirty="0"/>
              <a:t>and Gender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49580"/>
              </p:ext>
            </p:extLst>
          </p:nvPr>
        </p:nvGraphicFramePr>
        <p:xfrm>
          <a:off x="8169581" y="1825625"/>
          <a:ext cx="2567244" cy="1320874"/>
        </p:xfrm>
        <a:graphic>
          <a:graphicData uri="http://schemas.openxmlformats.org/drawingml/2006/table">
            <a:tbl>
              <a:tblPr/>
              <a:tblGrid>
                <a:gridCol w="738444">
                  <a:extLst>
                    <a:ext uri="{9D8B030D-6E8A-4147-A177-3AD203B41FA5}">
                      <a16:colId xmlns:a16="http://schemas.microsoft.com/office/drawing/2014/main" val="103274808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91135390"/>
                    </a:ext>
                  </a:extLst>
                </a:gridCol>
              </a:tblGrid>
              <a:tr h="6522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 Amount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 thousands)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526"/>
                  </a:ext>
                </a:extLst>
              </a:tr>
              <a:tr h="217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980228"/>
                  </a:ext>
                </a:extLst>
              </a:tr>
              <a:tr h="217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680463"/>
                  </a:ext>
                </a:extLst>
              </a:tr>
              <a:tr h="217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32786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550" y="3391130"/>
            <a:ext cx="4399250" cy="27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9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</a:t>
            </a:r>
            <a:r>
              <a:rPr lang="en-US" dirty="0" err="1"/>
              <a:t>Avg</a:t>
            </a:r>
            <a:r>
              <a:rPr lang="en-US" dirty="0"/>
              <a:t> Loan Amount is same for Married and Un-married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Mean Loan Amount of Married customers is </a:t>
            </a:r>
          </a:p>
          <a:p>
            <a:pPr marL="0" indent="0">
              <a:buNone/>
            </a:pPr>
            <a:r>
              <a:rPr lang="en-US" sz="2400" dirty="0"/>
              <a:t>higher than the mean of Unmarried</a:t>
            </a:r>
          </a:p>
          <a:p>
            <a:r>
              <a:rPr lang="en-US" sz="2400" dirty="0"/>
              <a:t> Visualize via boxplot how far apart the means</a:t>
            </a:r>
          </a:p>
          <a:p>
            <a:pPr marL="0" indent="0">
              <a:buNone/>
            </a:pPr>
            <a:r>
              <a:rPr lang="en-US" sz="2400" dirty="0"/>
              <a:t>from each other</a:t>
            </a:r>
          </a:p>
          <a:p>
            <a:r>
              <a:rPr lang="en-US" sz="2400" dirty="0"/>
              <a:t> Run </a:t>
            </a:r>
            <a:r>
              <a:rPr lang="en-US" sz="2400" dirty="0" err="1"/>
              <a:t>Anova</a:t>
            </a:r>
            <a:r>
              <a:rPr lang="en-US" sz="2400" dirty="0"/>
              <a:t> F-Test to validate it statistically.</a:t>
            </a:r>
          </a:p>
          <a:p>
            <a:pPr marL="0" indent="0">
              <a:buNone/>
            </a:pPr>
            <a:r>
              <a:rPr lang="en-US" sz="2400" dirty="0"/>
              <a:t>As F-Statistic is high (13.15) and p-value</a:t>
            </a:r>
          </a:p>
          <a:p>
            <a:pPr marL="0" indent="0">
              <a:buNone/>
            </a:pPr>
            <a:r>
              <a:rPr lang="en-US" sz="2400" dirty="0"/>
              <a:t>is 0.000312(which is &lt; 0.05), so it can be inferred</a:t>
            </a:r>
          </a:p>
          <a:p>
            <a:pPr marL="0" indent="0">
              <a:buNone/>
            </a:pPr>
            <a:r>
              <a:rPr lang="en-US" sz="2400" dirty="0"/>
              <a:t>that there is relationship between Loan Amount</a:t>
            </a:r>
          </a:p>
          <a:p>
            <a:pPr marL="0" indent="0">
              <a:buNone/>
            </a:pPr>
            <a:r>
              <a:rPr lang="en-US" sz="2400" dirty="0"/>
              <a:t>and Married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71743"/>
              </p:ext>
            </p:extLst>
          </p:nvPr>
        </p:nvGraphicFramePr>
        <p:xfrm>
          <a:off x="8169581" y="1825625"/>
          <a:ext cx="2567244" cy="1320874"/>
        </p:xfrm>
        <a:graphic>
          <a:graphicData uri="http://schemas.openxmlformats.org/drawingml/2006/table">
            <a:tbl>
              <a:tblPr/>
              <a:tblGrid>
                <a:gridCol w="738444">
                  <a:extLst>
                    <a:ext uri="{9D8B030D-6E8A-4147-A177-3AD203B41FA5}">
                      <a16:colId xmlns:a16="http://schemas.microsoft.com/office/drawing/2014/main" val="103274808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91135390"/>
                    </a:ext>
                  </a:extLst>
                </a:gridCol>
              </a:tblGrid>
              <a:tr h="6522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 Amount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 thousands)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526"/>
                  </a:ext>
                </a:extLst>
              </a:tr>
              <a:tr h="217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980228"/>
                  </a:ext>
                </a:extLst>
              </a:tr>
              <a:tr h="217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680463"/>
                  </a:ext>
                </a:extLst>
              </a:tr>
              <a:tr h="217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327867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690" y="3595688"/>
            <a:ext cx="4409768" cy="271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23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288138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15018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916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following independent categorical variables as input</a:t>
            </a:r>
          </a:p>
          <a:p>
            <a:pPr lvl="1"/>
            <a:r>
              <a:rPr lang="en-US" sz="2000" dirty="0"/>
              <a:t>Gender, Married, Education, </a:t>
            </a:r>
            <a:r>
              <a:rPr lang="en-US" sz="2000" dirty="0" err="1"/>
              <a:t>Self_Employed</a:t>
            </a:r>
            <a:r>
              <a:rPr lang="en-US" sz="2000" dirty="0"/>
              <a:t>, </a:t>
            </a:r>
            <a:r>
              <a:rPr lang="en-US" sz="2000" dirty="0" err="1"/>
              <a:t>Credit_History</a:t>
            </a:r>
            <a:r>
              <a:rPr lang="en-US" sz="2000" dirty="0"/>
              <a:t>, </a:t>
            </a:r>
          </a:p>
          <a:p>
            <a:pPr marL="530352" lvl="1" indent="0">
              <a:buNone/>
            </a:pPr>
            <a:r>
              <a:rPr lang="en-US" sz="2000" dirty="0"/>
              <a:t>      and </a:t>
            </a:r>
            <a:r>
              <a:rPr lang="en-US" sz="2000" dirty="0" err="1"/>
              <a:t>Property_Area</a:t>
            </a:r>
            <a:endParaRPr lang="en-US" sz="2000" dirty="0"/>
          </a:p>
          <a:p>
            <a:pPr lvl="1"/>
            <a:r>
              <a:rPr lang="en-US" sz="2000" dirty="0"/>
              <a:t>Converted them to numerical variable via dummy coding</a:t>
            </a:r>
          </a:p>
          <a:p>
            <a:pPr lvl="1"/>
            <a:r>
              <a:rPr lang="en-US" sz="2000" dirty="0"/>
              <a:t>Created Train and Test data set </a:t>
            </a:r>
          </a:p>
          <a:p>
            <a:pPr lvl="1"/>
            <a:r>
              <a:rPr lang="en-US" sz="2000" dirty="0" err="1"/>
              <a:t>Loan_Status</a:t>
            </a:r>
            <a:r>
              <a:rPr lang="en-US" sz="2000" dirty="0"/>
              <a:t> is dependent variable</a:t>
            </a:r>
          </a:p>
          <a:p>
            <a:pPr lvl="1"/>
            <a:r>
              <a:rPr lang="en-US" sz="2000" dirty="0"/>
              <a:t>Built Logistic Regression model and the</a:t>
            </a:r>
          </a:p>
          <a:p>
            <a:pPr marL="530352" lvl="1" indent="0">
              <a:buNone/>
            </a:pPr>
            <a:r>
              <a:rPr lang="en-US" sz="2000" dirty="0"/>
              <a:t>      values of co-</a:t>
            </a:r>
            <a:r>
              <a:rPr lang="en-US" sz="2000" dirty="0" err="1"/>
              <a:t>efficients</a:t>
            </a:r>
            <a:r>
              <a:rPr lang="en-US" sz="2000" dirty="0"/>
              <a:t> is mentioned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604" y="2286000"/>
            <a:ext cx="2500626" cy="40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99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81790"/>
          </a:xfrm>
        </p:spPr>
        <p:txBody>
          <a:bodyPr/>
          <a:lstStyle/>
          <a:p>
            <a:r>
              <a:rPr lang="en-US" dirty="0"/>
              <a:t>Logistic Regression Model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10820400" cy="3650105"/>
          </a:xfrm>
        </p:spPr>
        <p:txBody>
          <a:bodyPr/>
          <a:lstStyle/>
          <a:p>
            <a:r>
              <a:rPr lang="en-US" sz="2000" dirty="0"/>
              <a:t>ROCR chart is mentioned here</a:t>
            </a:r>
          </a:p>
          <a:p>
            <a:r>
              <a:rPr lang="en-US" sz="2000" dirty="0"/>
              <a:t> AUC score of the model is </a:t>
            </a:r>
            <a:r>
              <a:rPr lang="en-US" dirty="0"/>
              <a:t>0.70</a:t>
            </a:r>
          </a:p>
          <a:p>
            <a:r>
              <a:rPr lang="en-US" dirty="0"/>
              <a:t>Accuracy score of the model is 0.82</a:t>
            </a:r>
          </a:p>
          <a:p>
            <a:r>
              <a:rPr lang="en-US" dirty="0"/>
              <a:t>Confusion matrix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075" y="2286000"/>
            <a:ext cx="3971925" cy="266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399" y="4329197"/>
            <a:ext cx="4953312" cy="241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94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789590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Loan Approval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64182"/>
          </a:xfrm>
        </p:spPr>
        <p:txBody>
          <a:bodyPr/>
          <a:lstStyle/>
          <a:p>
            <a:r>
              <a:rPr lang="en-US" dirty="0"/>
              <a:t>Following properties of the customers have positive affect loan approval and the company can target more on customers with the following characteristics:</a:t>
            </a:r>
          </a:p>
          <a:p>
            <a:pPr lvl="1"/>
            <a:r>
              <a:rPr lang="en-US" dirty="0"/>
              <a:t>	Credit History = Yes</a:t>
            </a:r>
          </a:p>
          <a:p>
            <a:pPr lvl="1"/>
            <a:r>
              <a:rPr lang="en-US" dirty="0"/>
              <a:t>  	Education = Graduate</a:t>
            </a:r>
          </a:p>
          <a:p>
            <a:pPr lvl="1"/>
            <a:r>
              <a:rPr lang="en-US" dirty="0"/>
              <a:t> 	Married    = Yes</a:t>
            </a:r>
          </a:p>
          <a:p>
            <a:pPr lvl="1"/>
            <a:r>
              <a:rPr lang="en-US" dirty="0"/>
              <a:t> 	Property = Semi-Urban</a:t>
            </a:r>
          </a:p>
          <a:p>
            <a:endParaRPr lang="en-US" dirty="0"/>
          </a:p>
          <a:p>
            <a:r>
              <a:rPr lang="en-US" dirty="0"/>
              <a:t>We are able to predict Loan Approval Status with 82% accuracy based on our logistic regression model.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71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3275"/>
          </a:xfrm>
        </p:spPr>
        <p:txBody>
          <a:bodyPr/>
          <a:lstStyle/>
          <a:p>
            <a:r>
              <a:rPr lang="en-US" dirty="0"/>
              <a:t>			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			</a:t>
            </a:r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68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28409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91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0347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about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7592"/>
            <a:ext cx="10515600" cy="4424044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The dataset contains Loan Data of ~600 customers related to Home Loan.</a:t>
            </a:r>
          </a:p>
          <a:p>
            <a:r>
              <a:rPr lang="en-US" dirty="0"/>
              <a:t>Following fields are available in the dataset:</a:t>
            </a:r>
          </a:p>
          <a:p>
            <a:pPr lvl="1"/>
            <a:r>
              <a:rPr lang="en-US" dirty="0" err="1"/>
              <a:t>Loan_ID</a:t>
            </a:r>
            <a:r>
              <a:rPr lang="en-US" dirty="0"/>
              <a:t>: Unique loan Id of the customer</a:t>
            </a:r>
          </a:p>
          <a:p>
            <a:pPr lvl="1"/>
            <a:r>
              <a:rPr lang="en-US" dirty="0"/>
              <a:t>Gender: Male/Female</a:t>
            </a:r>
          </a:p>
          <a:p>
            <a:pPr lvl="1"/>
            <a:r>
              <a:rPr lang="en-US" dirty="0"/>
              <a:t>Married: Applicant is married or Not (Y/N)</a:t>
            </a:r>
          </a:p>
          <a:p>
            <a:pPr lvl="1"/>
            <a:r>
              <a:rPr lang="en-US" dirty="0"/>
              <a:t>Education: Education of the applicant</a:t>
            </a:r>
          </a:p>
          <a:p>
            <a:pPr lvl="1"/>
            <a:r>
              <a:rPr lang="en-US" dirty="0" err="1"/>
              <a:t>Self_Employed</a:t>
            </a:r>
            <a:r>
              <a:rPr lang="en-US" dirty="0"/>
              <a:t>: Is the customer Self-Employed (Y/N)</a:t>
            </a:r>
          </a:p>
          <a:p>
            <a:pPr lvl="1"/>
            <a:r>
              <a:rPr lang="en-US" dirty="0" err="1"/>
              <a:t>ApplicantIncome</a:t>
            </a:r>
            <a:r>
              <a:rPr lang="en-US" dirty="0"/>
              <a:t>: Income of the applicant</a:t>
            </a:r>
          </a:p>
          <a:p>
            <a:pPr lvl="1"/>
            <a:r>
              <a:rPr lang="en-US" dirty="0" err="1"/>
              <a:t>CoapplicantIncome</a:t>
            </a:r>
            <a:r>
              <a:rPr lang="en-US" dirty="0"/>
              <a:t>: Income of the co-applicant</a:t>
            </a:r>
          </a:p>
          <a:p>
            <a:pPr lvl="1"/>
            <a:r>
              <a:rPr lang="en-US" dirty="0" err="1"/>
              <a:t>LoanAmount</a:t>
            </a:r>
            <a:r>
              <a:rPr lang="en-US" dirty="0"/>
              <a:t>: Loan amount in thousands</a:t>
            </a:r>
          </a:p>
          <a:p>
            <a:pPr lvl="1"/>
            <a:r>
              <a:rPr lang="en-US" dirty="0" err="1"/>
              <a:t>Loan_Amount_Term</a:t>
            </a:r>
            <a:r>
              <a:rPr lang="en-US" dirty="0"/>
              <a:t>: Term Loan in months</a:t>
            </a:r>
          </a:p>
          <a:p>
            <a:pPr lvl="1"/>
            <a:r>
              <a:rPr lang="en-US" dirty="0" err="1"/>
              <a:t>Credit_History</a:t>
            </a:r>
            <a:r>
              <a:rPr lang="en-US" dirty="0"/>
              <a:t>: Whether Credit History meets Guidelines (Y/N)</a:t>
            </a:r>
          </a:p>
          <a:p>
            <a:pPr lvl="1"/>
            <a:r>
              <a:rPr lang="en-US" dirty="0" err="1"/>
              <a:t>Property_Area</a:t>
            </a:r>
            <a:r>
              <a:rPr lang="en-US" dirty="0"/>
              <a:t>: Urban/ Semi-Urban/ Rural</a:t>
            </a:r>
          </a:p>
          <a:p>
            <a:pPr lvl="1"/>
            <a:r>
              <a:rPr lang="en-US" dirty="0" err="1"/>
              <a:t>Loan_Status</a:t>
            </a:r>
            <a:r>
              <a:rPr lang="en-US" dirty="0"/>
              <a:t>: Loan is approved or not(Y/N)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7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19735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</a:t>
            </a:r>
            <a:r>
              <a:rPr lang="en-US" dirty="0" err="1"/>
              <a:t>NaNs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388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Blank (</a:t>
            </a:r>
            <a:r>
              <a:rPr lang="en-US" dirty="0" err="1"/>
              <a:t>NaNs</a:t>
            </a:r>
            <a:r>
              <a:rPr lang="en-US" dirty="0"/>
              <a:t>) values for some of the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Different techniques are used to impute the missing values, details are in next slides.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368288"/>
              </p:ext>
            </p:extLst>
          </p:nvPr>
        </p:nvGraphicFramePr>
        <p:xfrm>
          <a:off x="1297858" y="3072790"/>
          <a:ext cx="2330245" cy="2178861"/>
        </p:xfrm>
        <a:graphic>
          <a:graphicData uri="http://schemas.openxmlformats.org/drawingml/2006/table">
            <a:tbl>
              <a:tblPr/>
              <a:tblGrid>
                <a:gridCol w="1312607">
                  <a:extLst>
                    <a:ext uri="{9D8B030D-6E8A-4147-A177-3AD203B41FA5}">
                      <a16:colId xmlns:a16="http://schemas.microsoft.com/office/drawing/2014/main" val="3906368099"/>
                    </a:ext>
                  </a:extLst>
                </a:gridCol>
                <a:gridCol w="1017638">
                  <a:extLst>
                    <a:ext uri="{9D8B030D-6E8A-4147-A177-3AD203B41FA5}">
                      <a16:colId xmlns:a16="http://schemas.microsoft.com/office/drawing/2014/main" val="969815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Records with NaN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657198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74984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469017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Dependents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121296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Self_Employed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793348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LoanAmount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005922"/>
                  </a:ext>
                </a:extLst>
              </a:tr>
              <a:tr h="45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Loan_Amount_Term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863137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Credit_History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38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14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</a:t>
            </a:r>
            <a:r>
              <a:rPr lang="en-US" dirty="0" err="1"/>
              <a:t>NaNs</a:t>
            </a:r>
            <a:r>
              <a:rPr lang="en-US" dirty="0"/>
              <a:t>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9420"/>
          </a:xfrm>
        </p:spPr>
        <p:txBody>
          <a:bodyPr/>
          <a:lstStyle/>
          <a:p>
            <a:r>
              <a:rPr lang="en-US" sz="2400" b="1" dirty="0"/>
              <a:t>Impute Gender:</a:t>
            </a:r>
            <a:r>
              <a:rPr lang="en-US" sz="2400" dirty="0"/>
              <a:t> The missing values in Gender is imputed with Male, as Percentage of Male is much higher than that of Female.</a:t>
            </a:r>
          </a:p>
          <a:p>
            <a:pPr marL="0" indent="0">
              <a:buNone/>
            </a:pPr>
            <a:r>
              <a:rPr lang="en-US" sz="2000" dirty="0"/>
              <a:t>Breakup of Gender 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b="1" dirty="0"/>
          </a:p>
          <a:p>
            <a:r>
              <a:rPr lang="en-US" sz="2400" b="1" dirty="0"/>
              <a:t>Impute Married:</a:t>
            </a:r>
            <a:r>
              <a:rPr lang="en-US" sz="2400" dirty="0"/>
              <a:t> The missing values in Married is imputed with Yes, as Percentage of Married=Yes is higher than that of Married=No.</a:t>
            </a:r>
          </a:p>
          <a:p>
            <a:pPr marL="0" indent="0">
              <a:buNone/>
            </a:pPr>
            <a:r>
              <a:rPr lang="en-US" sz="2000" dirty="0"/>
              <a:t>Breakup of Married is: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89910"/>
              </p:ext>
            </p:extLst>
          </p:nvPr>
        </p:nvGraphicFramePr>
        <p:xfrm>
          <a:off x="838200" y="3241199"/>
          <a:ext cx="2534061" cy="760095"/>
        </p:xfrm>
        <a:graphic>
          <a:graphicData uri="http://schemas.openxmlformats.org/drawingml/2006/table">
            <a:tbl>
              <a:tblPr/>
              <a:tblGrid>
                <a:gridCol w="837996">
                  <a:extLst>
                    <a:ext uri="{9D8B030D-6E8A-4147-A177-3AD203B41FA5}">
                      <a16:colId xmlns:a16="http://schemas.microsoft.com/office/drawing/2014/main" val="3023270401"/>
                    </a:ext>
                  </a:extLst>
                </a:gridCol>
                <a:gridCol w="604684">
                  <a:extLst>
                    <a:ext uri="{9D8B030D-6E8A-4147-A177-3AD203B41FA5}">
                      <a16:colId xmlns:a16="http://schemas.microsoft.com/office/drawing/2014/main" val="850418368"/>
                    </a:ext>
                  </a:extLst>
                </a:gridCol>
                <a:gridCol w="1091381">
                  <a:extLst>
                    <a:ext uri="{9D8B030D-6E8A-4147-A177-3AD203B41FA5}">
                      <a16:colId xmlns:a16="http://schemas.microsoft.com/office/drawing/2014/main" val="3813740934"/>
                    </a:ext>
                  </a:extLst>
                </a:gridCol>
              </a:tblGrid>
              <a:tr h="25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25243"/>
                  </a:ext>
                </a:extLst>
              </a:tr>
              <a:tr h="25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114686"/>
                  </a:ext>
                </a:extLst>
              </a:tr>
              <a:tr h="25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41275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982303"/>
              </p:ext>
            </p:extLst>
          </p:nvPr>
        </p:nvGraphicFramePr>
        <p:xfrm>
          <a:off x="838200" y="5810262"/>
          <a:ext cx="2534061" cy="760095"/>
        </p:xfrm>
        <a:graphic>
          <a:graphicData uri="http://schemas.openxmlformats.org/drawingml/2006/table">
            <a:tbl>
              <a:tblPr/>
              <a:tblGrid>
                <a:gridCol w="814974">
                  <a:extLst>
                    <a:ext uri="{9D8B030D-6E8A-4147-A177-3AD203B41FA5}">
                      <a16:colId xmlns:a16="http://schemas.microsoft.com/office/drawing/2014/main" val="1573104598"/>
                    </a:ext>
                  </a:extLst>
                </a:gridCol>
                <a:gridCol w="713103">
                  <a:extLst>
                    <a:ext uri="{9D8B030D-6E8A-4147-A177-3AD203B41FA5}">
                      <a16:colId xmlns:a16="http://schemas.microsoft.com/office/drawing/2014/main" val="1518667249"/>
                    </a:ext>
                  </a:extLst>
                </a:gridCol>
                <a:gridCol w="1005984">
                  <a:extLst>
                    <a:ext uri="{9D8B030D-6E8A-4147-A177-3AD203B41FA5}">
                      <a16:colId xmlns:a16="http://schemas.microsoft.com/office/drawing/2014/main" val="3020318143"/>
                    </a:ext>
                  </a:extLst>
                </a:gridCol>
              </a:tblGrid>
              <a:tr h="25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145624"/>
                  </a:ext>
                </a:extLst>
              </a:tr>
              <a:tr h="25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917146"/>
                  </a:ext>
                </a:extLst>
              </a:tr>
              <a:tr h="25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517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85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</a:t>
            </a:r>
            <a:r>
              <a:rPr lang="en-US" dirty="0" err="1"/>
              <a:t>NaNs</a:t>
            </a:r>
            <a:r>
              <a:rPr lang="en-US" dirty="0"/>
              <a:t>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/>
          <a:lstStyle/>
          <a:p>
            <a:r>
              <a:rPr lang="en-US" sz="2200" b="1" dirty="0"/>
              <a:t>Impute Dependents:</a:t>
            </a:r>
            <a:r>
              <a:rPr lang="en-US" sz="2200" dirty="0"/>
              <a:t> The missing values in Dependents is imputed with 0, as Percentage of Dependents=0 is higher than that of other values.</a:t>
            </a:r>
          </a:p>
          <a:p>
            <a:pPr marL="0" indent="0">
              <a:buNone/>
            </a:pPr>
            <a:r>
              <a:rPr lang="en-US" sz="2000" dirty="0"/>
              <a:t>Breakup of Dependents 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b="1" dirty="0"/>
              <a:t>Impute Self-Employed:</a:t>
            </a:r>
            <a:r>
              <a:rPr lang="en-US" dirty="0"/>
              <a:t> The missing values in </a:t>
            </a:r>
            <a:r>
              <a:rPr lang="en-US" dirty="0" err="1"/>
              <a:t>Self_Employed</a:t>
            </a:r>
            <a:r>
              <a:rPr lang="en-US" dirty="0"/>
              <a:t> is imputed with No, as Percentage of </a:t>
            </a:r>
            <a:r>
              <a:rPr lang="en-US" dirty="0" err="1"/>
              <a:t>Self_Employed</a:t>
            </a:r>
            <a:r>
              <a:rPr lang="en-US" dirty="0"/>
              <a:t>=No is higher than that of </a:t>
            </a:r>
            <a:r>
              <a:rPr lang="en-US" dirty="0" err="1"/>
              <a:t>Self_Employed</a:t>
            </a:r>
            <a:r>
              <a:rPr lang="en-US" dirty="0"/>
              <a:t>=Yes.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Breakup of </a:t>
            </a:r>
            <a:r>
              <a:rPr lang="en-US" sz="2000" dirty="0" err="1"/>
              <a:t>Self_Employed</a:t>
            </a:r>
            <a:r>
              <a:rPr lang="en-US" sz="2000" dirty="0"/>
              <a:t> is: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499148"/>
              </p:ext>
            </p:extLst>
          </p:nvPr>
        </p:nvGraphicFramePr>
        <p:xfrm>
          <a:off x="4085302" y="2650026"/>
          <a:ext cx="3025879" cy="1322998"/>
        </p:xfrm>
        <a:graphic>
          <a:graphicData uri="http://schemas.openxmlformats.org/drawingml/2006/table">
            <a:tbl>
              <a:tblPr/>
              <a:tblGrid>
                <a:gridCol w="1540447">
                  <a:extLst>
                    <a:ext uri="{9D8B030D-6E8A-4147-A177-3AD203B41FA5}">
                      <a16:colId xmlns:a16="http://schemas.microsoft.com/office/drawing/2014/main" val="2324978221"/>
                    </a:ext>
                  </a:extLst>
                </a:gridCol>
                <a:gridCol w="616179">
                  <a:extLst>
                    <a:ext uri="{9D8B030D-6E8A-4147-A177-3AD203B41FA5}">
                      <a16:colId xmlns:a16="http://schemas.microsoft.com/office/drawing/2014/main" val="1634849567"/>
                    </a:ext>
                  </a:extLst>
                </a:gridCol>
                <a:gridCol w="869253">
                  <a:extLst>
                    <a:ext uri="{9D8B030D-6E8A-4147-A177-3AD203B41FA5}">
                      <a16:colId xmlns:a16="http://schemas.microsoft.com/office/drawing/2014/main" val="2280660402"/>
                    </a:ext>
                  </a:extLst>
                </a:gridCol>
              </a:tblGrid>
              <a:tr h="431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Dependents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740065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986548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870235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518532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23307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170076"/>
              </p:ext>
            </p:extLst>
          </p:nvPr>
        </p:nvGraphicFramePr>
        <p:xfrm>
          <a:off x="4085302" y="5320667"/>
          <a:ext cx="3042267" cy="903226"/>
        </p:xfrm>
        <a:graphic>
          <a:graphicData uri="http://schemas.openxmlformats.org/drawingml/2006/table">
            <a:tbl>
              <a:tblPr/>
              <a:tblGrid>
                <a:gridCol w="1548791">
                  <a:extLst>
                    <a:ext uri="{9D8B030D-6E8A-4147-A177-3AD203B41FA5}">
                      <a16:colId xmlns:a16="http://schemas.microsoft.com/office/drawing/2014/main" val="3173037176"/>
                    </a:ext>
                  </a:extLst>
                </a:gridCol>
                <a:gridCol w="619516">
                  <a:extLst>
                    <a:ext uri="{9D8B030D-6E8A-4147-A177-3AD203B41FA5}">
                      <a16:colId xmlns:a16="http://schemas.microsoft.com/office/drawing/2014/main" val="752763966"/>
                    </a:ext>
                  </a:extLst>
                </a:gridCol>
                <a:gridCol w="873960">
                  <a:extLst>
                    <a:ext uri="{9D8B030D-6E8A-4147-A177-3AD203B41FA5}">
                      <a16:colId xmlns:a16="http://schemas.microsoft.com/office/drawing/2014/main" val="3860356007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Self_Employed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922843"/>
                  </a:ext>
                </a:extLst>
              </a:tr>
              <a:tr h="280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911483"/>
                  </a:ext>
                </a:extLst>
              </a:tr>
              <a:tr h="280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300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96455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1187</TotalTime>
  <Words>1159</Words>
  <Application>Microsoft Office PowerPoint</Application>
  <PresentationFormat>Widescreen</PresentationFormat>
  <Paragraphs>258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Calibri</vt:lpstr>
      <vt:lpstr>Franklin Gothic Book</vt:lpstr>
      <vt:lpstr>Crop</vt:lpstr>
      <vt:lpstr>Home Loan Analytics</vt:lpstr>
      <vt:lpstr>Agenda</vt:lpstr>
      <vt:lpstr>Business Objectives</vt:lpstr>
      <vt:lpstr>Data Understanding</vt:lpstr>
      <vt:lpstr>Brief about the dataset</vt:lpstr>
      <vt:lpstr>Data Preparation</vt:lpstr>
      <vt:lpstr>Data Cleaning (Remove NaNs)</vt:lpstr>
      <vt:lpstr>Data Cleaning (Remove NaNs) Contd.</vt:lpstr>
      <vt:lpstr>Data Cleaning (Remove NaNs) Contd.</vt:lpstr>
      <vt:lpstr>Data Cleaning (Remove NaNs) Contd.</vt:lpstr>
      <vt:lpstr>Data Cleaning (Remove NaNs) Contd.</vt:lpstr>
      <vt:lpstr>Data Cleaning (Remove Outliers) Contd.</vt:lpstr>
      <vt:lpstr>Data Cleaning (Remove Outliers) Contd.</vt:lpstr>
      <vt:lpstr>Data Cleaning (Remove Outliers) Contd.</vt:lpstr>
      <vt:lpstr>Data Analysis</vt:lpstr>
      <vt:lpstr>Check Dependency of Loan Status in Credit History</vt:lpstr>
      <vt:lpstr>Check If Avg Loan Amount is same across different Gender</vt:lpstr>
      <vt:lpstr>Check If Avg Loan Amount is same for Married and Un-married</vt:lpstr>
      <vt:lpstr>Modeling</vt:lpstr>
      <vt:lpstr>Logistic Regression Model</vt:lpstr>
      <vt:lpstr>Logistic Regression Model (Contd.)</vt:lpstr>
      <vt:lpstr>Insights</vt:lpstr>
      <vt:lpstr>Factors affecting Loan Approval Decision</vt:lpstr>
      <vt:lpstr>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RFM analysis</dc:title>
  <dc:creator>Krishna Gopal Goswami</dc:creator>
  <cp:lastModifiedBy>Krishna Gopal Goswami</cp:lastModifiedBy>
  <cp:revision>90</cp:revision>
  <dcterms:created xsi:type="dcterms:W3CDTF">2017-11-29T10:07:40Z</dcterms:created>
  <dcterms:modified xsi:type="dcterms:W3CDTF">2018-01-07T06:27:26Z</dcterms:modified>
</cp:coreProperties>
</file>