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93" r:id="rId7"/>
    <p:sldId id="292" r:id="rId8"/>
    <p:sldId id="294" r:id="rId9"/>
    <p:sldId id="295" r:id="rId10"/>
    <p:sldId id="290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D4065-03E7-479F-AB27-3BE2AB42A0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4160158-6F19-4CED-991D-1476E7C11AD1}">
      <dgm:prSet/>
      <dgm:spPr/>
      <dgm:t>
        <a:bodyPr/>
        <a:lstStyle/>
        <a:p>
          <a:pPr rtl="0"/>
          <a:r>
            <a:rPr lang="en-US"/>
            <a:t>Business Objectives</a:t>
          </a:r>
          <a:endParaRPr lang="en-IN"/>
        </a:p>
      </dgm:t>
    </dgm:pt>
    <dgm:pt modelId="{9314F86F-1D9F-409B-B4F4-969C4B067D88}" type="parTrans" cxnId="{33B8AB4D-2072-4B85-A2AC-3844E3757D8B}">
      <dgm:prSet/>
      <dgm:spPr/>
      <dgm:t>
        <a:bodyPr/>
        <a:lstStyle/>
        <a:p>
          <a:endParaRPr lang="en-IN"/>
        </a:p>
      </dgm:t>
    </dgm:pt>
    <dgm:pt modelId="{BE8DAE46-7532-49F6-882B-F8FC6DE064EA}" type="sibTrans" cxnId="{33B8AB4D-2072-4B85-A2AC-3844E3757D8B}">
      <dgm:prSet/>
      <dgm:spPr/>
      <dgm:t>
        <a:bodyPr/>
        <a:lstStyle/>
        <a:p>
          <a:endParaRPr lang="en-IN"/>
        </a:p>
      </dgm:t>
    </dgm:pt>
    <dgm:pt modelId="{FDE5D74E-9681-464D-8A3D-B768C51920CC}">
      <dgm:prSet/>
      <dgm:spPr/>
      <dgm:t>
        <a:bodyPr/>
        <a:lstStyle/>
        <a:p>
          <a:pPr rtl="0"/>
          <a:r>
            <a:rPr lang="en-US"/>
            <a:t>Analysis</a:t>
          </a:r>
          <a:endParaRPr lang="en-IN"/>
        </a:p>
      </dgm:t>
    </dgm:pt>
    <dgm:pt modelId="{78106CE6-72A4-4D8C-A814-6A5E14E3DE73}" type="parTrans" cxnId="{AE36375F-3B51-4E03-A419-EB8FA9BE3681}">
      <dgm:prSet/>
      <dgm:spPr/>
      <dgm:t>
        <a:bodyPr/>
        <a:lstStyle/>
        <a:p>
          <a:endParaRPr lang="en-IN"/>
        </a:p>
      </dgm:t>
    </dgm:pt>
    <dgm:pt modelId="{61F885D6-2BF8-4ED3-84B7-07369E5D7E26}" type="sibTrans" cxnId="{AE36375F-3B51-4E03-A419-EB8FA9BE3681}">
      <dgm:prSet/>
      <dgm:spPr/>
      <dgm:t>
        <a:bodyPr/>
        <a:lstStyle/>
        <a:p>
          <a:endParaRPr lang="en-IN"/>
        </a:p>
      </dgm:t>
    </dgm:pt>
    <dgm:pt modelId="{A39F0C24-3AA9-47E1-9EBB-0A3C474609E4}" type="pres">
      <dgm:prSet presAssocID="{1DED4065-03E7-479F-AB27-3BE2AB42A072}" presName="linear" presStyleCnt="0">
        <dgm:presLayoutVars>
          <dgm:animLvl val="lvl"/>
          <dgm:resizeHandles val="exact"/>
        </dgm:presLayoutVars>
      </dgm:prSet>
      <dgm:spPr/>
    </dgm:pt>
    <dgm:pt modelId="{A6BF8330-8F97-4BE3-9B69-EB5B52D2272B}" type="pres">
      <dgm:prSet presAssocID="{44160158-6F19-4CED-991D-1476E7C11A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596D3D-2FBC-4A81-92CD-1198A0803514}" type="pres">
      <dgm:prSet presAssocID="{BE8DAE46-7532-49F6-882B-F8FC6DE064EA}" presName="spacer" presStyleCnt="0"/>
      <dgm:spPr/>
    </dgm:pt>
    <dgm:pt modelId="{441704ED-ABF6-4C3F-9574-EBA35D0595CE}" type="pres">
      <dgm:prSet presAssocID="{FDE5D74E-9681-464D-8A3D-B768C51920C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814E118-62BD-4453-9178-30F4ADAD692E}" type="presOf" srcId="{44160158-6F19-4CED-991D-1476E7C11AD1}" destId="{A6BF8330-8F97-4BE3-9B69-EB5B52D2272B}" srcOrd="0" destOrd="0" presId="urn:microsoft.com/office/officeart/2005/8/layout/vList2"/>
    <dgm:cxn modelId="{AE36375F-3B51-4E03-A419-EB8FA9BE3681}" srcId="{1DED4065-03E7-479F-AB27-3BE2AB42A072}" destId="{FDE5D74E-9681-464D-8A3D-B768C51920CC}" srcOrd="1" destOrd="0" parTransId="{78106CE6-72A4-4D8C-A814-6A5E14E3DE73}" sibTransId="{61F885D6-2BF8-4ED3-84B7-07369E5D7E26}"/>
    <dgm:cxn modelId="{33B8AB4D-2072-4B85-A2AC-3844E3757D8B}" srcId="{1DED4065-03E7-479F-AB27-3BE2AB42A072}" destId="{44160158-6F19-4CED-991D-1476E7C11AD1}" srcOrd="0" destOrd="0" parTransId="{9314F86F-1D9F-409B-B4F4-969C4B067D88}" sibTransId="{BE8DAE46-7532-49F6-882B-F8FC6DE064EA}"/>
    <dgm:cxn modelId="{C6FDB7A8-7731-4D82-9314-C47E00B5E1CA}" type="presOf" srcId="{1DED4065-03E7-479F-AB27-3BE2AB42A072}" destId="{A39F0C24-3AA9-47E1-9EBB-0A3C474609E4}" srcOrd="0" destOrd="0" presId="urn:microsoft.com/office/officeart/2005/8/layout/vList2"/>
    <dgm:cxn modelId="{31E182E2-0DA9-4A9A-94D6-F8CCF2D6E50F}" type="presOf" srcId="{FDE5D74E-9681-464D-8A3D-B768C51920CC}" destId="{441704ED-ABF6-4C3F-9574-EBA35D0595CE}" srcOrd="0" destOrd="0" presId="urn:microsoft.com/office/officeart/2005/8/layout/vList2"/>
    <dgm:cxn modelId="{562B38A2-E414-4350-8F5A-66F17B964082}" type="presParOf" srcId="{A39F0C24-3AA9-47E1-9EBB-0A3C474609E4}" destId="{A6BF8330-8F97-4BE3-9B69-EB5B52D2272B}" srcOrd="0" destOrd="0" presId="urn:microsoft.com/office/officeart/2005/8/layout/vList2"/>
    <dgm:cxn modelId="{5B676ABF-07DC-46CC-963B-972A329DDC0D}" type="presParOf" srcId="{A39F0C24-3AA9-47E1-9EBB-0A3C474609E4}" destId="{F8596D3D-2FBC-4A81-92CD-1198A0803514}" srcOrd="1" destOrd="0" presId="urn:microsoft.com/office/officeart/2005/8/layout/vList2"/>
    <dgm:cxn modelId="{884B99B7-5FC1-40E3-BB03-730260164DE0}" type="presParOf" srcId="{A39F0C24-3AA9-47E1-9EBB-0A3C474609E4}" destId="{441704ED-ABF6-4C3F-9574-EBA35D0595C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C0D62D-52CD-4AA0-8228-8357034B1EA3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933DA5-4C39-4141-8B62-C3E994B494CC}">
      <dgm:prSet custT="1"/>
      <dgm:spPr/>
      <dgm:t>
        <a:bodyPr/>
        <a:lstStyle/>
        <a:p>
          <a:pPr rtl="0"/>
          <a:r>
            <a:rPr lang="en-IN" sz="2400" dirty="0"/>
            <a:t>Predict Week11 quantity to be sold</a:t>
          </a:r>
        </a:p>
      </dgm:t>
    </dgm:pt>
    <dgm:pt modelId="{BFDB154C-6C73-4BE1-872C-2EA058F3A748}" type="parTrans" cxnId="{73839682-C35F-477E-8121-F3C7F16D8DCF}">
      <dgm:prSet/>
      <dgm:spPr/>
      <dgm:t>
        <a:bodyPr/>
        <a:lstStyle/>
        <a:p>
          <a:endParaRPr lang="en-IN"/>
        </a:p>
      </dgm:t>
    </dgm:pt>
    <dgm:pt modelId="{3641E8DF-D697-43A0-8B72-982E848BB20B}" type="sibTrans" cxnId="{73839682-C35F-477E-8121-F3C7F16D8DCF}">
      <dgm:prSet/>
      <dgm:spPr/>
      <dgm:t>
        <a:bodyPr/>
        <a:lstStyle/>
        <a:p>
          <a:endParaRPr lang="en-IN"/>
        </a:p>
      </dgm:t>
    </dgm:pt>
    <dgm:pt modelId="{E50012A0-C272-447A-9529-567D22F9D777}">
      <dgm:prSet custT="1"/>
      <dgm:spPr/>
      <dgm:t>
        <a:bodyPr/>
        <a:lstStyle/>
        <a:p>
          <a:pPr rtl="0"/>
          <a:r>
            <a:rPr lang="en-IN" sz="2900" dirty="0"/>
            <a:t>Find correlation based on Week10 POS info</a:t>
          </a:r>
        </a:p>
      </dgm:t>
    </dgm:pt>
    <dgm:pt modelId="{5F4DB59B-653D-49E1-B59C-783AA38DFBDB}" type="parTrans" cxnId="{93DFB51E-FD53-40F4-8DFE-4C9DF8C6C3F7}">
      <dgm:prSet/>
      <dgm:spPr/>
      <dgm:t>
        <a:bodyPr/>
        <a:lstStyle/>
        <a:p>
          <a:endParaRPr lang="en-IN"/>
        </a:p>
      </dgm:t>
    </dgm:pt>
    <dgm:pt modelId="{25166125-4633-47D3-ACE9-DFA25731E424}" type="sibTrans" cxnId="{93DFB51E-FD53-40F4-8DFE-4C9DF8C6C3F7}">
      <dgm:prSet/>
      <dgm:spPr/>
      <dgm:t>
        <a:bodyPr/>
        <a:lstStyle/>
        <a:p>
          <a:endParaRPr lang="en-IN"/>
        </a:p>
      </dgm:t>
    </dgm:pt>
    <dgm:pt modelId="{0EF7AC98-D106-4CE8-BA6C-57F95AB02FE3}" type="pres">
      <dgm:prSet presAssocID="{BFC0D62D-52CD-4AA0-8228-8357034B1EA3}" presName="Name0" presStyleCnt="0">
        <dgm:presLayoutVars>
          <dgm:dir/>
          <dgm:animLvl val="lvl"/>
          <dgm:resizeHandles val="exact"/>
        </dgm:presLayoutVars>
      </dgm:prSet>
      <dgm:spPr/>
    </dgm:pt>
    <dgm:pt modelId="{5FC3FDE1-D2F0-4307-8CC2-27449C83D7C7}" type="pres">
      <dgm:prSet presAssocID="{83933DA5-4C39-4141-8B62-C3E994B494CC}" presName="linNode" presStyleCnt="0"/>
      <dgm:spPr/>
    </dgm:pt>
    <dgm:pt modelId="{01313DEE-BD65-43A8-A77D-7EFD8A02A352}" type="pres">
      <dgm:prSet presAssocID="{83933DA5-4C39-4141-8B62-C3E994B494CC}" presName="parentText" presStyleLbl="node1" presStyleIdx="0" presStyleCnt="2" custScaleX="173336" custLinFactNeighborX="894" custLinFactNeighborY="-1052">
        <dgm:presLayoutVars>
          <dgm:chMax val="1"/>
          <dgm:bulletEnabled val="1"/>
        </dgm:presLayoutVars>
      </dgm:prSet>
      <dgm:spPr/>
    </dgm:pt>
    <dgm:pt modelId="{4678BA4B-67F1-430E-B8B2-DE3BD68B3FF4}" type="pres">
      <dgm:prSet presAssocID="{3641E8DF-D697-43A0-8B72-982E848BB20B}" presName="sp" presStyleCnt="0"/>
      <dgm:spPr/>
    </dgm:pt>
    <dgm:pt modelId="{352D9888-6D8A-4AE4-B7D4-61AC6A96965E}" type="pres">
      <dgm:prSet presAssocID="{E50012A0-C272-447A-9529-567D22F9D777}" presName="linNode" presStyleCnt="0"/>
      <dgm:spPr/>
    </dgm:pt>
    <dgm:pt modelId="{157E165A-820B-4389-95C2-D144C86C88BF}" type="pres">
      <dgm:prSet presAssocID="{E50012A0-C272-447A-9529-567D22F9D777}" presName="parentText" presStyleLbl="node1" presStyleIdx="1" presStyleCnt="2" custScaleX="175124" custLinFactNeighborY="-2638">
        <dgm:presLayoutVars>
          <dgm:chMax val="1"/>
          <dgm:bulletEnabled val="1"/>
        </dgm:presLayoutVars>
      </dgm:prSet>
      <dgm:spPr/>
    </dgm:pt>
  </dgm:ptLst>
  <dgm:cxnLst>
    <dgm:cxn modelId="{93DFB51E-FD53-40F4-8DFE-4C9DF8C6C3F7}" srcId="{BFC0D62D-52CD-4AA0-8228-8357034B1EA3}" destId="{E50012A0-C272-447A-9529-567D22F9D777}" srcOrd="1" destOrd="0" parTransId="{5F4DB59B-653D-49E1-B59C-783AA38DFBDB}" sibTransId="{25166125-4633-47D3-ACE9-DFA25731E424}"/>
    <dgm:cxn modelId="{813A0E39-E068-4137-8D32-4A4780A04F6A}" type="presOf" srcId="{BFC0D62D-52CD-4AA0-8228-8357034B1EA3}" destId="{0EF7AC98-D106-4CE8-BA6C-57F95AB02FE3}" srcOrd="0" destOrd="0" presId="urn:microsoft.com/office/officeart/2005/8/layout/vList5"/>
    <dgm:cxn modelId="{4E52E864-2B9B-44DB-9DA7-BAF2F72FA9EB}" type="presOf" srcId="{83933DA5-4C39-4141-8B62-C3E994B494CC}" destId="{01313DEE-BD65-43A8-A77D-7EFD8A02A352}" srcOrd="0" destOrd="0" presId="urn:microsoft.com/office/officeart/2005/8/layout/vList5"/>
    <dgm:cxn modelId="{4D78DE79-D4F7-4505-AD9B-6CD8BE21149E}" type="presOf" srcId="{E50012A0-C272-447A-9529-567D22F9D777}" destId="{157E165A-820B-4389-95C2-D144C86C88BF}" srcOrd="0" destOrd="0" presId="urn:microsoft.com/office/officeart/2005/8/layout/vList5"/>
    <dgm:cxn modelId="{73839682-C35F-477E-8121-F3C7F16D8DCF}" srcId="{BFC0D62D-52CD-4AA0-8228-8357034B1EA3}" destId="{83933DA5-4C39-4141-8B62-C3E994B494CC}" srcOrd="0" destOrd="0" parTransId="{BFDB154C-6C73-4BE1-872C-2EA058F3A748}" sibTransId="{3641E8DF-D697-43A0-8B72-982E848BB20B}"/>
    <dgm:cxn modelId="{C53FA192-D9DF-49DD-9926-A17CFBE5E505}" type="presParOf" srcId="{0EF7AC98-D106-4CE8-BA6C-57F95AB02FE3}" destId="{5FC3FDE1-D2F0-4307-8CC2-27449C83D7C7}" srcOrd="0" destOrd="0" presId="urn:microsoft.com/office/officeart/2005/8/layout/vList5"/>
    <dgm:cxn modelId="{A9B3EFA6-8636-4DCF-AAEC-417CA1E5CCFE}" type="presParOf" srcId="{5FC3FDE1-D2F0-4307-8CC2-27449C83D7C7}" destId="{01313DEE-BD65-43A8-A77D-7EFD8A02A352}" srcOrd="0" destOrd="0" presId="urn:microsoft.com/office/officeart/2005/8/layout/vList5"/>
    <dgm:cxn modelId="{3436377A-4452-4CD1-9800-ADE056726D7F}" type="presParOf" srcId="{0EF7AC98-D106-4CE8-BA6C-57F95AB02FE3}" destId="{4678BA4B-67F1-430E-B8B2-DE3BD68B3FF4}" srcOrd="1" destOrd="0" presId="urn:microsoft.com/office/officeart/2005/8/layout/vList5"/>
    <dgm:cxn modelId="{093E16A8-F214-49C3-8833-5286BC3BBAAB}" type="presParOf" srcId="{0EF7AC98-D106-4CE8-BA6C-57F95AB02FE3}" destId="{352D9888-6D8A-4AE4-B7D4-61AC6A96965E}" srcOrd="2" destOrd="0" presId="urn:microsoft.com/office/officeart/2005/8/layout/vList5"/>
    <dgm:cxn modelId="{5C639AC5-74CC-415C-85D2-10DD19834010}" type="presParOf" srcId="{352D9888-6D8A-4AE4-B7D4-61AC6A96965E}" destId="{157E165A-820B-4389-95C2-D144C86C88B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F8330-8F97-4BE3-9B69-EB5B52D2272B}">
      <dsp:nvSpPr>
        <dsp:cNvPr id="0" name=""/>
        <dsp:cNvSpPr/>
      </dsp:nvSpPr>
      <dsp:spPr>
        <a:xfrm>
          <a:off x="0" y="214125"/>
          <a:ext cx="9601200" cy="1482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Business Objectives</a:t>
          </a:r>
          <a:endParaRPr lang="en-IN" sz="6500" kern="1200"/>
        </a:p>
      </dsp:txBody>
      <dsp:txXfrm>
        <a:off x="72393" y="286518"/>
        <a:ext cx="9456414" cy="1338188"/>
      </dsp:txXfrm>
    </dsp:sp>
    <dsp:sp modelId="{441704ED-ABF6-4C3F-9574-EBA35D0595CE}">
      <dsp:nvSpPr>
        <dsp:cNvPr id="0" name=""/>
        <dsp:cNvSpPr/>
      </dsp:nvSpPr>
      <dsp:spPr>
        <a:xfrm>
          <a:off x="0" y="1884300"/>
          <a:ext cx="9601200" cy="1482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Analysis</a:t>
          </a:r>
          <a:endParaRPr lang="en-IN" sz="6500" kern="1200"/>
        </a:p>
      </dsp:txBody>
      <dsp:txXfrm>
        <a:off x="72393" y="1956693"/>
        <a:ext cx="9456414" cy="1338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13DEE-BD65-43A8-A77D-7EFD8A02A352}">
      <dsp:nvSpPr>
        <dsp:cNvPr id="0" name=""/>
        <dsp:cNvSpPr/>
      </dsp:nvSpPr>
      <dsp:spPr>
        <a:xfrm>
          <a:off x="1804979" y="0"/>
          <a:ext cx="5991240" cy="17469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Predict Week11 quantity to be sold</a:t>
          </a:r>
        </a:p>
      </dsp:txBody>
      <dsp:txXfrm>
        <a:off x="1890260" y="85281"/>
        <a:ext cx="5820678" cy="1576419"/>
      </dsp:txXfrm>
    </dsp:sp>
    <dsp:sp modelId="{157E165A-820B-4389-95C2-D144C86C88BF}">
      <dsp:nvSpPr>
        <dsp:cNvPr id="0" name=""/>
        <dsp:cNvSpPr/>
      </dsp:nvSpPr>
      <dsp:spPr>
        <a:xfrm>
          <a:off x="1774079" y="1788289"/>
          <a:ext cx="6053041" cy="17469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Find correlation based on Week10 POS info</a:t>
          </a:r>
        </a:p>
      </dsp:txBody>
      <dsp:txXfrm>
        <a:off x="1859360" y="1873570"/>
        <a:ext cx="5882479" cy="1576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8BA5-2109-42E5-B646-923EB518452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EE7FD-29A7-44E7-B797-CB58EC77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0285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222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5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13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75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gopal1982/Analytics/blob/master/SupplyChain/AssociationRuleAnalysis.ipynb" TargetMode="External"/><Relationship Id="rId2" Type="http://schemas.openxmlformats.org/officeDocument/2006/relationships/hyperlink" Target="https://github.com/kgopal1982/Analytics/blob/master/SupplyChain/SpendAnalyticsUsingMovingAverage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812" y="1992685"/>
            <a:ext cx="8643787" cy="2084015"/>
          </a:xfrm>
        </p:spPr>
        <p:txBody>
          <a:bodyPr/>
          <a:lstStyle/>
          <a:p>
            <a:r>
              <a:rPr lang="en-US" sz="5000" dirty="0"/>
              <a:t>Spend Analytics in a grocery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5928" y="3823855"/>
            <a:ext cx="7300456" cy="2362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</a:p>
          <a:p>
            <a:r>
              <a:rPr lang="en-US" dirty="0"/>
              <a:t>		Submitted By: Krishna Gopal Goswami</a:t>
            </a:r>
          </a:p>
        </p:txBody>
      </p:sp>
    </p:spTree>
    <p:extLst>
      <p:ext uri="{BB962C8B-B14F-4D97-AF65-F5344CB8AC3E}">
        <p14:creationId xmlns:p14="http://schemas.microsoft.com/office/powerpoint/2010/main" val="165718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64182"/>
          </a:xfrm>
        </p:spPr>
        <p:txBody>
          <a:bodyPr/>
          <a:lstStyle/>
          <a:p>
            <a:r>
              <a:rPr lang="en-US" dirty="0"/>
              <a:t>The project is developed using Python and the python code can be downloaded from the below GitHub Link: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https://github.com/kgopal1982/Analytics/blob/master/SupplyChain/SpendAnalyticsUsingMovingAverage.ipynb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https://github.com/kgopal1982/Analytics/blob/master/SupplyChain/AssociationRuleAnalysis.ipynb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3275"/>
          </a:xfrm>
        </p:spPr>
        <p:txBody>
          <a:bodyPr/>
          <a:lstStyle/>
          <a:p>
            <a:r>
              <a:rPr lang="en-US" dirty="0"/>
              <a:t>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</a:t>
            </a:r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68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17771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1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38208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91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0347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7592"/>
            <a:ext cx="10515600" cy="442404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We have 2 datasets available with us.</a:t>
            </a:r>
          </a:p>
          <a:p>
            <a:r>
              <a:rPr lang="en-US" dirty="0"/>
              <a:t> First dataset contains sales quantity of different products across 10 weeks. Based on this dataset, we need to predict sales of week11.</a:t>
            </a:r>
          </a:p>
          <a:p>
            <a:r>
              <a:rPr lang="en-US" dirty="0"/>
              <a:t> Second dataset contains Week10 POS Sale info. Based on this dataset, we need to find out if there is any correlation.</a:t>
            </a:r>
          </a:p>
        </p:txBody>
      </p:sp>
    </p:spTree>
    <p:extLst>
      <p:ext uri="{BB962C8B-B14F-4D97-AF65-F5344CB8AC3E}">
        <p14:creationId xmlns:p14="http://schemas.microsoft.com/office/powerpoint/2010/main" val="30216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 week11 sales</a:t>
            </a:r>
          </a:p>
        </p:txBody>
      </p:sp>
    </p:spTree>
    <p:extLst>
      <p:ext uri="{BB962C8B-B14F-4D97-AF65-F5344CB8AC3E}">
        <p14:creationId xmlns:p14="http://schemas.microsoft.com/office/powerpoint/2010/main" val="188325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/>
              <a:t>based on Moving </a:t>
            </a:r>
            <a:r>
              <a:rPr lang="en-US" dirty="0"/>
              <a:t>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Used moving average of with window = 3 (This is the number of observations used for calculating the statistic).</a:t>
            </a:r>
          </a:p>
          <a:p>
            <a:r>
              <a:rPr lang="en-US" dirty="0"/>
              <a:t> Week11 forecast sales based on moving average logic is: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13150"/>
              </p:ext>
            </p:extLst>
          </p:nvPr>
        </p:nvGraphicFramePr>
        <p:xfrm>
          <a:off x="8276474" y="2673926"/>
          <a:ext cx="2192251" cy="3581402"/>
        </p:xfrm>
        <a:graphic>
          <a:graphicData uri="http://schemas.openxmlformats.org/drawingml/2006/table">
            <a:tbl>
              <a:tblPr/>
              <a:tblGrid>
                <a:gridCol w="706392">
                  <a:extLst>
                    <a:ext uri="{9D8B030D-6E8A-4147-A177-3AD203B41FA5}">
                      <a16:colId xmlns:a16="http://schemas.microsoft.com/office/drawing/2014/main" val="2408617582"/>
                    </a:ext>
                  </a:extLst>
                </a:gridCol>
                <a:gridCol w="1485859">
                  <a:extLst>
                    <a:ext uri="{9D8B030D-6E8A-4147-A177-3AD203B41FA5}">
                      <a16:colId xmlns:a16="http://schemas.microsoft.com/office/drawing/2014/main" val="2058299370"/>
                    </a:ext>
                  </a:extLst>
                </a:gridCol>
              </a:tblGrid>
              <a:tr h="1627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Items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Forecasted Sales in Week11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23306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5759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60240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Bread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824983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Rice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072014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Biscuits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365339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Chocolate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293828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98509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Flour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720841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Soap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492207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Toothbrush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769482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Toothpaste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390250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Cereals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58919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Chips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205873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Drinks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204571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Cooking Oil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592389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Cheese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000719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82436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Ketchup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242564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Dishsoap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921441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Clothes Soap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086860"/>
                  </a:ext>
                </a:extLst>
              </a:tr>
              <a:tr h="1627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Masalas</a:t>
                      </a:r>
                    </a:p>
                  </a:txBody>
                  <a:tcPr marL="8140" marR="8140" marT="814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140" marR="8140" marT="81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93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46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correlation</a:t>
            </a:r>
          </a:p>
        </p:txBody>
      </p:sp>
    </p:spTree>
    <p:extLst>
      <p:ext uri="{BB962C8B-B14F-4D97-AF65-F5344CB8AC3E}">
        <p14:creationId xmlns:p14="http://schemas.microsoft.com/office/powerpoint/2010/main" val="296307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 used to find correlation between the items based on week10 POS data.</a:t>
            </a:r>
          </a:p>
          <a:p>
            <a:r>
              <a:rPr lang="en-US" dirty="0"/>
              <a:t> Top 5 rules of association with minimum support = 0.07 is provided below: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64" y="3784022"/>
            <a:ext cx="9294236" cy="191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81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1345</TotalTime>
  <Words>274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Spend Analytics in a grocery store</vt:lpstr>
      <vt:lpstr>Agenda</vt:lpstr>
      <vt:lpstr>Objectives</vt:lpstr>
      <vt:lpstr>Data Understanding</vt:lpstr>
      <vt:lpstr>Brief about the dataset</vt:lpstr>
      <vt:lpstr>Predict week11 sales</vt:lpstr>
      <vt:lpstr>Calculate based on Moving Average</vt:lpstr>
      <vt:lpstr>Find correlation</vt:lpstr>
      <vt:lpstr>Association Rules</vt:lpstr>
      <vt:lpstr>GitHub Link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Krishna Gopal Goswami</dc:creator>
  <cp:lastModifiedBy>Krishna Gopal Goswami</cp:lastModifiedBy>
  <cp:revision>128</cp:revision>
  <dcterms:created xsi:type="dcterms:W3CDTF">2017-11-29T10:07:40Z</dcterms:created>
  <dcterms:modified xsi:type="dcterms:W3CDTF">2018-07-03T16:06:34Z</dcterms:modified>
</cp:coreProperties>
</file>