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65" r:id="rId6"/>
    <p:sldId id="266" r:id="rId7"/>
    <p:sldId id="267" r:id="rId8"/>
    <p:sldId id="269" r:id="rId9"/>
    <p:sldId id="268" r:id="rId10"/>
    <p:sldId id="274" r:id="rId11"/>
    <p:sldId id="275" r:id="rId12"/>
    <p:sldId id="270" r:id="rId13"/>
    <p:sldId id="272" r:id="rId14"/>
    <p:sldId id="276" r:id="rId15"/>
    <p:sldId id="271" r:id="rId16"/>
    <p:sldId id="273" r:id="rId17"/>
    <p:sldId id="277" r:id="rId18"/>
    <p:sldId id="278" r:id="rId19"/>
    <p:sldId id="279" r:id="rId20"/>
    <p:sldId id="28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8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3821-E38F-42EE-ADC6-1D53E7CC790E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E0FB-2F3A-43AF-9B9E-CE38B874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8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Krishna Gopal Goswami</a:t>
            </a:r>
          </a:p>
        </p:txBody>
      </p:sp>
    </p:spTree>
    <p:extLst>
      <p:ext uri="{BB962C8B-B14F-4D97-AF65-F5344CB8AC3E}">
        <p14:creationId xmlns:p14="http://schemas.microsoft.com/office/powerpoint/2010/main" val="386072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Category-wise sales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149" y="2583655"/>
            <a:ext cx="7315200" cy="36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Individual category sales across Online and Store channels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7" y="2474119"/>
            <a:ext cx="9969910" cy="36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18234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based on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Histogram based on sales data is: </a:t>
            </a:r>
          </a:p>
          <a:p>
            <a:r>
              <a:rPr lang="en-US" dirty="0"/>
              <a:t> Stores are segmented into </a:t>
            </a:r>
          </a:p>
          <a:p>
            <a:pPr marL="0" indent="0">
              <a:buNone/>
            </a:pPr>
            <a:r>
              <a:rPr lang="en-US" dirty="0"/>
              <a:t>    3 categories based on below condition:</a:t>
            </a:r>
          </a:p>
          <a:p>
            <a:pPr marL="0" indent="0">
              <a:buNone/>
            </a:pPr>
            <a:r>
              <a:rPr lang="en-US" dirty="0"/>
              <a:t>    a. Low Total Sales Segment :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total_sales</a:t>
            </a:r>
            <a:r>
              <a:rPr lang="en-US" dirty="0"/>
              <a:t> &lt;= 25000</a:t>
            </a:r>
          </a:p>
          <a:p>
            <a:pPr marL="0" indent="0">
              <a:buNone/>
            </a:pPr>
            <a:r>
              <a:rPr lang="en-US" dirty="0"/>
              <a:t>    b. Medium Total Sales Segment: </a:t>
            </a:r>
          </a:p>
          <a:p>
            <a:pPr marL="0" indent="0">
              <a:buNone/>
            </a:pPr>
            <a:r>
              <a:rPr lang="en-US" dirty="0"/>
              <a:t>              25000&lt;</a:t>
            </a:r>
            <a:r>
              <a:rPr lang="en-US" dirty="0" err="1"/>
              <a:t>total_sales</a:t>
            </a:r>
            <a:r>
              <a:rPr lang="en-US" dirty="0"/>
              <a:t>&lt;=75000</a:t>
            </a:r>
          </a:p>
          <a:p>
            <a:pPr marL="0" indent="0">
              <a:buNone/>
            </a:pPr>
            <a:r>
              <a:rPr lang="en-US" dirty="0"/>
              <a:t>    c. High Total Sales Segment: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total_sales</a:t>
            </a:r>
            <a:r>
              <a:rPr lang="en-US" dirty="0"/>
              <a:t> &gt; 75000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0" y="2505221"/>
            <a:ext cx="4586749" cy="32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Data across different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05045"/>
              </p:ext>
            </p:extLst>
          </p:nvPr>
        </p:nvGraphicFramePr>
        <p:xfrm>
          <a:off x="857302" y="2299256"/>
          <a:ext cx="7224814" cy="291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428">
                  <a:extLst>
                    <a:ext uri="{9D8B030D-6E8A-4147-A177-3AD203B41FA5}">
                      <a16:colId xmlns:a16="http://schemas.microsoft.com/office/drawing/2014/main" val="958593420"/>
                    </a:ext>
                  </a:extLst>
                </a:gridCol>
                <a:gridCol w="4460386">
                  <a:extLst>
                    <a:ext uri="{9D8B030D-6E8A-4147-A177-3AD203B41FA5}">
                      <a16:colId xmlns:a16="http://schemas.microsoft.com/office/drawing/2014/main" val="879968793"/>
                    </a:ext>
                  </a:extLst>
                </a:gridCol>
              </a:tblGrid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Customer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 for each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03495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2952711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5330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9216704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26414"/>
                  </a:ext>
                </a:extLst>
              </a:tr>
              <a:tr h="7281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Total Sales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2450085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8062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7302" y="5435489"/>
            <a:ext cx="7224814" cy="10766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the above table, it is seen that that revenue from Medium Total Sales Segment is highest in 2017-18.</a:t>
            </a:r>
          </a:p>
        </p:txBody>
      </p:sp>
    </p:spTree>
    <p:extLst>
      <p:ext uri="{BB962C8B-B14F-4D97-AF65-F5344CB8AC3E}">
        <p14:creationId xmlns:p14="http://schemas.microsoft.com/office/powerpoint/2010/main" val="402535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72291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97" y="1991032"/>
            <a:ext cx="11762403" cy="4763728"/>
          </a:xfrm>
        </p:spPr>
        <p:txBody>
          <a:bodyPr>
            <a:noAutofit/>
          </a:bodyPr>
          <a:lstStyle/>
          <a:p>
            <a:r>
              <a:rPr lang="en-US" sz="1400" dirty="0"/>
              <a:t> The data is converted into Operation Research problem and we have used Solver to solve this OR problem</a:t>
            </a:r>
          </a:p>
          <a:p>
            <a:r>
              <a:rPr lang="en-US" sz="1400" dirty="0"/>
              <a:t> Snapshot of the solver is given below for reference:</a:t>
            </a:r>
          </a:p>
          <a:p>
            <a:pPr marL="457200" indent="-457200">
              <a:buAutoNum type="arabicPeriod"/>
            </a:pPr>
            <a:r>
              <a:rPr lang="en-US" sz="1400" dirty="0"/>
              <a:t>Objective function is marked</a:t>
            </a:r>
          </a:p>
          <a:p>
            <a:pPr marL="0" indent="0">
              <a:buNone/>
            </a:pPr>
            <a:r>
              <a:rPr lang="en-US" sz="1400" dirty="0"/>
              <a:t>as Green, as we are trying to</a:t>
            </a:r>
          </a:p>
          <a:p>
            <a:pPr marL="0" indent="0">
              <a:buNone/>
            </a:pPr>
            <a:r>
              <a:rPr lang="en-US" sz="1400" dirty="0"/>
              <a:t>Maximize the sales</a:t>
            </a:r>
          </a:p>
          <a:p>
            <a:pPr marL="0" indent="0">
              <a:buNone/>
            </a:pPr>
            <a:r>
              <a:rPr lang="en-US" sz="1400" dirty="0"/>
              <a:t>2. Decision variable is marked </a:t>
            </a:r>
          </a:p>
          <a:p>
            <a:pPr marL="0" indent="0">
              <a:buNone/>
            </a:pPr>
            <a:r>
              <a:rPr lang="en-US" sz="1400" dirty="0"/>
              <a:t>as Blue, as we trying to change </a:t>
            </a:r>
          </a:p>
          <a:p>
            <a:pPr marL="0" indent="0">
              <a:buNone/>
            </a:pPr>
            <a:r>
              <a:rPr lang="en-US" sz="1400" dirty="0"/>
              <a:t>No of units to maximize the sales</a:t>
            </a:r>
          </a:p>
          <a:p>
            <a:pPr marL="0" indent="0">
              <a:buNone/>
            </a:pPr>
            <a:r>
              <a:rPr lang="en-US" sz="1400" dirty="0"/>
              <a:t>3. There are 4 Constraints, </a:t>
            </a:r>
          </a:p>
          <a:p>
            <a:pPr marL="0" indent="0">
              <a:buNone/>
            </a:pPr>
            <a:r>
              <a:rPr lang="en-US" sz="1400" dirty="0"/>
              <a:t>which are marked as Pink:</a:t>
            </a:r>
          </a:p>
          <a:p>
            <a:pPr marL="457200" indent="-457200">
              <a:buAutoNum type="alphaLcPeriod"/>
            </a:pPr>
            <a:r>
              <a:rPr lang="en-US" sz="1400" dirty="0"/>
              <a:t>Minimum no of units to be sold</a:t>
            </a:r>
          </a:p>
          <a:p>
            <a:pPr marL="457200" indent="-457200">
              <a:buAutoNum type="alphaLcPeriod"/>
            </a:pPr>
            <a:r>
              <a:rPr lang="en-US" sz="1400" dirty="0"/>
              <a:t>Maximum no of units to be sold</a:t>
            </a:r>
          </a:p>
          <a:p>
            <a:pPr marL="457200" indent="-457200">
              <a:buAutoNum type="alphaLcPeriod"/>
            </a:pPr>
            <a:r>
              <a:rPr lang="en-US" sz="1400" dirty="0"/>
              <a:t>Transport cost, as it has to be 10% of the sales</a:t>
            </a:r>
          </a:p>
          <a:p>
            <a:pPr marL="457200" indent="-457200">
              <a:buAutoNum type="alphaLcPeriod"/>
            </a:pPr>
            <a:r>
              <a:rPr lang="en-US" sz="1400" dirty="0"/>
              <a:t>Promotional cost, as it has to be less than Rs 750000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49" y="2522896"/>
            <a:ext cx="76390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Revenue and YoY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Maximum Revenue which can be achieved in 2018-19 considering constraints : Rs </a:t>
            </a:r>
            <a:r>
              <a:rPr lang="en-US" dirty="0"/>
              <a:t>29937916</a:t>
            </a:r>
          </a:p>
          <a:p>
            <a:r>
              <a:rPr lang="en-US" dirty="0"/>
              <a:t> Total Revenue in 2017-18: Rs 14619500</a:t>
            </a:r>
          </a:p>
          <a:p>
            <a:r>
              <a:rPr lang="en-US" dirty="0"/>
              <a:t> YoY Growth: 110%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Quantity of Milk and Fresh Fruits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15118"/>
              </p:ext>
            </p:extLst>
          </p:nvPr>
        </p:nvGraphicFramePr>
        <p:xfrm>
          <a:off x="681038" y="2336800"/>
          <a:ext cx="9613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3457484807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5623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of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Fresh 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3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2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Revenue Generating Category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06075"/>
              </p:ext>
            </p:extLst>
          </p:nvPr>
        </p:nvGraphicFramePr>
        <p:xfrm>
          <a:off x="681038" y="2336799"/>
          <a:ext cx="9613900" cy="347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059">
                  <a:extLst>
                    <a:ext uri="{9D8B030D-6E8A-4147-A177-3AD203B41FA5}">
                      <a16:colId xmlns:a16="http://schemas.microsoft.com/office/drawing/2014/main" val="2702354529"/>
                    </a:ext>
                  </a:extLst>
                </a:gridCol>
                <a:gridCol w="6607841">
                  <a:extLst>
                    <a:ext uri="{9D8B030D-6E8A-4147-A177-3AD203B41FA5}">
                      <a16:colId xmlns:a16="http://schemas.microsoft.com/office/drawing/2014/main" val="1762108790"/>
                    </a:ext>
                  </a:extLst>
                </a:gridCol>
              </a:tblGrid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(in 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68679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Fresh 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40046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480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Grocery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61928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Detergent/Washing</a:t>
                      </a:r>
                      <a:r>
                        <a:rPr lang="en-US" baseline="0" dirty="0"/>
                        <a:t>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28610417 (Most Revenue Generating Category)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4858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Delicatessen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07262"/>
                  </a:ext>
                </a:extLst>
              </a:tr>
              <a:tr h="496295">
                <a:tc>
                  <a:txBody>
                    <a:bodyPr/>
                    <a:lstStyle/>
                    <a:p>
                      <a:r>
                        <a:rPr lang="en-US" dirty="0"/>
                        <a:t>Frozen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Brief about Bigazon</a:t>
            </a:r>
          </a:p>
          <a:p>
            <a:r>
              <a:rPr lang="en-US" dirty="0"/>
              <a:t> Business Objective</a:t>
            </a:r>
          </a:p>
          <a:p>
            <a:r>
              <a:rPr lang="en-US" dirty="0"/>
              <a:t> Data Understanding</a:t>
            </a:r>
          </a:p>
          <a:p>
            <a:r>
              <a:rPr lang="en-US" dirty="0"/>
              <a:t> Perform Descriptive Analytics</a:t>
            </a:r>
          </a:p>
          <a:p>
            <a:r>
              <a:rPr lang="en-US" dirty="0"/>
              <a:t> Perform Predictive Analytics</a:t>
            </a:r>
          </a:p>
          <a:p>
            <a:r>
              <a:rPr lang="en-US" dirty="0"/>
              <a:t> Perform 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3151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From the sensitivity report,</a:t>
            </a:r>
          </a:p>
          <a:p>
            <a:pPr marL="0" indent="0">
              <a:buNone/>
            </a:pPr>
            <a:r>
              <a:rPr lang="en-US" dirty="0"/>
              <a:t>it can be concluded that increasing</a:t>
            </a:r>
          </a:p>
          <a:p>
            <a:pPr marL="0" indent="0">
              <a:buNone/>
            </a:pPr>
            <a:r>
              <a:rPr lang="en-US" dirty="0"/>
              <a:t>the promotional expenses will increase</a:t>
            </a:r>
          </a:p>
          <a:p>
            <a:pPr marL="0" indent="0">
              <a:buNone/>
            </a:pPr>
            <a:r>
              <a:rPr lang="en-US" dirty="0"/>
              <a:t>Sales in 2018-19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48" y="3760993"/>
            <a:ext cx="6134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2501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Thank you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070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Bigazon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</a:t>
            </a:r>
            <a:r>
              <a:rPr lang="en-US" sz="2000" dirty="0"/>
              <a:t>igazon is a leading online and physical store format for business to business distributor (selling to hotels, other retail outlets and institutions) selling products across different categories. </a:t>
            </a:r>
          </a:p>
          <a:p>
            <a:r>
              <a:rPr lang="en-US" sz="2000" dirty="0"/>
              <a:t>Bigazon distributes the products through online and in physical store formats across three southern states of Karnataka, Andhra Pradesh and Kerala.</a:t>
            </a:r>
          </a:p>
          <a:p>
            <a:r>
              <a:rPr lang="en-US" sz="2000" dirty="0"/>
              <a:t>Bigazon wanted to increase its sales revenue across different business customers for FY2018-2019 financial year to capture hyperlocal market and was mulling different strategies.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4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12601" y="2627104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Descriptive Analytics on the sales dataset of 2017-18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12602" y="3881347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segmentation based on sales data of 2017-18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312603" y="5197603"/>
            <a:ext cx="7167717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Prescriptive Analytics and provide recommendation to client to increase sales in 2018-19</a:t>
            </a:r>
          </a:p>
        </p:txBody>
      </p:sp>
    </p:spTree>
    <p:extLst>
      <p:ext uri="{BB962C8B-B14F-4D97-AF65-F5344CB8AC3E}">
        <p14:creationId xmlns:p14="http://schemas.microsoft.com/office/powerpoint/2010/main" val="75880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3309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Sales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2017-18 sales dataset contains sales record of 440 customers.</a:t>
            </a:r>
          </a:p>
          <a:p>
            <a:r>
              <a:rPr lang="en-US" sz="2000" dirty="0"/>
              <a:t> It contains data for both online and store sales.</a:t>
            </a:r>
          </a:p>
          <a:p>
            <a:r>
              <a:rPr lang="en-US" sz="2000" dirty="0"/>
              <a:t> It contains data for Andhra Pradesh, Kerala and Karnataka.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82915"/>
              </p:ext>
            </p:extLst>
          </p:nvPr>
        </p:nvGraphicFramePr>
        <p:xfrm>
          <a:off x="680321" y="3757834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08">
                  <a:extLst>
                    <a:ext uri="{9D8B030D-6E8A-4147-A177-3AD203B41FA5}">
                      <a16:colId xmlns:a16="http://schemas.microsoft.com/office/drawing/2014/main" val="2955146586"/>
                    </a:ext>
                  </a:extLst>
                </a:gridCol>
                <a:gridCol w="6330592">
                  <a:extLst>
                    <a:ext uri="{9D8B030D-6E8A-4147-A177-3AD203B41FA5}">
                      <a16:colId xmlns:a16="http://schemas.microsoft.com/office/drawing/2014/main" val="785241253"/>
                    </a:ext>
                  </a:extLst>
                </a:gridCol>
              </a:tblGrid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6621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04408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898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16811"/>
              </p:ext>
            </p:extLst>
          </p:nvPr>
        </p:nvGraphicFramePr>
        <p:xfrm>
          <a:off x="680321" y="517879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08">
                  <a:extLst>
                    <a:ext uri="{9D8B030D-6E8A-4147-A177-3AD203B41FA5}">
                      <a16:colId xmlns:a16="http://schemas.microsoft.com/office/drawing/2014/main" val="2955146586"/>
                    </a:ext>
                  </a:extLst>
                </a:gridCol>
                <a:gridCol w="6330592">
                  <a:extLst>
                    <a:ext uri="{9D8B030D-6E8A-4147-A177-3AD203B41FA5}">
                      <a16:colId xmlns:a16="http://schemas.microsoft.com/office/drawing/2014/main" val="785241253"/>
                    </a:ext>
                  </a:extLst>
                </a:gridCol>
              </a:tblGrid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6621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Andhra Pradesh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04408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Kerala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89852"/>
                  </a:ext>
                </a:extLst>
              </a:tr>
              <a:tr h="315634">
                <a:tc>
                  <a:txBody>
                    <a:bodyPr/>
                    <a:lstStyle/>
                    <a:p>
                      <a:r>
                        <a:rPr lang="en-US" dirty="0"/>
                        <a:t>Karnataka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9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i="1" dirty="0"/>
              <a:t>Channel</a:t>
            </a:r>
            <a:r>
              <a:rPr lang="en-US" sz="2000" dirty="0"/>
              <a:t> : Whether the store sells via online or physical store mode.</a:t>
            </a:r>
          </a:p>
          <a:p>
            <a:r>
              <a:rPr lang="en-US" sz="2000" dirty="0"/>
              <a:t> </a:t>
            </a:r>
            <a:r>
              <a:rPr lang="en-US" sz="2000" i="1" dirty="0"/>
              <a:t>Region</a:t>
            </a:r>
            <a:r>
              <a:rPr lang="en-US" sz="2000" dirty="0"/>
              <a:t>: Which region the distribution happened.</a:t>
            </a:r>
          </a:p>
          <a:p>
            <a:r>
              <a:rPr lang="en-US" sz="2000" dirty="0"/>
              <a:t> </a:t>
            </a:r>
            <a:r>
              <a:rPr lang="en-US" sz="2000" i="1" dirty="0"/>
              <a:t>Fresh Fruits</a:t>
            </a:r>
            <a:r>
              <a:rPr lang="en-US" sz="2000" dirty="0"/>
              <a:t>: Sales in rupees for Fresh Fruits category</a:t>
            </a:r>
          </a:p>
          <a:p>
            <a:r>
              <a:rPr lang="en-US" sz="2000" dirty="0"/>
              <a:t> </a:t>
            </a:r>
            <a:r>
              <a:rPr lang="en-US" sz="2000" i="1" dirty="0"/>
              <a:t>Milk</a:t>
            </a:r>
            <a:r>
              <a:rPr lang="en-US" sz="2000" dirty="0"/>
              <a:t>: </a:t>
            </a:r>
            <a:r>
              <a:rPr lang="en-US" sz="2000" dirty="0"/>
              <a:t>Sales in rupees for Fresh Milk category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Grocery</a:t>
            </a:r>
            <a:r>
              <a:rPr lang="en-US" sz="2000" dirty="0"/>
              <a:t>: </a:t>
            </a:r>
            <a:r>
              <a:rPr lang="en-US" sz="2000" dirty="0"/>
              <a:t>Sales in rupees for Grocery category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Frozen</a:t>
            </a:r>
            <a:r>
              <a:rPr lang="en-US" sz="2000" dirty="0"/>
              <a:t> </a:t>
            </a:r>
            <a:r>
              <a:rPr lang="en-US" sz="2000" i="1" dirty="0"/>
              <a:t>Foods</a:t>
            </a:r>
            <a:r>
              <a:rPr lang="en-US" sz="2000" dirty="0"/>
              <a:t>: </a:t>
            </a:r>
            <a:r>
              <a:rPr lang="en-US" sz="2000" dirty="0"/>
              <a:t>Sales in rupees for Frozen Foods category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Detergent</a:t>
            </a:r>
            <a:r>
              <a:rPr lang="en-US" sz="2000" dirty="0"/>
              <a:t>/</a:t>
            </a:r>
            <a:r>
              <a:rPr lang="en-US" sz="2000" i="1" dirty="0"/>
              <a:t>Washing</a:t>
            </a:r>
            <a:r>
              <a:rPr lang="en-US" sz="2000" dirty="0"/>
              <a:t> </a:t>
            </a:r>
            <a:r>
              <a:rPr lang="en-US" sz="2000" i="1" dirty="0"/>
              <a:t>Powder</a:t>
            </a:r>
            <a:r>
              <a:rPr lang="en-US" sz="2000" dirty="0"/>
              <a:t>: </a:t>
            </a:r>
            <a:r>
              <a:rPr lang="en-US" sz="2000" dirty="0"/>
              <a:t>Sales in rupees for Detergent/Washing Powder category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Delicatessen</a:t>
            </a:r>
            <a:r>
              <a:rPr lang="en-US" sz="2000" dirty="0"/>
              <a:t>: </a:t>
            </a:r>
            <a:r>
              <a:rPr lang="en-US" sz="2000" dirty="0"/>
              <a:t>Sales in rupees for Delicatessen category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2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177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Region-wise sales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90" y="2244112"/>
            <a:ext cx="8391833" cy="44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73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181</TotalTime>
  <Words>652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Prescriptive Analytics</vt:lpstr>
      <vt:lpstr>Agenda</vt:lpstr>
      <vt:lpstr>Brief about Bigazon</vt:lpstr>
      <vt:lpstr>Business Objectives</vt:lpstr>
      <vt:lpstr>Data Understanding</vt:lpstr>
      <vt:lpstr>About Sales Dataset</vt:lpstr>
      <vt:lpstr>Details about the columns</vt:lpstr>
      <vt:lpstr>Descriptive Analytics</vt:lpstr>
      <vt:lpstr>Region-wise sales distribution</vt:lpstr>
      <vt:lpstr>Category-wise sales</vt:lpstr>
      <vt:lpstr> Individual category sales across Online and Store channels  </vt:lpstr>
      <vt:lpstr>Predictive Analytics</vt:lpstr>
      <vt:lpstr>Customer segmentation based on sales</vt:lpstr>
      <vt:lpstr>Sales Data across different segments</vt:lpstr>
      <vt:lpstr>Prescriptive Analytics</vt:lpstr>
      <vt:lpstr>Use of Solver</vt:lpstr>
      <vt:lpstr>Maximum Revenue and YoY growth</vt:lpstr>
      <vt:lpstr>Recommended Quantity of Milk and Fresh Fruits</vt:lpstr>
      <vt:lpstr>Most Revenue Generating Category</vt:lpstr>
      <vt:lpstr>Sensitivity Report</vt:lpstr>
      <vt:lpstr>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Gopal Goswami</dc:creator>
  <cp:lastModifiedBy>Krishna Gopal Goswami</cp:lastModifiedBy>
  <cp:revision>46</cp:revision>
  <dcterms:created xsi:type="dcterms:W3CDTF">2018-06-15T23:58:09Z</dcterms:created>
  <dcterms:modified xsi:type="dcterms:W3CDTF">2018-06-17T11:20:40Z</dcterms:modified>
</cp:coreProperties>
</file>