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3" r:id="rId9"/>
    <p:sldId id="267" r:id="rId10"/>
    <p:sldId id="266" r:id="rId11"/>
    <p:sldId id="268" r:id="rId12"/>
    <p:sldId id="279" r:id="rId13"/>
    <p:sldId id="269" r:id="rId14"/>
    <p:sldId id="271" r:id="rId15"/>
    <p:sldId id="280" r:id="rId16"/>
    <p:sldId id="272" r:id="rId17"/>
    <p:sldId id="273" r:id="rId18"/>
    <p:sldId id="274" r:id="rId19"/>
    <p:sldId id="276" r:id="rId20"/>
    <p:sldId id="275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20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RFM analysis-</a:t>
            </a:r>
            <a:br>
              <a:rPr lang="en-US" dirty="0"/>
            </a:br>
            <a:r>
              <a:rPr lang="en-US" dirty="0"/>
              <a:t>Online Retail Sales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Submitted By:</a:t>
            </a:r>
          </a:p>
          <a:p>
            <a:r>
              <a:rPr lang="en-US" sz="2600" dirty="0"/>
              <a:t>Krishna Goswami</a:t>
            </a:r>
          </a:p>
          <a:p>
            <a:r>
              <a:rPr lang="en-US" sz="2600" dirty="0"/>
              <a:t>Tanmay Arora</a:t>
            </a:r>
          </a:p>
        </p:txBody>
      </p:sp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869"/>
          </a:xfrm>
        </p:spPr>
        <p:txBody>
          <a:bodyPr/>
          <a:lstStyle/>
          <a:p>
            <a:r>
              <a:rPr lang="en-US" dirty="0"/>
              <a:t>Products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9588"/>
            <a:ext cx="8946541" cy="4758812"/>
          </a:xfrm>
        </p:spPr>
        <p:txBody>
          <a:bodyPr/>
          <a:lstStyle/>
          <a:p>
            <a:r>
              <a:rPr lang="en-US" sz="2400" dirty="0"/>
              <a:t>Find Top 20 selling products by quantity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0" y="2580968"/>
            <a:ext cx="5645099" cy="3908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2595716"/>
            <a:ext cx="5279923" cy="39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8379"/>
          </a:xfrm>
        </p:spPr>
        <p:txBody>
          <a:bodyPr/>
          <a:lstStyle/>
          <a:p>
            <a:r>
              <a:rPr lang="en-US" dirty="0"/>
              <a:t>Contribution Analysis (Products)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1098"/>
            <a:ext cx="8946541" cy="4847302"/>
          </a:xfrm>
        </p:spPr>
        <p:txBody>
          <a:bodyPr>
            <a:normAutofit/>
          </a:bodyPr>
          <a:lstStyle/>
          <a:p>
            <a:r>
              <a:rPr lang="en-US" sz="2200" dirty="0"/>
              <a:t>Find revenue generating products in the top 10% slab</a:t>
            </a:r>
          </a:p>
          <a:p>
            <a:r>
              <a:rPr lang="en-US" sz="2200" dirty="0"/>
              <a:t>There are total 368 products contributing to the 10% of the overall revenue</a:t>
            </a:r>
          </a:p>
          <a:p>
            <a:r>
              <a:rPr lang="en-US" sz="2200" dirty="0"/>
              <a:t>Top 10 revenue generating products and their contribution is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897"/>
            <a:ext cx="4928419" cy="3311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3244641"/>
            <a:ext cx="4833938" cy="32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6366"/>
          </a:xfrm>
        </p:spPr>
        <p:txBody>
          <a:bodyPr/>
          <a:lstStyle/>
          <a:p>
            <a:r>
              <a:rPr lang="en-US" dirty="0"/>
              <a:t>Contribution Analysis (Customers)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832"/>
            <a:ext cx="10827774" cy="4999703"/>
          </a:xfrm>
        </p:spPr>
        <p:txBody>
          <a:bodyPr/>
          <a:lstStyle/>
          <a:p>
            <a:r>
              <a:rPr lang="en-US" dirty="0"/>
              <a:t>Top 10 revenue generating customers and their contribution is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943"/>
            <a:ext cx="4830250" cy="345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70" y="2724944"/>
            <a:ext cx="4573229" cy="34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covered as part of Customer segmentation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341541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/>
          <a:lstStyle/>
          <a:p>
            <a:r>
              <a:rPr lang="en-US" dirty="0"/>
              <a:t>Customers are divided into multiple segments based on their RFM scoring (ratings are given from 1 to 5, 1 being lowest and 5 being highest)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9" y="2743201"/>
            <a:ext cx="10074992" cy="4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Affinity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Affinity model has been built using </a:t>
            </a:r>
            <a:r>
              <a:rPr lang="en-US" dirty="0" err="1"/>
              <a:t>apriori</a:t>
            </a:r>
            <a:r>
              <a:rPr lang="en-US" dirty="0"/>
              <a:t> algorithm.</a:t>
            </a:r>
          </a:p>
          <a:p>
            <a:r>
              <a:rPr lang="en-US" dirty="0"/>
              <a:t>Top 10 association rules using lift metric is given for reference: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99634"/>
              </p:ext>
            </p:extLst>
          </p:nvPr>
        </p:nvGraphicFramePr>
        <p:xfrm>
          <a:off x="2197510" y="3252967"/>
          <a:ext cx="6105832" cy="3265816"/>
        </p:xfrm>
        <a:graphic>
          <a:graphicData uri="http://schemas.openxmlformats.org/drawingml/2006/table">
            <a:tbl>
              <a:tblPr/>
              <a:tblGrid>
                <a:gridCol w="825909">
                  <a:extLst>
                    <a:ext uri="{9D8B030D-6E8A-4147-A177-3AD203B41FA5}">
                      <a16:colId xmlns:a16="http://schemas.microsoft.com/office/drawing/2014/main" val="2343255640"/>
                    </a:ext>
                  </a:extLst>
                </a:gridCol>
                <a:gridCol w="2517103">
                  <a:extLst>
                    <a:ext uri="{9D8B030D-6E8A-4147-A177-3AD203B41FA5}">
                      <a16:colId xmlns:a16="http://schemas.microsoft.com/office/drawing/2014/main" val="3643855536"/>
                    </a:ext>
                  </a:extLst>
                </a:gridCol>
                <a:gridCol w="2762820">
                  <a:extLst>
                    <a:ext uri="{9D8B030D-6E8A-4147-A177-3AD203B41FA5}">
                      <a16:colId xmlns:a16="http://schemas.microsoft.com/office/drawing/2014/main" val="1383470436"/>
                    </a:ext>
                  </a:extLst>
                </a:gridCol>
              </a:tblGrid>
              <a:tr h="360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24396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5577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14004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562256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64908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85099B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35273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85099B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589923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82097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608767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85099B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63252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85099B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8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5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Repeat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training data set, Sales records from Jan’11 till Mar’11 are taken and applied the below rule to check % of repeat customers in Apr’11. % of repeat customers came to around 85%. </a:t>
            </a:r>
          </a:p>
          <a:p>
            <a:pPr marL="0" indent="0">
              <a:buNone/>
            </a:pPr>
            <a:r>
              <a:rPr lang="en-US" dirty="0"/>
              <a:t>	Rule is: Check the customers whose </a:t>
            </a:r>
            <a:r>
              <a:rPr lang="en-US" dirty="0" err="1"/>
              <a:t>Recency</a:t>
            </a:r>
            <a:r>
              <a:rPr lang="en-US" dirty="0"/>
              <a:t> rating is between 4 and 5 and Frequency rating is 5.</a:t>
            </a:r>
          </a:p>
          <a:p>
            <a:r>
              <a:rPr lang="en-US" dirty="0"/>
              <a:t> As part of test data set, Sales records from May’11 till July’11 are taken and applied the same above rule to check % of repeat customers in Aug’11. % of repeat customer came to around 85%.</a:t>
            </a:r>
          </a:p>
          <a:p>
            <a:r>
              <a:rPr lang="en-US" dirty="0"/>
              <a:t>Hence the rule is valid for both training and test data set.</a:t>
            </a:r>
          </a:p>
        </p:txBody>
      </p:sp>
    </p:spTree>
    <p:extLst>
      <p:ext uri="{BB962C8B-B14F-4D97-AF65-F5344CB8AC3E}">
        <p14:creationId xmlns:p14="http://schemas.microsoft.com/office/powerpoint/2010/main" val="277383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029199"/>
          </a:xfrm>
        </p:spPr>
        <p:txBody>
          <a:bodyPr>
            <a:normAutofit/>
          </a:bodyPr>
          <a:lstStyle/>
          <a:p>
            <a:r>
              <a:rPr lang="en-US" sz="2200" dirty="0"/>
              <a:t>Time series data was sampled Monthly and Quarterly basis and it is noticed that in 4</a:t>
            </a:r>
            <a:r>
              <a:rPr lang="en-US" sz="2200" baseline="30000" dirty="0"/>
              <a:t>th</a:t>
            </a:r>
            <a:r>
              <a:rPr lang="en-US" sz="2200" dirty="0"/>
              <a:t> Quarter’2011, there is sudden dip in revenue.</a:t>
            </a:r>
          </a:p>
          <a:p>
            <a:r>
              <a:rPr lang="en-US" sz="2200" dirty="0"/>
              <a:t>On further analysis by running </a:t>
            </a:r>
            <a:r>
              <a:rPr lang="en-US" sz="2200" dirty="0" err="1"/>
              <a:t>sql</a:t>
            </a:r>
            <a:r>
              <a:rPr lang="en-US" sz="2200" dirty="0"/>
              <a:t> queries, it is found that there are many returns in Oct’11 and Nov’11 and this has caused decrease in revenue.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6" y="3158919"/>
            <a:ext cx="383857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3666"/>
            <a:ext cx="3790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Business Objectives</a:t>
            </a:r>
          </a:p>
          <a:p>
            <a:r>
              <a:rPr lang="en-US" sz="3600" dirty="0"/>
              <a:t>Data Preparation</a:t>
            </a:r>
          </a:p>
          <a:p>
            <a:r>
              <a:rPr lang="en-US" sz="3600" dirty="0"/>
              <a:t>Analysis</a:t>
            </a:r>
          </a:p>
          <a:p>
            <a:r>
              <a:rPr lang="en-US" sz="3600" dirty="0"/>
              <a:t>Models</a:t>
            </a:r>
          </a:p>
          <a:p>
            <a:r>
              <a:rPr lang="en-US" sz="3600" dirty="0"/>
              <a:t>Insights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can change their marketing strategies based on customer segmentation and increase their profitability and reduce </a:t>
            </a:r>
            <a:r>
              <a:rPr lang="en-US"/>
              <a:t>customer attrition</a:t>
            </a:r>
            <a:endParaRPr lang="en-US" dirty="0"/>
          </a:p>
          <a:p>
            <a:r>
              <a:rPr lang="en-US" dirty="0"/>
              <a:t>Company need to check why there is large number of returns in the month of Oct’11 and Nov’11, which is causing revenue loss in the last quarter of 2011.</a:t>
            </a:r>
          </a:p>
          <a:p>
            <a:r>
              <a:rPr lang="en-US" dirty="0"/>
              <a:t>Company can focus more on top revenue generating and top selling products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developed using Python and the python code file is available in GitHub in the following location: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/>
              <a:t>https://github.com/kgopal1982/Analytics/blob/master/RFMAssessment/RFMAnalysisAssessment.ipynb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7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9107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		</a:t>
            </a:r>
            <a:br>
              <a:rPr lang="en-US" dirty="0"/>
            </a:br>
            <a:r>
              <a:rPr lang="en-US" dirty="0"/>
              <a:t>	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2216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Transaction Data of a online retail company using RFM analysis method. </a:t>
            </a:r>
          </a:p>
          <a:p>
            <a:r>
              <a:rPr lang="en-US" dirty="0"/>
              <a:t>RFM ( </a:t>
            </a:r>
            <a:r>
              <a:rPr lang="en-US" dirty="0" err="1"/>
              <a:t>recency</a:t>
            </a:r>
            <a:r>
              <a:rPr lang="en-US" dirty="0"/>
              <a:t>, frequency, monetary) analysis is a marketing and customer segmentation technique that uses past purchase behavior to divide customers into groups .</a:t>
            </a:r>
          </a:p>
          <a:p>
            <a:pPr marL="0" indent="0">
              <a:buNone/>
            </a:pPr>
            <a:r>
              <a:rPr lang="en-US" dirty="0"/>
              <a:t>	RECENCY (R): Time since last purchase</a:t>
            </a:r>
            <a:br>
              <a:rPr lang="en-US" dirty="0"/>
            </a:br>
            <a:r>
              <a:rPr lang="en-US" dirty="0"/>
              <a:t>	FREQUENCY (F): Total number of purchases</a:t>
            </a:r>
            <a:br>
              <a:rPr lang="en-US" dirty="0"/>
            </a:br>
            <a:r>
              <a:rPr lang="en-US" dirty="0"/>
              <a:t>	MONETARY VALUE (M): Total monetary value </a:t>
            </a:r>
          </a:p>
          <a:p>
            <a:r>
              <a:rPr lang="en-US" dirty="0"/>
              <a:t>Provide recommendation/insights based on analyze to improve revenue and reduce customer attrition</a:t>
            </a:r>
          </a:p>
        </p:txBody>
      </p:sp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contains Sales Transaction Data from Dec’2010 till Dec’2011</a:t>
            </a:r>
          </a:p>
          <a:p>
            <a:r>
              <a:rPr lang="en-US" dirty="0"/>
              <a:t>There are ~400000 transaction records of ~4300 customers in the dataset.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InvoiceNo</a:t>
            </a:r>
            <a:r>
              <a:rPr lang="en-US" dirty="0"/>
              <a:t>: Invoice# of the transaction</a:t>
            </a:r>
          </a:p>
          <a:p>
            <a:pPr lvl="1"/>
            <a:r>
              <a:rPr lang="en-US" dirty="0" err="1"/>
              <a:t>StockCode</a:t>
            </a:r>
            <a:r>
              <a:rPr lang="en-US" dirty="0"/>
              <a:t>: Unique Product Code</a:t>
            </a:r>
          </a:p>
          <a:p>
            <a:pPr lvl="1"/>
            <a:r>
              <a:rPr lang="en-US" dirty="0"/>
              <a:t>Quantity: No of products in the transaction</a:t>
            </a:r>
          </a:p>
          <a:p>
            <a:pPr lvl="1"/>
            <a:r>
              <a:rPr lang="en-US" dirty="0" err="1"/>
              <a:t>DoP</a:t>
            </a:r>
            <a:r>
              <a:rPr lang="en-US" dirty="0"/>
              <a:t>: Date of Purchase</a:t>
            </a:r>
          </a:p>
          <a:p>
            <a:pPr lvl="1"/>
            <a:r>
              <a:rPr lang="en-US" dirty="0" err="1"/>
              <a:t>UnitPrice</a:t>
            </a:r>
            <a:r>
              <a:rPr lang="en-US" dirty="0"/>
              <a:t>: Unit Price of the product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: Unique Customer Id</a:t>
            </a:r>
          </a:p>
          <a:p>
            <a:pPr lvl="1"/>
            <a:r>
              <a:rPr lang="en-US" dirty="0"/>
              <a:t>Country: The Country from where the transaction took place</a:t>
            </a:r>
          </a:p>
          <a:p>
            <a:r>
              <a:rPr lang="en-US" dirty="0"/>
              <a:t>Date format is not consistent in </a:t>
            </a:r>
            <a:r>
              <a:rPr lang="en-US" dirty="0" err="1"/>
              <a:t>DoP</a:t>
            </a:r>
            <a:r>
              <a:rPr lang="en-US" dirty="0"/>
              <a:t> column, need to be corrected during data preparation.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format is not consistent in </a:t>
            </a:r>
            <a:r>
              <a:rPr lang="en-US" dirty="0" err="1"/>
              <a:t>DoP</a:t>
            </a:r>
            <a:r>
              <a:rPr lang="en-US" dirty="0"/>
              <a:t> column, it has been corrected before analysis.</a:t>
            </a:r>
          </a:p>
          <a:p>
            <a:r>
              <a:rPr lang="en-US" dirty="0"/>
              <a:t> There are 1920 (&lt;1%) records whose </a:t>
            </a:r>
            <a:r>
              <a:rPr lang="en-US" dirty="0" err="1"/>
              <a:t>StockCode</a:t>
            </a:r>
            <a:r>
              <a:rPr lang="en-US" dirty="0"/>
              <a:t> are 'POST', 'D', 'BANK CHARGES', 'C2', 'CRUK', 'DOT', 'M', 'PADS‘. They are deleted before doing the analysis.</a:t>
            </a:r>
          </a:p>
          <a:p>
            <a:r>
              <a:rPr lang="en-US" dirty="0"/>
              <a:t>There are 8359 records whose Quantity is &lt;0. They are considered as returned items.</a:t>
            </a:r>
          </a:p>
        </p:txBody>
      </p:sp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 Marts/Tables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RFMDM table for the sales transaction records containing following main columns:</a:t>
            </a:r>
          </a:p>
          <a:p>
            <a:pPr lvl="1"/>
            <a:r>
              <a:rPr lang="en-US" dirty="0"/>
              <a:t>Invoice No, </a:t>
            </a:r>
            <a:r>
              <a:rPr lang="en-US" dirty="0" err="1"/>
              <a:t>StockCode</a:t>
            </a:r>
            <a:r>
              <a:rPr lang="en-US" dirty="0"/>
              <a:t>, Quantity, </a:t>
            </a:r>
            <a:r>
              <a:rPr lang="en-US" dirty="0" err="1"/>
              <a:t>DoP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Revenue, TM_ID</a:t>
            </a:r>
          </a:p>
          <a:p>
            <a:pPr lvl="2"/>
            <a:r>
              <a:rPr lang="en-US" dirty="0"/>
              <a:t>TM_ID contains data in </a:t>
            </a:r>
            <a:r>
              <a:rPr lang="en-US" dirty="0" err="1"/>
              <a:t>year_month</a:t>
            </a:r>
            <a:r>
              <a:rPr lang="en-US" dirty="0"/>
              <a:t> format .</a:t>
            </a:r>
            <a:r>
              <a:rPr lang="en-US" dirty="0" err="1"/>
              <a:t>e.g</a:t>
            </a:r>
            <a:r>
              <a:rPr lang="en-US" dirty="0"/>
              <a:t> 2011_12, 2011_10 etc.</a:t>
            </a:r>
          </a:p>
          <a:p>
            <a:r>
              <a:rPr lang="en-US" dirty="0"/>
              <a:t>Created RFMSEGMENTATION table for storing below information grouped by </a:t>
            </a:r>
            <a:r>
              <a:rPr lang="en-US" dirty="0" err="1"/>
              <a:t>CustomerID</a:t>
            </a:r>
            <a:r>
              <a:rPr lang="en-US" dirty="0"/>
              <a:t> from RFMDM table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Recency</a:t>
            </a:r>
            <a:r>
              <a:rPr lang="en-US" dirty="0"/>
              <a:t>, Frequency, Products, Tenure, Monetary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692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RFM analysis- Online Retail Sales Data</vt:lpstr>
      <vt:lpstr>Agenda</vt:lpstr>
      <vt:lpstr>Business Objectives</vt:lpstr>
      <vt:lpstr>Data Understanding</vt:lpstr>
      <vt:lpstr>Brief about the dataset</vt:lpstr>
      <vt:lpstr>Data Preparation</vt:lpstr>
      <vt:lpstr>Data Cleaning and Assumption</vt:lpstr>
      <vt:lpstr>Main Data Marts/Tables</vt:lpstr>
      <vt:lpstr>Data Analysis</vt:lpstr>
      <vt:lpstr>Products Performance Analysis</vt:lpstr>
      <vt:lpstr>Contribution Analysis (Products)</vt:lpstr>
      <vt:lpstr>Contribution Analysis (Customers)</vt:lpstr>
      <vt:lpstr>Customer Base Analysis</vt:lpstr>
      <vt:lpstr>Modeling</vt:lpstr>
      <vt:lpstr>Customer Segmentation</vt:lpstr>
      <vt:lpstr>Product Affinity Model Building</vt:lpstr>
      <vt:lpstr>Predict Repeat Customer</vt:lpstr>
      <vt:lpstr>Sales Forecasting</vt:lpstr>
      <vt:lpstr>Insights</vt:lpstr>
      <vt:lpstr>Recommendations</vt:lpstr>
      <vt:lpstr>GitHub Reference</vt:lpstr>
      <vt:lpstr>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49</cp:revision>
  <dcterms:created xsi:type="dcterms:W3CDTF">2017-11-29T10:07:40Z</dcterms:created>
  <dcterms:modified xsi:type="dcterms:W3CDTF">2018-01-07T07:28:11Z</dcterms:modified>
</cp:coreProperties>
</file>