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  <p:embeddedFont>
      <p:font typeface="Century Gothic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regular.fntdata"/><Relationship Id="rId25" Type="http://schemas.openxmlformats.org/officeDocument/2006/relationships/font" Target="fonts/MavenPro-bold.fntdata"/><Relationship Id="rId28" Type="http://schemas.openxmlformats.org/officeDocument/2006/relationships/font" Target="fonts/CenturyGothic-italic.fntdata"/><Relationship Id="rId27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4dcc30519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44dcc30519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44dcc30519_9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44dcc30519_9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44dcc30519_9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44dcc30519_9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we do if we had 2 more weeks: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Global trends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Go further back by year.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4dcc30519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4dcc30519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4dcc30519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4dcc30519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Run through a jupyter notebook </a:t>
            </a:r>
            <a:endParaRPr>
              <a:solidFill>
                <a:srgbClr val="FF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Describe the exploration and cleanup process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Discuss insights you had while exploring the data that you didn't anticipate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Discuss any problems that arose after exploring the data, and how you resolved them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Present and discuss interesting figures developed during exploration, ideally with the help of Jupyter Notebook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4dcc30519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4dcc30519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4dcc30519_6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4dcc30519_6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4dcc30519_6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4dcc30519_6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4dcc30519_6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4dcc30519_6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4dcc30519_7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4dcc30519_7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of Top Music Genres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Ruth Holliday, Austin Little, Kimberly Gordon, Nathalie Longstreet, &amp; </a:t>
            </a:r>
            <a:r>
              <a:rPr lang="en"/>
              <a:t>Gina Kim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Billboard Top 100 2017</a:t>
            </a:r>
            <a:endParaRPr/>
          </a:p>
        </p:txBody>
      </p:sp>
      <p:pic>
        <p:nvPicPr>
          <p:cNvPr id="357" name="Google Shape;3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0225" y="1597875"/>
            <a:ext cx="3857075" cy="275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625" y="1597875"/>
            <a:ext cx="3240825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Global Music Charts</a:t>
            </a:r>
            <a:endParaRPr/>
          </a:p>
        </p:txBody>
      </p:sp>
      <p:sp>
        <p:nvSpPr>
          <p:cNvPr id="364" name="Google Shape;364;p23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3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 of Music Genres</a:t>
            </a:r>
            <a:endParaRPr/>
          </a:p>
        </p:txBody>
      </p:sp>
      <p:pic>
        <p:nvPicPr>
          <p:cNvPr id="371" name="Google Shape;3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238" y="1312575"/>
            <a:ext cx="7579626" cy="353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challenges we faced:</a:t>
            </a:r>
            <a:endParaRPr/>
          </a:p>
        </p:txBody>
      </p:sp>
      <p:sp>
        <p:nvSpPr>
          <p:cNvPr id="377" name="Google Shape;377;p2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5"/>
          <p:cNvSpPr txBox="1"/>
          <p:nvPr>
            <p:ph idx="4294967295" type="body"/>
          </p:nvPr>
        </p:nvSpPr>
        <p:spPr>
          <a:xfrm>
            <a:off x="418075" y="150672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400">
                <a:solidFill>
                  <a:srgbClr val="FFFFFF"/>
                </a:solidFill>
              </a:rPr>
              <a:t>Obtaining a good API: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9" name="Google Shape;379;p25"/>
          <p:cNvSpPr txBox="1"/>
          <p:nvPr>
            <p:ph idx="4294967295" type="body"/>
          </p:nvPr>
        </p:nvSpPr>
        <p:spPr>
          <a:xfrm>
            <a:off x="432350" y="2070575"/>
            <a:ext cx="2471700" cy="29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 explored the following API’s: MusicxMatch, GraceNote, Spotify, and LastFM. Although spotify’s was most difficult to use, it was the only one up to date with the information we needed. 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80" name="Google Shape;380;p2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5"/>
          <p:cNvSpPr txBox="1"/>
          <p:nvPr>
            <p:ph idx="4294967295" type="body"/>
          </p:nvPr>
        </p:nvSpPr>
        <p:spPr>
          <a:xfrm>
            <a:off x="3336150" y="150672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400">
                <a:solidFill>
                  <a:srgbClr val="FFFFFF"/>
                </a:solidFill>
              </a:rPr>
              <a:t>Multiple/no genres: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2" name="Google Shape;382;p25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/>
              <a:t>Many tracks did not have specific genres assigned as they were mostly assigned by artists. Often we would get multiple genres per song after requesting genres from Spotify’s API. </a:t>
            </a:r>
            <a:endParaRPr sz="1600"/>
          </a:p>
        </p:txBody>
      </p:sp>
      <p:sp>
        <p:nvSpPr>
          <p:cNvPr id="383" name="Google Shape;383;p2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5"/>
          <p:cNvSpPr txBox="1"/>
          <p:nvPr>
            <p:ph idx="4294967295" type="body"/>
          </p:nvPr>
        </p:nvSpPr>
        <p:spPr>
          <a:xfrm>
            <a:off x="6254233" y="150672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400">
                <a:solidFill>
                  <a:srgbClr val="FFFFFF"/>
                </a:solidFill>
              </a:rPr>
              <a:t>Years of Music</a:t>
            </a:r>
            <a:r>
              <a:rPr b="1" lang="en" sz="1400">
                <a:solidFill>
                  <a:srgbClr val="FFFFFF"/>
                </a:solidFill>
              </a:rPr>
              <a:t>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5" name="Google Shape;385;p25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/>
              <a:t>Given that many streaming services are only a few years old, we had to limit the amount of historical music data to the past 6 years. Thus, our results could not be as thorough. </a:t>
            </a:r>
            <a:endParaRPr b="1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Findings/Discussion: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6"/>
          <p:cNvSpPr txBox="1"/>
          <p:nvPr>
            <p:ph idx="1" type="body"/>
          </p:nvPr>
        </p:nvSpPr>
        <p:spPr>
          <a:xfrm>
            <a:off x="1080500" y="1357325"/>
            <a:ext cx="7253700" cy="31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discovered t</a:t>
            </a:r>
            <a:r>
              <a:rPr lang="en" sz="1400"/>
              <a:t>he most popular genre in the US today is Pop.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can infer that Pop has a definite higher rate compared to the other genres. EDM has been on the rise starting 2016 and rap has been steadily increasing since 2014.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/>
              <a:t>For each year, what were the top music genres?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Although rap wasn’t the number one popular genre as we expected, it seems to consistently be in the top 3 main genres.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does the result compare globally? (to global charts)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Discuss your findings. Did you find what you expected to find? If not, why not? What inferences or general conclusions can you draw from your analysis?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did we pick this topic?</a:t>
            </a:r>
            <a:endParaRPr/>
          </a:p>
        </p:txBody>
      </p:sp>
      <p:grpSp>
        <p:nvGrpSpPr>
          <p:cNvPr id="284" name="Google Shape;284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285" name="Google Shape;285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14"/>
          <p:cNvSpPr txBox="1"/>
          <p:nvPr>
            <p:ph idx="4294967295" type="body"/>
          </p:nvPr>
        </p:nvSpPr>
        <p:spPr>
          <a:xfrm>
            <a:off x="506425" y="1304875"/>
            <a:ext cx="2588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Why did we pick this topic?</a:t>
            </a:r>
            <a:endParaRPr b="1" sz="1400">
              <a:solidFill>
                <a:schemeClr val="lt1"/>
              </a:solidFill>
            </a:endParaRPr>
          </a:p>
        </p:txBody>
      </p:sp>
      <p:sp>
        <p:nvSpPr>
          <p:cNvPr id="288" name="Google Shape;288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Music brings people of all culture and ethnicities together. Therefore, we wanted to explore show the trend of the music industry with our acquired analytical skills.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89" name="Google Shape;289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90" name="Google Shape;290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291" name="Google Shape;291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Google Shape;293;p14"/>
          <p:cNvSpPr txBox="1"/>
          <p:nvPr/>
        </p:nvSpPr>
        <p:spPr>
          <a:xfrm>
            <a:off x="3324050" y="1304875"/>
            <a:ext cx="2628900" cy="46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Our Hypothesis</a:t>
            </a:r>
            <a:endParaRPr b="1" sz="1400">
              <a:solidFill>
                <a:schemeClr val="lt1"/>
              </a:solidFill>
            </a:endParaRPr>
          </a:p>
        </p:txBody>
      </p:sp>
      <p:sp>
        <p:nvSpPr>
          <p:cNvPr id="295" name="Google Shape;295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/>
              <a:t>The music genre, rap, took over popularity at a faster rate in comparison to other genres and currently holds the highest popularity.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296" name="Google Shape;296;p14"/>
          <p:cNvSpPr txBox="1"/>
          <p:nvPr/>
        </p:nvSpPr>
        <p:spPr>
          <a:xfrm>
            <a:off x="3320450" y="1324675"/>
            <a:ext cx="24243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Our Proposal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" name="Google Shape;297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Analyze which genres in the US region took over the top 100 charts over the last 6 years.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330"/>
              <a:buFont typeface="Arial"/>
              <a:buNone/>
            </a:pPr>
            <a:r>
              <a:rPr b="1" i="1" lang="en" sz="16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GOAL → Create a visual for the trend of the different genres.</a:t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Questions</a:t>
            </a:r>
            <a:r>
              <a:rPr lang="en"/>
              <a:t>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3" name="Google Shape;303;p15"/>
          <p:cNvSpPr txBox="1"/>
          <p:nvPr>
            <p:ph idx="1" type="body"/>
          </p:nvPr>
        </p:nvSpPr>
        <p:spPr>
          <a:xfrm>
            <a:off x="812600" y="1391750"/>
            <a:ext cx="7521600" cy="31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What’s the most popular music genre in the US today?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each year, what were the top music genres?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tracking the popularity of music genres predict its future?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Has rap reached its height of popularity?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does the result compare globally? (to global charts)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"/>
          <p:cNvSpPr txBox="1"/>
          <p:nvPr>
            <p:ph type="title"/>
          </p:nvPr>
        </p:nvSpPr>
        <p:spPr>
          <a:xfrm>
            <a:off x="1141500" y="598575"/>
            <a:ext cx="34305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Our Data Exploration &amp; Clean-up Process:</a:t>
            </a:r>
            <a:endParaRPr sz="2000"/>
          </a:p>
        </p:txBody>
      </p:sp>
      <p:sp>
        <p:nvSpPr>
          <p:cNvPr id="309" name="Google Shape;309;p16"/>
          <p:cNvSpPr txBox="1"/>
          <p:nvPr>
            <p:ph idx="1" type="subTitle"/>
          </p:nvPr>
        </p:nvSpPr>
        <p:spPr>
          <a:xfrm>
            <a:off x="4572000" y="0"/>
            <a:ext cx="4510200" cy="48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 Taken to Analyze the Data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Discuss the steps you took to analyze the data and answer each question you asked in your proposal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Obtain music api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 top songs per year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csv file (song, artist)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spotify api to find the genre(s) per song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Append the genre to the csv file.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visualization of the top genres per year.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where we had a problem as there were a lot more genres than anticipated.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Compare the trends of each year to each other.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6"/>
          <p:cNvSpPr txBox="1"/>
          <p:nvPr>
            <p:ph idx="2" type="body"/>
          </p:nvPr>
        </p:nvSpPr>
        <p:spPr>
          <a:xfrm>
            <a:off x="372025" y="1422175"/>
            <a:ext cx="3430500" cy="3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The</a:t>
            </a:r>
            <a:r>
              <a:rPr lang="en" sz="1000"/>
              <a:t> data was split by year starting from 2012-2017. 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Each year was tackled individually.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Explored API’s to obtain genres needed. 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Spotify’s API → Spotipy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Wikipedia’s US Top 100 Billboard charts was used to extract </a:t>
            </a:r>
            <a:r>
              <a:rPr lang="en" sz="1000"/>
              <a:t>CSV files.</a:t>
            </a:r>
            <a:r>
              <a:rPr lang="en" sz="1000"/>
              <a:t>.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Created dataframes that were then used to create the visualizations. </a:t>
            </a:r>
            <a:endParaRPr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Billboard Top 100 2012</a:t>
            </a:r>
            <a:endParaRPr/>
          </a:p>
        </p:txBody>
      </p:sp>
      <p:sp>
        <p:nvSpPr>
          <p:cNvPr id="316" name="Google Shape;316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Billboard Top 100 for 2013</a:t>
            </a:r>
            <a:endParaRPr/>
          </a:p>
        </p:txBody>
      </p:sp>
      <p:sp>
        <p:nvSpPr>
          <p:cNvPr id="323" name="Google Shape;323;p18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8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900" y="1410475"/>
            <a:ext cx="3909100" cy="336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1500" y="1597875"/>
            <a:ext cx="4400663" cy="29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Billboard Top 100 for 2014</a:t>
            </a:r>
            <a:endParaRPr/>
          </a:p>
        </p:txBody>
      </p:sp>
      <p:sp>
        <p:nvSpPr>
          <p:cNvPr id="332" name="Google Shape;332;p19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9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800" y="1321650"/>
            <a:ext cx="3821850" cy="382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3925" y="150712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Billboard Top 100 2015</a:t>
            </a:r>
            <a:endParaRPr/>
          </a:p>
        </p:txBody>
      </p:sp>
      <p:sp>
        <p:nvSpPr>
          <p:cNvPr id="341" name="Google Shape;341;p20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0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200" y="1376950"/>
            <a:ext cx="3430500" cy="30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0"/>
          <p:cNvPicPr preferRelativeResize="0"/>
          <p:nvPr/>
        </p:nvPicPr>
        <p:blipFill rotWithShape="1">
          <a:blip r:embed="rId4">
            <a:alphaModFix/>
          </a:blip>
          <a:srcRect b="-3395" l="-5396" r="0" t="-3384"/>
          <a:stretch/>
        </p:blipFill>
        <p:spPr>
          <a:xfrm>
            <a:off x="4175325" y="1376950"/>
            <a:ext cx="4670500" cy="31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Billboard Top 100 for 2016</a:t>
            </a:r>
            <a:endParaRPr/>
          </a:p>
        </p:txBody>
      </p:sp>
      <p:pic>
        <p:nvPicPr>
          <p:cNvPr id="350" name="Google Shape;3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400" y="1298375"/>
            <a:ext cx="4301500" cy="286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700" y="2032450"/>
            <a:ext cx="3999525" cy="266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