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345" r:id="rId3"/>
    <p:sldId id="257" r:id="rId4"/>
    <p:sldId id="261" r:id="rId5"/>
    <p:sldId id="262" r:id="rId6"/>
    <p:sldId id="263" r:id="rId7"/>
    <p:sldId id="267" r:id="rId8"/>
    <p:sldId id="269" r:id="rId9"/>
    <p:sldId id="277" r:id="rId10"/>
    <p:sldId id="278" r:id="rId11"/>
    <p:sldId id="279" r:id="rId12"/>
    <p:sldId id="280" r:id="rId13"/>
    <p:sldId id="281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347" r:id="rId22"/>
    <p:sldId id="348" r:id="rId23"/>
    <p:sldId id="283" r:id="rId24"/>
    <p:sldId id="28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32" r:id="rId35"/>
    <p:sldId id="344" r:id="rId36"/>
    <p:sldId id="334" r:id="rId37"/>
    <p:sldId id="258" r:id="rId38"/>
    <p:sldId id="287" r:id="rId39"/>
    <p:sldId id="288" r:id="rId40"/>
    <p:sldId id="289" r:id="rId41"/>
    <p:sldId id="290" r:id="rId42"/>
    <p:sldId id="291" r:id="rId43"/>
    <p:sldId id="286" r:id="rId44"/>
    <p:sldId id="349" r:id="rId45"/>
    <p:sldId id="322" r:id="rId46"/>
    <p:sldId id="324" r:id="rId47"/>
    <p:sldId id="260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264" r:id="rId65"/>
    <p:sldId id="265" r:id="rId66"/>
    <p:sldId id="285" r:id="rId67"/>
    <p:sldId id="295" r:id="rId68"/>
    <p:sldId id="346" r:id="rId69"/>
    <p:sldId id="26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/>
    <p:restoredTop sz="94714"/>
  </p:normalViewPr>
  <p:slideViewPr>
    <p:cSldViewPr snapToGrid="0" snapToObjects="1">
      <p:cViewPr varScale="1">
        <p:scale>
          <a:sx n="80" d="100"/>
          <a:sy n="80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5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BFDF-E282-464C-9E6D-6D8C1EAAAEB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F229-F49A-8C4C-AC87-40EEB4337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70 85 95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9927-4EFC-3148-B3E7-C6D1852823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Q1:</a:t>
            </a:r>
            <a:r>
              <a:rPr lang="is-IS" sz="1400" dirty="0"/>
              <a:t> </a:t>
            </a:r>
            <a:r>
              <a:rPr lang="is-IS" sz="1200" dirty="0">
                <a:latin typeface="Andale Mono" charset="0"/>
                <a:ea typeface="Andale Mono" charset="0"/>
                <a:cs typeface="Andale Mono" charset="0"/>
              </a:rPr>
              <a:t>exp(-1) / sum(exp(c(-1, -3, -4)))</a:t>
            </a:r>
            <a:endParaRPr lang="is-IS" sz="1400" dirty="0">
              <a:latin typeface="+mn-lt"/>
              <a:ea typeface="+mn-ea"/>
              <a:cs typeface="+mn-cs"/>
            </a:endParaRPr>
          </a:p>
          <a:p>
            <a:r>
              <a:rPr lang="is-IS" sz="1400" dirty="0">
                <a:latin typeface="+mn-lt"/>
                <a:ea typeface="+mn-ea"/>
                <a:cs typeface="+mn-cs"/>
              </a:rPr>
              <a:t>Q2:</a:t>
            </a:r>
            <a:r>
              <a:rPr lang="is-IS" sz="1400" baseline="0" dirty="0">
                <a:latin typeface="+mn-lt"/>
                <a:ea typeface="+mn-ea"/>
                <a:cs typeface="+mn-cs"/>
              </a:rPr>
              <a:t> </a:t>
            </a:r>
            <a:r>
              <a:rPr lang="is-IS" sz="1200" dirty="0">
                <a:latin typeface="Andale Mono" charset="0"/>
                <a:ea typeface="Andale Mono" charset="0"/>
                <a:cs typeface="Andale Mono" charset="0"/>
              </a:rPr>
              <a:t>exp(-2) / sum(exp(c(-2, -4, -5)))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9927-4EFC-3148-B3E7-C6D1852823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RELL</a:t>
            </a:r>
            <a:r>
              <a:rPr lang="en-GB" baseline="0" dirty="0"/>
              <a:t> = bootstrap resampled </a:t>
            </a:r>
            <a:r>
              <a:rPr lang="en-GB" baseline="0" dirty="0" err="1"/>
              <a:t>sitewise</a:t>
            </a:r>
            <a:r>
              <a:rPr lang="en-GB" baseline="0" dirty="0"/>
              <a:t> likelihoods.</a:t>
            </a:r>
          </a:p>
          <a:p>
            <a:r>
              <a:rPr lang="en-GB" baseline="0" dirty="0"/>
              <a:t>Values for 3 trees are shown – black = ML tree; red = NNI 1; orange = NNI 2</a:t>
            </a:r>
          </a:p>
          <a:p>
            <a:r>
              <a:rPr lang="en-GB" baseline="0" dirty="0"/>
              <a:t>Usually ML tree has higher likelihood, but some sites are exceptions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9927-4EFC-3148-B3E7-C6D1852823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RELL</a:t>
            </a:r>
            <a:r>
              <a:rPr lang="en-GB" baseline="0" dirty="0"/>
              <a:t> = bootstrap resampled </a:t>
            </a:r>
            <a:r>
              <a:rPr lang="en-GB" baseline="0" dirty="0" err="1"/>
              <a:t>sitewise</a:t>
            </a:r>
            <a:r>
              <a:rPr lang="en-GB" baseline="0" dirty="0"/>
              <a:t> likelihoods.</a:t>
            </a:r>
          </a:p>
          <a:p>
            <a:r>
              <a:rPr lang="en-GB" baseline="0" dirty="0"/>
              <a:t>Values for 3 trees are shown – black = ML tree; red = NNI 1; orange = NNI 2</a:t>
            </a:r>
          </a:p>
          <a:p>
            <a:r>
              <a:rPr lang="en-GB" baseline="0" dirty="0"/>
              <a:t>Usually ML tree has higher likelihood, but some sites are exceptions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9927-4EFC-3148-B3E7-C6D1852823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</a:t>
            </a:r>
            <a:r>
              <a:rPr lang="en-US" dirty="0"/>
              <a:t> row sums = [-12.8, -14.6, -14.9], delta = 1.8</a:t>
            </a:r>
          </a:p>
          <a:p>
            <a:r>
              <a:rPr lang="en-US" dirty="0" err="1"/>
              <a:t>rell</a:t>
            </a:r>
            <a:r>
              <a:rPr lang="en-US" dirty="0"/>
              <a:t> row sums = [-13.3, -15.5, -15.7], delta = 2.2</a:t>
            </a:r>
          </a:p>
          <a:p>
            <a:r>
              <a:rPr lang="en-US" dirty="0" err="1"/>
              <a:t>centred</a:t>
            </a:r>
            <a:r>
              <a:rPr lang="en-US" dirty="0"/>
              <a:t> </a:t>
            </a:r>
            <a:r>
              <a:rPr lang="en-US" dirty="0" err="1"/>
              <a:t>rell</a:t>
            </a:r>
            <a:r>
              <a:rPr lang="en-US" dirty="0"/>
              <a:t> row sums = [-0.5, -0.9,</a:t>
            </a:r>
            <a:r>
              <a:rPr lang="en-US" baseline="0" dirty="0"/>
              <a:t> -0.8], delta = 0.3</a:t>
            </a:r>
            <a:endParaRPr lang="en-US" dirty="0"/>
          </a:p>
          <a:p>
            <a:r>
              <a:rPr lang="en-US" dirty="0" err="1"/>
              <a:t>SHaLRT</a:t>
            </a:r>
            <a:r>
              <a:rPr lang="en-US" dirty="0"/>
              <a:t> score for 1000 </a:t>
            </a:r>
            <a:r>
              <a:rPr lang="en-US" dirty="0" err="1"/>
              <a:t>Rells</a:t>
            </a:r>
            <a:r>
              <a:rPr lang="en-US" dirty="0"/>
              <a:t> = 0.999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9927-4EFC-3148-B3E7-C6D1852823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l* is the RELL likelihood, l is the original likelihood</a:t>
            </a:r>
          </a:p>
          <a:p>
            <a:r>
              <a:rPr lang="en-US" dirty="0" err="1"/>
              <a:t>l^C</a:t>
            </a:r>
            <a:r>
              <a:rPr lang="en-US" dirty="0"/>
              <a:t> is the </a:t>
            </a:r>
            <a:r>
              <a:rPr lang="en-US" dirty="0" err="1"/>
              <a:t>centred</a:t>
            </a:r>
            <a:r>
              <a:rPr lang="en-US" dirty="0"/>
              <a:t> likelihood [(E(l*) = 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9927-4EFC-3148-B3E7-C6D1852823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FEB-A15B-9843-98CE-938270945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D105B-8CD4-EA41-91B4-3F457D339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13A0-CB42-5747-8940-05983807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93E2-3823-BB46-8039-0ECFE96D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C721-4BDD-2643-8C51-AE640AB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8C60-AB95-E84A-818F-0936606B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FC55-AE02-8A4C-BB96-79E20405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7732-B9A5-BD42-A504-B526780F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E5CD-B4E8-4749-9716-F0A97D1D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710A-B15B-D647-8167-79065588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5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0CE82-B1BC-0D45-8756-38A73D6D2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82349-1309-CF48-B222-858B96A6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33E1-4A63-C044-8DB4-C7354236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1ABA-87E6-2C4C-AA46-8C1AFB7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F7D1-4ED8-E34A-86D8-F156AA5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704A-02D8-2540-9E41-E583CE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4328-E51C-3949-8A52-A44CE881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66F0-E233-9D4A-8B9A-08270DD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AEC5-B06E-B64C-94A8-D023D04B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ADEE-2444-BA4A-838C-C83D70B7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5AB-8F2C-A24E-82C6-CEBF97B9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8E22-BEAC-284E-A103-FB05972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15F0-2E55-3941-BBB8-F59C6C6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D17B-4550-004E-946A-8CEC0AC8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7E86-11D0-9F42-AA8D-31807CA4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0C23-A759-E64C-B825-958B5B61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B060-D04F-B94D-94DA-D20E94CB6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BD22D-48C8-8F47-81A3-2F803ED89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7CD4B-54FE-674F-8122-E012C891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227A-579D-914C-8645-695F6E1D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2234-24EC-894C-A376-8CA52965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09B-E098-0B43-A1FF-8CF4D9E2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50A4-C8D4-3B42-8C92-25C5C0C7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7D5F8-8015-B04A-9E77-BCBBE97A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65EF3-CF9B-AE4D-96E3-2FFCAD29C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0BA9-F206-4041-81FC-7B7C058F9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7D054-7614-2B44-945C-669A66A2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4825-7227-0C48-8B1C-E4A49835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324D7-9C01-2741-882C-5AF27475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0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1230-0B7E-DD40-B545-4D7FCB39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38369-4E98-B746-8D74-CEA5BCEF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30CC-35A3-3841-B93F-F2B4D240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EC7FE-9DBF-5D46-A929-603FAC0D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0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7CA87-CC14-B14C-81DF-7C9C3D5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1D7F8-4EEC-8D42-ADD5-1566FD45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453E1-BC43-4249-8C8A-F6D2B608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45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940-23AD-9D4E-996B-04A99E14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60B0-78DE-2B49-A73A-7849F6D76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54C8-87F4-A140-8F92-88B76655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32127-7211-0C41-A197-D24C86E7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10A3-9909-7849-A201-F7F480FA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1A4E-01E2-0E41-9B26-1B8B215E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75E2-9368-AE45-BC58-150C0FD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334BE-C924-B540-9980-2ED1D7F5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3510-D8F3-6543-9226-36E1474C0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C12E-48BB-C94E-B596-2250BC51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EE7D-7B91-9543-90AE-ED75A158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C8451-9F28-E94F-BC52-E53E91B6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3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5F02-E051-3848-86CE-61FDCCBA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436D8-684F-8F4B-9CA2-B5AF14850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7EB5-5C95-8842-8DDB-8D2560033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64A9-DA41-DC4E-93A8-3D541A0CD47E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7167-BB65-914F-B407-BFE91F654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A63B-5AC3-1048-B3FA-D1D0A170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C6CD-EC83-E345-BD1E-C9A2A00E8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Sofia Pro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jpe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jpe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B14A-C8D7-6D45-AF4B-757956544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Branch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1933B-4769-AB40-9915-C08C9561F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Molecular Phylogenetics Course 2019</a:t>
            </a:r>
          </a:p>
          <a:p>
            <a:r>
              <a:rPr lang="en-GB" dirty="0"/>
              <a:t>Kevin Gori</a:t>
            </a:r>
          </a:p>
          <a:p>
            <a:r>
              <a:rPr lang="en-GB" dirty="0"/>
              <a:t>kcg25@cam.ac.uk</a:t>
            </a:r>
          </a:p>
        </p:txBody>
      </p:sp>
    </p:spTree>
    <p:extLst>
      <p:ext uri="{BB962C8B-B14F-4D97-AF65-F5344CB8AC3E}">
        <p14:creationId xmlns:p14="http://schemas.microsoft.com/office/powerpoint/2010/main" val="395116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B75B45-0C6E-4A4A-9AFB-34860C5C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23643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EC02935-C304-3040-8F96-AA94569B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0A010-1261-284B-A716-EC96AB361F2C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410807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601E462-13F1-F143-BF36-228C5890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5B2DD-13FD-7543-A898-07C6D82CDCDB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55507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73D4F5D-F3B7-0140-867F-03738D93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3881BF-6117-584E-BEAC-9602406AC0D7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373912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4DCFA40-C57B-F04E-91DD-BDF9224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D120B-E5CD-D943-81BD-8ED44053E944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9313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B938D5F-1B97-5045-B0AC-63186917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E65F2-7D42-3041-8845-EAE44554BA0C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20219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3200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DCAAC830-7BC4-094A-906A-F4BB2E2E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4213C-B584-F24D-B538-C06290E3064E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11337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CE4EC96-D58D-6648-AB13-64A8A6CC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8CEDF5-C880-E54D-A70B-E1F9A2AC607B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302484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6089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474039" y="3579918"/>
            <a:ext cx="240339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303005"/>
              <a:gd name="connsiteY0" fmla="*/ 0 h 599755"/>
              <a:gd name="connsiteX1" fmla="*/ 303005 w 303005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005" h="599755">
                <a:moveTo>
                  <a:pt x="0" y="0"/>
                </a:moveTo>
                <a:cubicBezTo>
                  <a:pt x="11285" y="518544"/>
                  <a:pt x="300408" y="293430"/>
                  <a:pt x="303005" y="5997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E4F3DDA-FE6D-464C-80A6-FE107B62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79A402-B83E-3D41-B573-1D4D6097349D}"/>
              </a:ext>
            </a:extLst>
          </p:cNvPr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</p:spTree>
    <p:extLst>
      <p:ext uri="{BB962C8B-B14F-4D97-AF65-F5344CB8AC3E}">
        <p14:creationId xmlns:p14="http://schemas.microsoft.com/office/powerpoint/2010/main" val="225306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6089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474039" y="3579918"/>
            <a:ext cx="240339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303005"/>
              <a:gd name="connsiteY0" fmla="*/ 0 h 599755"/>
              <a:gd name="connsiteX1" fmla="*/ 303005 w 303005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005" h="599755">
                <a:moveTo>
                  <a:pt x="0" y="0"/>
                </a:moveTo>
                <a:cubicBezTo>
                  <a:pt x="11285" y="518544"/>
                  <a:pt x="300408" y="293430"/>
                  <a:pt x="303005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2925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601679" y="3579918"/>
            <a:ext cx="521863" cy="118395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496" h="594441">
                <a:moveTo>
                  <a:pt x="0" y="0"/>
                </a:moveTo>
                <a:cubicBezTo>
                  <a:pt x="144931" y="220978"/>
                  <a:pt x="178357" y="298744"/>
                  <a:pt x="259496" y="594441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C792582-1650-5742-80E9-D5CD38A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427757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E419-F356-9740-8F12-9C673B5F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BDDA-BF72-F441-9117-82E60050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2"/>
            <a:ext cx="107442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Bootstrapping in general</a:t>
            </a:r>
          </a:p>
          <a:p>
            <a:r>
              <a:rPr lang="en-GB" dirty="0"/>
              <a:t>Phylogenetic bootstrapping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Walkthrough</a:t>
            </a:r>
          </a:p>
          <a:p>
            <a:pPr lvl="1"/>
            <a:r>
              <a:rPr lang="en-GB" dirty="0"/>
              <a:t>Exercises</a:t>
            </a:r>
          </a:p>
          <a:p>
            <a:r>
              <a:rPr lang="en-GB" dirty="0"/>
              <a:t>Fast approximate techniques</a:t>
            </a:r>
          </a:p>
          <a:p>
            <a:pPr lvl="1"/>
            <a:r>
              <a:rPr lang="en-GB" dirty="0" err="1"/>
              <a:t>aLRT</a:t>
            </a:r>
            <a:endParaRPr lang="en-GB" dirty="0"/>
          </a:p>
          <a:p>
            <a:pPr lvl="1"/>
            <a:r>
              <a:rPr lang="en-GB" dirty="0" err="1"/>
              <a:t>aBayes</a:t>
            </a:r>
            <a:endParaRPr lang="en-GB" dirty="0"/>
          </a:p>
          <a:p>
            <a:pPr lvl="1"/>
            <a:r>
              <a:rPr lang="en-GB" dirty="0"/>
              <a:t>RELL</a:t>
            </a:r>
          </a:p>
          <a:p>
            <a:r>
              <a:rPr lang="en-GB" dirty="0"/>
              <a:t>Fast bootstrapping – accelerated, not approximated</a:t>
            </a:r>
          </a:p>
          <a:p>
            <a:pPr lvl="1"/>
            <a:r>
              <a:rPr lang="en-GB" dirty="0"/>
              <a:t>Rapid bootstrap</a:t>
            </a:r>
          </a:p>
          <a:p>
            <a:pPr lvl="1"/>
            <a:r>
              <a:rPr lang="en-GB" dirty="0"/>
              <a:t>Ultrafast bootstrap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20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6359" y="2010258"/>
            <a:ext cx="518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</a:t>
            </a:r>
          </a:p>
          <a:p>
            <a:endParaRPr lang="en-US" sz="2400" dirty="0">
              <a:latin typeface="Sofia Pro Light" pitchFamily="2" charset="7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6089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474039" y="3579918"/>
            <a:ext cx="240339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303005"/>
              <a:gd name="connsiteY0" fmla="*/ 0 h 599755"/>
              <a:gd name="connsiteX1" fmla="*/ 303005 w 303005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005" h="599755">
                <a:moveTo>
                  <a:pt x="0" y="0"/>
                </a:moveTo>
                <a:cubicBezTo>
                  <a:pt x="11285" y="518544"/>
                  <a:pt x="300408" y="293430"/>
                  <a:pt x="303005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2925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601679" y="3579918"/>
            <a:ext cx="521863" cy="118395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496" h="594441">
                <a:moveTo>
                  <a:pt x="0" y="0"/>
                </a:moveTo>
                <a:cubicBezTo>
                  <a:pt x="144931" y="220978"/>
                  <a:pt x="178357" y="298744"/>
                  <a:pt x="259496" y="594441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9762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80674" y="3579918"/>
            <a:ext cx="6243" cy="117720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rgbClr val="000000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3B56006-2BAF-8841-AB85-4293EBB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373016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6359" y="2010258"/>
            <a:ext cx="518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</a:t>
            </a:r>
          </a:p>
          <a:p>
            <a:endParaRPr lang="en-US" sz="2400" dirty="0">
              <a:latin typeface="Sofia Pro Light" pitchFamily="2" charset="77"/>
            </a:endParaRPr>
          </a:p>
          <a:p>
            <a:r>
              <a:rPr lang="en-US" sz="2400" dirty="0">
                <a:latin typeface="Sofia Pro Light" pitchFamily="2" charset="77"/>
              </a:rPr>
              <a:t>Some columns are sampled more than once</a:t>
            </a:r>
          </a:p>
          <a:p>
            <a:endParaRPr lang="en-US" sz="2400" dirty="0">
              <a:latin typeface="Sofia Pro Light" pitchFamily="2" charset="77"/>
            </a:endParaRPr>
          </a:p>
          <a:p>
            <a:endParaRPr lang="en-US" sz="2400" dirty="0">
              <a:latin typeface="Sofia Pro Light" pitchFamily="2" charset="7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6089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474039" y="3579918"/>
            <a:ext cx="240339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303005"/>
              <a:gd name="connsiteY0" fmla="*/ 0 h 599755"/>
              <a:gd name="connsiteX1" fmla="*/ 303005 w 303005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005" h="599755">
                <a:moveTo>
                  <a:pt x="0" y="0"/>
                </a:moveTo>
                <a:cubicBezTo>
                  <a:pt x="11285" y="518544"/>
                  <a:pt x="300408" y="293430"/>
                  <a:pt x="303005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2925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601679" y="3579918"/>
            <a:ext cx="521863" cy="118395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496" h="594441">
                <a:moveTo>
                  <a:pt x="0" y="0"/>
                </a:moveTo>
                <a:cubicBezTo>
                  <a:pt x="144931" y="220978"/>
                  <a:pt x="178357" y="298744"/>
                  <a:pt x="259496" y="594441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9762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80674" y="3579918"/>
            <a:ext cx="6243" cy="117720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rgbClr val="000000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7872" y="2012608"/>
            <a:ext cx="432000" cy="1569660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3B56006-2BAF-8841-AB85-4293EBB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247700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6359" y="2010258"/>
            <a:ext cx="518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</a:t>
            </a:r>
          </a:p>
          <a:p>
            <a:endParaRPr lang="en-US" sz="2400" dirty="0">
              <a:latin typeface="Sofia Pro Light" pitchFamily="2" charset="77"/>
            </a:endParaRPr>
          </a:p>
          <a:p>
            <a:r>
              <a:rPr lang="en-US" sz="2400" dirty="0">
                <a:latin typeface="Sofia Pro Light" pitchFamily="2" charset="77"/>
              </a:rPr>
              <a:t>Some columns are sampled more than once</a:t>
            </a:r>
          </a:p>
          <a:p>
            <a:endParaRPr lang="en-US" sz="2400" dirty="0">
              <a:latin typeface="Sofia Pro Light" pitchFamily="2" charset="77"/>
            </a:endParaRPr>
          </a:p>
          <a:p>
            <a:r>
              <a:rPr lang="en-US" sz="2400" dirty="0">
                <a:latin typeface="Sofia Pro Light" pitchFamily="2" charset="77"/>
              </a:rPr>
              <a:t>Some are not sampled at all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6089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474039" y="3579918"/>
            <a:ext cx="240339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303005"/>
              <a:gd name="connsiteY0" fmla="*/ 0 h 599755"/>
              <a:gd name="connsiteX1" fmla="*/ 303005 w 303005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005" h="599755">
                <a:moveTo>
                  <a:pt x="0" y="0"/>
                </a:moveTo>
                <a:cubicBezTo>
                  <a:pt x="11285" y="518544"/>
                  <a:pt x="300408" y="293430"/>
                  <a:pt x="303005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2925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601679" y="3579918"/>
            <a:ext cx="521863" cy="118395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496" h="594441">
                <a:moveTo>
                  <a:pt x="0" y="0"/>
                </a:moveTo>
                <a:cubicBezTo>
                  <a:pt x="144931" y="220978"/>
                  <a:pt x="178357" y="298744"/>
                  <a:pt x="259496" y="594441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9762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80674" y="3579918"/>
            <a:ext cx="6243" cy="117720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rgbClr val="000000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44583" y="1972294"/>
            <a:ext cx="432000" cy="156966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34373" y="1972294"/>
            <a:ext cx="665632" cy="156966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8615" y="1973469"/>
            <a:ext cx="432000" cy="156966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3B56006-2BAF-8841-AB85-4293EBB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272562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557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947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07086" y="3578542"/>
            <a:ext cx="137583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833" h="579075">
                <a:moveTo>
                  <a:pt x="1375833" y="0"/>
                </a:moveTo>
                <a:cubicBezTo>
                  <a:pt x="811389" y="131530"/>
                  <a:pt x="3528" y="293808"/>
                  <a:pt x="0" y="57907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06106" y="3578542"/>
            <a:ext cx="1322916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916" h="589324">
                <a:moveTo>
                  <a:pt x="1322916" y="0"/>
                </a:moveTo>
                <a:cubicBezTo>
                  <a:pt x="758472" y="131530"/>
                  <a:pt x="3528" y="304057"/>
                  <a:pt x="0" y="589324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231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61579" y="3578542"/>
            <a:ext cx="77260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03" h="589324">
                <a:moveTo>
                  <a:pt x="0" y="0"/>
                </a:moveTo>
                <a:cubicBezTo>
                  <a:pt x="303389" y="147176"/>
                  <a:pt x="776112" y="304057"/>
                  <a:pt x="772584" y="589324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068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05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34181" y="3579918"/>
            <a:ext cx="296334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99418" y="3578542"/>
            <a:ext cx="1587499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499" h="653316">
                <a:moveTo>
                  <a:pt x="1587499" y="0"/>
                </a:moveTo>
                <a:cubicBezTo>
                  <a:pt x="1192388" y="104077"/>
                  <a:pt x="194028" y="346991"/>
                  <a:pt x="0" y="653316"/>
                </a:cubicBez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741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0203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234181" y="3578542"/>
            <a:ext cx="78523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197556" y="178468"/>
                  <a:pt x="215195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2415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3" name="Freeform 32"/>
          <p:cNvSpPr/>
          <p:nvPr/>
        </p:nvSpPr>
        <p:spPr>
          <a:xfrm>
            <a:off x="3006106" y="3578542"/>
            <a:ext cx="1322916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334" h="599755">
                <a:moveTo>
                  <a:pt x="0" y="0"/>
                </a:moveTo>
                <a:cubicBezTo>
                  <a:pt x="55316" y="375074"/>
                  <a:pt x="269720" y="304058"/>
                  <a:pt x="296334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92248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85846" y="3579918"/>
            <a:ext cx="298258" cy="1185334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1185334"/>
              <a:gd name="connsiteY0" fmla="*/ 0 h 700715"/>
              <a:gd name="connsiteX1" fmla="*/ 1185334 w 1185334"/>
              <a:gd name="connsiteY1" fmla="*/ 700715 h 700715"/>
              <a:gd name="connsiteX0" fmla="*/ 66195 w 1251529"/>
              <a:gd name="connsiteY0" fmla="*/ 0 h 700715"/>
              <a:gd name="connsiteX1" fmla="*/ 1251529 w 1251529"/>
              <a:gd name="connsiteY1" fmla="*/ 700715 h 700715"/>
              <a:gd name="connsiteX0" fmla="*/ 1622870 w 1622870"/>
              <a:gd name="connsiteY0" fmla="*/ 0 h 605069"/>
              <a:gd name="connsiteX1" fmla="*/ 3621 w 1622870"/>
              <a:gd name="connsiteY1" fmla="*/ 605069 h 605069"/>
              <a:gd name="connsiteX0" fmla="*/ 1619249 w 1619249"/>
              <a:gd name="connsiteY0" fmla="*/ 0 h 605069"/>
              <a:gd name="connsiteX1" fmla="*/ 0 w 1619249"/>
              <a:gd name="connsiteY1" fmla="*/ 605069 h 605069"/>
              <a:gd name="connsiteX0" fmla="*/ 1587499 w 1587499"/>
              <a:gd name="connsiteY0" fmla="*/ 0 h 653316"/>
              <a:gd name="connsiteX1" fmla="*/ 0 w 1587499"/>
              <a:gd name="connsiteY1" fmla="*/ 653316 h 653316"/>
              <a:gd name="connsiteX0" fmla="*/ 1060613 w 1060613"/>
              <a:gd name="connsiteY0" fmla="*/ 0 h 647535"/>
              <a:gd name="connsiteX1" fmla="*/ 0 w 1060613"/>
              <a:gd name="connsiteY1" fmla="*/ 647535 h 647535"/>
              <a:gd name="connsiteX0" fmla="*/ 1060613 w 1060613"/>
              <a:gd name="connsiteY0" fmla="*/ 0 h 647535"/>
              <a:gd name="connsiteX1" fmla="*/ 0 w 1060613"/>
              <a:gd name="connsiteY1" fmla="*/ 647535 h 6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613" h="647535">
                <a:moveTo>
                  <a:pt x="1060613" y="0"/>
                </a:moveTo>
                <a:cubicBezTo>
                  <a:pt x="816044" y="144548"/>
                  <a:pt x="194028" y="341210"/>
                  <a:pt x="0" y="64753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60891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474039" y="3579918"/>
            <a:ext cx="2403398" cy="119454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303005"/>
              <a:gd name="connsiteY0" fmla="*/ 0 h 599755"/>
              <a:gd name="connsiteX1" fmla="*/ 303005 w 303005"/>
              <a:gd name="connsiteY1" fmla="*/ 599755 h 59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005" h="599755">
                <a:moveTo>
                  <a:pt x="0" y="0"/>
                </a:moveTo>
                <a:cubicBezTo>
                  <a:pt x="11285" y="518544"/>
                  <a:pt x="300408" y="293430"/>
                  <a:pt x="303005" y="599755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29259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601679" y="3579918"/>
            <a:ext cx="521863" cy="118395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496" h="594441">
                <a:moveTo>
                  <a:pt x="0" y="0"/>
                </a:moveTo>
                <a:cubicBezTo>
                  <a:pt x="144931" y="220978"/>
                  <a:pt x="178357" y="298744"/>
                  <a:pt x="259496" y="594441"/>
                </a:cubicBezTo>
              </a:path>
            </a:pathLst>
          </a:custGeom>
          <a:ln w="15875">
            <a:solidFill>
              <a:schemeClr val="bg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97625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80674" y="3579918"/>
            <a:ext cx="6243" cy="117720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rgbClr val="BFBFB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66360" y="2010258"/>
            <a:ext cx="5187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do this some large number of times (100-1000 is typical)</a:t>
            </a:r>
          </a:p>
          <a:p>
            <a:endParaRPr lang="en-US" sz="2400" dirty="0">
              <a:latin typeface="Sofia Pro Light" pitchFamily="2" charset="77"/>
            </a:endParaRPr>
          </a:p>
          <a:p>
            <a:r>
              <a:rPr lang="en-US" sz="2400" dirty="0">
                <a:latin typeface="Sofia Pro Light" pitchFamily="2" charset="77"/>
              </a:rPr>
              <a:t>Then we calculate a new tree – exactly the same way as for our original data – for each replicate</a:t>
            </a:r>
          </a:p>
          <a:p>
            <a:endParaRPr lang="en-US" sz="2400" dirty="0">
              <a:latin typeface="Sofia Pro Light" pitchFamily="2" charset="77"/>
            </a:endParaRPr>
          </a:p>
          <a:p>
            <a:r>
              <a:rPr lang="en-US" sz="2400" dirty="0">
                <a:latin typeface="Sofia Pro Light" pitchFamily="2" charset="77"/>
              </a:rPr>
              <a:t>Finally, we use the bootstrap trees to tell us something about the reliability of the original tree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4176E25-7486-4842-AD1E-742DDAD5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105762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83BD-DF0B-7045-9010-9BEE5300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replicates to trees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9D37-4189-0D4F-8397-1A1BA4F42699}"/>
              </a:ext>
            </a:extLst>
          </p:cNvPr>
          <p:cNvSpPr txBox="1"/>
          <p:nvPr/>
        </p:nvSpPr>
        <p:spPr>
          <a:xfrm>
            <a:off x="3170612" y="4393922"/>
            <a:ext cx="71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3200" dirty="0"/>
              <a:t>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85FA0-95A2-E84B-8846-9F89D55E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31" y="1974227"/>
            <a:ext cx="2414563" cy="1104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93BA5-CF39-F046-A0F0-F28DE4A3C489}"/>
              </a:ext>
            </a:extLst>
          </p:cNvPr>
          <p:cNvSpPr txBox="1"/>
          <p:nvPr/>
        </p:nvSpPr>
        <p:spPr>
          <a:xfrm>
            <a:off x="2075632" y="2007832"/>
            <a:ext cx="4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fia Pro Light" pitchFamily="2" charset="77"/>
              </a:rPr>
              <a:t>1.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73CC0C-1DC1-004C-A429-5109184C4C2F}"/>
              </a:ext>
            </a:extLst>
          </p:cNvPr>
          <p:cNvGrpSpPr/>
          <p:nvPr/>
        </p:nvGrpSpPr>
        <p:grpSpPr>
          <a:xfrm>
            <a:off x="2048169" y="3289220"/>
            <a:ext cx="2611571" cy="1104702"/>
            <a:chOff x="1189584" y="2762242"/>
            <a:chExt cx="2611571" cy="11047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435550-CEA5-6D42-8177-C002F4C8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648" y="2762242"/>
              <a:ext cx="2370507" cy="11047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4EB5B0-1805-0240-9D2F-AF4589A1A3A9}"/>
                </a:ext>
              </a:extLst>
            </p:cNvPr>
            <p:cNvSpPr txBox="1"/>
            <p:nvPr/>
          </p:nvSpPr>
          <p:spPr>
            <a:xfrm>
              <a:off x="1189584" y="2782092"/>
              <a:ext cx="462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ofia Pro Light" pitchFamily="2" charset="77"/>
                </a:rPr>
                <a:t>2.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F3EE5A-CE54-454D-BA9E-EA462E4F4B62}"/>
              </a:ext>
            </a:extLst>
          </p:cNvPr>
          <p:cNvGrpSpPr/>
          <p:nvPr/>
        </p:nvGrpSpPr>
        <p:grpSpPr>
          <a:xfrm>
            <a:off x="1877448" y="5208838"/>
            <a:ext cx="2836649" cy="1104702"/>
            <a:chOff x="963019" y="4942836"/>
            <a:chExt cx="2836649" cy="1104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9063A8-7549-9546-849E-D6B9A0131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367" y="4942836"/>
              <a:ext cx="2368301" cy="1104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F9C5CD-6D47-954F-9E5C-9C91A2C9BB8E}"/>
                </a:ext>
              </a:extLst>
            </p:cNvPr>
            <p:cNvSpPr txBox="1"/>
            <p:nvPr/>
          </p:nvSpPr>
          <p:spPr>
            <a:xfrm>
              <a:off x="963019" y="4965340"/>
              <a:ext cx="821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ofia Pro Light" pitchFamily="2" charset="77"/>
                </a:rPr>
                <a:t>100.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D43750-5DF4-DD45-BE72-9FF0A0C7CB42}"/>
              </a:ext>
            </a:extLst>
          </p:cNvPr>
          <p:cNvGrpSpPr/>
          <p:nvPr/>
        </p:nvGrpSpPr>
        <p:grpSpPr>
          <a:xfrm>
            <a:off x="7482654" y="1562849"/>
            <a:ext cx="1892462" cy="1251195"/>
            <a:chOff x="7407674" y="1763287"/>
            <a:chExt cx="1892462" cy="125119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7C1AFE-651D-4848-83D7-10063D8F521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53568" y="2291829"/>
              <a:ext cx="312516" cy="28860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AB0DA0-D51A-D14A-A738-48AD11420289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8553568" y="2580431"/>
              <a:ext cx="312516" cy="25139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CA4FE3-C169-DB4A-9080-77679195AC7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807001" y="2580431"/>
              <a:ext cx="7465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2C30E1-831F-324D-B62B-69DDCED05A2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07674" y="2291829"/>
              <a:ext cx="381965" cy="28860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34DD0-10F2-D542-86DE-BF988E30872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494485" y="2580431"/>
              <a:ext cx="312516" cy="43405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0E1313-B1D6-5541-897D-49B9EEAE696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6084" y="1763287"/>
              <a:ext cx="0" cy="52854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68C2147-1DEF-7049-8638-64BD6E1615C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866084" y="2291829"/>
              <a:ext cx="434052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D4529D-4532-2F41-A842-7B370639864A}"/>
              </a:ext>
            </a:extLst>
          </p:cNvPr>
          <p:cNvGrpSpPr/>
          <p:nvPr/>
        </p:nvGrpSpPr>
        <p:grpSpPr>
          <a:xfrm>
            <a:off x="7276433" y="3190476"/>
            <a:ext cx="1881657" cy="1242864"/>
            <a:chOff x="7149753" y="3262585"/>
            <a:chExt cx="1881657" cy="124286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DE7FA4-257B-E942-96E8-4797D5EDD7D7}"/>
                </a:ext>
              </a:extLst>
            </p:cNvPr>
            <p:cNvCxnSpPr/>
            <p:nvPr/>
          </p:nvCxnSpPr>
          <p:spPr>
            <a:xfrm flipH="1">
              <a:off x="8720678" y="3786923"/>
              <a:ext cx="310732" cy="28695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2EAB61-2507-DD43-B4D4-8C91C656FA39}"/>
                </a:ext>
              </a:extLst>
            </p:cNvPr>
            <p:cNvCxnSpPr/>
            <p:nvPr/>
          </p:nvCxnSpPr>
          <p:spPr>
            <a:xfrm flipH="1" flipV="1">
              <a:off x="8720678" y="4073877"/>
              <a:ext cx="310732" cy="24996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C9D9C6-5C76-9945-ACF6-78C9B0A0CAA4}"/>
                </a:ext>
              </a:extLst>
            </p:cNvPr>
            <p:cNvCxnSpPr/>
            <p:nvPr/>
          </p:nvCxnSpPr>
          <p:spPr>
            <a:xfrm>
              <a:off x="7978374" y="4073877"/>
              <a:ext cx="74230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8BDC99-14EA-7644-9BD4-B8166F32E8EE}"/>
                </a:ext>
              </a:extLst>
            </p:cNvPr>
            <p:cNvCxnSpPr/>
            <p:nvPr/>
          </p:nvCxnSpPr>
          <p:spPr>
            <a:xfrm>
              <a:off x="7590952" y="3786923"/>
              <a:ext cx="379784" cy="28695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77A69A-0016-6B48-92C7-9F9DB8AF270F}"/>
                </a:ext>
              </a:extLst>
            </p:cNvPr>
            <p:cNvCxnSpPr/>
            <p:nvPr/>
          </p:nvCxnSpPr>
          <p:spPr>
            <a:xfrm flipV="1">
              <a:off x="7667642" y="4073877"/>
              <a:ext cx="310732" cy="43157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4F2384-B8BB-3E42-8602-F9ECD28EB5FB}"/>
                </a:ext>
              </a:extLst>
            </p:cNvPr>
            <p:cNvCxnSpPr/>
            <p:nvPr/>
          </p:nvCxnSpPr>
          <p:spPr>
            <a:xfrm>
              <a:off x="7600577" y="3262585"/>
              <a:ext cx="0" cy="52552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209187-5AFF-C548-B9C3-1C132DAC0C79}"/>
                </a:ext>
              </a:extLst>
            </p:cNvPr>
            <p:cNvCxnSpPr/>
            <p:nvPr/>
          </p:nvCxnSpPr>
          <p:spPr>
            <a:xfrm flipH="1">
              <a:off x="7149753" y="3793161"/>
              <a:ext cx="4315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FDD912-D94D-5246-A353-3ADB8F4467CF}"/>
              </a:ext>
            </a:extLst>
          </p:cNvPr>
          <p:cNvGrpSpPr/>
          <p:nvPr/>
        </p:nvGrpSpPr>
        <p:grpSpPr>
          <a:xfrm>
            <a:off x="7482654" y="4976294"/>
            <a:ext cx="1868501" cy="1252490"/>
            <a:chOff x="7350613" y="5157742"/>
            <a:chExt cx="1868501" cy="125249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8641CE-EE7A-4E4F-A293-E21748070B42}"/>
                </a:ext>
              </a:extLst>
            </p:cNvPr>
            <p:cNvCxnSpPr/>
            <p:nvPr/>
          </p:nvCxnSpPr>
          <p:spPr>
            <a:xfrm flipH="1">
              <a:off x="8472546" y="5687579"/>
              <a:ext cx="312516" cy="28860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3329B1-4C4E-1049-AC6B-DDEB8B245C37}"/>
                </a:ext>
              </a:extLst>
            </p:cNvPr>
            <p:cNvCxnSpPr/>
            <p:nvPr/>
          </p:nvCxnSpPr>
          <p:spPr>
            <a:xfrm flipH="1" flipV="1">
              <a:off x="8472546" y="5976181"/>
              <a:ext cx="312516" cy="25139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DEA5E7-A4CE-264C-B76C-17D7A20BCD7F}"/>
                </a:ext>
              </a:extLst>
            </p:cNvPr>
            <p:cNvCxnSpPr/>
            <p:nvPr/>
          </p:nvCxnSpPr>
          <p:spPr>
            <a:xfrm>
              <a:off x="7725979" y="5976181"/>
              <a:ext cx="7465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21C37D-181E-8248-A5DF-E5994FBEEFC4}"/>
                </a:ext>
              </a:extLst>
            </p:cNvPr>
            <p:cNvCxnSpPr/>
            <p:nvPr/>
          </p:nvCxnSpPr>
          <p:spPr>
            <a:xfrm>
              <a:off x="7350613" y="5677874"/>
              <a:ext cx="381965" cy="28860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E2BBBB-8794-1A48-9BED-7D11212B1BBC}"/>
                </a:ext>
              </a:extLst>
            </p:cNvPr>
            <p:cNvCxnSpPr/>
            <p:nvPr/>
          </p:nvCxnSpPr>
          <p:spPr>
            <a:xfrm flipV="1">
              <a:off x="7423088" y="5976181"/>
              <a:ext cx="312516" cy="43405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FDBFB1-32DC-F94D-B4CE-D2F6BF556435}"/>
                </a:ext>
              </a:extLst>
            </p:cNvPr>
            <p:cNvCxnSpPr/>
            <p:nvPr/>
          </p:nvCxnSpPr>
          <p:spPr>
            <a:xfrm>
              <a:off x="8785062" y="5157742"/>
              <a:ext cx="0" cy="52854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435B51-2C59-CC49-9270-BCC8F797D2EB}"/>
                </a:ext>
              </a:extLst>
            </p:cNvPr>
            <p:cNvCxnSpPr/>
            <p:nvPr/>
          </p:nvCxnSpPr>
          <p:spPr>
            <a:xfrm flipH="1">
              <a:off x="8785062" y="5687579"/>
              <a:ext cx="434052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D687A1-EA38-3B44-BBF2-8F3B67CC3901}"/>
              </a:ext>
            </a:extLst>
          </p:cNvPr>
          <p:cNvCxnSpPr/>
          <p:nvPr/>
        </p:nvCxnSpPr>
        <p:spPr>
          <a:xfrm>
            <a:off x="5462888" y="2489436"/>
            <a:ext cx="98384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88703A-5745-014B-B50C-EB492BA9816B}"/>
              </a:ext>
            </a:extLst>
          </p:cNvPr>
          <p:cNvCxnSpPr/>
          <p:nvPr/>
        </p:nvCxnSpPr>
        <p:spPr>
          <a:xfrm>
            <a:off x="5393604" y="3841571"/>
            <a:ext cx="98384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6BD984-54C9-C44F-96C7-CEC3DDFF1B3B}"/>
              </a:ext>
            </a:extLst>
          </p:cNvPr>
          <p:cNvCxnSpPr/>
          <p:nvPr/>
        </p:nvCxnSpPr>
        <p:spPr>
          <a:xfrm>
            <a:off x="5462889" y="5687538"/>
            <a:ext cx="98384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6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bootstrap trees tell us?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Bootstrap trees show us a number of plausible relationships between species</a:t>
            </a:r>
          </a:p>
          <a:p>
            <a:r>
              <a:rPr lang="en-US" dirty="0"/>
              <a:t>The original tree shows us just one set of relationships</a:t>
            </a:r>
          </a:p>
          <a:p>
            <a:r>
              <a:rPr lang="en-US" dirty="0"/>
              <a:t>We can map the relationships – and their frequencies – in the bootstrap sample back on to the original tree</a:t>
            </a:r>
          </a:p>
          <a:p>
            <a:r>
              <a:rPr lang="en-US" dirty="0"/>
              <a:t>We do this using </a:t>
            </a:r>
            <a:r>
              <a:rPr lang="en-US" b="1" dirty="0"/>
              <a:t>splits</a:t>
            </a:r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849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leading to </a:t>
            </a:r>
            <a:r>
              <a:rPr lang="en-US" i="1" dirty="0"/>
              <a:t>b </a:t>
            </a:r>
            <a:r>
              <a:rPr lang="en-US" dirty="0"/>
              <a:t>gives us the split  </a:t>
            </a:r>
            <a:r>
              <a:rPr lang="en-US" b="1" i="1" dirty="0"/>
              <a:t>b</a:t>
            </a:r>
            <a:r>
              <a:rPr lang="en-US" b="1" dirty="0"/>
              <a:t> | </a:t>
            </a:r>
            <a:r>
              <a:rPr lang="en-US" b="1" i="1" dirty="0" err="1"/>
              <a:t>acde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>
            <a:off x="3514744" y="2727160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4093786" y="2605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88759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leading to </a:t>
            </a:r>
            <a:r>
              <a:rPr lang="en-US" i="1" dirty="0"/>
              <a:t>b </a:t>
            </a:r>
            <a:r>
              <a:rPr lang="en-US" dirty="0"/>
              <a:t>gives us the split  </a:t>
            </a:r>
            <a:r>
              <a:rPr lang="en-US" b="1" i="1" dirty="0"/>
              <a:t>b</a:t>
            </a:r>
            <a:r>
              <a:rPr lang="en-US" b="1" dirty="0"/>
              <a:t> | </a:t>
            </a:r>
            <a:r>
              <a:rPr lang="en-US" b="1" i="1" dirty="0" err="1"/>
              <a:t>acde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>
            <a:off x="3514744" y="2727160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4093786" y="2605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50D19C-C254-034F-924A-394CC239C1A7}"/>
              </a:ext>
            </a:extLst>
          </p:cNvPr>
          <p:cNvSpPr>
            <a:spLocks noChangeAspect="1"/>
          </p:cNvSpPr>
          <p:nvPr/>
        </p:nvSpPr>
        <p:spPr>
          <a:xfrm>
            <a:off x="3514197" y="2412806"/>
            <a:ext cx="68896" cy="728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leading to </a:t>
            </a:r>
            <a:r>
              <a:rPr lang="en-US" i="1" dirty="0"/>
              <a:t>b </a:t>
            </a:r>
            <a:r>
              <a:rPr lang="en-US" dirty="0"/>
              <a:t>gives us the split  </a:t>
            </a:r>
            <a:r>
              <a:rPr lang="en-US" b="1" i="1" dirty="0"/>
              <a:t>b</a:t>
            </a:r>
            <a:r>
              <a:rPr lang="en-US" b="1" dirty="0"/>
              <a:t> | </a:t>
            </a:r>
            <a:r>
              <a:rPr lang="en-US" b="1" i="1" dirty="0" err="1"/>
              <a:t>acde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>
            <a:off x="3514744" y="2727160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4093786" y="2605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65810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here gives us the split </a:t>
            </a:r>
            <a:r>
              <a:rPr lang="en-US" b="1" i="1" dirty="0" err="1"/>
              <a:t>abc</a:t>
            </a:r>
            <a:r>
              <a:rPr lang="en-US" b="1" dirty="0"/>
              <a:t> | </a:t>
            </a:r>
            <a:r>
              <a:rPr lang="en-US" b="1" i="1" dirty="0"/>
              <a:t>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>
            <a:off x="3257548" y="4400958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3764284" y="4311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86444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1737-EC00-BC48-B7AB-AE97731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6880-8ADE-2441-A1CB-7BE4DDDF7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get something for nothing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79801-B560-824E-B7BA-AE4582F43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8" r="45790" b="13361"/>
          <a:stretch/>
        </p:blipFill>
        <p:spPr>
          <a:xfrm>
            <a:off x="7730290" y="779228"/>
            <a:ext cx="3304673" cy="33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here gives us the split </a:t>
            </a:r>
            <a:r>
              <a:rPr lang="en-US" b="1" i="1" dirty="0" err="1"/>
              <a:t>abc</a:t>
            </a:r>
            <a:r>
              <a:rPr lang="en-US" b="1" dirty="0"/>
              <a:t> | </a:t>
            </a:r>
            <a:r>
              <a:rPr lang="en-US" b="1" i="1" dirty="0"/>
              <a:t>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>
            <a:off x="3257548" y="4400958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3764284" y="4311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0741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here gives us the split </a:t>
            </a:r>
            <a:r>
              <a:rPr lang="en-US" b="1" i="1" dirty="0" err="1"/>
              <a:t>abc</a:t>
            </a:r>
            <a:r>
              <a:rPr lang="en-US" b="1" dirty="0"/>
              <a:t> | </a:t>
            </a:r>
            <a:r>
              <a:rPr lang="en-US" b="1" i="1" dirty="0"/>
              <a:t>de</a:t>
            </a:r>
          </a:p>
          <a:p>
            <a:r>
              <a:rPr lang="en-US" dirty="0"/>
              <a:t>And here, </a:t>
            </a:r>
            <a:r>
              <a:rPr lang="en-US" b="1" i="1" dirty="0"/>
              <a:t>ab | </a:t>
            </a:r>
            <a:r>
              <a:rPr lang="en-US" b="1" i="1" dirty="0" err="1"/>
              <a:t>cde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 rot="10800000">
            <a:off x="2551588" y="3504325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1714265" y="3401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74348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Every edge on a tree represents a split – deleting the edge splits the tree into two groups</a:t>
            </a:r>
          </a:p>
          <a:p>
            <a:r>
              <a:rPr lang="en-US" dirty="0"/>
              <a:t>Deleting the edge here gives us the split </a:t>
            </a:r>
            <a:r>
              <a:rPr lang="en-US" b="1" i="1" dirty="0" err="1"/>
              <a:t>abc</a:t>
            </a:r>
            <a:r>
              <a:rPr lang="en-US" b="1" dirty="0"/>
              <a:t> | </a:t>
            </a:r>
            <a:r>
              <a:rPr lang="en-US" b="1" i="1" dirty="0"/>
              <a:t>de</a:t>
            </a:r>
          </a:p>
          <a:p>
            <a:r>
              <a:rPr lang="en-US" dirty="0"/>
              <a:t>And here, </a:t>
            </a:r>
            <a:r>
              <a:rPr lang="en-US" b="1" i="1" dirty="0"/>
              <a:t>ab | </a:t>
            </a:r>
            <a:r>
              <a:rPr lang="en-US" b="1" i="1" dirty="0" err="1"/>
              <a:t>cde</a:t>
            </a:r>
            <a:endParaRPr lang="en-US" b="1" dirty="0"/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C40B904-CB06-8543-9972-DEDA689B161F}"/>
              </a:ext>
            </a:extLst>
          </p:cNvPr>
          <p:cNvSpPr/>
          <p:nvPr/>
        </p:nvSpPr>
        <p:spPr>
          <a:xfrm rot="10800000">
            <a:off x="2551588" y="3504325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8CCE4-BF07-A947-B884-33E93E50CC03}"/>
              </a:ext>
            </a:extLst>
          </p:cNvPr>
          <p:cNvSpPr txBox="1"/>
          <p:nvPr/>
        </p:nvSpPr>
        <p:spPr>
          <a:xfrm>
            <a:off x="1714265" y="3401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Raleway" panose="020B0503030101060003" pitchFamily="34" charset="77"/>
                <a:cs typeface="Avenir Heavy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88068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70-B9E1-7F40-BC8B-7CACBC7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as splits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21BD-A2CB-FB42-BEC0-18117878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453" y="1900857"/>
            <a:ext cx="5883441" cy="4735596"/>
          </a:xfrm>
        </p:spPr>
        <p:txBody>
          <a:bodyPr>
            <a:normAutofit/>
          </a:bodyPr>
          <a:lstStyle/>
          <a:p>
            <a:r>
              <a:rPr lang="en-US" dirty="0"/>
              <a:t>Splits leading to leaves are the same on any tree on the same taxa – they are called “trivial splits”, and are ignored</a:t>
            </a:r>
          </a:p>
          <a:p>
            <a:endParaRPr lang="en-US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F74DA9-6E7A-E744-BA9A-9BFED1C44F8E}"/>
              </a:ext>
            </a:extLst>
          </p:cNvPr>
          <p:cNvSpPr/>
          <p:nvPr/>
        </p:nvSpPr>
        <p:spPr>
          <a:xfrm>
            <a:off x="2572081" y="2485633"/>
            <a:ext cx="486834" cy="656167"/>
          </a:xfrm>
          <a:custGeom>
            <a:avLst/>
            <a:gdLst>
              <a:gd name="connsiteX0" fmla="*/ 0 w 486834"/>
              <a:gd name="connsiteY0" fmla="*/ 0 h 656167"/>
              <a:gd name="connsiteX1" fmla="*/ 486834 w 486834"/>
              <a:gd name="connsiteY1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56167">
                <a:moveTo>
                  <a:pt x="0" y="0"/>
                </a:moveTo>
                <a:lnTo>
                  <a:pt x="486834" y="656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DF7C12-05F6-EB40-BEE0-D89F87B09509}"/>
              </a:ext>
            </a:extLst>
          </p:cNvPr>
          <p:cNvSpPr/>
          <p:nvPr/>
        </p:nvSpPr>
        <p:spPr>
          <a:xfrm>
            <a:off x="3048331" y="2464466"/>
            <a:ext cx="486834" cy="666750"/>
          </a:xfrm>
          <a:custGeom>
            <a:avLst/>
            <a:gdLst>
              <a:gd name="connsiteX0" fmla="*/ 486834 w 486834"/>
              <a:gd name="connsiteY0" fmla="*/ 0 h 666750"/>
              <a:gd name="connsiteX1" fmla="*/ 0 w 486834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834" h="666750">
                <a:moveTo>
                  <a:pt x="486834" y="0"/>
                </a:moveTo>
                <a:lnTo>
                  <a:pt x="0" y="66675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119BA4-CC9A-7144-8DBB-0D4F7417137F}"/>
              </a:ext>
            </a:extLst>
          </p:cNvPr>
          <p:cNvSpPr/>
          <p:nvPr/>
        </p:nvSpPr>
        <p:spPr>
          <a:xfrm>
            <a:off x="3048331" y="3120633"/>
            <a:ext cx="444500" cy="889000"/>
          </a:xfrm>
          <a:custGeom>
            <a:avLst/>
            <a:gdLst>
              <a:gd name="connsiteX0" fmla="*/ 444500 w 444500"/>
              <a:gd name="connsiteY0" fmla="*/ 889000 h 889000"/>
              <a:gd name="connsiteX1" fmla="*/ 0 w 444500"/>
              <a:gd name="connsiteY1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0" h="889000">
                <a:moveTo>
                  <a:pt x="444500" y="889000"/>
                </a:moveTo>
                <a:lnTo>
                  <a:pt x="0" y="0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B3AAAC3-F096-6B4A-A854-96D8ABB5CD21}"/>
              </a:ext>
            </a:extLst>
          </p:cNvPr>
          <p:cNvSpPr/>
          <p:nvPr/>
        </p:nvSpPr>
        <p:spPr>
          <a:xfrm>
            <a:off x="2720249" y="4009634"/>
            <a:ext cx="772583" cy="804333"/>
          </a:xfrm>
          <a:custGeom>
            <a:avLst/>
            <a:gdLst>
              <a:gd name="connsiteX0" fmla="*/ 772583 w 772583"/>
              <a:gd name="connsiteY0" fmla="*/ 0 h 804333"/>
              <a:gd name="connsiteX1" fmla="*/ 0 w 772583"/>
              <a:gd name="connsiteY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83" h="804333">
                <a:moveTo>
                  <a:pt x="772583" y="0"/>
                </a:moveTo>
                <a:lnTo>
                  <a:pt x="0" y="80433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08E7B31-A57D-D047-B1CB-EFCD9C2CE040}"/>
              </a:ext>
            </a:extLst>
          </p:cNvPr>
          <p:cNvSpPr/>
          <p:nvPr/>
        </p:nvSpPr>
        <p:spPr>
          <a:xfrm>
            <a:off x="3492832" y="3999050"/>
            <a:ext cx="1037167" cy="148167"/>
          </a:xfrm>
          <a:custGeom>
            <a:avLst/>
            <a:gdLst>
              <a:gd name="connsiteX0" fmla="*/ 0 w 1037167"/>
              <a:gd name="connsiteY0" fmla="*/ 0 h 306917"/>
              <a:gd name="connsiteX1" fmla="*/ 1037167 w 1037167"/>
              <a:gd name="connsiteY1" fmla="*/ 306917 h 306917"/>
              <a:gd name="connsiteX0" fmla="*/ 0 w 1037167"/>
              <a:gd name="connsiteY0" fmla="*/ 0 h 148167"/>
              <a:gd name="connsiteX1" fmla="*/ 1037167 w 1037167"/>
              <a:gd name="connsiteY1" fmla="*/ 148167 h 1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7167" h="148167">
                <a:moveTo>
                  <a:pt x="0" y="0"/>
                </a:moveTo>
                <a:lnTo>
                  <a:pt x="1037167" y="148167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D02884-0210-A14D-A9F2-B60A345B8E53}"/>
              </a:ext>
            </a:extLst>
          </p:cNvPr>
          <p:cNvSpPr/>
          <p:nvPr/>
        </p:nvSpPr>
        <p:spPr>
          <a:xfrm>
            <a:off x="2730831" y="4803383"/>
            <a:ext cx="127000" cy="1068916"/>
          </a:xfrm>
          <a:custGeom>
            <a:avLst/>
            <a:gdLst>
              <a:gd name="connsiteX0" fmla="*/ 0 w 127000"/>
              <a:gd name="connsiteY0" fmla="*/ 0 h 1068916"/>
              <a:gd name="connsiteX1" fmla="*/ 127000 w 127000"/>
              <a:gd name="connsiteY1" fmla="*/ 1068916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0" h="1068916">
                <a:moveTo>
                  <a:pt x="0" y="0"/>
                </a:moveTo>
                <a:lnTo>
                  <a:pt x="127000" y="1068916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8E5E5E-C228-6045-923C-9E55F0F76D1A}"/>
              </a:ext>
            </a:extLst>
          </p:cNvPr>
          <p:cNvSpPr/>
          <p:nvPr/>
        </p:nvSpPr>
        <p:spPr>
          <a:xfrm>
            <a:off x="1873581" y="4803384"/>
            <a:ext cx="846666" cy="201083"/>
          </a:xfrm>
          <a:custGeom>
            <a:avLst/>
            <a:gdLst>
              <a:gd name="connsiteX0" fmla="*/ 846666 w 846666"/>
              <a:gd name="connsiteY0" fmla="*/ 0 h 201083"/>
              <a:gd name="connsiteX1" fmla="*/ 0 w 846666"/>
              <a:gd name="connsiteY1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6666" h="201083">
                <a:moveTo>
                  <a:pt x="846666" y="0"/>
                </a:moveTo>
                <a:lnTo>
                  <a:pt x="0" y="201083"/>
                </a:lnTo>
              </a:path>
            </a:pathLst>
          </a:cu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333E-EDCB-8042-8B0D-6E07CEFF7AD5}"/>
              </a:ext>
            </a:extLst>
          </p:cNvPr>
          <p:cNvSpPr txBox="1"/>
          <p:nvPr/>
        </p:nvSpPr>
        <p:spPr>
          <a:xfrm>
            <a:off x="2201431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D283D-48D4-C94E-91EF-63EBCB226596}"/>
              </a:ext>
            </a:extLst>
          </p:cNvPr>
          <p:cNvSpPr txBox="1"/>
          <p:nvPr/>
        </p:nvSpPr>
        <p:spPr>
          <a:xfrm>
            <a:off x="3535714" y="190085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7059-8DC5-054D-BAE5-C36591FBC190}"/>
              </a:ext>
            </a:extLst>
          </p:cNvPr>
          <p:cNvSpPr txBox="1"/>
          <p:nvPr/>
        </p:nvSpPr>
        <p:spPr>
          <a:xfrm>
            <a:off x="4605724" y="38019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0C4A-C642-F54C-9950-1C815496FCCF}"/>
              </a:ext>
            </a:extLst>
          </p:cNvPr>
          <p:cNvSpPr txBox="1"/>
          <p:nvPr/>
        </p:nvSpPr>
        <p:spPr>
          <a:xfrm>
            <a:off x="2704859" y="57871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15655-9906-AD4D-8E45-8153F1A2E734}"/>
              </a:ext>
            </a:extLst>
          </p:cNvPr>
          <p:cNvSpPr txBox="1"/>
          <p:nvPr/>
        </p:nvSpPr>
        <p:spPr>
          <a:xfrm>
            <a:off x="1484733" y="4629301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297ADEE4-606D-AA48-A4EF-B2F90E8D75D3}"/>
              </a:ext>
            </a:extLst>
          </p:cNvPr>
          <p:cNvSpPr/>
          <p:nvPr/>
        </p:nvSpPr>
        <p:spPr>
          <a:xfrm rot="20916710">
            <a:off x="2952874" y="5374984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02771741-DEEB-C347-9EC6-BA941C003852}"/>
              </a:ext>
            </a:extLst>
          </p:cNvPr>
          <p:cNvSpPr/>
          <p:nvPr/>
        </p:nvSpPr>
        <p:spPr>
          <a:xfrm rot="15139313">
            <a:off x="1863922" y="4488911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596BFFE-CDB7-724C-8EB1-B6D5BCDFEAD6}"/>
              </a:ext>
            </a:extLst>
          </p:cNvPr>
          <p:cNvSpPr/>
          <p:nvPr/>
        </p:nvSpPr>
        <p:spPr>
          <a:xfrm rot="16784685">
            <a:off x="4060604" y="3621111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F1E804D8-80F7-6344-93A9-CFEB5E0AD3E0}"/>
              </a:ext>
            </a:extLst>
          </p:cNvPr>
          <p:cNvSpPr/>
          <p:nvPr/>
        </p:nvSpPr>
        <p:spPr>
          <a:xfrm rot="8285433">
            <a:off x="2179262" y="2840291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101351ED-880A-A44C-8C1A-19C3741FF049}"/>
              </a:ext>
            </a:extLst>
          </p:cNvPr>
          <p:cNvSpPr/>
          <p:nvPr/>
        </p:nvSpPr>
        <p:spPr>
          <a:xfrm rot="1540713">
            <a:off x="3441426" y="2834882"/>
            <a:ext cx="527820" cy="190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89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the splits on these trees? Ignore trivial splits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914" y="3131150"/>
            <a:ext cx="37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377" y="3131150"/>
            <a:ext cx="37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9592" y="3131150"/>
            <a:ext cx="37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173" y="3131151"/>
            <a:ext cx="37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4.</a:t>
            </a:r>
          </a:p>
        </p:txBody>
      </p:sp>
      <p:pic>
        <p:nvPicPr>
          <p:cNvPr id="12" name="Picture 11" descr="correct_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7" y="3312576"/>
            <a:ext cx="1727998" cy="19679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16097" y="4779820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4120" y="5116886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9062" y="4435839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2193" y="393017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4120" y="3198965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8615" y="3461989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  <p:pic>
        <p:nvPicPr>
          <p:cNvPr id="19" name="Picture 18" descr="wrong1_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39" y="3300482"/>
            <a:ext cx="1547998" cy="20843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06683" y="4874493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09" y="5203293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 anchorCtr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8309" y="3120519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8138" y="4772905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6682" y="385001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246" y="3473664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  <p:pic>
        <p:nvPicPr>
          <p:cNvPr id="26" name="Picture 25" descr="wrong3_tre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21" y="3360957"/>
            <a:ext cx="1871998" cy="19628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01415" y="3919287"/>
            <a:ext cx="2728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76252" y="5151638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51614" y="4687514"/>
            <a:ext cx="240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0262" y="318290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1857" y="473284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9779" y="3382403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  <p:pic>
        <p:nvPicPr>
          <p:cNvPr id="33" name="Picture 32" descr="wrong2_tre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02" y="3336767"/>
            <a:ext cx="1439998" cy="20168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825183" y="4872180"/>
            <a:ext cx="278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17668" y="3358206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97759" y="3175875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27051" y="486506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43058" y="516306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12172" y="3496624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1612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31F0-85E1-8C40-8C9A-51A831B9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bootstrap values to the original tree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E36C-085D-BA45-9380-6414CD70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the splits present in the original tree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each split’s frequency in the bootstrap sample, and divide by the size of the sample – this is the </a:t>
            </a:r>
            <a:r>
              <a:rPr lang="en-US" b="1" dirty="0"/>
              <a:t>bootstrap split frequency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this value onto the edge in the original tree that encodes the split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9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31059"/>
          </a:xfrm>
        </p:spPr>
        <p:txBody>
          <a:bodyPr>
            <a:normAutofit/>
          </a:bodyPr>
          <a:lstStyle/>
          <a:p>
            <a:r>
              <a:rPr lang="en-US" sz="2400" dirty="0"/>
              <a:t>These trees appear in a bootstrap sample. The number of times they appear, out of 100, is given. The left-hand tree (n=70) is the original tree – what are its bootstrap values? (Ignore trivial splits)</a:t>
            </a:r>
          </a:p>
        </p:txBody>
      </p:sp>
      <p:pic>
        <p:nvPicPr>
          <p:cNvPr id="4" name="Picture 3" descr="correct_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7" y="3312576"/>
            <a:ext cx="1727998" cy="1967998"/>
          </a:xfrm>
          <a:prstGeom prst="rect">
            <a:avLst/>
          </a:prstGeom>
        </p:spPr>
      </p:pic>
      <p:pic>
        <p:nvPicPr>
          <p:cNvPr id="5" name="Picture 4" descr="wrong1_tre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39" y="3300482"/>
            <a:ext cx="1547998" cy="2084315"/>
          </a:xfrm>
          <a:prstGeom prst="rect">
            <a:avLst/>
          </a:prstGeom>
        </p:spPr>
      </p:pic>
      <p:pic>
        <p:nvPicPr>
          <p:cNvPr id="6" name="Picture 5" descr="wrong3_tre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21" y="3360957"/>
            <a:ext cx="1871998" cy="1962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6058" y="3383631"/>
            <a:ext cx="707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n=70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067" y="3383631"/>
            <a:ext cx="707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n=15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3222" y="3383631"/>
            <a:ext cx="577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n=5</a:t>
            </a:r>
          </a:p>
        </p:txBody>
      </p:sp>
      <p:pic>
        <p:nvPicPr>
          <p:cNvPr id="10" name="Picture 9" descr="wrong2_tre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02" y="3336767"/>
            <a:ext cx="1439998" cy="2016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17230" y="3977819"/>
            <a:ext cx="707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1298" y="5537196"/>
            <a:ext cx="921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ab</a:t>
            </a:r>
            <a:r>
              <a:rPr lang="en-US" dirty="0" err="1"/>
              <a:t>|</a:t>
            </a:r>
            <a:r>
              <a:rPr lang="en-US" i="1" dirty="0" err="1"/>
              <a:t>cdef</a:t>
            </a:r>
            <a:endParaRPr lang="en-US" i="1" dirty="0"/>
          </a:p>
          <a:p>
            <a:r>
              <a:rPr lang="en-US" i="1" dirty="0" err="1"/>
              <a:t>cd</a:t>
            </a:r>
            <a:r>
              <a:rPr lang="en-US" dirty="0" err="1"/>
              <a:t>|</a:t>
            </a:r>
            <a:r>
              <a:rPr lang="en-US" i="1" dirty="0" err="1"/>
              <a:t>abef</a:t>
            </a:r>
            <a:endParaRPr lang="en-US" i="1" dirty="0"/>
          </a:p>
          <a:p>
            <a:r>
              <a:rPr lang="en-US" i="1" dirty="0" err="1"/>
              <a:t>ef</a:t>
            </a:r>
            <a:r>
              <a:rPr lang="en-US" dirty="0" err="1"/>
              <a:t>|</a:t>
            </a:r>
            <a:r>
              <a:rPr lang="en-US" i="1" dirty="0" err="1"/>
              <a:t>abcd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3315" y="5537196"/>
            <a:ext cx="92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ab</a:t>
            </a:r>
            <a:r>
              <a:rPr lang="en-US" dirty="0" err="1"/>
              <a:t>|</a:t>
            </a:r>
            <a:r>
              <a:rPr lang="en-US" i="1" dirty="0" err="1"/>
              <a:t>cdef</a:t>
            </a:r>
            <a:endParaRPr lang="en-US" i="1" dirty="0"/>
          </a:p>
          <a:p>
            <a:r>
              <a:rPr lang="en-US" i="1" dirty="0" err="1"/>
              <a:t>abc</a:t>
            </a:r>
            <a:r>
              <a:rPr lang="en-US" dirty="0" err="1"/>
              <a:t>|</a:t>
            </a:r>
            <a:r>
              <a:rPr lang="en-US" i="1" dirty="0" err="1"/>
              <a:t>def</a:t>
            </a:r>
            <a:endParaRPr lang="en-US" i="1" dirty="0"/>
          </a:p>
          <a:p>
            <a:r>
              <a:rPr lang="en-US" i="1" dirty="0" err="1"/>
              <a:t>ef</a:t>
            </a:r>
            <a:r>
              <a:rPr lang="en-US" dirty="0" err="1"/>
              <a:t>|</a:t>
            </a:r>
            <a:r>
              <a:rPr lang="en-US" i="1" dirty="0" err="1"/>
              <a:t>abcd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7219" y="5537196"/>
            <a:ext cx="92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ac</a:t>
            </a:r>
            <a:r>
              <a:rPr lang="en-US" dirty="0" err="1"/>
              <a:t>|</a:t>
            </a:r>
            <a:r>
              <a:rPr lang="en-US" i="1" dirty="0" err="1"/>
              <a:t>bdef</a:t>
            </a:r>
            <a:endParaRPr lang="en-US" i="1" dirty="0"/>
          </a:p>
          <a:p>
            <a:r>
              <a:rPr lang="en-US" i="1" dirty="0" err="1"/>
              <a:t>be</a:t>
            </a:r>
            <a:r>
              <a:rPr lang="en-US" dirty="0" err="1"/>
              <a:t>|</a:t>
            </a:r>
            <a:r>
              <a:rPr lang="en-US" i="1" dirty="0" err="1"/>
              <a:t>acdf</a:t>
            </a:r>
            <a:endParaRPr lang="en-US" i="1" dirty="0"/>
          </a:p>
          <a:p>
            <a:r>
              <a:rPr lang="en-US" i="1" dirty="0" err="1"/>
              <a:t>df</a:t>
            </a:r>
            <a:r>
              <a:rPr lang="en-US" dirty="0" err="1"/>
              <a:t>|</a:t>
            </a:r>
            <a:r>
              <a:rPr lang="en-US" i="1" dirty="0" err="1"/>
              <a:t>abce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55314" y="5537196"/>
            <a:ext cx="92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ac</a:t>
            </a:r>
            <a:r>
              <a:rPr lang="en-US" dirty="0" err="1"/>
              <a:t>|</a:t>
            </a:r>
            <a:r>
              <a:rPr lang="en-US" i="1" dirty="0" err="1"/>
              <a:t>bdef</a:t>
            </a:r>
            <a:endParaRPr lang="en-US" i="1" dirty="0"/>
          </a:p>
          <a:p>
            <a:r>
              <a:rPr lang="en-US" i="1" dirty="0" err="1"/>
              <a:t>acd</a:t>
            </a:r>
            <a:r>
              <a:rPr lang="en-US" dirty="0" err="1"/>
              <a:t>|</a:t>
            </a:r>
            <a:r>
              <a:rPr lang="en-US" i="1" dirty="0" err="1"/>
              <a:t>bef</a:t>
            </a:r>
            <a:endParaRPr lang="en-US" i="1" dirty="0"/>
          </a:p>
          <a:p>
            <a:r>
              <a:rPr lang="en-US" i="1" dirty="0" err="1"/>
              <a:t>ef</a:t>
            </a:r>
            <a:r>
              <a:rPr lang="en-US" dirty="0" err="1"/>
              <a:t>|</a:t>
            </a:r>
            <a:r>
              <a:rPr lang="en-US" i="1" dirty="0" err="1"/>
              <a:t>abcd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16097" y="4779820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25183" y="4872180"/>
            <a:ext cx="278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1415" y="3919287"/>
            <a:ext cx="2728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6683" y="4874493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4120" y="5116886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09" y="5203293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 anchorCtr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76252" y="5151638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7668" y="3358206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9062" y="4435839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2193" y="393017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4120" y="3198965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8309" y="3120519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51614" y="4687514"/>
            <a:ext cx="240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97759" y="3175875"/>
            <a:ext cx="313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48138" y="4772905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6682" y="385001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00262" y="318290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7051" y="486506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1857" y="473284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3058" y="516306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8615" y="3461989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8246" y="3473664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09779" y="3382403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12172" y="3496624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66074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46-08C9-8442-9A68-2C74AD50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Approximate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D0187-7B7E-2C4A-A90B-5A80ABD4F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aLRT</a:t>
            </a:r>
            <a:r>
              <a:rPr lang="en-GB" dirty="0"/>
              <a:t>, </a:t>
            </a:r>
            <a:r>
              <a:rPr lang="en-GB" dirty="0" err="1"/>
              <a:t>aBayes</a:t>
            </a:r>
            <a:r>
              <a:rPr lang="en-GB" dirty="0"/>
              <a:t>, RELL</a:t>
            </a:r>
          </a:p>
        </p:txBody>
      </p:sp>
    </p:spTree>
    <p:extLst>
      <p:ext uri="{BB962C8B-B14F-4D97-AF65-F5344CB8AC3E}">
        <p14:creationId xmlns:p14="http://schemas.microsoft.com/office/powerpoint/2010/main" val="401826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A9D-08E5-6549-8787-F9C78F5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aLRT</a:t>
            </a:r>
            <a:r>
              <a:rPr lang="en-GB" dirty="0"/>
              <a:t> – approx. 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E0EB-47C1-424E-8B5D-218E4D9C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18252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Starting with fully optimised, maximum likelihood tree,</a:t>
            </a:r>
          </a:p>
          <a:p>
            <a:pPr marL="0" indent="0">
              <a:buNone/>
            </a:pPr>
            <a:r>
              <a:rPr lang="en-GB" dirty="0"/>
              <a:t>For each internal branch:</a:t>
            </a:r>
          </a:p>
          <a:p>
            <a:r>
              <a:rPr lang="en-GB" sz="2400" dirty="0"/>
              <a:t>Make two nearest neighbours by switching subtrees (NNI)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8" name="Content Placeholder 27" descr="nni.pdf">
            <a:extLst>
              <a:ext uri="{FF2B5EF4-FFF2-40B4-BE49-F238E27FC236}">
                <a16:creationId xmlns:a16="http://schemas.microsoft.com/office/drawing/2014/main" id="{36EB8A88-1204-9243-876A-CCD16EC8D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4" y="1920760"/>
            <a:ext cx="5181600" cy="41610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B48AB-EC08-9740-AFAE-2BE1D1E2EBD7}"/>
              </a:ext>
            </a:extLst>
          </p:cNvPr>
          <p:cNvCxnSpPr>
            <a:cxnSpLocks/>
          </p:cNvCxnSpPr>
          <p:nvPr/>
        </p:nvCxnSpPr>
        <p:spPr>
          <a:xfrm flipV="1">
            <a:off x="8269841" y="2839454"/>
            <a:ext cx="818147" cy="3436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B54CE0-17C9-6E4B-952E-1639643864D1}"/>
              </a:ext>
            </a:extLst>
          </p:cNvPr>
          <p:cNvSpPr txBox="1"/>
          <p:nvPr/>
        </p:nvSpPr>
        <p:spPr>
          <a:xfrm>
            <a:off x="7747375" y="21103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3783-3A9E-5D46-9058-875D41DB7BB6}"/>
              </a:ext>
            </a:extLst>
          </p:cNvPr>
          <p:cNvSpPr txBox="1"/>
          <p:nvPr/>
        </p:nvSpPr>
        <p:spPr>
          <a:xfrm>
            <a:off x="9264446" y="2110321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794F-335D-9E4F-A203-3FC284DFD815}"/>
              </a:ext>
            </a:extLst>
          </p:cNvPr>
          <p:cNvSpPr txBox="1"/>
          <p:nvPr/>
        </p:nvSpPr>
        <p:spPr>
          <a:xfrm>
            <a:off x="7747375" y="32112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196B1-2242-AE43-8061-DD1670AC892F}"/>
              </a:ext>
            </a:extLst>
          </p:cNvPr>
          <p:cNvSpPr txBox="1"/>
          <p:nvPr/>
        </p:nvSpPr>
        <p:spPr>
          <a:xfrm>
            <a:off x="9251636" y="3211291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283FE-2ED5-3F46-A1EF-9496CDC0C735}"/>
              </a:ext>
            </a:extLst>
          </p:cNvPr>
          <p:cNvSpPr txBox="1"/>
          <p:nvPr/>
        </p:nvSpPr>
        <p:spPr>
          <a:xfrm>
            <a:off x="7814610" y="44349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0A42C-2B24-CB4B-9641-28E5BECE96CD}"/>
              </a:ext>
            </a:extLst>
          </p:cNvPr>
          <p:cNvSpPr txBox="1"/>
          <p:nvPr/>
        </p:nvSpPr>
        <p:spPr>
          <a:xfrm>
            <a:off x="6297128" y="4448446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5941F-100A-AC4A-863A-D54FBB431635}"/>
              </a:ext>
            </a:extLst>
          </p:cNvPr>
          <p:cNvSpPr txBox="1"/>
          <p:nvPr/>
        </p:nvSpPr>
        <p:spPr>
          <a:xfrm>
            <a:off x="6269547" y="55421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64CDB-8337-BD41-A35D-7F63940F0FF7}"/>
              </a:ext>
            </a:extLst>
          </p:cNvPr>
          <p:cNvSpPr txBox="1"/>
          <p:nvPr/>
        </p:nvSpPr>
        <p:spPr>
          <a:xfrm>
            <a:off x="7816778" y="5535969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29162-8662-CC4C-BA28-4D7EE7A49121}"/>
              </a:ext>
            </a:extLst>
          </p:cNvPr>
          <p:cNvSpPr txBox="1"/>
          <p:nvPr/>
        </p:nvSpPr>
        <p:spPr>
          <a:xfrm>
            <a:off x="10698461" y="44303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CE2BC-41D1-9A4F-8E5A-3D211E177E16}"/>
              </a:ext>
            </a:extLst>
          </p:cNvPr>
          <p:cNvSpPr txBox="1"/>
          <p:nvPr/>
        </p:nvSpPr>
        <p:spPr>
          <a:xfrm>
            <a:off x="9168364" y="44313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1EC8AC-8FF7-064C-873C-E0850106D83D}"/>
              </a:ext>
            </a:extLst>
          </p:cNvPr>
          <p:cNvSpPr txBox="1"/>
          <p:nvPr/>
        </p:nvSpPr>
        <p:spPr>
          <a:xfrm>
            <a:off x="9148405" y="554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E7E06-F92F-A244-B779-F7C63A49BD5D}"/>
              </a:ext>
            </a:extLst>
          </p:cNvPr>
          <p:cNvSpPr txBox="1"/>
          <p:nvPr/>
        </p:nvSpPr>
        <p:spPr>
          <a:xfrm>
            <a:off x="10676019" y="55359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186E2-FF92-9047-9EFD-0CDB560D25D7}"/>
              </a:ext>
            </a:extLst>
          </p:cNvPr>
          <p:cNvSpPr/>
          <p:nvPr/>
        </p:nvSpPr>
        <p:spPr>
          <a:xfrm>
            <a:off x="5701553" y="3747395"/>
            <a:ext cx="5970494" cy="2734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0B42A-0B59-6B4A-8622-25151127F9E7}"/>
              </a:ext>
            </a:extLst>
          </p:cNvPr>
          <p:cNvSpPr/>
          <p:nvPr/>
        </p:nvSpPr>
        <p:spPr>
          <a:xfrm>
            <a:off x="8221334" y="3218831"/>
            <a:ext cx="927072" cy="1085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A9D-08E5-6549-8787-F9C78F5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aLRT</a:t>
            </a:r>
            <a:r>
              <a:rPr lang="en-GB" dirty="0"/>
              <a:t> – approx. 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E0EB-47C1-424E-8B5D-218E4D9C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18252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Starting with fully optimised, maximum likelihood tree,</a:t>
            </a:r>
          </a:p>
          <a:p>
            <a:pPr marL="0" indent="0">
              <a:buNone/>
            </a:pPr>
            <a:r>
              <a:rPr lang="en-GB" dirty="0"/>
              <a:t>For each internal branch:</a:t>
            </a:r>
          </a:p>
          <a:p>
            <a:r>
              <a:rPr lang="en-GB" sz="2400" dirty="0"/>
              <a:t>Make two nearest neighbours by switching subtrees (NNI)</a:t>
            </a:r>
          </a:p>
        </p:txBody>
      </p:sp>
      <p:pic>
        <p:nvPicPr>
          <p:cNvPr id="28" name="Content Placeholder 27" descr="nni.pdf">
            <a:extLst>
              <a:ext uri="{FF2B5EF4-FFF2-40B4-BE49-F238E27FC236}">
                <a16:creationId xmlns:a16="http://schemas.microsoft.com/office/drawing/2014/main" id="{36EB8A88-1204-9243-876A-CCD16EC8D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4" y="1920760"/>
            <a:ext cx="5181600" cy="41610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B48AB-EC08-9740-AFAE-2BE1D1E2EBD7}"/>
              </a:ext>
            </a:extLst>
          </p:cNvPr>
          <p:cNvCxnSpPr>
            <a:cxnSpLocks/>
          </p:cNvCxnSpPr>
          <p:nvPr/>
        </p:nvCxnSpPr>
        <p:spPr>
          <a:xfrm flipV="1">
            <a:off x="8269841" y="2839454"/>
            <a:ext cx="818147" cy="3436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B54CE0-17C9-6E4B-952E-1639643864D1}"/>
              </a:ext>
            </a:extLst>
          </p:cNvPr>
          <p:cNvSpPr txBox="1"/>
          <p:nvPr/>
        </p:nvSpPr>
        <p:spPr>
          <a:xfrm>
            <a:off x="7747375" y="21103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3783-3A9E-5D46-9058-875D41DB7BB6}"/>
              </a:ext>
            </a:extLst>
          </p:cNvPr>
          <p:cNvSpPr txBox="1"/>
          <p:nvPr/>
        </p:nvSpPr>
        <p:spPr>
          <a:xfrm>
            <a:off x="9264446" y="2110321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794F-335D-9E4F-A203-3FC284DFD815}"/>
              </a:ext>
            </a:extLst>
          </p:cNvPr>
          <p:cNvSpPr txBox="1"/>
          <p:nvPr/>
        </p:nvSpPr>
        <p:spPr>
          <a:xfrm>
            <a:off x="7747375" y="32112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196B1-2242-AE43-8061-DD1670AC892F}"/>
              </a:ext>
            </a:extLst>
          </p:cNvPr>
          <p:cNvSpPr txBox="1"/>
          <p:nvPr/>
        </p:nvSpPr>
        <p:spPr>
          <a:xfrm>
            <a:off x="9251636" y="3211291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283FE-2ED5-3F46-A1EF-9496CDC0C735}"/>
              </a:ext>
            </a:extLst>
          </p:cNvPr>
          <p:cNvSpPr txBox="1"/>
          <p:nvPr/>
        </p:nvSpPr>
        <p:spPr>
          <a:xfrm>
            <a:off x="7814610" y="44349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0A42C-2B24-CB4B-9641-28E5BECE96CD}"/>
              </a:ext>
            </a:extLst>
          </p:cNvPr>
          <p:cNvSpPr txBox="1"/>
          <p:nvPr/>
        </p:nvSpPr>
        <p:spPr>
          <a:xfrm>
            <a:off x="6297128" y="4448446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5941F-100A-AC4A-863A-D54FBB431635}"/>
              </a:ext>
            </a:extLst>
          </p:cNvPr>
          <p:cNvSpPr txBox="1"/>
          <p:nvPr/>
        </p:nvSpPr>
        <p:spPr>
          <a:xfrm>
            <a:off x="6269547" y="55421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64CDB-8337-BD41-A35D-7F63940F0FF7}"/>
              </a:ext>
            </a:extLst>
          </p:cNvPr>
          <p:cNvSpPr txBox="1"/>
          <p:nvPr/>
        </p:nvSpPr>
        <p:spPr>
          <a:xfrm>
            <a:off x="7816778" y="5535969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29162-8662-CC4C-BA28-4D7EE7A49121}"/>
              </a:ext>
            </a:extLst>
          </p:cNvPr>
          <p:cNvSpPr txBox="1"/>
          <p:nvPr/>
        </p:nvSpPr>
        <p:spPr>
          <a:xfrm>
            <a:off x="10698461" y="44303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CE2BC-41D1-9A4F-8E5A-3D211E177E16}"/>
              </a:ext>
            </a:extLst>
          </p:cNvPr>
          <p:cNvSpPr txBox="1"/>
          <p:nvPr/>
        </p:nvSpPr>
        <p:spPr>
          <a:xfrm>
            <a:off x="9168364" y="44313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1EC8AC-8FF7-064C-873C-E0850106D83D}"/>
              </a:ext>
            </a:extLst>
          </p:cNvPr>
          <p:cNvSpPr txBox="1"/>
          <p:nvPr/>
        </p:nvSpPr>
        <p:spPr>
          <a:xfrm>
            <a:off x="9148405" y="554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E7E06-F92F-A244-B779-F7C63A49BD5D}"/>
              </a:ext>
            </a:extLst>
          </p:cNvPr>
          <p:cNvSpPr txBox="1"/>
          <p:nvPr/>
        </p:nvSpPr>
        <p:spPr>
          <a:xfrm>
            <a:off x="10676019" y="55359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3D4EE-7E5F-2E44-AC76-BC42BB2D76CA}"/>
              </a:ext>
            </a:extLst>
          </p:cNvPr>
          <p:cNvSpPr txBox="1"/>
          <p:nvPr/>
        </p:nvSpPr>
        <p:spPr>
          <a:xfrm>
            <a:off x="9677672" y="1931513"/>
            <a:ext cx="2392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Sofia Pro Light" pitchFamily="2" charset="77"/>
              </a:rPr>
              <a:t>NNI = Nearest</a:t>
            </a:r>
          </a:p>
          <a:p>
            <a:pPr algn="r"/>
            <a:r>
              <a:rPr lang="en-US" sz="2800" dirty="0" err="1">
                <a:latin typeface="Sofia Pro Light" pitchFamily="2" charset="77"/>
              </a:rPr>
              <a:t>neighbour</a:t>
            </a:r>
            <a:endParaRPr lang="en-US" sz="2800" dirty="0">
              <a:latin typeface="Sofia Pro Light" pitchFamily="2" charset="77"/>
            </a:endParaRPr>
          </a:p>
          <a:p>
            <a:pPr algn="r"/>
            <a:r>
              <a:rPr lang="en-US" sz="2800" dirty="0">
                <a:latin typeface="Sofia Pro Light" pitchFamily="2" charset="77"/>
              </a:rPr>
              <a:t>interchange</a:t>
            </a:r>
          </a:p>
        </p:txBody>
      </p:sp>
    </p:spTree>
    <p:extLst>
      <p:ext uri="{BB962C8B-B14F-4D97-AF65-F5344CB8AC3E}">
        <p14:creationId xmlns:p14="http://schemas.microsoft.com/office/powerpoint/2010/main" val="357384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8512-40DD-E247-839D-095489AD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the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2C28-AB8A-0B4F-82B0-6FE2ED235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20657"/>
          </a:xfrm>
        </p:spPr>
        <p:txBody>
          <a:bodyPr>
            <a:normAutofit/>
          </a:bodyPr>
          <a:lstStyle/>
          <a:p>
            <a:r>
              <a:rPr lang="en-GB" dirty="0"/>
              <a:t>Purpose</a:t>
            </a:r>
          </a:p>
          <a:p>
            <a:pPr lvl="1"/>
            <a:r>
              <a:rPr lang="en-GB" dirty="0"/>
              <a:t>Indicates the degree of error in a statistical estimate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668C83-4F61-2549-899B-6FCFE3CD7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819939" cy="4655951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33B93-AB4D-6940-970E-C1D0F7C7147E}"/>
              </a:ext>
            </a:extLst>
          </p:cNvPr>
          <p:cNvSpPr txBox="1">
            <a:spLocks/>
          </p:cNvSpPr>
          <p:nvPr/>
        </p:nvSpPr>
        <p:spPr>
          <a:xfrm>
            <a:off x="685800" y="3546282"/>
            <a:ext cx="5181600" cy="263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Why?</a:t>
            </a:r>
          </a:p>
          <a:p>
            <a:pPr lvl="1"/>
            <a:r>
              <a:rPr lang="en-GB" dirty="0"/>
              <a:t>Generating distribution is unknown</a:t>
            </a:r>
          </a:p>
          <a:p>
            <a:pPr lvl="1"/>
            <a:r>
              <a:rPr lang="en-GB" dirty="0"/>
              <a:t>… or difficult to work with</a:t>
            </a:r>
          </a:p>
          <a:p>
            <a:pPr lvl="1"/>
            <a:r>
              <a:rPr lang="en-GB" dirty="0"/>
              <a:t>… or additional data sets are impossible to obtain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770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A9D-08E5-6549-8787-F9C78F5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aLRT</a:t>
            </a:r>
            <a:r>
              <a:rPr lang="en-GB" dirty="0"/>
              <a:t> – approx. 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E0EB-47C1-424E-8B5D-218E4D9C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18252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Starting with fully optimised, maximum likelihood tree,</a:t>
            </a:r>
          </a:p>
          <a:p>
            <a:pPr marL="0" indent="0">
              <a:buNone/>
            </a:pPr>
            <a:r>
              <a:rPr lang="en-GB" dirty="0"/>
              <a:t>For each internal branch:</a:t>
            </a:r>
          </a:p>
          <a:p>
            <a:r>
              <a:rPr lang="en-GB" sz="2400" dirty="0"/>
              <a:t>Make two nearest neighbours by switching subtrees (NNI)</a:t>
            </a:r>
          </a:p>
          <a:p>
            <a:r>
              <a:rPr lang="en-GB" sz="2400" dirty="0"/>
              <a:t>Optimise new branches and calculate new likelihoods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8" name="Content Placeholder 27" descr="nni.pdf">
            <a:extLst>
              <a:ext uri="{FF2B5EF4-FFF2-40B4-BE49-F238E27FC236}">
                <a16:creationId xmlns:a16="http://schemas.microsoft.com/office/drawing/2014/main" id="{36EB8A88-1204-9243-876A-CCD16EC8D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4" y="1920760"/>
            <a:ext cx="5181600" cy="41610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B48AB-EC08-9740-AFAE-2BE1D1E2EBD7}"/>
              </a:ext>
            </a:extLst>
          </p:cNvPr>
          <p:cNvCxnSpPr>
            <a:cxnSpLocks/>
          </p:cNvCxnSpPr>
          <p:nvPr/>
        </p:nvCxnSpPr>
        <p:spPr>
          <a:xfrm flipV="1">
            <a:off x="8269841" y="2839454"/>
            <a:ext cx="818147" cy="3436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B54CE0-17C9-6E4B-952E-1639643864D1}"/>
              </a:ext>
            </a:extLst>
          </p:cNvPr>
          <p:cNvSpPr txBox="1"/>
          <p:nvPr/>
        </p:nvSpPr>
        <p:spPr>
          <a:xfrm>
            <a:off x="7747375" y="21103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3783-3A9E-5D46-9058-875D41DB7BB6}"/>
              </a:ext>
            </a:extLst>
          </p:cNvPr>
          <p:cNvSpPr txBox="1"/>
          <p:nvPr/>
        </p:nvSpPr>
        <p:spPr>
          <a:xfrm>
            <a:off x="9264446" y="2110321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794F-335D-9E4F-A203-3FC284DFD815}"/>
              </a:ext>
            </a:extLst>
          </p:cNvPr>
          <p:cNvSpPr txBox="1"/>
          <p:nvPr/>
        </p:nvSpPr>
        <p:spPr>
          <a:xfrm>
            <a:off x="7747375" y="32112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196B1-2242-AE43-8061-DD1670AC892F}"/>
              </a:ext>
            </a:extLst>
          </p:cNvPr>
          <p:cNvSpPr txBox="1"/>
          <p:nvPr/>
        </p:nvSpPr>
        <p:spPr>
          <a:xfrm>
            <a:off x="9251636" y="3211291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283FE-2ED5-3F46-A1EF-9496CDC0C735}"/>
              </a:ext>
            </a:extLst>
          </p:cNvPr>
          <p:cNvSpPr txBox="1"/>
          <p:nvPr/>
        </p:nvSpPr>
        <p:spPr>
          <a:xfrm>
            <a:off x="7814610" y="44349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0A42C-2B24-CB4B-9641-28E5BECE96CD}"/>
              </a:ext>
            </a:extLst>
          </p:cNvPr>
          <p:cNvSpPr txBox="1"/>
          <p:nvPr/>
        </p:nvSpPr>
        <p:spPr>
          <a:xfrm>
            <a:off x="6297128" y="4448446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5941F-100A-AC4A-863A-D54FBB431635}"/>
              </a:ext>
            </a:extLst>
          </p:cNvPr>
          <p:cNvSpPr txBox="1"/>
          <p:nvPr/>
        </p:nvSpPr>
        <p:spPr>
          <a:xfrm>
            <a:off x="6269547" y="55421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64CDB-8337-BD41-A35D-7F63940F0FF7}"/>
              </a:ext>
            </a:extLst>
          </p:cNvPr>
          <p:cNvSpPr txBox="1"/>
          <p:nvPr/>
        </p:nvSpPr>
        <p:spPr>
          <a:xfrm>
            <a:off x="7816778" y="5535969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29162-8662-CC4C-BA28-4D7EE7A49121}"/>
              </a:ext>
            </a:extLst>
          </p:cNvPr>
          <p:cNvSpPr txBox="1"/>
          <p:nvPr/>
        </p:nvSpPr>
        <p:spPr>
          <a:xfrm>
            <a:off x="10698461" y="44303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CE2BC-41D1-9A4F-8E5A-3D211E177E16}"/>
              </a:ext>
            </a:extLst>
          </p:cNvPr>
          <p:cNvSpPr txBox="1"/>
          <p:nvPr/>
        </p:nvSpPr>
        <p:spPr>
          <a:xfrm>
            <a:off x="9168364" y="44313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1EC8AC-8FF7-064C-873C-E0850106D83D}"/>
              </a:ext>
            </a:extLst>
          </p:cNvPr>
          <p:cNvSpPr txBox="1"/>
          <p:nvPr/>
        </p:nvSpPr>
        <p:spPr>
          <a:xfrm>
            <a:off x="9148405" y="554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E7E06-F92F-A244-B779-F7C63A49BD5D}"/>
              </a:ext>
            </a:extLst>
          </p:cNvPr>
          <p:cNvSpPr txBox="1"/>
          <p:nvPr/>
        </p:nvSpPr>
        <p:spPr>
          <a:xfrm>
            <a:off x="10676019" y="55359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3D4EE-7E5F-2E44-AC76-BC42BB2D76CA}"/>
              </a:ext>
            </a:extLst>
          </p:cNvPr>
          <p:cNvSpPr txBox="1"/>
          <p:nvPr/>
        </p:nvSpPr>
        <p:spPr>
          <a:xfrm>
            <a:off x="9677672" y="1931513"/>
            <a:ext cx="2392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Sofia Pro Light" pitchFamily="2" charset="77"/>
              </a:rPr>
              <a:t>NNI = Nearest</a:t>
            </a:r>
          </a:p>
          <a:p>
            <a:pPr algn="r"/>
            <a:r>
              <a:rPr lang="en-US" sz="2800" dirty="0" err="1">
                <a:latin typeface="Sofia Pro Light" pitchFamily="2" charset="77"/>
              </a:rPr>
              <a:t>neighbour</a:t>
            </a:r>
            <a:endParaRPr lang="en-US" sz="2800" dirty="0">
              <a:latin typeface="Sofia Pro Light" pitchFamily="2" charset="77"/>
            </a:endParaRPr>
          </a:p>
          <a:p>
            <a:pPr algn="r"/>
            <a:r>
              <a:rPr lang="en-US" sz="2800" dirty="0">
                <a:latin typeface="Sofia Pro Light" pitchFamily="2" charset="77"/>
              </a:rPr>
              <a:t>interchange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75E36A-01CB-B146-BBCD-7FDAB6EBD868}"/>
              </a:ext>
            </a:extLst>
          </p:cNvPr>
          <p:cNvGrpSpPr/>
          <p:nvPr/>
        </p:nvGrpSpPr>
        <p:grpSpPr>
          <a:xfrm>
            <a:off x="6655279" y="4860925"/>
            <a:ext cx="1145697" cy="603909"/>
            <a:chOff x="6655279" y="4860925"/>
            <a:chExt cx="1145697" cy="6039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8891551-ACF5-D549-85E0-0E46864AE506}"/>
                </a:ext>
              </a:extLst>
            </p:cNvPr>
            <p:cNvCxnSpPr>
              <a:cxnSpLocks/>
            </p:cNvCxnSpPr>
            <p:nvPr/>
          </p:nvCxnSpPr>
          <p:spPr>
            <a:xfrm>
              <a:off x="6663906" y="4878238"/>
              <a:ext cx="168215" cy="288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CEDCC2-0C61-E145-A656-FD157E2D8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5279" y="5167223"/>
              <a:ext cx="172529" cy="2976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E566E7-EC75-D449-A2A3-911DA30BC4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7809" y="5167223"/>
              <a:ext cx="798541" cy="16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28E1CA-2979-DA41-A0D0-90CFE8612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175" y="4860925"/>
              <a:ext cx="177801" cy="3111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6ED34F-0734-7E4A-836E-C4A59E7E3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3176" y="5159375"/>
              <a:ext cx="174624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6B011F-BCC7-5D4F-9590-C30D028AD4A4}"/>
              </a:ext>
            </a:extLst>
          </p:cNvPr>
          <p:cNvGrpSpPr/>
          <p:nvPr/>
        </p:nvGrpSpPr>
        <p:grpSpPr>
          <a:xfrm>
            <a:off x="9527679" y="4860686"/>
            <a:ext cx="1145697" cy="603909"/>
            <a:chOff x="9527679" y="4860686"/>
            <a:chExt cx="1145697" cy="60390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190819-7381-3B43-B663-B0D9C30EA9E8}"/>
                </a:ext>
              </a:extLst>
            </p:cNvPr>
            <p:cNvCxnSpPr>
              <a:cxnSpLocks/>
            </p:cNvCxnSpPr>
            <p:nvPr/>
          </p:nvCxnSpPr>
          <p:spPr>
            <a:xfrm>
              <a:off x="9536306" y="4877999"/>
              <a:ext cx="168215" cy="28898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149937-57D9-9645-9B77-7BD29D336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7679" y="5166984"/>
              <a:ext cx="172529" cy="2976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460EDC-1F7B-E84E-B007-E59AD37DE2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0209" y="5166984"/>
              <a:ext cx="798541" cy="167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8C9A4B-BFD0-904A-AC59-2D2CAFF2E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5575" y="4860686"/>
              <a:ext cx="177801" cy="3111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E37AF7-BF42-3047-9662-86041A98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576" y="5159136"/>
              <a:ext cx="174624" cy="3048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8BDE1BDE-756F-914F-A38C-C89C6123E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21200"/>
              </p:ext>
            </p:extLst>
          </p:nvPr>
        </p:nvGraphicFramePr>
        <p:xfrm>
          <a:off x="6414279" y="6250024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4" imgW="787400" imgH="203200" progId="Equation.3">
                  <p:embed/>
                </p:oleObj>
              </mc:Choice>
              <mc:Fallback>
                <p:oleObj name="Equation" r:id="rId4" imgW="787400" imgH="2032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4279" y="6250024"/>
                        <a:ext cx="1625600" cy="419100"/>
                      </a:xfrm>
                      <a:prstGeom prst="rect">
                        <a:avLst/>
                      </a:prstGeom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D7438723-E6E7-2541-9B64-4AF5F386F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94767"/>
              </p:ext>
            </p:extLst>
          </p:nvPr>
        </p:nvGraphicFramePr>
        <p:xfrm>
          <a:off x="9299379" y="6250024"/>
          <a:ext cx="1600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6" imgW="774700" imgH="215900" progId="Equation.3">
                  <p:embed/>
                </p:oleObj>
              </mc:Choice>
              <mc:Fallback>
                <p:oleObj name="Equation" r:id="rId6" imgW="774700" imgH="2159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99379" y="6250024"/>
                        <a:ext cx="1600200" cy="446087"/>
                      </a:xfrm>
                      <a:prstGeom prst="rect">
                        <a:avLst/>
                      </a:prstGeom>
                      <a:ln w="22225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7DA7BDB5-F324-BC43-A824-4F8B2F0CC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12848"/>
              </p:ext>
            </p:extLst>
          </p:nvPr>
        </p:nvGraphicFramePr>
        <p:xfrm>
          <a:off x="7814610" y="1426268"/>
          <a:ext cx="1600160" cy="42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8" imgW="774700" imgH="203200" progId="Equation.3">
                  <p:embed/>
                </p:oleObj>
              </mc:Choice>
              <mc:Fallback>
                <p:oleObj name="Equation" r:id="rId8" imgW="774700" imgH="203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14610" y="1426268"/>
                        <a:ext cx="1600160" cy="420159"/>
                      </a:xfrm>
                      <a:prstGeom prst="rect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A9D-08E5-6549-8787-F9C78F5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aLRT</a:t>
            </a:r>
            <a:r>
              <a:rPr lang="en-GB" dirty="0"/>
              <a:t> – approx. 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E0EB-47C1-424E-8B5D-218E4D9C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18252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Starting with fully optimised, maximum likelihood tree,</a:t>
            </a:r>
          </a:p>
          <a:p>
            <a:pPr marL="0" indent="0">
              <a:buNone/>
            </a:pPr>
            <a:r>
              <a:rPr lang="en-GB" dirty="0"/>
              <a:t>For each internal branch:</a:t>
            </a:r>
          </a:p>
          <a:p>
            <a:r>
              <a:rPr lang="en-GB" sz="2400" dirty="0"/>
              <a:t>Make two nearest neighbours by switching subtrees (NNI)</a:t>
            </a:r>
          </a:p>
          <a:p>
            <a:r>
              <a:rPr lang="en-GB" sz="2400" dirty="0"/>
              <a:t>Optimise new branches and calculate new likelihoods</a:t>
            </a:r>
          </a:p>
          <a:p>
            <a:r>
              <a:rPr lang="en-GB" sz="2400" dirty="0"/>
              <a:t>Compute approximate likelihood ratio test statistic</a:t>
            </a:r>
          </a:p>
        </p:txBody>
      </p:sp>
      <p:pic>
        <p:nvPicPr>
          <p:cNvPr id="28" name="Content Placeholder 27" descr="nni.pdf">
            <a:extLst>
              <a:ext uri="{FF2B5EF4-FFF2-40B4-BE49-F238E27FC236}">
                <a16:creationId xmlns:a16="http://schemas.microsoft.com/office/drawing/2014/main" id="{36EB8A88-1204-9243-876A-CCD16EC8D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4" y="1920760"/>
            <a:ext cx="5181600" cy="41610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B48AB-EC08-9740-AFAE-2BE1D1E2EBD7}"/>
              </a:ext>
            </a:extLst>
          </p:cNvPr>
          <p:cNvCxnSpPr>
            <a:cxnSpLocks/>
          </p:cNvCxnSpPr>
          <p:nvPr/>
        </p:nvCxnSpPr>
        <p:spPr>
          <a:xfrm flipV="1">
            <a:off x="8269841" y="2839454"/>
            <a:ext cx="818147" cy="3436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B54CE0-17C9-6E4B-952E-1639643864D1}"/>
              </a:ext>
            </a:extLst>
          </p:cNvPr>
          <p:cNvSpPr txBox="1"/>
          <p:nvPr/>
        </p:nvSpPr>
        <p:spPr>
          <a:xfrm>
            <a:off x="7747375" y="21103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3783-3A9E-5D46-9058-875D41DB7BB6}"/>
              </a:ext>
            </a:extLst>
          </p:cNvPr>
          <p:cNvSpPr txBox="1"/>
          <p:nvPr/>
        </p:nvSpPr>
        <p:spPr>
          <a:xfrm>
            <a:off x="9264446" y="2110321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794F-335D-9E4F-A203-3FC284DFD815}"/>
              </a:ext>
            </a:extLst>
          </p:cNvPr>
          <p:cNvSpPr txBox="1"/>
          <p:nvPr/>
        </p:nvSpPr>
        <p:spPr>
          <a:xfrm>
            <a:off x="7747375" y="32112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196B1-2242-AE43-8061-DD1670AC892F}"/>
              </a:ext>
            </a:extLst>
          </p:cNvPr>
          <p:cNvSpPr txBox="1"/>
          <p:nvPr/>
        </p:nvSpPr>
        <p:spPr>
          <a:xfrm>
            <a:off x="9251636" y="3211291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283FE-2ED5-3F46-A1EF-9496CDC0C735}"/>
              </a:ext>
            </a:extLst>
          </p:cNvPr>
          <p:cNvSpPr txBox="1"/>
          <p:nvPr/>
        </p:nvSpPr>
        <p:spPr>
          <a:xfrm>
            <a:off x="7814610" y="44349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0A42C-2B24-CB4B-9641-28E5BECE96CD}"/>
              </a:ext>
            </a:extLst>
          </p:cNvPr>
          <p:cNvSpPr txBox="1"/>
          <p:nvPr/>
        </p:nvSpPr>
        <p:spPr>
          <a:xfrm>
            <a:off x="6297128" y="4448446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5941F-100A-AC4A-863A-D54FBB431635}"/>
              </a:ext>
            </a:extLst>
          </p:cNvPr>
          <p:cNvSpPr txBox="1"/>
          <p:nvPr/>
        </p:nvSpPr>
        <p:spPr>
          <a:xfrm>
            <a:off x="6269547" y="55421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64CDB-8337-BD41-A35D-7F63940F0FF7}"/>
              </a:ext>
            </a:extLst>
          </p:cNvPr>
          <p:cNvSpPr txBox="1"/>
          <p:nvPr/>
        </p:nvSpPr>
        <p:spPr>
          <a:xfrm>
            <a:off x="7816778" y="5535969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29162-8662-CC4C-BA28-4D7EE7A49121}"/>
              </a:ext>
            </a:extLst>
          </p:cNvPr>
          <p:cNvSpPr txBox="1"/>
          <p:nvPr/>
        </p:nvSpPr>
        <p:spPr>
          <a:xfrm>
            <a:off x="10698461" y="44303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CE2BC-41D1-9A4F-8E5A-3D211E177E16}"/>
              </a:ext>
            </a:extLst>
          </p:cNvPr>
          <p:cNvSpPr txBox="1"/>
          <p:nvPr/>
        </p:nvSpPr>
        <p:spPr>
          <a:xfrm>
            <a:off x="9168364" y="44313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1EC8AC-8FF7-064C-873C-E0850106D83D}"/>
              </a:ext>
            </a:extLst>
          </p:cNvPr>
          <p:cNvSpPr txBox="1"/>
          <p:nvPr/>
        </p:nvSpPr>
        <p:spPr>
          <a:xfrm>
            <a:off x="9148405" y="554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E7E06-F92F-A244-B779-F7C63A49BD5D}"/>
              </a:ext>
            </a:extLst>
          </p:cNvPr>
          <p:cNvSpPr txBox="1"/>
          <p:nvPr/>
        </p:nvSpPr>
        <p:spPr>
          <a:xfrm>
            <a:off x="10676019" y="55359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3D4EE-7E5F-2E44-AC76-BC42BB2D76CA}"/>
              </a:ext>
            </a:extLst>
          </p:cNvPr>
          <p:cNvSpPr txBox="1"/>
          <p:nvPr/>
        </p:nvSpPr>
        <p:spPr>
          <a:xfrm>
            <a:off x="9677672" y="1931513"/>
            <a:ext cx="2392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Sofia Pro Light" pitchFamily="2" charset="77"/>
              </a:rPr>
              <a:t>NNI = Nearest</a:t>
            </a:r>
          </a:p>
          <a:p>
            <a:pPr algn="r"/>
            <a:r>
              <a:rPr lang="en-US" sz="2800" dirty="0" err="1">
                <a:latin typeface="Sofia Pro Light" pitchFamily="2" charset="77"/>
              </a:rPr>
              <a:t>neighbour</a:t>
            </a:r>
            <a:endParaRPr lang="en-US" sz="2800" dirty="0">
              <a:latin typeface="Sofia Pro Light" pitchFamily="2" charset="77"/>
            </a:endParaRPr>
          </a:p>
          <a:p>
            <a:pPr algn="r"/>
            <a:r>
              <a:rPr lang="en-US" sz="2800" dirty="0">
                <a:latin typeface="Sofia Pro Light" pitchFamily="2" charset="77"/>
              </a:rPr>
              <a:t>interchange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1FB208-F972-9F40-8E3D-C81F44E9A680}"/>
              </a:ext>
            </a:extLst>
          </p:cNvPr>
          <p:cNvGrpSpPr/>
          <p:nvPr/>
        </p:nvGrpSpPr>
        <p:grpSpPr>
          <a:xfrm>
            <a:off x="6655279" y="4860925"/>
            <a:ext cx="1145697" cy="603909"/>
            <a:chOff x="6655279" y="4860925"/>
            <a:chExt cx="1145697" cy="60390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C7D254-8D37-0745-9C32-05797FC021F8}"/>
                </a:ext>
              </a:extLst>
            </p:cNvPr>
            <p:cNvCxnSpPr>
              <a:cxnSpLocks/>
            </p:cNvCxnSpPr>
            <p:nvPr/>
          </p:nvCxnSpPr>
          <p:spPr>
            <a:xfrm>
              <a:off x="6663906" y="4878238"/>
              <a:ext cx="168215" cy="28898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A64B06-D6DC-C746-B31A-90B399045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5279" y="5167223"/>
              <a:ext cx="172529" cy="29761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155BE6-AD1F-F140-9980-E9A384B91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7809" y="5167223"/>
              <a:ext cx="798541" cy="16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5B6D931-7AFE-B444-8847-B7F966DA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175" y="4860925"/>
              <a:ext cx="177801" cy="3111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F6D2-6B7A-8247-BDF9-B84D8F248E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3176" y="5159375"/>
              <a:ext cx="174624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2E84AE-9457-2C4A-89B4-8BCB9AD90518}"/>
              </a:ext>
            </a:extLst>
          </p:cNvPr>
          <p:cNvGrpSpPr/>
          <p:nvPr/>
        </p:nvGrpSpPr>
        <p:grpSpPr>
          <a:xfrm>
            <a:off x="9527679" y="4860686"/>
            <a:ext cx="1145697" cy="603909"/>
            <a:chOff x="9527679" y="4860686"/>
            <a:chExt cx="1145697" cy="60390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987878-C904-0F4F-8D9C-7270ECF637FA}"/>
                </a:ext>
              </a:extLst>
            </p:cNvPr>
            <p:cNvCxnSpPr>
              <a:cxnSpLocks/>
            </p:cNvCxnSpPr>
            <p:nvPr/>
          </p:nvCxnSpPr>
          <p:spPr>
            <a:xfrm>
              <a:off x="9536306" y="4877999"/>
              <a:ext cx="168215" cy="28898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11BE4B-B8E9-114B-8558-8D360D16E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7679" y="5166984"/>
              <a:ext cx="172529" cy="297611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AD0220-9949-9745-A19C-D43E2DA61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0209" y="5166984"/>
              <a:ext cx="798541" cy="1677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980268-BFB9-094D-86C9-57DAAE0EF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5575" y="4860686"/>
              <a:ext cx="177801" cy="31115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7E3C3C-C507-B941-8659-9B06F9536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576" y="5159136"/>
              <a:ext cx="174624" cy="3048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885E98E-E307-754D-94EB-3673E44C4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699013"/>
              </p:ext>
            </p:extLst>
          </p:nvPr>
        </p:nvGraphicFramePr>
        <p:xfrm>
          <a:off x="7814610" y="1426268"/>
          <a:ext cx="1600160" cy="42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4" imgW="774700" imgH="203200" progId="Equation.3">
                  <p:embed/>
                </p:oleObj>
              </mc:Choice>
              <mc:Fallback>
                <p:oleObj name="Equation" r:id="rId4" imgW="774700" imgH="203200" progId="Equation.3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7DA7BDB5-F324-BC43-A824-4F8B2F0CC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4610" y="1426268"/>
                        <a:ext cx="1600160" cy="420159"/>
                      </a:xfrm>
                      <a:prstGeom prst="rect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A0BDD1A-079D-9F48-8BD5-23A69CF4621F}"/>
              </a:ext>
            </a:extLst>
          </p:cNvPr>
          <p:cNvSpPr/>
          <p:nvPr/>
        </p:nvSpPr>
        <p:spPr>
          <a:xfrm>
            <a:off x="5701553" y="3747395"/>
            <a:ext cx="5970494" cy="2734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866488-8FBF-EC4F-B9B0-62FC7D1162C4}"/>
              </a:ext>
            </a:extLst>
          </p:cNvPr>
          <p:cNvSpPr/>
          <p:nvPr/>
        </p:nvSpPr>
        <p:spPr>
          <a:xfrm>
            <a:off x="8221334" y="3218831"/>
            <a:ext cx="927072" cy="1085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7558210F-B631-2C44-A822-7D8D74997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14926"/>
              </p:ext>
            </p:extLst>
          </p:nvPr>
        </p:nvGraphicFramePr>
        <p:xfrm>
          <a:off x="6414279" y="6250024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6" imgW="787400" imgH="203200" progId="Equation.3">
                  <p:embed/>
                </p:oleObj>
              </mc:Choice>
              <mc:Fallback>
                <p:oleObj name="Equation" r:id="rId6" imgW="787400" imgH="203200" progId="Equation.3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8BDE1BDE-756F-914F-A38C-C89C6123E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279" y="6250024"/>
                        <a:ext cx="1625600" cy="419100"/>
                      </a:xfrm>
                      <a:prstGeom prst="rect">
                        <a:avLst/>
                      </a:prstGeom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AF90164D-5C8B-6B41-906D-DF045706C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796654"/>
              </p:ext>
            </p:extLst>
          </p:nvPr>
        </p:nvGraphicFramePr>
        <p:xfrm>
          <a:off x="9299379" y="6250024"/>
          <a:ext cx="1600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8" imgW="774700" imgH="215900" progId="Equation.3">
                  <p:embed/>
                </p:oleObj>
              </mc:Choice>
              <mc:Fallback>
                <p:oleObj name="Equation" r:id="rId8" imgW="774700" imgH="215900" progId="Equation.3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D7438723-E6E7-2541-9B64-4AF5F386F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99379" y="6250024"/>
                        <a:ext cx="1600200" cy="446087"/>
                      </a:xfrm>
                      <a:prstGeom prst="rect">
                        <a:avLst/>
                      </a:prstGeom>
                      <a:ln w="254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485F4B9-FF6E-5F43-A876-A1D851C91A7F}"/>
              </a:ext>
            </a:extLst>
          </p:cNvPr>
          <p:cNvSpPr txBox="1"/>
          <p:nvPr/>
        </p:nvSpPr>
        <p:spPr>
          <a:xfrm>
            <a:off x="6269547" y="4835798"/>
            <a:ext cx="2232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fia Pro Light" pitchFamily="2" charset="77"/>
              </a:rPr>
              <a:t>aLRT</a:t>
            </a:r>
            <a:r>
              <a:rPr lang="en-US" sz="2400" dirty="0">
                <a:latin typeface="Sofia Pro Light" pitchFamily="2" charset="77"/>
              </a:rPr>
              <a:t> statistic =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17BE932E-A518-184A-8980-C16B285C9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13560"/>
              </p:ext>
            </p:extLst>
          </p:nvPr>
        </p:nvGraphicFramePr>
        <p:xfrm>
          <a:off x="8451162" y="4886301"/>
          <a:ext cx="2514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10" imgW="1219200" imgH="215900" progId="Equation.3">
                  <p:embed/>
                </p:oleObj>
              </mc:Choice>
              <mc:Fallback>
                <p:oleObj name="Equation" r:id="rId10" imgW="1219200" imgH="2159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51162" y="4886301"/>
                        <a:ext cx="2514600" cy="4460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9AA8D3A-454C-074D-8B65-39399CC18CA3}"/>
              </a:ext>
            </a:extLst>
          </p:cNvPr>
          <p:cNvSpPr txBox="1"/>
          <p:nvPr/>
        </p:nvSpPr>
        <p:spPr>
          <a:xfrm>
            <a:off x="8096382" y="531862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661639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A9D-08E5-6549-8787-F9C78F5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aLRT</a:t>
            </a:r>
            <a:r>
              <a:rPr lang="en-GB" dirty="0"/>
              <a:t> – approx. 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E0EB-47C1-424E-8B5D-218E4D9C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1825199"/>
            <a:ext cx="5181600" cy="48001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Starting with fully optimised, maximum likelihood tree,</a:t>
            </a:r>
          </a:p>
          <a:p>
            <a:pPr marL="0" indent="0">
              <a:buNone/>
            </a:pPr>
            <a:r>
              <a:rPr lang="en-GB" dirty="0"/>
              <a:t>For each internal branch:</a:t>
            </a:r>
          </a:p>
          <a:p>
            <a:r>
              <a:rPr lang="en-GB" sz="2400" dirty="0"/>
              <a:t>Make two nearest neighbours by switching subtrees (NNI)</a:t>
            </a:r>
          </a:p>
          <a:p>
            <a:r>
              <a:rPr lang="en-GB" sz="2400" dirty="0"/>
              <a:t>Optimise new branches and calculate new likelihoods</a:t>
            </a:r>
          </a:p>
          <a:p>
            <a:r>
              <a:rPr lang="en-GB" sz="2400" dirty="0"/>
              <a:t>Compute approximate likelihood ratio test statistic</a:t>
            </a:r>
          </a:p>
          <a:p>
            <a:r>
              <a:rPr lang="en-GB" sz="2400" dirty="0"/>
              <a:t>p-value is branch support</a:t>
            </a:r>
            <a:endParaRPr lang="en-GB" dirty="0"/>
          </a:p>
        </p:txBody>
      </p:sp>
      <p:pic>
        <p:nvPicPr>
          <p:cNvPr id="28" name="Content Placeholder 27" descr="nni.pdf">
            <a:extLst>
              <a:ext uri="{FF2B5EF4-FFF2-40B4-BE49-F238E27FC236}">
                <a16:creationId xmlns:a16="http://schemas.microsoft.com/office/drawing/2014/main" id="{36EB8A88-1204-9243-876A-CCD16EC8D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4" y="1920760"/>
            <a:ext cx="5181600" cy="41610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B48AB-EC08-9740-AFAE-2BE1D1E2EBD7}"/>
              </a:ext>
            </a:extLst>
          </p:cNvPr>
          <p:cNvCxnSpPr>
            <a:cxnSpLocks/>
          </p:cNvCxnSpPr>
          <p:nvPr/>
        </p:nvCxnSpPr>
        <p:spPr>
          <a:xfrm flipV="1">
            <a:off x="8269841" y="2839454"/>
            <a:ext cx="818147" cy="3436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B54CE0-17C9-6E4B-952E-1639643864D1}"/>
              </a:ext>
            </a:extLst>
          </p:cNvPr>
          <p:cNvSpPr txBox="1"/>
          <p:nvPr/>
        </p:nvSpPr>
        <p:spPr>
          <a:xfrm>
            <a:off x="7747375" y="21103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3783-3A9E-5D46-9058-875D41DB7BB6}"/>
              </a:ext>
            </a:extLst>
          </p:cNvPr>
          <p:cNvSpPr txBox="1"/>
          <p:nvPr/>
        </p:nvSpPr>
        <p:spPr>
          <a:xfrm>
            <a:off x="9264446" y="2110321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794F-335D-9E4F-A203-3FC284DFD815}"/>
              </a:ext>
            </a:extLst>
          </p:cNvPr>
          <p:cNvSpPr txBox="1"/>
          <p:nvPr/>
        </p:nvSpPr>
        <p:spPr>
          <a:xfrm>
            <a:off x="7747375" y="32112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196B1-2242-AE43-8061-DD1670AC892F}"/>
              </a:ext>
            </a:extLst>
          </p:cNvPr>
          <p:cNvSpPr txBox="1"/>
          <p:nvPr/>
        </p:nvSpPr>
        <p:spPr>
          <a:xfrm>
            <a:off x="9251636" y="3211291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283FE-2ED5-3F46-A1EF-9496CDC0C735}"/>
              </a:ext>
            </a:extLst>
          </p:cNvPr>
          <p:cNvSpPr txBox="1"/>
          <p:nvPr/>
        </p:nvSpPr>
        <p:spPr>
          <a:xfrm>
            <a:off x="7814610" y="44349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0A42C-2B24-CB4B-9641-28E5BECE96CD}"/>
              </a:ext>
            </a:extLst>
          </p:cNvPr>
          <p:cNvSpPr txBox="1"/>
          <p:nvPr/>
        </p:nvSpPr>
        <p:spPr>
          <a:xfrm>
            <a:off x="6297128" y="4448446"/>
            <a:ext cx="3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5941F-100A-AC4A-863A-D54FBB431635}"/>
              </a:ext>
            </a:extLst>
          </p:cNvPr>
          <p:cNvSpPr txBox="1"/>
          <p:nvPr/>
        </p:nvSpPr>
        <p:spPr>
          <a:xfrm>
            <a:off x="6269547" y="55421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64CDB-8337-BD41-A35D-7F63940F0FF7}"/>
              </a:ext>
            </a:extLst>
          </p:cNvPr>
          <p:cNvSpPr txBox="1"/>
          <p:nvPr/>
        </p:nvSpPr>
        <p:spPr>
          <a:xfrm>
            <a:off x="7816778" y="5535969"/>
            <a:ext cx="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29162-8662-CC4C-BA28-4D7EE7A49121}"/>
              </a:ext>
            </a:extLst>
          </p:cNvPr>
          <p:cNvSpPr txBox="1"/>
          <p:nvPr/>
        </p:nvSpPr>
        <p:spPr>
          <a:xfrm>
            <a:off x="10698461" y="44303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CE2BC-41D1-9A4F-8E5A-3D211E177E16}"/>
              </a:ext>
            </a:extLst>
          </p:cNvPr>
          <p:cNvSpPr txBox="1"/>
          <p:nvPr/>
        </p:nvSpPr>
        <p:spPr>
          <a:xfrm>
            <a:off x="9168364" y="44313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1EC8AC-8FF7-064C-873C-E0850106D83D}"/>
              </a:ext>
            </a:extLst>
          </p:cNvPr>
          <p:cNvSpPr txBox="1"/>
          <p:nvPr/>
        </p:nvSpPr>
        <p:spPr>
          <a:xfrm>
            <a:off x="9148405" y="554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E7E06-F92F-A244-B779-F7C63A49BD5D}"/>
              </a:ext>
            </a:extLst>
          </p:cNvPr>
          <p:cNvSpPr txBox="1"/>
          <p:nvPr/>
        </p:nvSpPr>
        <p:spPr>
          <a:xfrm>
            <a:off x="10676019" y="55359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lack"/>
                <a:ea typeface="Osaka"/>
                <a:cs typeface="Avenir Black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3D4EE-7E5F-2E44-AC76-BC42BB2D76CA}"/>
              </a:ext>
            </a:extLst>
          </p:cNvPr>
          <p:cNvSpPr txBox="1"/>
          <p:nvPr/>
        </p:nvSpPr>
        <p:spPr>
          <a:xfrm>
            <a:off x="9677672" y="1931513"/>
            <a:ext cx="2392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Sofia Pro Light" pitchFamily="2" charset="77"/>
              </a:rPr>
              <a:t>NNI = Nearest</a:t>
            </a:r>
          </a:p>
          <a:p>
            <a:pPr algn="r"/>
            <a:r>
              <a:rPr lang="en-US" sz="2800" dirty="0" err="1">
                <a:latin typeface="Sofia Pro Light" pitchFamily="2" charset="77"/>
              </a:rPr>
              <a:t>neighbour</a:t>
            </a:r>
            <a:endParaRPr lang="en-US" sz="2800" dirty="0">
              <a:latin typeface="Sofia Pro Light" pitchFamily="2" charset="77"/>
            </a:endParaRPr>
          </a:p>
          <a:p>
            <a:pPr algn="r"/>
            <a:r>
              <a:rPr lang="en-US" sz="2800" dirty="0">
                <a:latin typeface="Sofia Pro Light" pitchFamily="2" charset="77"/>
              </a:rPr>
              <a:t>interchange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1FB208-F972-9F40-8E3D-C81F44E9A680}"/>
              </a:ext>
            </a:extLst>
          </p:cNvPr>
          <p:cNvGrpSpPr/>
          <p:nvPr/>
        </p:nvGrpSpPr>
        <p:grpSpPr>
          <a:xfrm>
            <a:off x="6655279" y="4860925"/>
            <a:ext cx="1145697" cy="603909"/>
            <a:chOff x="6655279" y="4860925"/>
            <a:chExt cx="1145697" cy="60390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C7D254-8D37-0745-9C32-05797FC021F8}"/>
                </a:ext>
              </a:extLst>
            </p:cNvPr>
            <p:cNvCxnSpPr>
              <a:cxnSpLocks/>
            </p:cNvCxnSpPr>
            <p:nvPr/>
          </p:nvCxnSpPr>
          <p:spPr>
            <a:xfrm>
              <a:off x="6663906" y="4878238"/>
              <a:ext cx="168215" cy="28898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A64B06-D6DC-C746-B31A-90B399045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5279" y="5167223"/>
              <a:ext cx="172529" cy="29761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155BE6-AD1F-F140-9980-E9A384B91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7809" y="5167223"/>
              <a:ext cx="798541" cy="16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5B6D931-7AFE-B444-8847-B7F966DA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175" y="4860925"/>
              <a:ext cx="177801" cy="3111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F6D2-6B7A-8247-BDF9-B84D8F248E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3176" y="5159375"/>
              <a:ext cx="174624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2E84AE-9457-2C4A-89B4-8BCB9AD90518}"/>
              </a:ext>
            </a:extLst>
          </p:cNvPr>
          <p:cNvGrpSpPr/>
          <p:nvPr/>
        </p:nvGrpSpPr>
        <p:grpSpPr>
          <a:xfrm>
            <a:off x="9527679" y="4860686"/>
            <a:ext cx="1145697" cy="603909"/>
            <a:chOff x="9527679" y="4860686"/>
            <a:chExt cx="1145697" cy="60390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987878-C904-0F4F-8D9C-7270ECF637FA}"/>
                </a:ext>
              </a:extLst>
            </p:cNvPr>
            <p:cNvCxnSpPr>
              <a:cxnSpLocks/>
            </p:cNvCxnSpPr>
            <p:nvPr/>
          </p:nvCxnSpPr>
          <p:spPr>
            <a:xfrm>
              <a:off x="9536306" y="4877999"/>
              <a:ext cx="168215" cy="28898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11BE4B-B8E9-114B-8558-8D360D16E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7679" y="5166984"/>
              <a:ext cx="172529" cy="297611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AD0220-9949-9745-A19C-D43E2DA61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0209" y="5166984"/>
              <a:ext cx="798541" cy="1677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980268-BFB9-094D-86C9-57DAAE0EF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5575" y="4860686"/>
              <a:ext cx="177801" cy="31115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7E3C3C-C507-B941-8659-9B06F9536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576" y="5159136"/>
              <a:ext cx="174624" cy="3048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885E98E-E307-754D-94EB-3673E44C4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895053"/>
              </p:ext>
            </p:extLst>
          </p:nvPr>
        </p:nvGraphicFramePr>
        <p:xfrm>
          <a:off x="7814610" y="1426268"/>
          <a:ext cx="1600160" cy="42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4" imgW="774700" imgH="203200" progId="Equation.3">
                  <p:embed/>
                </p:oleObj>
              </mc:Choice>
              <mc:Fallback>
                <p:oleObj name="Equation" r:id="rId4" imgW="774700" imgH="20320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885E98E-E307-754D-94EB-3673E44C4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4610" y="1426268"/>
                        <a:ext cx="1600160" cy="420159"/>
                      </a:xfrm>
                      <a:prstGeom prst="rect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771BFE42-EF2E-AD47-AD5A-9AAF35F23D11}"/>
              </a:ext>
            </a:extLst>
          </p:cNvPr>
          <p:cNvSpPr/>
          <p:nvPr/>
        </p:nvSpPr>
        <p:spPr>
          <a:xfrm>
            <a:off x="5701553" y="3747395"/>
            <a:ext cx="5970494" cy="2734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4A1C0B-596F-0F41-A704-96F90FCC2F5C}"/>
              </a:ext>
            </a:extLst>
          </p:cNvPr>
          <p:cNvSpPr/>
          <p:nvPr/>
        </p:nvSpPr>
        <p:spPr>
          <a:xfrm>
            <a:off x="8221334" y="3218831"/>
            <a:ext cx="927072" cy="1085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38122481-886C-E24C-A7CE-A2A7E0183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10434"/>
              </p:ext>
            </p:extLst>
          </p:nvPr>
        </p:nvGraphicFramePr>
        <p:xfrm>
          <a:off x="9611501" y="5642591"/>
          <a:ext cx="1724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6" imgW="863600" imgH="393700" progId="Equation.3">
                  <p:embed/>
                </p:oleObj>
              </mc:Choice>
              <mc:Fallback>
                <p:oleObj name="Equation" r:id="rId6" imgW="863600" imgH="3937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11501" y="5642591"/>
                        <a:ext cx="1724025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4D7A3D4-7562-8347-832A-7C7AD1659BEB}"/>
              </a:ext>
            </a:extLst>
          </p:cNvPr>
          <p:cNvSpPr txBox="1"/>
          <p:nvPr/>
        </p:nvSpPr>
        <p:spPr>
          <a:xfrm>
            <a:off x="6297128" y="4783569"/>
            <a:ext cx="557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Mixture of Chi-squared distributions (corrected for multiple testing)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14AA16-E0C5-294A-A15B-F86422D34B79}"/>
              </a:ext>
            </a:extLst>
          </p:cNvPr>
          <p:cNvSpPr txBox="1"/>
          <p:nvPr/>
        </p:nvSpPr>
        <p:spPr>
          <a:xfrm>
            <a:off x="6316330" y="5845112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ofia Pro Light" pitchFamily="2" charset="77"/>
              </a:rPr>
              <a:t>p</a:t>
            </a:r>
            <a:r>
              <a:rPr lang="en-US" sz="2400" dirty="0">
                <a:latin typeface="Sofia Pro Light" pitchFamily="2" charset="77"/>
              </a:rPr>
              <a:t> = 0.966</a:t>
            </a:r>
            <a:endParaRPr lang="en-US" sz="2400" i="1" dirty="0">
              <a:latin typeface="Sofia Pro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307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8CB-7CFE-6746-9223-329B7D3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aBayes</a:t>
            </a:r>
            <a:r>
              <a:rPr lang="en-GB" dirty="0"/>
              <a:t> – approximate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2BF12-DBDF-4E4F-ACB7-F9E4E3ED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468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Bayesian alternative to </a:t>
            </a:r>
            <a:r>
              <a:rPr lang="en-GB" dirty="0" err="1"/>
              <a:t>aLRT</a:t>
            </a:r>
            <a:endParaRPr lang="en-GB" dirty="0"/>
          </a:p>
          <a:p>
            <a:r>
              <a:rPr lang="en-GB" sz="2400" dirty="0"/>
              <a:t>Produce &amp; optimise three NNI trees, as with </a:t>
            </a:r>
            <a:r>
              <a:rPr lang="en-GB" sz="2400" dirty="0" err="1"/>
              <a:t>aLRT</a:t>
            </a:r>
            <a:endParaRPr lang="en-GB" sz="2400" dirty="0"/>
          </a:p>
          <a:p>
            <a:r>
              <a:rPr lang="en-GB" sz="2400" dirty="0"/>
              <a:t>Posterior probability ∝     Likelihood × prior probability</a:t>
            </a:r>
          </a:p>
          <a:p>
            <a:r>
              <a:rPr lang="en-GB" sz="2400" dirty="0"/>
              <a:t>Normalising term is simple, only three configurations</a:t>
            </a:r>
          </a:p>
          <a:p>
            <a:endParaRPr lang="en-GB" sz="2400" dirty="0"/>
          </a:p>
        </p:txBody>
      </p:sp>
      <p:pic>
        <p:nvPicPr>
          <p:cNvPr id="5" name="Content Placeholder 4" descr="CodeCogsEqn (5).gif">
            <a:extLst>
              <a:ext uri="{FF2B5EF4-FFF2-40B4-BE49-F238E27FC236}">
                <a16:creationId xmlns:a16="http://schemas.microsoft.com/office/drawing/2014/main" id="{8CB8D974-DEF6-8C46-9105-9BD3C3586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2" y="2854351"/>
            <a:ext cx="5181600" cy="967473"/>
          </a:xfrm>
          <a:prstGeom prst="rect">
            <a:avLst/>
          </a:prstGeom>
        </p:spPr>
      </p:pic>
      <p:pic>
        <p:nvPicPr>
          <p:cNvPr id="7" name="Picture 6" descr="CodeCogsEqn (6).gif">
            <a:extLst>
              <a:ext uri="{FF2B5EF4-FFF2-40B4-BE49-F238E27FC236}">
                <a16:creationId xmlns:a16="http://schemas.microsoft.com/office/drawing/2014/main" id="{DE0C0EF3-9C52-9F4E-92CA-797B6AD7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59" y="4801333"/>
            <a:ext cx="3911346" cy="383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5A747-1F21-2A47-B2C5-EDCF4A2E8050}"/>
              </a:ext>
            </a:extLst>
          </p:cNvPr>
          <p:cNvSpPr txBox="1"/>
          <p:nvPr/>
        </p:nvSpPr>
        <p:spPr>
          <a:xfrm>
            <a:off x="718932" y="4148152"/>
            <a:ext cx="193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Sofia Pro Light" pitchFamily="2" charset="77"/>
              </a:rPr>
              <a:t>Equal priors: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A45C6-28C3-294C-873D-6467AC9FDBEA}"/>
              </a:ext>
            </a:extLst>
          </p:cNvPr>
          <p:cNvSpPr txBox="1"/>
          <p:nvPr/>
        </p:nvSpPr>
        <p:spPr>
          <a:xfrm>
            <a:off x="718932" y="2220454"/>
            <a:ext cx="528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Sofia Pro Light" pitchFamily="2" charset="77"/>
              </a:rPr>
              <a:t>Probability of tree given </a:t>
            </a:r>
            <a:r>
              <a:rPr lang="en-US" sz="2400" dirty="0" err="1">
                <a:solidFill>
                  <a:srgbClr val="9BBB59"/>
                </a:solidFill>
                <a:latin typeface="Sofia Pro Light" pitchFamily="2" charset="77"/>
              </a:rPr>
              <a:t>data+model</a:t>
            </a:r>
            <a:endParaRPr lang="en-US" sz="2400" dirty="0">
              <a:solidFill>
                <a:srgbClr val="9BBB59"/>
              </a:solidFill>
              <a:latin typeface="Sofia Pro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4868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8CB-7CFE-6746-9223-329B7D3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aBayes</a:t>
            </a:r>
            <a:r>
              <a:rPr lang="en-GB" dirty="0"/>
              <a:t> – approximate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2BF12-DBDF-4E4F-ACB7-F9E4E3ED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468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Bayesian alternative to </a:t>
            </a:r>
            <a:r>
              <a:rPr lang="en-GB" dirty="0" err="1"/>
              <a:t>aLRT</a:t>
            </a:r>
            <a:endParaRPr lang="en-GB" dirty="0"/>
          </a:p>
          <a:p>
            <a:r>
              <a:rPr lang="en-GB" sz="2400" dirty="0"/>
              <a:t>Produce &amp; optimise three NNI trees, as with </a:t>
            </a:r>
            <a:r>
              <a:rPr lang="en-GB" sz="2400" dirty="0" err="1"/>
              <a:t>aLRT</a:t>
            </a:r>
            <a:endParaRPr lang="en-GB" sz="2400" dirty="0"/>
          </a:p>
          <a:p>
            <a:r>
              <a:rPr lang="en-GB" sz="2400" dirty="0"/>
              <a:t>Posterior probability ∝     Likelihood × prior probability</a:t>
            </a:r>
          </a:p>
          <a:p>
            <a:r>
              <a:rPr lang="en-GB" sz="2400" dirty="0"/>
              <a:t>Normalising term is simple, only three configurations</a:t>
            </a:r>
          </a:p>
          <a:p>
            <a:r>
              <a:rPr lang="en-GB" sz="2400" dirty="0"/>
              <a:t>Equal priors cancel out</a:t>
            </a:r>
          </a:p>
        </p:txBody>
      </p:sp>
      <p:pic>
        <p:nvPicPr>
          <p:cNvPr id="5" name="Content Placeholder 4" descr="CodeCogsEqn (5).gif">
            <a:extLst>
              <a:ext uri="{FF2B5EF4-FFF2-40B4-BE49-F238E27FC236}">
                <a16:creationId xmlns:a16="http://schemas.microsoft.com/office/drawing/2014/main" id="{8CB8D974-DEF6-8C46-9105-9BD3C3586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2" y="2854351"/>
            <a:ext cx="5181600" cy="967473"/>
          </a:xfrm>
          <a:prstGeom prst="rect">
            <a:avLst/>
          </a:prstGeom>
        </p:spPr>
      </p:pic>
      <p:pic>
        <p:nvPicPr>
          <p:cNvPr id="7" name="Picture 6" descr="CodeCogsEqn (6).gif">
            <a:extLst>
              <a:ext uri="{FF2B5EF4-FFF2-40B4-BE49-F238E27FC236}">
                <a16:creationId xmlns:a16="http://schemas.microsoft.com/office/drawing/2014/main" id="{DE0C0EF3-9C52-9F4E-92CA-797B6AD7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59" y="4801333"/>
            <a:ext cx="3911346" cy="383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5A747-1F21-2A47-B2C5-EDCF4A2E8050}"/>
              </a:ext>
            </a:extLst>
          </p:cNvPr>
          <p:cNvSpPr txBox="1"/>
          <p:nvPr/>
        </p:nvSpPr>
        <p:spPr>
          <a:xfrm>
            <a:off x="718932" y="4148152"/>
            <a:ext cx="193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Sofia Pro Light" pitchFamily="2" charset="77"/>
              </a:rPr>
              <a:t>Equal priors: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A45C6-28C3-294C-873D-6467AC9FDBEA}"/>
              </a:ext>
            </a:extLst>
          </p:cNvPr>
          <p:cNvSpPr txBox="1"/>
          <p:nvPr/>
        </p:nvSpPr>
        <p:spPr>
          <a:xfrm>
            <a:off x="718932" y="2220454"/>
            <a:ext cx="528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Sofia Pro Light" pitchFamily="2" charset="77"/>
              </a:rPr>
              <a:t>Probability of tree given </a:t>
            </a:r>
            <a:r>
              <a:rPr lang="en-US" sz="2400" dirty="0" err="1">
                <a:solidFill>
                  <a:srgbClr val="9BBB59"/>
                </a:solidFill>
                <a:latin typeface="Sofia Pro Light" pitchFamily="2" charset="77"/>
              </a:rPr>
              <a:t>data+model</a:t>
            </a:r>
            <a:endParaRPr lang="en-US" sz="2400" dirty="0">
              <a:solidFill>
                <a:srgbClr val="9BBB59"/>
              </a:solidFill>
              <a:latin typeface="Sofia Pro Light" pitchFamily="2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4A404-3ED1-5448-A0C5-D3F300D6432A}"/>
              </a:ext>
            </a:extLst>
          </p:cNvPr>
          <p:cNvCxnSpPr/>
          <p:nvPr/>
        </p:nvCxnSpPr>
        <p:spPr>
          <a:xfrm flipH="1">
            <a:off x="4562923" y="3049932"/>
            <a:ext cx="1052561" cy="0"/>
          </a:xfrm>
          <a:prstGeom prst="line">
            <a:avLst/>
          </a:prstGeom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CD0780-8656-1C4D-BD5D-43522D100454}"/>
              </a:ext>
            </a:extLst>
          </p:cNvPr>
          <p:cNvCxnSpPr/>
          <p:nvPr/>
        </p:nvCxnSpPr>
        <p:spPr>
          <a:xfrm flipH="1">
            <a:off x="5047847" y="3615960"/>
            <a:ext cx="1052561" cy="0"/>
          </a:xfrm>
          <a:prstGeom prst="line">
            <a:avLst/>
          </a:prstGeom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68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8CB-7CFE-6746-9223-329B7D3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aBayes</a:t>
            </a:r>
            <a:r>
              <a:rPr lang="en-GB" dirty="0"/>
              <a:t> – approximate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2BF12-DBDF-4E4F-ACB7-F9E4E3ED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468" y="1825624"/>
            <a:ext cx="5181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Bayesian alternative to </a:t>
            </a:r>
            <a:r>
              <a:rPr lang="en-GB" dirty="0" err="1"/>
              <a:t>aLRT</a:t>
            </a:r>
            <a:endParaRPr lang="en-GB" dirty="0"/>
          </a:p>
          <a:p>
            <a:r>
              <a:rPr lang="en-GB" sz="2400" dirty="0"/>
              <a:t>Produce &amp; optimise three NNI trees, as with </a:t>
            </a:r>
            <a:r>
              <a:rPr lang="en-GB" sz="2400" dirty="0" err="1"/>
              <a:t>aLRT</a:t>
            </a:r>
            <a:r>
              <a:rPr lang="en-GB" sz="2400" dirty="0"/>
              <a:t> </a:t>
            </a:r>
          </a:p>
          <a:p>
            <a:r>
              <a:rPr lang="en-GB" sz="2400" dirty="0"/>
              <a:t>Posterior probability ∝     Likelihood × prior probability</a:t>
            </a:r>
          </a:p>
          <a:p>
            <a:r>
              <a:rPr lang="en-GB" sz="2400" dirty="0"/>
              <a:t>Normalising term is simple, only three configurations</a:t>
            </a:r>
          </a:p>
          <a:p>
            <a:r>
              <a:rPr lang="en-GB" sz="2400" dirty="0"/>
              <a:t>Simplifies to calculation involving three likelihoods                      (note: not log-likelihoods)</a:t>
            </a:r>
          </a:p>
        </p:txBody>
      </p:sp>
      <p:pic>
        <p:nvPicPr>
          <p:cNvPr id="5" name="Content Placeholder 4" descr="CodeCogsEqn (5).gif">
            <a:extLst>
              <a:ext uri="{FF2B5EF4-FFF2-40B4-BE49-F238E27FC236}">
                <a16:creationId xmlns:a16="http://schemas.microsoft.com/office/drawing/2014/main" id="{8CB8D974-DEF6-8C46-9105-9BD3C3586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2" y="2854351"/>
            <a:ext cx="5181600" cy="967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5A747-1F21-2A47-B2C5-EDCF4A2E8050}"/>
              </a:ext>
            </a:extLst>
          </p:cNvPr>
          <p:cNvSpPr txBox="1"/>
          <p:nvPr/>
        </p:nvSpPr>
        <p:spPr>
          <a:xfrm>
            <a:off x="718932" y="414815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Sofia Pro Light" pitchFamily="2" charset="77"/>
              </a:rPr>
              <a:t>Simplifies: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A45C6-28C3-294C-873D-6467AC9FDBEA}"/>
              </a:ext>
            </a:extLst>
          </p:cNvPr>
          <p:cNvSpPr txBox="1"/>
          <p:nvPr/>
        </p:nvSpPr>
        <p:spPr>
          <a:xfrm>
            <a:off x="718932" y="2220454"/>
            <a:ext cx="528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Sofia Pro Light" pitchFamily="2" charset="77"/>
              </a:rPr>
              <a:t>Probability of tree given </a:t>
            </a:r>
            <a:r>
              <a:rPr lang="en-US" sz="2400" dirty="0" err="1">
                <a:solidFill>
                  <a:srgbClr val="9BBB59"/>
                </a:solidFill>
                <a:latin typeface="Sofia Pro Light" pitchFamily="2" charset="77"/>
              </a:rPr>
              <a:t>data+model</a:t>
            </a:r>
            <a:endParaRPr lang="en-US" sz="2400" dirty="0">
              <a:solidFill>
                <a:srgbClr val="9BBB59"/>
              </a:solidFill>
              <a:latin typeface="Sofia Pro Light" pitchFamily="2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4A404-3ED1-5448-A0C5-D3F300D6432A}"/>
              </a:ext>
            </a:extLst>
          </p:cNvPr>
          <p:cNvCxnSpPr/>
          <p:nvPr/>
        </p:nvCxnSpPr>
        <p:spPr>
          <a:xfrm flipH="1">
            <a:off x="4562923" y="3049932"/>
            <a:ext cx="1052561" cy="0"/>
          </a:xfrm>
          <a:prstGeom prst="line">
            <a:avLst/>
          </a:prstGeom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CD0780-8656-1C4D-BD5D-43522D100454}"/>
              </a:ext>
            </a:extLst>
          </p:cNvPr>
          <p:cNvCxnSpPr/>
          <p:nvPr/>
        </p:nvCxnSpPr>
        <p:spPr>
          <a:xfrm flipH="1">
            <a:off x="5047847" y="3615960"/>
            <a:ext cx="1052561" cy="0"/>
          </a:xfrm>
          <a:prstGeom prst="line">
            <a:avLst/>
          </a:prstGeom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E0FE0C-DBDA-C443-8835-6BA98ABD2016}"/>
              </a:ext>
            </a:extLst>
          </p:cNvPr>
          <p:cNvSpPr txBox="1"/>
          <p:nvPr/>
        </p:nvSpPr>
        <p:spPr>
          <a:xfrm>
            <a:off x="1347482" y="4614726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ofia Pro Light" pitchFamily="2" charset="77"/>
              </a:rPr>
              <a:t>aBayes</a:t>
            </a:r>
            <a:r>
              <a:rPr lang="en-US" sz="3200" dirty="0">
                <a:latin typeface="Sofia Pro Light" pitchFamily="2" charset="77"/>
              </a:rPr>
              <a:t>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CE799-88EF-1F40-BD23-D3582F59799A}"/>
                  </a:ext>
                </a:extLst>
              </p:cNvPr>
              <p:cNvSpPr txBox="1"/>
              <p:nvPr/>
            </p:nvSpPr>
            <p:spPr>
              <a:xfrm>
                <a:off x="3371034" y="4560504"/>
                <a:ext cx="2299315" cy="1005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CE799-88EF-1F40-BD23-D3582F59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34" y="4560504"/>
                <a:ext cx="2299315" cy="1005019"/>
              </a:xfrm>
              <a:prstGeom prst="rect">
                <a:avLst/>
              </a:prstGeom>
              <a:blipFill>
                <a:blip r:embed="rId3"/>
                <a:stretch>
                  <a:fillRect l="-109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507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50116"/>
            <a:ext cx="8229600" cy="1931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We are calculating the </a:t>
            </a:r>
            <a:r>
              <a:rPr lang="en-US" sz="2400" dirty="0" err="1"/>
              <a:t>aBayes</a:t>
            </a:r>
            <a:r>
              <a:rPr lang="en-US" sz="2400" dirty="0"/>
              <a:t> value for a branch.       If the </a:t>
            </a:r>
            <a:r>
              <a:rPr lang="en-US" sz="2400" b="1" dirty="0"/>
              <a:t>log-likelihood</a:t>
            </a:r>
            <a:r>
              <a:rPr lang="en-US" sz="2400" dirty="0"/>
              <a:t> of the tree is </a:t>
            </a:r>
            <a:r>
              <a:rPr lang="en-US" sz="2400" b="1" dirty="0"/>
              <a:t>-1</a:t>
            </a:r>
            <a:r>
              <a:rPr lang="en-US" sz="2400" dirty="0"/>
              <a:t>, and the </a:t>
            </a:r>
            <a:r>
              <a:rPr lang="en-US" sz="2400" b="1" dirty="0"/>
              <a:t>log-likelihoods</a:t>
            </a:r>
            <a:r>
              <a:rPr lang="en-US" sz="2400" dirty="0"/>
              <a:t> of the two NNI rearrangements are </a:t>
            </a:r>
            <a:r>
              <a:rPr lang="en-US" sz="2400" b="1" dirty="0"/>
              <a:t>-3 </a:t>
            </a:r>
            <a:r>
              <a:rPr lang="en-US" sz="2400" dirty="0"/>
              <a:t>and  </a:t>
            </a:r>
            <a:r>
              <a:rPr lang="en-US" sz="2400" b="1" dirty="0"/>
              <a:t> -4</a:t>
            </a:r>
            <a:r>
              <a:rPr lang="en-US" sz="2400" dirty="0"/>
              <a:t>, what is the </a:t>
            </a:r>
            <a:r>
              <a:rPr lang="en-US" sz="2400" dirty="0" err="1"/>
              <a:t>aBayes</a:t>
            </a:r>
            <a:r>
              <a:rPr lang="en-US" sz="2400" dirty="0"/>
              <a:t> value?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3358085"/>
            <a:ext cx="8229600" cy="135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Sofia Pro Light" pitchFamily="2" charset="77"/>
              </a:rPr>
              <a:t>As for question 1, but the log-likelihood of the tree is </a:t>
            </a:r>
            <a:r>
              <a:rPr lang="en-US" sz="2400" b="1" dirty="0">
                <a:latin typeface="Sofia Pro Light" pitchFamily="2" charset="77"/>
              </a:rPr>
              <a:t>-2</a:t>
            </a:r>
            <a:r>
              <a:rPr lang="en-US" sz="2400" dirty="0">
                <a:latin typeface="Sofia Pro Light" pitchFamily="2" charset="77"/>
              </a:rPr>
              <a:t>, and the log-likelihoods of the two NNI rearrangements are </a:t>
            </a:r>
            <a:r>
              <a:rPr lang="en-US" sz="2400" b="1" dirty="0">
                <a:latin typeface="Sofia Pro Light" pitchFamily="2" charset="77"/>
              </a:rPr>
              <a:t>-4</a:t>
            </a:r>
            <a:r>
              <a:rPr lang="en-US" sz="2400" dirty="0">
                <a:latin typeface="Sofia Pro Light" pitchFamily="2" charset="77"/>
              </a:rPr>
              <a:t> and </a:t>
            </a:r>
            <a:r>
              <a:rPr lang="en-US" sz="2400" b="1" dirty="0">
                <a:latin typeface="Sofia Pro Light" pitchFamily="2" charset="77"/>
              </a:rPr>
              <a:t>-5</a:t>
            </a:r>
            <a:r>
              <a:rPr lang="en-US" sz="2400" dirty="0">
                <a:latin typeface="Sofia Pro Light" pitchFamily="2" charset="77"/>
              </a:rPr>
              <a:t>, what is the </a:t>
            </a:r>
            <a:r>
              <a:rPr lang="en-US" sz="2400" dirty="0" err="1">
                <a:latin typeface="Sofia Pro Light" pitchFamily="2" charset="77"/>
              </a:rPr>
              <a:t>aBayes</a:t>
            </a:r>
            <a:r>
              <a:rPr lang="en-US" sz="2400" dirty="0">
                <a:latin typeface="Sofia Pro Light" pitchFamily="2" charset="77"/>
              </a:rPr>
              <a:t> value?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499335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Sofia Pro Light" pitchFamily="2" charset="77"/>
              </a:rPr>
              <a:t>aBayes</a:t>
            </a:r>
            <a:r>
              <a:rPr lang="en-US" sz="2000" dirty="0">
                <a:latin typeface="Sofia Pro Light" pitchFamily="2" charset="77"/>
              </a:rPr>
              <a:t> =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13579"/>
              </p:ext>
            </p:extLst>
          </p:nvPr>
        </p:nvGraphicFramePr>
        <p:xfrm>
          <a:off x="4491440" y="534416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log-</a:t>
                      </a:r>
                      <a:r>
                        <a:rPr lang="en-US" dirty="0" err="1">
                          <a:latin typeface="Sofia Pro Light" pitchFamily="2" charset="77"/>
                        </a:rPr>
                        <a:t>Lik</a:t>
                      </a:r>
                      <a:endParaRPr lang="en-US" dirty="0">
                        <a:latin typeface="Sofia Pro Light" pitchFamily="2" charset="77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-2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-3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-4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-5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fia Pro Light" pitchFamily="2" charset="77"/>
                        </a:rPr>
                        <a:t>Lik</a:t>
                      </a:r>
                      <a:endParaRPr lang="en-US" dirty="0">
                        <a:latin typeface="Sofia Pro Light" pitchFamily="2" charset="77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0.368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0.135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0.0500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0.0183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Pro Light" pitchFamily="2" charset="77"/>
                        </a:rPr>
                        <a:t>0.00674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C5177-1EA8-6F46-9B39-9E1F1B810144}"/>
                  </a:ext>
                </a:extLst>
              </p:cNvPr>
              <p:cNvSpPr txBox="1"/>
              <p:nvPr/>
            </p:nvSpPr>
            <p:spPr>
              <a:xfrm>
                <a:off x="2323869" y="5385329"/>
                <a:ext cx="2299315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C5177-1EA8-6F46-9B39-9E1F1B8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69" y="5385329"/>
                <a:ext cx="2299315" cy="628121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776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2D9-ED9A-2245-B4C0-88C76941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D6E3-7BB5-C34A-A7F0-3CE56F4A6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8292"/>
            <a:ext cx="5181600" cy="531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These two methods use </a:t>
            </a:r>
            <a:r>
              <a:rPr lang="en-GB" b="1" dirty="0"/>
              <a:t>R</a:t>
            </a:r>
            <a:r>
              <a:rPr lang="en-GB" dirty="0"/>
              <a:t>esampled </a:t>
            </a:r>
            <a:r>
              <a:rPr lang="en-GB" b="1" dirty="0"/>
              <a:t>E</a:t>
            </a:r>
            <a:r>
              <a:rPr lang="en-GB" dirty="0"/>
              <a:t>stimated </a:t>
            </a:r>
            <a:r>
              <a:rPr lang="en-GB" b="1" dirty="0"/>
              <a:t>L</a:t>
            </a:r>
            <a:r>
              <a:rPr lang="en-GB" dirty="0"/>
              <a:t>og-</a:t>
            </a:r>
            <a:r>
              <a:rPr lang="en-GB" b="1" dirty="0"/>
              <a:t>L</a:t>
            </a:r>
            <a:r>
              <a:rPr lang="en-GB" dirty="0"/>
              <a:t>ikelihoods (RELL)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to RELL:</a:t>
            </a:r>
          </a:p>
          <a:p>
            <a:r>
              <a:rPr lang="en-GB" sz="2400" dirty="0"/>
              <a:t>Randomly resample with replacement the </a:t>
            </a:r>
            <a:r>
              <a:rPr lang="en-GB" sz="2400" dirty="0" err="1"/>
              <a:t>sitewise</a:t>
            </a:r>
            <a:r>
              <a:rPr lang="en-GB" sz="2400" dirty="0"/>
              <a:t> likelihoods</a:t>
            </a:r>
          </a:p>
          <a:p>
            <a:r>
              <a:rPr lang="en-GB" sz="2400" dirty="0"/>
              <a:t>Branch support is frequency among RELL samples that             </a:t>
            </a:r>
          </a:p>
          <a:p>
            <a:pPr lvl="1"/>
            <a:r>
              <a:rPr lang="en-GB" sz="2000" dirty="0"/>
              <a:t>T1 &gt; max(T2, T3) (local bootstrap)</a:t>
            </a:r>
          </a:p>
          <a:p>
            <a:pPr lvl="1"/>
            <a:r>
              <a:rPr lang="en-GB" sz="2000" dirty="0"/>
              <a:t>T1 passes modified </a:t>
            </a:r>
            <a:r>
              <a:rPr lang="en-GB" sz="2000" dirty="0" err="1"/>
              <a:t>Shimodaira</a:t>
            </a:r>
            <a:r>
              <a:rPr lang="en-GB" sz="2000" dirty="0"/>
              <a:t>-Hasegawa test (SH-</a:t>
            </a:r>
            <a:r>
              <a:rPr lang="en-GB" sz="2000" dirty="0" err="1"/>
              <a:t>aLRT</a:t>
            </a:r>
            <a:r>
              <a:rPr lang="en-GB" sz="2000" dirty="0"/>
              <a:t>)</a:t>
            </a: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65A5C-F16E-7647-852D-C46D443CE7F8}"/>
              </a:ext>
            </a:extLst>
          </p:cNvPr>
          <p:cNvSpPr txBox="1"/>
          <p:nvPr/>
        </p:nvSpPr>
        <p:spPr>
          <a:xfrm>
            <a:off x="6311985" y="1821269"/>
            <a:ext cx="3131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1: Find the </a:t>
            </a:r>
            <a:r>
              <a:rPr lang="en-US" sz="2400" dirty="0" err="1">
                <a:latin typeface="Sofia Pro Light" pitchFamily="2" charset="77"/>
              </a:rPr>
              <a:t>neighbour</a:t>
            </a:r>
            <a:r>
              <a:rPr lang="en-US" sz="2400" dirty="0">
                <a:latin typeface="Sofia Pro Light" pitchFamily="2" charset="77"/>
              </a:rPr>
              <a:t> trees as in </a:t>
            </a:r>
            <a:r>
              <a:rPr lang="en-US" sz="2400" dirty="0" err="1">
                <a:latin typeface="Sofia Pro Light" pitchFamily="2" charset="77"/>
              </a:rPr>
              <a:t>aLRT</a:t>
            </a:r>
            <a:endParaRPr lang="en-US" sz="2400" dirty="0">
              <a:latin typeface="Sofia Pro 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E5346-9301-A640-B3BD-2215F7964BAD}"/>
              </a:ext>
            </a:extLst>
          </p:cNvPr>
          <p:cNvGrpSpPr/>
          <p:nvPr/>
        </p:nvGrpSpPr>
        <p:grpSpPr>
          <a:xfrm>
            <a:off x="9372518" y="1538292"/>
            <a:ext cx="2258283" cy="1800000"/>
            <a:chOff x="5993481" y="458900"/>
            <a:chExt cx="2258283" cy="1800000"/>
          </a:xfrm>
        </p:grpSpPr>
        <p:pic>
          <p:nvPicPr>
            <p:cNvPr id="7" name="Picture 6" descr="tree.pdf">
              <a:extLst>
                <a:ext uri="{FF2B5EF4-FFF2-40B4-BE49-F238E27FC236}">
                  <a16:creationId xmlns:a16="http://schemas.microsoft.com/office/drawing/2014/main" id="{4DA4F871-3FF9-644D-A960-5732B40B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481" y="458900"/>
              <a:ext cx="2258283" cy="180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E6F46C-882B-1D49-9845-647063574E10}"/>
                </a:ext>
              </a:extLst>
            </p:cNvPr>
            <p:cNvSpPr txBox="1"/>
            <p:nvPr/>
          </p:nvSpPr>
          <p:spPr>
            <a:xfrm>
              <a:off x="6192192" y="60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FBF33A-C7F6-9947-8117-332676A4B7A6}"/>
                </a:ext>
              </a:extLst>
            </p:cNvPr>
            <p:cNvSpPr txBox="1"/>
            <p:nvPr/>
          </p:nvSpPr>
          <p:spPr>
            <a:xfrm>
              <a:off x="7704609" y="604218"/>
              <a:ext cx="33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0485BA-D9A7-A14A-8173-C030A65382D5}"/>
                </a:ext>
              </a:extLst>
            </p:cNvPr>
            <p:cNvSpPr txBox="1"/>
            <p:nvPr/>
          </p:nvSpPr>
          <p:spPr>
            <a:xfrm>
              <a:off x="6205016" y="17034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211D2B-EEA2-0A49-940C-064343E4AEC8}"/>
                </a:ext>
              </a:extLst>
            </p:cNvPr>
            <p:cNvSpPr txBox="1"/>
            <p:nvPr/>
          </p:nvSpPr>
          <p:spPr>
            <a:xfrm>
              <a:off x="7700272" y="1738091"/>
              <a:ext cx="359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DB7291-77ED-0E48-BEB6-8C35E374F5FD}"/>
              </a:ext>
            </a:extLst>
          </p:cNvPr>
          <p:cNvGrpSpPr/>
          <p:nvPr/>
        </p:nvGrpSpPr>
        <p:grpSpPr>
          <a:xfrm>
            <a:off x="6397815" y="4028900"/>
            <a:ext cx="2258283" cy="1800000"/>
            <a:chOff x="1380753" y="4264853"/>
            <a:chExt cx="2258283" cy="1800000"/>
          </a:xfrm>
        </p:grpSpPr>
        <p:pic>
          <p:nvPicPr>
            <p:cNvPr id="13" name="Picture 12" descr="tree.pdf">
              <a:extLst>
                <a:ext uri="{FF2B5EF4-FFF2-40B4-BE49-F238E27FC236}">
                  <a16:creationId xmlns:a16="http://schemas.microsoft.com/office/drawing/2014/main" id="{E7E28CDA-3885-E644-8EC4-E2882BDF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753" y="4264853"/>
              <a:ext cx="2258283" cy="180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337F15-75B8-2144-ADFE-CF409696F98F}"/>
                </a:ext>
              </a:extLst>
            </p:cNvPr>
            <p:cNvSpPr txBox="1"/>
            <p:nvPr/>
          </p:nvSpPr>
          <p:spPr>
            <a:xfrm>
              <a:off x="3083207" y="442805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62D208-0D0A-D54D-9CD5-CED4061FBA5B}"/>
                </a:ext>
              </a:extLst>
            </p:cNvPr>
            <p:cNvSpPr txBox="1"/>
            <p:nvPr/>
          </p:nvSpPr>
          <p:spPr>
            <a:xfrm>
              <a:off x="1592288" y="4428052"/>
              <a:ext cx="33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1E491F-DE99-AB4D-82C5-1A1E8E659ED4}"/>
                </a:ext>
              </a:extLst>
            </p:cNvPr>
            <p:cNvSpPr txBox="1"/>
            <p:nvPr/>
          </p:nvSpPr>
          <p:spPr>
            <a:xfrm>
              <a:off x="1575154" y="5511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4777A4-C7A8-8242-998E-C16D39A4917F}"/>
                </a:ext>
              </a:extLst>
            </p:cNvPr>
            <p:cNvSpPr txBox="1"/>
            <p:nvPr/>
          </p:nvSpPr>
          <p:spPr>
            <a:xfrm>
              <a:off x="3091881" y="5548145"/>
              <a:ext cx="359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D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5E9F5-F7C1-CE43-9600-F6DAC4165CED}"/>
              </a:ext>
            </a:extLst>
          </p:cNvPr>
          <p:cNvCxnSpPr/>
          <p:nvPr/>
        </p:nvCxnSpPr>
        <p:spPr>
          <a:xfrm>
            <a:off x="10098759" y="2439436"/>
            <a:ext cx="825550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439489-C3AA-7A4E-9FF0-951BDA715AC1}"/>
              </a:ext>
            </a:extLst>
          </p:cNvPr>
          <p:cNvGrpSpPr/>
          <p:nvPr/>
        </p:nvGrpSpPr>
        <p:grpSpPr>
          <a:xfrm>
            <a:off x="9299816" y="4028900"/>
            <a:ext cx="2258283" cy="1800000"/>
            <a:chOff x="5410117" y="4264853"/>
            <a:chExt cx="2258283" cy="1800000"/>
          </a:xfrm>
        </p:grpSpPr>
        <p:pic>
          <p:nvPicPr>
            <p:cNvPr id="20" name="Picture 19" descr="tree.pdf">
              <a:extLst>
                <a:ext uri="{FF2B5EF4-FFF2-40B4-BE49-F238E27FC236}">
                  <a16:creationId xmlns:a16="http://schemas.microsoft.com/office/drawing/2014/main" id="{8C48B744-F57E-1C4E-AD82-22AE4504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117" y="4264853"/>
              <a:ext cx="2258283" cy="180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33A2A0-2FB5-074F-B82E-7368C8BC06EB}"/>
                </a:ext>
              </a:extLst>
            </p:cNvPr>
            <p:cNvSpPr txBox="1"/>
            <p:nvPr/>
          </p:nvSpPr>
          <p:spPr>
            <a:xfrm>
              <a:off x="7116908" y="4415522"/>
              <a:ext cx="33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2660C1-8CDE-8942-83AE-CDC4EDF2F4E9}"/>
                </a:ext>
              </a:extLst>
            </p:cNvPr>
            <p:cNvSpPr txBox="1"/>
            <p:nvPr/>
          </p:nvSpPr>
          <p:spPr>
            <a:xfrm>
              <a:off x="7116908" y="551970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6DF666-0A51-E942-B1FD-073A8A3D5CE9}"/>
                </a:ext>
              </a:extLst>
            </p:cNvPr>
            <p:cNvSpPr txBox="1"/>
            <p:nvPr/>
          </p:nvSpPr>
          <p:spPr>
            <a:xfrm>
              <a:off x="5621652" y="549661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4520B3-D420-A84E-9CBB-4CF78D720B66}"/>
                </a:ext>
              </a:extLst>
            </p:cNvPr>
            <p:cNvSpPr txBox="1"/>
            <p:nvPr/>
          </p:nvSpPr>
          <p:spPr>
            <a:xfrm>
              <a:off x="5633197" y="4422861"/>
              <a:ext cx="359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lack"/>
                  <a:ea typeface="Osaka"/>
                  <a:cs typeface="Avenir Black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4FE30B-156E-CB47-A326-E94DD81E1A9E}"/>
              </a:ext>
            </a:extLst>
          </p:cNvPr>
          <p:cNvGrpSpPr/>
          <p:nvPr/>
        </p:nvGrpSpPr>
        <p:grpSpPr>
          <a:xfrm>
            <a:off x="7103037" y="4458633"/>
            <a:ext cx="847725" cy="897436"/>
            <a:chOff x="2085975" y="4036521"/>
            <a:chExt cx="847725" cy="897436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565A3F3-E709-E545-8B04-7AA7222276DA}"/>
                </a:ext>
              </a:extLst>
            </p:cNvPr>
            <p:cNvSpPr/>
            <p:nvPr/>
          </p:nvSpPr>
          <p:spPr>
            <a:xfrm>
              <a:off x="2132182" y="4036521"/>
              <a:ext cx="753853" cy="331394"/>
            </a:xfrm>
            <a:custGeom>
              <a:avLst/>
              <a:gdLst>
                <a:gd name="connsiteX0" fmla="*/ 370702 w 370702"/>
                <a:gd name="connsiteY0" fmla="*/ 329514 h 373998"/>
                <a:gd name="connsiteX1" fmla="*/ 34324 w 370702"/>
                <a:gd name="connsiteY1" fmla="*/ 0 h 373998"/>
                <a:gd name="connsiteX2" fmla="*/ 89243 w 370702"/>
                <a:gd name="connsiteY2" fmla="*/ 329514 h 373998"/>
                <a:gd name="connsiteX3" fmla="*/ 0 w 370702"/>
                <a:gd name="connsiteY3" fmla="*/ 370703 h 373998"/>
                <a:gd name="connsiteX0" fmla="*/ 581651 w 581651"/>
                <a:gd name="connsiteY0" fmla="*/ 338129 h 374003"/>
                <a:gd name="connsiteX1" fmla="*/ 34324 w 581651"/>
                <a:gd name="connsiteY1" fmla="*/ 5 h 374003"/>
                <a:gd name="connsiteX2" fmla="*/ 89243 w 581651"/>
                <a:gd name="connsiteY2" fmla="*/ 329519 h 374003"/>
                <a:gd name="connsiteX3" fmla="*/ 0 w 581651"/>
                <a:gd name="connsiteY3" fmla="*/ 370708 h 374003"/>
                <a:gd name="connsiteX0" fmla="*/ 581651 w 581651"/>
                <a:gd name="connsiteY0" fmla="*/ 338129 h 374003"/>
                <a:gd name="connsiteX1" fmla="*/ 34324 w 581651"/>
                <a:gd name="connsiteY1" fmla="*/ 5 h 374003"/>
                <a:gd name="connsiteX2" fmla="*/ 89243 w 581651"/>
                <a:gd name="connsiteY2" fmla="*/ 329519 h 374003"/>
                <a:gd name="connsiteX3" fmla="*/ 0 w 581651"/>
                <a:gd name="connsiteY3" fmla="*/ 370708 h 374003"/>
                <a:gd name="connsiteX0" fmla="*/ 689278 w 689278"/>
                <a:gd name="connsiteY0" fmla="*/ 372701 h 374135"/>
                <a:gd name="connsiteX1" fmla="*/ 34324 w 689278"/>
                <a:gd name="connsiteY1" fmla="*/ 137 h 374135"/>
                <a:gd name="connsiteX2" fmla="*/ 89243 w 689278"/>
                <a:gd name="connsiteY2" fmla="*/ 329651 h 374135"/>
                <a:gd name="connsiteX3" fmla="*/ 0 w 689278"/>
                <a:gd name="connsiteY3" fmla="*/ 370840 h 374135"/>
                <a:gd name="connsiteX0" fmla="*/ 689278 w 689278"/>
                <a:gd name="connsiteY0" fmla="*/ 372701 h 374135"/>
                <a:gd name="connsiteX1" fmla="*/ 34324 w 689278"/>
                <a:gd name="connsiteY1" fmla="*/ 137 h 374135"/>
                <a:gd name="connsiteX2" fmla="*/ 89243 w 689278"/>
                <a:gd name="connsiteY2" fmla="*/ 329651 h 374135"/>
                <a:gd name="connsiteX3" fmla="*/ 0 w 689278"/>
                <a:gd name="connsiteY3" fmla="*/ 370840 h 374135"/>
                <a:gd name="connsiteX0" fmla="*/ 775379 w 775379"/>
                <a:gd name="connsiteY0" fmla="*/ 372702 h 377258"/>
                <a:gd name="connsiteX1" fmla="*/ 120425 w 775379"/>
                <a:gd name="connsiteY1" fmla="*/ 138 h 377258"/>
                <a:gd name="connsiteX2" fmla="*/ 175344 w 775379"/>
                <a:gd name="connsiteY2" fmla="*/ 329652 h 377258"/>
                <a:gd name="connsiteX3" fmla="*/ 0 w 775379"/>
                <a:gd name="connsiteY3" fmla="*/ 375146 h 377258"/>
                <a:gd name="connsiteX0" fmla="*/ 753853 w 753853"/>
                <a:gd name="connsiteY0" fmla="*/ 372705 h 413895"/>
                <a:gd name="connsiteX1" fmla="*/ 98899 w 753853"/>
                <a:gd name="connsiteY1" fmla="*/ 141 h 413895"/>
                <a:gd name="connsiteX2" fmla="*/ 153818 w 753853"/>
                <a:gd name="connsiteY2" fmla="*/ 329655 h 413895"/>
                <a:gd name="connsiteX3" fmla="*/ 0 w 753853"/>
                <a:gd name="connsiteY3" fmla="*/ 413895 h 413895"/>
                <a:gd name="connsiteX0" fmla="*/ 753853 w 753853"/>
                <a:gd name="connsiteY0" fmla="*/ 372702 h 413892"/>
                <a:gd name="connsiteX1" fmla="*/ 98899 w 753853"/>
                <a:gd name="connsiteY1" fmla="*/ 138 h 413892"/>
                <a:gd name="connsiteX2" fmla="*/ 153818 w 753853"/>
                <a:gd name="connsiteY2" fmla="*/ 329652 h 413892"/>
                <a:gd name="connsiteX3" fmla="*/ 0 w 753853"/>
                <a:gd name="connsiteY3" fmla="*/ 413892 h 413892"/>
                <a:gd name="connsiteX0" fmla="*/ 753853 w 753853"/>
                <a:gd name="connsiteY0" fmla="*/ 290204 h 331394"/>
                <a:gd name="connsiteX1" fmla="*/ 305274 w 753853"/>
                <a:gd name="connsiteY1" fmla="*/ 190 h 331394"/>
                <a:gd name="connsiteX2" fmla="*/ 153818 w 753853"/>
                <a:gd name="connsiteY2" fmla="*/ 247154 h 331394"/>
                <a:gd name="connsiteX3" fmla="*/ 0 w 753853"/>
                <a:gd name="connsiteY3" fmla="*/ 331394 h 3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853" h="331394">
                  <a:moveTo>
                    <a:pt x="753853" y="290204"/>
                  </a:moveTo>
                  <a:cubicBezTo>
                    <a:pt x="553153" y="258904"/>
                    <a:pt x="405280" y="7365"/>
                    <a:pt x="305274" y="190"/>
                  </a:cubicBezTo>
                  <a:cubicBezTo>
                    <a:pt x="205268" y="-6985"/>
                    <a:pt x="204697" y="191953"/>
                    <a:pt x="153818" y="247154"/>
                  </a:cubicBezTo>
                  <a:cubicBezTo>
                    <a:pt x="102939" y="302355"/>
                    <a:pt x="0" y="331394"/>
                    <a:pt x="0" y="331394"/>
                  </a:cubicBezTo>
                </a:path>
              </a:pathLst>
            </a:custGeom>
            <a:ln w="22225">
              <a:solidFill>
                <a:srgbClr val="FF0000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2A0820A-5909-C34F-A7C0-FDD501287545}"/>
                </a:ext>
              </a:extLst>
            </p:cNvPr>
            <p:cNvSpPr/>
            <p:nvPr/>
          </p:nvSpPr>
          <p:spPr>
            <a:xfrm>
              <a:off x="2341320" y="4126639"/>
              <a:ext cx="43698" cy="311903"/>
            </a:xfrm>
            <a:custGeom>
              <a:avLst/>
              <a:gdLst>
                <a:gd name="connsiteX0" fmla="*/ 0 w 90407"/>
                <a:gd name="connsiteY0" fmla="*/ 0 h 179039"/>
                <a:gd name="connsiteX1" fmla="*/ 30136 w 90407"/>
                <a:gd name="connsiteY1" fmla="*/ 163593 h 179039"/>
                <a:gd name="connsiteX2" fmla="*/ 90407 w 90407"/>
                <a:gd name="connsiteY2" fmla="*/ 172203 h 179039"/>
                <a:gd name="connsiteX0" fmla="*/ 1852 w 92259"/>
                <a:gd name="connsiteY0" fmla="*/ 0 h 172203"/>
                <a:gd name="connsiteX1" fmla="*/ 6157 w 92259"/>
                <a:gd name="connsiteY1" fmla="*/ 103322 h 172203"/>
                <a:gd name="connsiteX2" fmla="*/ 92259 w 92259"/>
                <a:gd name="connsiteY2" fmla="*/ 172203 h 172203"/>
                <a:gd name="connsiteX0" fmla="*/ 0 w 99932"/>
                <a:gd name="connsiteY0" fmla="*/ 0 h 191253"/>
                <a:gd name="connsiteX1" fmla="*/ 13830 w 99932"/>
                <a:gd name="connsiteY1" fmla="*/ 122372 h 191253"/>
                <a:gd name="connsiteX2" fmla="*/ 99932 w 99932"/>
                <a:gd name="connsiteY2" fmla="*/ 191253 h 191253"/>
                <a:gd name="connsiteX0" fmla="*/ 0 w 99932"/>
                <a:gd name="connsiteY0" fmla="*/ 0 h 191253"/>
                <a:gd name="connsiteX1" fmla="*/ 29705 w 99932"/>
                <a:gd name="connsiteY1" fmla="*/ 116022 h 191253"/>
                <a:gd name="connsiteX2" fmla="*/ 99932 w 99932"/>
                <a:gd name="connsiteY2" fmla="*/ 191253 h 191253"/>
                <a:gd name="connsiteX0" fmla="*/ 0 w 90407"/>
                <a:gd name="connsiteY0" fmla="*/ 0 h 197603"/>
                <a:gd name="connsiteX1" fmla="*/ 20180 w 90407"/>
                <a:gd name="connsiteY1" fmla="*/ 122372 h 197603"/>
                <a:gd name="connsiteX2" fmla="*/ 90407 w 90407"/>
                <a:gd name="connsiteY2" fmla="*/ 197603 h 197603"/>
                <a:gd name="connsiteX0" fmla="*/ 14782 w 105189"/>
                <a:gd name="connsiteY0" fmla="*/ 0 h 197603"/>
                <a:gd name="connsiteX1" fmla="*/ 34962 w 105189"/>
                <a:gd name="connsiteY1" fmla="*/ 122372 h 197603"/>
                <a:gd name="connsiteX2" fmla="*/ 105189 w 105189"/>
                <a:gd name="connsiteY2" fmla="*/ 197603 h 197603"/>
                <a:gd name="connsiteX0" fmla="*/ 0 w 90407"/>
                <a:gd name="connsiteY0" fmla="*/ 0 h 197603"/>
                <a:gd name="connsiteX1" fmla="*/ 90407 w 90407"/>
                <a:gd name="connsiteY1" fmla="*/ 197603 h 197603"/>
                <a:gd name="connsiteX0" fmla="*/ 3334 w 93741"/>
                <a:gd name="connsiteY0" fmla="*/ 0 h 197603"/>
                <a:gd name="connsiteX1" fmla="*/ 93741 w 93741"/>
                <a:gd name="connsiteY1" fmla="*/ 197603 h 197603"/>
                <a:gd name="connsiteX0" fmla="*/ 3980 w 78512"/>
                <a:gd name="connsiteY0" fmla="*/ 0 h 210303"/>
                <a:gd name="connsiteX1" fmla="*/ 78512 w 78512"/>
                <a:gd name="connsiteY1" fmla="*/ 210303 h 210303"/>
                <a:gd name="connsiteX0" fmla="*/ 7266 w 43698"/>
                <a:gd name="connsiteY0" fmla="*/ 0 h 311903"/>
                <a:gd name="connsiteX1" fmla="*/ 43698 w 43698"/>
                <a:gd name="connsiteY1" fmla="*/ 311903 h 31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98" h="311903">
                  <a:moveTo>
                    <a:pt x="7266" y="0"/>
                  </a:moveTo>
                  <a:cubicBezTo>
                    <a:pt x="-13398" y="94443"/>
                    <a:pt x="13562" y="246035"/>
                    <a:pt x="43698" y="311903"/>
                  </a:cubicBezTo>
                </a:path>
              </a:pathLst>
            </a:custGeom>
            <a:ln w="22225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65D59C3-49F8-104C-AEE4-CBA7A47FF429}"/>
                </a:ext>
              </a:extLst>
            </p:cNvPr>
            <p:cNvSpPr/>
            <p:nvPr/>
          </p:nvSpPr>
          <p:spPr>
            <a:xfrm>
              <a:off x="2085975" y="4702174"/>
              <a:ext cx="847725" cy="231783"/>
            </a:xfrm>
            <a:custGeom>
              <a:avLst/>
              <a:gdLst>
                <a:gd name="connsiteX0" fmla="*/ 755650 w 769625"/>
                <a:gd name="connsiteY0" fmla="*/ 0 h 213382"/>
                <a:gd name="connsiteX1" fmla="*/ 685800 w 769625"/>
                <a:gd name="connsiteY1" fmla="*/ 79375 h 213382"/>
                <a:gd name="connsiteX2" fmla="*/ 117475 w 769625"/>
                <a:gd name="connsiteY2" fmla="*/ 212725 h 213382"/>
                <a:gd name="connsiteX3" fmla="*/ 0 w 769625"/>
                <a:gd name="connsiteY3" fmla="*/ 19050 h 213382"/>
                <a:gd name="connsiteX0" fmla="*/ 755650 w 755650"/>
                <a:gd name="connsiteY0" fmla="*/ 0 h 212725"/>
                <a:gd name="connsiteX1" fmla="*/ 117475 w 755650"/>
                <a:gd name="connsiteY1" fmla="*/ 212725 h 212725"/>
                <a:gd name="connsiteX2" fmla="*/ 0 w 755650"/>
                <a:gd name="connsiteY2" fmla="*/ 19050 h 212725"/>
                <a:gd name="connsiteX0" fmla="*/ 755650 w 755650"/>
                <a:gd name="connsiteY0" fmla="*/ 0 h 212725"/>
                <a:gd name="connsiteX1" fmla="*/ 381000 w 755650"/>
                <a:gd name="connsiteY1" fmla="*/ 212725 h 212725"/>
                <a:gd name="connsiteX2" fmla="*/ 0 w 755650"/>
                <a:gd name="connsiteY2" fmla="*/ 19050 h 212725"/>
                <a:gd name="connsiteX0" fmla="*/ 755650 w 755650"/>
                <a:gd name="connsiteY0" fmla="*/ 0 h 212725"/>
                <a:gd name="connsiteX1" fmla="*/ 381000 w 755650"/>
                <a:gd name="connsiteY1" fmla="*/ 212725 h 212725"/>
                <a:gd name="connsiteX2" fmla="*/ 0 w 755650"/>
                <a:gd name="connsiteY2" fmla="*/ 19050 h 212725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47725 w 847725"/>
                <a:gd name="connsiteY0" fmla="*/ 0 h 231783"/>
                <a:gd name="connsiteX1" fmla="*/ 406400 w 847725"/>
                <a:gd name="connsiteY1" fmla="*/ 231775 h 231783"/>
                <a:gd name="connsiteX2" fmla="*/ 0 w 847725"/>
                <a:gd name="connsiteY2" fmla="*/ 9525 h 23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725" h="231783">
                  <a:moveTo>
                    <a:pt x="847725" y="0"/>
                  </a:moveTo>
                  <a:cubicBezTo>
                    <a:pt x="698897" y="145918"/>
                    <a:pt x="547687" y="230188"/>
                    <a:pt x="406400" y="231775"/>
                  </a:cubicBezTo>
                  <a:cubicBezTo>
                    <a:pt x="265113" y="233362"/>
                    <a:pt x="0" y="9525"/>
                    <a:pt x="0" y="9525"/>
                  </a:cubicBezTo>
                </a:path>
              </a:pathLst>
            </a:custGeom>
            <a:ln w="22225">
              <a:solidFill>
                <a:srgbClr val="FF0000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B98744A-F17C-4146-A433-8358ABCEF30A}"/>
              </a:ext>
            </a:extLst>
          </p:cNvPr>
          <p:cNvSpPr txBox="1"/>
          <p:nvPr/>
        </p:nvSpPr>
        <p:spPr>
          <a:xfrm>
            <a:off x="6317894" y="3260733"/>
            <a:ext cx="240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2: </a:t>
            </a:r>
            <a:r>
              <a:rPr lang="en-US" sz="2400" dirty="0" err="1">
                <a:latin typeface="Sofia Pro Light" pitchFamily="2" charset="77"/>
              </a:rPr>
              <a:t>Reoptimise</a:t>
            </a:r>
            <a:r>
              <a:rPr lang="en-US" sz="2400" dirty="0">
                <a:latin typeface="Sofia Pro Light" pitchFamily="2" charset="77"/>
              </a:rPr>
              <a:t> branches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732C2-88F8-FC44-80BB-0C08926757BE}"/>
              </a:ext>
            </a:extLst>
          </p:cNvPr>
          <p:cNvGrpSpPr/>
          <p:nvPr/>
        </p:nvGrpSpPr>
        <p:grpSpPr>
          <a:xfrm flipH="1">
            <a:off x="9988083" y="4461753"/>
            <a:ext cx="847725" cy="897436"/>
            <a:chOff x="2085975" y="4036521"/>
            <a:chExt cx="847725" cy="897436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78E8664-B617-F24D-B156-2EC37EBB89A8}"/>
                </a:ext>
              </a:extLst>
            </p:cNvPr>
            <p:cNvSpPr/>
            <p:nvPr/>
          </p:nvSpPr>
          <p:spPr>
            <a:xfrm>
              <a:off x="2132182" y="4036521"/>
              <a:ext cx="753853" cy="331394"/>
            </a:xfrm>
            <a:custGeom>
              <a:avLst/>
              <a:gdLst>
                <a:gd name="connsiteX0" fmla="*/ 370702 w 370702"/>
                <a:gd name="connsiteY0" fmla="*/ 329514 h 373998"/>
                <a:gd name="connsiteX1" fmla="*/ 34324 w 370702"/>
                <a:gd name="connsiteY1" fmla="*/ 0 h 373998"/>
                <a:gd name="connsiteX2" fmla="*/ 89243 w 370702"/>
                <a:gd name="connsiteY2" fmla="*/ 329514 h 373998"/>
                <a:gd name="connsiteX3" fmla="*/ 0 w 370702"/>
                <a:gd name="connsiteY3" fmla="*/ 370703 h 373998"/>
                <a:gd name="connsiteX0" fmla="*/ 581651 w 581651"/>
                <a:gd name="connsiteY0" fmla="*/ 338129 h 374003"/>
                <a:gd name="connsiteX1" fmla="*/ 34324 w 581651"/>
                <a:gd name="connsiteY1" fmla="*/ 5 h 374003"/>
                <a:gd name="connsiteX2" fmla="*/ 89243 w 581651"/>
                <a:gd name="connsiteY2" fmla="*/ 329519 h 374003"/>
                <a:gd name="connsiteX3" fmla="*/ 0 w 581651"/>
                <a:gd name="connsiteY3" fmla="*/ 370708 h 374003"/>
                <a:gd name="connsiteX0" fmla="*/ 581651 w 581651"/>
                <a:gd name="connsiteY0" fmla="*/ 338129 h 374003"/>
                <a:gd name="connsiteX1" fmla="*/ 34324 w 581651"/>
                <a:gd name="connsiteY1" fmla="*/ 5 h 374003"/>
                <a:gd name="connsiteX2" fmla="*/ 89243 w 581651"/>
                <a:gd name="connsiteY2" fmla="*/ 329519 h 374003"/>
                <a:gd name="connsiteX3" fmla="*/ 0 w 581651"/>
                <a:gd name="connsiteY3" fmla="*/ 370708 h 374003"/>
                <a:gd name="connsiteX0" fmla="*/ 689278 w 689278"/>
                <a:gd name="connsiteY0" fmla="*/ 372701 h 374135"/>
                <a:gd name="connsiteX1" fmla="*/ 34324 w 689278"/>
                <a:gd name="connsiteY1" fmla="*/ 137 h 374135"/>
                <a:gd name="connsiteX2" fmla="*/ 89243 w 689278"/>
                <a:gd name="connsiteY2" fmla="*/ 329651 h 374135"/>
                <a:gd name="connsiteX3" fmla="*/ 0 w 689278"/>
                <a:gd name="connsiteY3" fmla="*/ 370840 h 374135"/>
                <a:gd name="connsiteX0" fmla="*/ 689278 w 689278"/>
                <a:gd name="connsiteY0" fmla="*/ 372701 h 374135"/>
                <a:gd name="connsiteX1" fmla="*/ 34324 w 689278"/>
                <a:gd name="connsiteY1" fmla="*/ 137 h 374135"/>
                <a:gd name="connsiteX2" fmla="*/ 89243 w 689278"/>
                <a:gd name="connsiteY2" fmla="*/ 329651 h 374135"/>
                <a:gd name="connsiteX3" fmla="*/ 0 w 689278"/>
                <a:gd name="connsiteY3" fmla="*/ 370840 h 374135"/>
                <a:gd name="connsiteX0" fmla="*/ 775379 w 775379"/>
                <a:gd name="connsiteY0" fmla="*/ 372702 h 377258"/>
                <a:gd name="connsiteX1" fmla="*/ 120425 w 775379"/>
                <a:gd name="connsiteY1" fmla="*/ 138 h 377258"/>
                <a:gd name="connsiteX2" fmla="*/ 175344 w 775379"/>
                <a:gd name="connsiteY2" fmla="*/ 329652 h 377258"/>
                <a:gd name="connsiteX3" fmla="*/ 0 w 775379"/>
                <a:gd name="connsiteY3" fmla="*/ 375146 h 377258"/>
                <a:gd name="connsiteX0" fmla="*/ 753853 w 753853"/>
                <a:gd name="connsiteY0" fmla="*/ 372705 h 413895"/>
                <a:gd name="connsiteX1" fmla="*/ 98899 w 753853"/>
                <a:gd name="connsiteY1" fmla="*/ 141 h 413895"/>
                <a:gd name="connsiteX2" fmla="*/ 153818 w 753853"/>
                <a:gd name="connsiteY2" fmla="*/ 329655 h 413895"/>
                <a:gd name="connsiteX3" fmla="*/ 0 w 753853"/>
                <a:gd name="connsiteY3" fmla="*/ 413895 h 413895"/>
                <a:gd name="connsiteX0" fmla="*/ 753853 w 753853"/>
                <a:gd name="connsiteY0" fmla="*/ 372702 h 413892"/>
                <a:gd name="connsiteX1" fmla="*/ 98899 w 753853"/>
                <a:gd name="connsiteY1" fmla="*/ 138 h 413892"/>
                <a:gd name="connsiteX2" fmla="*/ 153818 w 753853"/>
                <a:gd name="connsiteY2" fmla="*/ 329652 h 413892"/>
                <a:gd name="connsiteX3" fmla="*/ 0 w 753853"/>
                <a:gd name="connsiteY3" fmla="*/ 413892 h 413892"/>
                <a:gd name="connsiteX0" fmla="*/ 753853 w 753853"/>
                <a:gd name="connsiteY0" fmla="*/ 290204 h 331394"/>
                <a:gd name="connsiteX1" fmla="*/ 305274 w 753853"/>
                <a:gd name="connsiteY1" fmla="*/ 190 h 331394"/>
                <a:gd name="connsiteX2" fmla="*/ 153818 w 753853"/>
                <a:gd name="connsiteY2" fmla="*/ 247154 h 331394"/>
                <a:gd name="connsiteX3" fmla="*/ 0 w 753853"/>
                <a:gd name="connsiteY3" fmla="*/ 331394 h 3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853" h="331394">
                  <a:moveTo>
                    <a:pt x="753853" y="290204"/>
                  </a:moveTo>
                  <a:cubicBezTo>
                    <a:pt x="553153" y="258904"/>
                    <a:pt x="405280" y="7365"/>
                    <a:pt x="305274" y="190"/>
                  </a:cubicBezTo>
                  <a:cubicBezTo>
                    <a:pt x="205268" y="-6985"/>
                    <a:pt x="204697" y="191953"/>
                    <a:pt x="153818" y="247154"/>
                  </a:cubicBezTo>
                  <a:cubicBezTo>
                    <a:pt x="102939" y="302355"/>
                    <a:pt x="0" y="331394"/>
                    <a:pt x="0" y="331394"/>
                  </a:cubicBezTo>
                </a:path>
              </a:pathLst>
            </a:custGeom>
            <a:ln w="22225">
              <a:solidFill>
                <a:schemeClr val="accent2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B0853FC-B217-054F-B56F-4B0A2B349417}"/>
                </a:ext>
              </a:extLst>
            </p:cNvPr>
            <p:cNvSpPr/>
            <p:nvPr/>
          </p:nvSpPr>
          <p:spPr>
            <a:xfrm>
              <a:off x="2341320" y="4126639"/>
              <a:ext cx="43698" cy="311903"/>
            </a:xfrm>
            <a:custGeom>
              <a:avLst/>
              <a:gdLst>
                <a:gd name="connsiteX0" fmla="*/ 0 w 90407"/>
                <a:gd name="connsiteY0" fmla="*/ 0 h 179039"/>
                <a:gd name="connsiteX1" fmla="*/ 30136 w 90407"/>
                <a:gd name="connsiteY1" fmla="*/ 163593 h 179039"/>
                <a:gd name="connsiteX2" fmla="*/ 90407 w 90407"/>
                <a:gd name="connsiteY2" fmla="*/ 172203 h 179039"/>
                <a:gd name="connsiteX0" fmla="*/ 1852 w 92259"/>
                <a:gd name="connsiteY0" fmla="*/ 0 h 172203"/>
                <a:gd name="connsiteX1" fmla="*/ 6157 w 92259"/>
                <a:gd name="connsiteY1" fmla="*/ 103322 h 172203"/>
                <a:gd name="connsiteX2" fmla="*/ 92259 w 92259"/>
                <a:gd name="connsiteY2" fmla="*/ 172203 h 172203"/>
                <a:gd name="connsiteX0" fmla="*/ 0 w 99932"/>
                <a:gd name="connsiteY0" fmla="*/ 0 h 191253"/>
                <a:gd name="connsiteX1" fmla="*/ 13830 w 99932"/>
                <a:gd name="connsiteY1" fmla="*/ 122372 h 191253"/>
                <a:gd name="connsiteX2" fmla="*/ 99932 w 99932"/>
                <a:gd name="connsiteY2" fmla="*/ 191253 h 191253"/>
                <a:gd name="connsiteX0" fmla="*/ 0 w 99932"/>
                <a:gd name="connsiteY0" fmla="*/ 0 h 191253"/>
                <a:gd name="connsiteX1" fmla="*/ 29705 w 99932"/>
                <a:gd name="connsiteY1" fmla="*/ 116022 h 191253"/>
                <a:gd name="connsiteX2" fmla="*/ 99932 w 99932"/>
                <a:gd name="connsiteY2" fmla="*/ 191253 h 191253"/>
                <a:gd name="connsiteX0" fmla="*/ 0 w 90407"/>
                <a:gd name="connsiteY0" fmla="*/ 0 h 197603"/>
                <a:gd name="connsiteX1" fmla="*/ 20180 w 90407"/>
                <a:gd name="connsiteY1" fmla="*/ 122372 h 197603"/>
                <a:gd name="connsiteX2" fmla="*/ 90407 w 90407"/>
                <a:gd name="connsiteY2" fmla="*/ 197603 h 197603"/>
                <a:gd name="connsiteX0" fmla="*/ 14782 w 105189"/>
                <a:gd name="connsiteY0" fmla="*/ 0 h 197603"/>
                <a:gd name="connsiteX1" fmla="*/ 34962 w 105189"/>
                <a:gd name="connsiteY1" fmla="*/ 122372 h 197603"/>
                <a:gd name="connsiteX2" fmla="*/ 105189 w 105189"/>
                <a:gd name="connsiteY2" fmla="*/ 197603 h 197603"/>
                <a:gd name="connsiteX0" fmla="*/ 0 w 90407"/>
                <a:gd name="connsiteY0" fmla="*/ 0 h 197603"/>
                <a:gd name="connsiteX1" fmla="*/ 90407 w 90407"/>
                <a:gd name="connsiteY1" fmla="*/ 197603 h 197603"/>
                <a:gd name="connsiteX0" fmla="*/ 3334 w 93741"/>
                <a:gd name="connsiteY0" fmla="*/ 0 h 197603"/>
                <a:gd name="connsiteX1" fmla="*/ 93741 w 93741"/>
                <a:gd name="connsiteY1" fmla="*/ 197603 h 197603"/>
                <a:gd name="connsiteX0" fmla="*/ 3980 w 78512"/>
                <a:gd name="connsiteY0" fmla="*/ 0 h 210303"/>
                <a:gd name="connsiteX1" fmla="*/ 78512 w 78512"/>
                <a:gd name="connsiteY1" fmla="*/ 210303 h 210303"/>
                <a:gd name="connsiteX0" fmla="*/ 7266 w 43698"/>
                <a:gd name="connsiteY0" fmla="*/ 0 h 311903"/>
                <a:gd name="connsiteX1" fmla="*/ 43698 w 43698"/>
                <a:gd name="connsiteY1" fmla="*/ 311903 h 31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98" h="311903">
                  <a:moveTo>
                    <a:pt x="7266" y="0"/>
                  </a:moveTo>
                  <a:cubicBezTo>
                    <a:pt x="-13398" y="94443"/>
                    <a:pt x="13562" y="246035"/>
                    <a:pt x="43698" y="311903"/>
                  </a:cubicBezTo>
                </a:path>
              </a:pathLst>
            </a:custGeom>
            <a:ln w="22225">
              <a:solidFill>
                <a:schemeClr val="accent2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737F670-0C7E-A84B-8ADB-26734506A510}"/>
                </a:ext>
              </a:extLst>
            </p:cNvPr>
            <p:cNvSpPr/>
            <p:nvPr/>
          </p:nvSpPr>
          <p:spPr>
            <a:xfrm>
              <a:off x="2085975" y="4702174"/>
              <a:ext cx="847725" cy="231783"/>
            </a:xfrm>
            <a:custGeom>
              <a:avLst/>
              <a:gdLst>
                <a:gd name="connsiteX0" fmla="*/ 755650 w 769625"/>
                <a:gd name="connsiteY0" fmla="*/ 0 h 213382"/>
                <a:gd name="connsiteX1" fmla="*/ 685800 w 769625"/>
                <a:gd name="connsiteY1" fmla="*/ 79375 h 213382"/>
                <a:gd name="connsiteX2" fmla="*/ 117475 w 769625"/>
                <a:gd name="connsiteY2" fmla="*/ 212725 h 213382"/>
                <a:gd name="connsiteX3" fmla="*/ 0 w 769625"/>
                <a:gd name="connsiteY3" fmla="*/ 19050 h 213382"/>
                <a:gd name="connsiteX0" fmla="*/ 755650 w 755650"/>
                <a:gd name="connsiteY0" fmla="*/ 0 h 212725"/>
                <a:gd name="connsiteX1" fmla="*/ 117475 w 755650"/>
                <a:gd name="connsiteY1" fmla="*/ 212725 h 212725"/>
                <a:gd name="connsiteX2" fmla="*/ 0 w 755650"/>
                <a:gd name="connsiteY2" fmla="*/ 19050 h 212725"/>
                <a:gd name="connsiteX0" fmla="*/ 755650 w 755650"/>
                <a:gd name="connsiteY0" fmla="*/ 0 h 212725"/>
                <a:gd name="connsiteX1" fmla="*/ 381000 w 755650"/>
                <a:gd name="connsiteY1" fmla="*/ 212725 h 212725"/>
                <a:gd name="connsiteX2" fmla="*/ 0 w 755650"/>
                <a:gd name="connsiteY2" fmla="*/ 19050 h 212725"/>
                <a:gd name="connsiteX0" fmla="*/ 755650 w 755650"/>
                <a:gd name="connsiteY0" fmla="*/ 0 h 212725"/>
                <a:gd name="connsiteX1" fmla="*/ 381000 w 755650"/>
                <a:gd name="connsiteY1" fmla="*/ 212725 h 212725"/>
                <a:gd name="connsiteX2" fmla="*/ 0 w 755650"/>
                <a:gd name="connsiteY2" fmla="*/ 19050 h 212725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22325 w 822325"/>
                <a:gd name="connsiteY0" fmla="*/ 0 h 231923"/>
                <a:gd name="connsiteX1" fmla="*/ 381000 w 822325"/>
                <a:gd name="connsiteY1" fmla="*/ 231775 h 231923"/>
                <a:gd name="connsiteX2" fmla="*/ 0 w 822325"/>
                <a:gd name="connsiteY2" fmla="*/ 38100 h 231923"/>
                <a:gd name="connsiteX0" fmla="*/ 847725 w 847725"/>
                <a:gd name="connsiteY0" fmla="*/ 0 h 231783"/>
                <a:gd name="connsiteX1" fmla="*/ 406400 w 847725"/>
                <a:gd name="connsiteY1" fmla="*/ 231775 h 231783"/>
                <a:gd name="connsiteX2" fmla="*/ 0 w 847725"/>
                <a:gd name="connsiteY2" fmla="*/ 9525 h 23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7725" h="231783">
                  <a:moveTo>
                    <a:pt x="847725" y="0"/>
                  </a:moveTo>
                  <a:cubicBezTo>
                    <a:pt x="698897" y="145918"/>
                    <a:pt x="547687" y="230188"/>
                    <a:pt x="406400" y="231775"/>
                  </a:cubicBezTo>
                  <a:cubicBezTo>
                    <a:pt x="265113" y="233362"/>
                    <a:pt x="0" y="9525"/>
                    <a:pt x="0" y="9525"/>
                  </a:cubicBezTo>
                </a:path>
              </a:pathLst>
            </a:custGeom>
            <a:ln w="22225">
              <a:solidFill>
                <a:schemeClr val="accent2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53982FE-28FE-4D45-ABA2-B44EF86BAE85}"/>
              </a:ext>
            </a:extLst>
          </p:cNvPr>
          <p:cNvSpPr txBox="1"/>
          <p:nvPr/>
        </p:nvSpPr>
        <p:spPr>
          <a:xfrm>
            <a:off x="6317520" y="6044067"/>
            <a:ext cx="451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3: Calculate likelihoods per-site</a:t>
            </a:r>
          </a:p>
        </p:txBody>
      </p:sp>
    </p:spTree>
    <p:extLst>
      <p:ext uri="{BB962C8B-B14F-4D97-AF65-F5344CB8AC3E}">
        <p14:creationId xmlns:p14="http://schemas.microsoft.com/office/powerpoint/2010/main" val="936129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8999" y="1537668"/>
            <a:ext cx="789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Calculate </a:t>
            </a:r>
            <a:r>
              <a:rPr lang="en-US" sz="2400" dirty="0" err="1">
                <a:latin typeface="Sofia Pro Light" pitchFamily="2" charset="77"/>
              </a:rPr>
              <a:t>sitewise</a:t>
            </a:r>
            <a:r>
              <a:rPr lang="en-US" sz="2400" dirty="0">
                <a:latin typeface="Sofia Pro Light" pitchFamily="2" charset="77"/>
              </a:rPr>
              <a:t> log-likelihoods for each of the 3 trees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3B2C1D-D082-D348-92CF-52A8BA8255C9}"/>
              </a:ext>
            </a:extLst>
          </p:cNvPr>
          <p:cNvGrpSpPr/>
          <p:nvPr/>
        </p:nvGrpSpPr>
        <p:grpSpPr>
          <a:xfrm>
            <a:off x="2349485" y="3971801"/>
            <a:ext cx="6791738" cy="646331"/>
            <a:chOff x="2349485" y="3971801"/>
            <a:chExt cx="6791738" cy="646331"/>
          </a:xfrm>
        </p:grpSpPr>
        <p:sp>
          <p:nvSpPr>
            <p:cNvPr id="7" name="Rectangle 6"/>
            <p:cNvSpPr/>
            <p:nvPr/>
          </p:nvSpPr>
          <p:spPr>
            <a:xfrm>
              <a:off x="2349485" y="3971801"/>
              <a:ext cx="5725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-1.2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-1.4</a:t>
              </a:r>
            </a:p>
            <a:p>
              <a:r>
                <a:rPr lang="en-US" sz="1200" b="1" dirty="0">
                  <a:solidFill>
                    <a:schemeClr val="accent2"/>
                  </a:solidFill>
                  <a:latin typeface="Droid Sans Mono"/>
                  <a:cs typeface="Droid Sans Mono"/>
                </a:rPr>
                <a:t>-1.4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12385" y="3971801"/>
              <a:ext cx="565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-0.8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-0.9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-1.1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68434" y="3971801"/>
              <a:ext cx="575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-1.0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-1.0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-1.0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4662" y="3971801"/>
              <a:ext cx="57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Droid Sans Mono"/>
                  <a:cs typeface="Droid Sans Mono"/>
                </a:rPr>
                <a:t>-0.4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-0.6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-0.5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0982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-2.1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-2.4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-2.5</a:t>
              </a:r>
              <a:endParaRPr lang="en-US" sz="1400" b="1" dirty="0">
                <a:solidFill>
                  <a:srgbClr val="E46C0A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67303" y="3971801"/>
              <a:ext cx="575999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-0.8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-0.7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-0.9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33621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-0.5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-1.0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-1.0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99941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-1.1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-1.3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-1.3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66261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latin typeface="Droid Sans Mono"/>
                  <a:cs typeface="Droid Sans Mono"/>
                </a:rPr>
                <a:t>-1.3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-1.4</a:t>
              </a:r>
            </a:p>
            <a:p>
              <a:r>
                <a:rPr lang="en-US" sz="1200" b="1" dirty="0">
                  <a:solidFill>
                    <a:schemeClr val="accent2"/>
                  </a:solidFill>
                  <a:latin typeface="Droid Sans Mono"/>
                  <a:cs typeface="Droid Sans Mono"/>
                </a:rPr>
                <a:t>-1.5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32581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-2.1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-2.0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-1.9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8901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-0.6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-1.0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-0.9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65223" y="3971801"/>
              <a:ext cx="57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Droid Sans Mono"/>
                  <a:cs typeface="Droid Sans Mono"/>
                </a:rPr>
                <a:t>-0.9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-0.9</a:t>
              </a:r>
            </a:p>
            <a:p>
              <a:r>
                <a:rPr lang="en-US" sz="1200" b="1" dirty="0">
                  <a:solidFill>
                    <a:srgbClr val="E46C0A"/>
                  </a:solidFill>
                  <a:latin typeface="Droid Sans Mono"/>
                  <a:cs typeface="Droid Sans Mono"/>
                </a:rPr>
                <a:t>-0.9</a:t>
              </a:r>
              <a:endParaRPr lang="en-US" sz="1200" dirty="0"/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7DCC0EC0-8BA7-F843-A739-1013D541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4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5E124D79-49DB-E447-A89C-2A7AF518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11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8512-40DD-E247-839D-095489AD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the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2C28-AB8A-0B4F-82B0-6FE2ED235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20657"/>
          </a:xfrm>
        </p:spPr>
        <p:txBody>
          <a:bodyPr>
            <a:normAutofit/>
          </a:bodyPr>
          <a:lstStyle/>
          <a:p>
            <a:r>
              <a:rPr lang="en-GB" dirty="0"/>
              <a:t>Purpose</a:t>
            </a:r>
          </a:p>
          <a:p>
            <a:pPr lvl="1"/>
            <a:r>
              <a:rPr lang="en-GB" dirty="0"/>
              <a:t>Indicates the degree of error in a statistical estimate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33B93-AB4D-6940-970E-C1D0F7C7147E}"/>
              </a:ext>
            </a:extLst>
          </p:cNvPr>
          <p:cNvSpPr txBox="1">
            <a:spLocks/>
          </p:cNvSpPr>
          <p:nvPr/>
        </p:nvSpPr>
        <p:spPr>
          <a:xfrm>
            <a:off x="685800" y="3546282"/>
            <a:ext cx="5181600" cy="312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How?</a:t>
            </a:r>
          </a:p>
          <a:p>
            <a:pPr lvl="1"/>
            <a:r>
              <a:rPr lang="en-GB" dirty="0"/>
              <a:t>Gather one data set</a:t>
            </a:r>
          </a:p>
          <a:p>
            <a:pPr lvl="1"/>
            <a:r>
              <a:rPr lang="en-GB" dirty="0"/>
              <a:t>Randomly resample, with replacement, repeatedly</a:t>
            </a:r>
          </a:p>
          <a:p>
            <a:pPr lvl="1"/>
            <a:r>
              <a:rPr lang="en-GB" dirty="0"/>
              <a:t>Calculate statistic for each bootstrap sample</a:t>
            </a:r>
          </a:p>
          <a:p>
            <a:pPr lvl="1"/>
            <a:r>
              <a:rPr lang="en-GB" dirty="0"/>
              <a:t>Variability indicates error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FA3F97D-A4F3-E047-9D34-F01C571BD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819939" cy="4655951"/>
          </a:xfrm>
        </p:spPr>
      </p:pic>
    </p:spTree>
    <p:extLst>
      <p:ext uri="{BB962C8B-B14F-4D97-AF65-F5344CB8AC3E}">
        <p14:creationId xmlns:p14="http://schemas.microsoft.com/office/powerpoint/2010/main" val="2174215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6ADC69D-323B-2946-B034-736CF693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257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Freeform 34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Freeform 35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000000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A10FE47-EF38-9347-96E8-A2DF664F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190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B6515A4-67E5-3640-BF15-0BE46930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470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F122344-DEE9-F447-B1E6-C0516EF0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348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E010887A-B47D-7045-B7B2-F8A34CC3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890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34FB2481-8F57-2C4E-823D-06027995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163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125E35D-ECA0-9D42-A45F-596AC418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225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294829" y="55751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61476" y="4788337"/>
            <a:ext cx="1699496" cy="79141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073" h="397352">
                <a:moveTo>
                  <a:pt x="0" y="0"/>
                </a:moveTo>
                <a:cubicBezTo>
                  <a:pt x="104743" y="174604"/>
                  <a:pt x="626150" y="-8483"/>
                  <a:pt x="845073" y="397352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DBB4EDAD-686F-3640-967F-5708FE5F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533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294829" y="55751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61476" y="4788337"/>
            <a:ext cx="1699496" cy="79141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073" h="397352">
                <a:moveTo>
                  <a:pt x="0" y="0"/>
                </a:moveTo>
                <a:cubicBezTo>
                  <a:pt x="104743" y="174604"/>
                  <a:pt x="626150" y="-8483"/>
                  <a:pt x="845073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6852851" y="5558969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1" name="Freeform 70"/>
          <p:cNvSpPr/>
          <p:nvPr/>
        </p:nvSpPr>
        <p:spPr>
          <a:xfrm>
            <a:off x="6029876" y="4813735"/>
            <a:ext cx="1076044" cy="745229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062" h="374165">
                <a:moveTo>
                  <a:pt x="0" y="0"/>
                </a:moveTo>
                <a:cubicBezTo>
                  <a:pt x="104743" y="174604"/>
                  <a:pt x="402254" y="136435"/>
                  <a:pt x="535062" y="37416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A852DE3B-422D-264E-819E-15C9CB9C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776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294829" y="55751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61476" y="4788337"/>
            <a:ext cx="1699496" cy="79141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073" h="397352">
                <a:moveTo>
                  <a:pt x="0" y="0"/>
                </a:moveTo>
                <a:cubicBezTo>
                  <a:pt x="104743" y="174604"/>
                  <a:pt x="626150" y="-8483"/>
                  <a:pt x="845073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6852851" y="5558969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1" name="Freeform 70"/>
          <p:cNvSpPr/>
          <p:nvPr/>
        </p:nvSpPr>
        <p:spPr>
          <a:xfrm>
            <a:off x="6029876" y="4813735"/>
            <a:ext cx="1076044" cy="745229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062" h="374165">
                <a:moveTo>
                  <a:pt x="0" y="0"/>
                </a:moveTo>
                <a:cubicBezTo>
                  <a:pt x="104743" y="174604"/>
                  <a:pt x="402254" y="136435"/>
                  <a:pt x="535062" y="37416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7399804" y="5554614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73" name="Freeform 72"/>
          <p:cNvSpPr/>
          <p:nvPr/>
        </p:nvSpPr>
        <p:spPr>
          <a:xfrm>
            <a:off x="7673519" y="4852992"/>
            <a:ext cx="632693" cy="68750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606" h="345181">
                <a:moveTo>
                  <a:pt x="314601" y="0"/>
                </a:moveTo>
                <a:cubicBezTo>
                  <a:pt x="316006" y="174604"/>
                  <a:pt x="45162" y="101654"/>
                  <a:pt x="0" y="345181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49A2D81B-6B51-2E4C-9C5B-60F948CC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0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540-5AF5-2940-988F-95FBB0A6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Phylogenetic 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79F6-19A7-954A-A573-BCB6CBBD76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phylogenetics the tree is our estimated statistic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branch is a division of taxa into groups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Bootstrapping helps us assess which groupings are statistically supported</a:t>
            </a:r>
          </a:p>
          <a:p>
            <a:endParaRPr lang="en-GB" b="1" dirty="0"/>
          </a:p>
        </p:txBody>
      </p:sp>
      <p:pic>
        <p:nvPicPr>
          <p:cNvPr id="6" name="Content Placeholder 5" descr="primate_tree.pdf">
            <a:extLst>
              <a:ext uri="{FF2B5EF4-FFF2-40B4-BE49-F238E27FC236}">
                <a16:creationId xmlns:a16="http://schemas.microsoft.com/office/drawing/2014/main" id="{A66BBA82-0AAE-D949-A767-9361D1B09D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"/>
          <a:stretch/>
        </p:blipFill>
        <p:spPr>
          <a:xfrm>
            <a:off x="838200" y="2126570"/>
            <a:ext cx="5181600" cy="36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0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294829" y="55751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61476" y="4788337"/>
            <a:ext cx="1699496" cy="79141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073" h="397352">
                <a:moveTo>
                  <a:pt x="0" y="0"/>
                </a:moveTo>
                <a:cubicBezTo>
                  <a:pt x="104743" y="174604"/>
                  <a:pt x="626150" y="-8483"/>
                  <a:pt x="845073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6852851" y="5558969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1" name="Freeform 70"/>
          <p:cNvSpPr/>
          <p:nvPr/>
        </p:nvSpPr>
        <p:spPr>
          <a:xfrm>
            <a:off x="6029876" y="4813735"/>
            <a:ext cx="1076044" cy="745229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062" h="374165">
                <a:moveTo>
                  <a:pt x="0" y="0"/>
                </a:moveTo>
                <a:cubicBezTo>
                  <a:pt x="104743" y="174604"/>
                  <a:pt x="402254" y="136435"/>
                  <a:pt x="535062" y="37416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7399804" y="5554614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73" name="Freeform 72"/>
          <p:cNvSpPr/>
          <p:nvPr/>
        </p:nvSpPr>
        <p:spPr>
          <a:xfrm>
            <a:off x="7673519" y="4852992"/>
            <a:ext cx="632693" cy="68750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606" h="345181">
                <a:moveTo>
                  <a:pt x="314601" y="0"/>
                </a:moveTo>
                <a:cubicBezTo>
                  <a:pt x="316006" y="174604"/>
                  <a:pt x="45162" y="101654"/>
                  <a:pt x="0" y="345181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Freeform 73"/>
          <p:cNvSpPr/>
          <p:nvPr/>
        </p:nvSpPr>
        <p:spPr>
          <a:xfrm>
            <a:off x="7765875" y="4786028"/>
            <a:ext cx="510317" cy="779865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  <a:gd name="connsiteX0" fmla="*/ 0 w 44496"/>
              <a:gd name="connsiteY0" fmla="*/ 0 h 455319"/>
              <a:gd name="connsiteX1" fmla="*/ 29857 w 44496"/>
              <a:gd name="connsiteY1" fmla="*/ 455319 h 455319"/>
              <a:gd name="connsiteX0" fmla="*/ 0 w 258422"/>
              <a:gd name="connsiteY0" fmla="*/ 0 h 391555"/>
              <a:gd name="connsiteX1" fmla="*/ 253756 w 258422"/>
              <a:gd name="connsiteY1" fmla="*/ 391555 h 391555"/>
              <a:gd name="connsiteX0" fmla="*/ 0 w 253756"/>
              <a:gd name="connsiteY0" fmla="*/ 0 h 391555"/>
              <a:gd name="connsiteX1" fmla="*/ 253756 w 253756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756" h="391555">
                <a:moveTo>
                  <a:pt x="0" y="0"/>
                </a:moveTo>
                <a:cubicBezTo>
                  <a:pt x="1405" y="174604"/>
                  <a:pt x="207062" y="177011"/>
                  <a:pt x="253756" y="3915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7998901" y="554049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BC744C33-18EB-D540-92FE-52AFC3F5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447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294829" y="55751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61476" y="4788337"/>
            <a:ext cx="1699496" cy="79141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073" h="397352">
                <a:moveTo>
                  <a:pt x="0" y="0"/>
                </a:moveTo>
                <a:cubicBezTo>
                  <a:pt x="104743" y="174604"/>
                  <a:pt x="626150" y="-8483"/>
                  <a:pt x="845073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6852851" y="5558969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1" name="Freeform 70"/>
          <p:cNvSpPr/>
          <p:nvPr/>
        </p:nvSpPr>
        <p:spPr>
          <a:xfrm>
            <a:off x="6029876" y="4813735"/>
            <a:ext cx="1076044" cy="745229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062" h="374165">
                <a:moveTo>
                  <a:pt x="0" y="0"/>
                </a:moveTo>
                <a:cubicBezTo>
                  <a:pt x="104743" y="174604"/>
                  <a:pt x="402254" y="136435"/>
                  <a:pt x="535062" y="37416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7399804" y="5554614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73" name="Freeform 72"/>
          <p:cNvSpPr/>
          <p:nvPr/>
        </p:nvSpPr>
        <p:spPr>
          <a:xfrm>
            <a:off x="7673519" y="4852992"/>
            <a:ext cx="632693" cy="68750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606" h="345181">
                <a:moveTo>
                  <a:pt x="314601" y="0"/>
                </a:moveTo>
                <a:cubicBezTo>
                  <a:pt x="316006" y="174604"/>
                  <a:pt x="45162" y="101654"/>
                  <a:pt x="0" y="345181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Freeform 73"/>
          <p:cNvSpPr/>
          <p:nvPr/>
        </p:nvSpPr>
        <p:spPr>
          <a:xfrm>
            <a:off x="7765875" y="4786028"/>
            <a:ext cx="510317" cy="779865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  <a:gd name="connsiteX0" fmla="*/ 0 w 44496"/>
              <a:gd name="connsiteY0" fmla="*/ 0 h 455319"/>
              <a:gd name="connsiteX1" fmla="*/ 29857 w 44496"/>
              <a:gd name="connsiteY1" fmla="*/ 455319 h 455319"/>
              <a:gd name="connsiteX0" fmla="*/ 0 w 258422"/>
              <a:gd name="connsiteY0" fmla="*/ 0 h 391555"/>
              <a:gd name="connsiteX1" fmla="*/ 253756 w 258422"/>
              <a:gd name="connsiteY1" fmla="*/ 391555 h 391555"/>
              <a:gd name="connsiteX0" fmla="*/ 0 w 253756"/>
              <a:gd name="connsiteY0" fmla="*/ 0 h 391555"/>
              <a:gd name="connsiteX1" fmla="*/ 253756 w 253756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756" h="391555">
                <a:moveTo>
                  <a:pt x="0" y="0"/>
                </a:moveTo>
                <a:cubicBezTo>
                  <a:pt x="1405" y="174604"/>
                  <a:pt x="207062" y="177011"/>
                  <a:pt x="253756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7998901" y="554049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565223" y="554049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7" name="Freeform 76"/>
          <p:cNvSpPr/>
          <p:nvPr/>
        </p:nvSpPr>
        <p:spPr>
          <a:xfrm>
            <a:off x="6047910" y="4799882"/>
            <a:ext cx="2784773" cy="779865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  <a:gd name="connsiteX0" fmla="*/ 0 w 44496"/>
              <a:gd name="connsiteY0" fmla="*/ 0 h 455319"/>
              <a:gd name="connsiteX1" fmla="*/ 29857 w 44496"/>
              <a:gd name="connsiteY1" fmla="*/ 455319 h 455319"/>
              <a:gd name="connsiteX0" fmla="*/ 0 w 258422"/>
              <a:gd name="connsiteY0" fmla="*/ 0 h 391555"/>
              <a:gd name="connsiteX1" fmla="*/ 253756 w 258422"/>
              <a:gd name="connsiteY1" fmla="*/ 391555 h 391555"/>
              <a:gd name="connsiteX0" fmla="*/ 0 w 253756"/>
              <a:gd name="connsiteY0" fmla="*/ 0 h 391555"/>
              <a:gd name="connsiteX1" fmla="*/ 253756 w 253756"/>
              <a:gd name="connsiteY1" fmla="*/ 391555 h 391555"/>
              <a:gd name="connsiteX0" fmla="*/ 0 w 1183798"/>
              <a:gd name="connsiteY0" fmla="*/ 0 h 461116"/>
              <a:gd name="connsiteX1" fmla="*/ 1183798 w 1183798"/>
              <a:gd name="connsiteY1" fmla="*/ 461116 h 461116"/>
              <a:gd name="connsiteX0" fmla="*/ 0 w 1384733"/>
              <a:gd name="connsiteY0" fmla="*/ 0 h 391555"/>
              <a:gd name="connsiteX1" fmla="*/ 1384733 w 1384733"/>
              <a:gd name="connsiteY1" fmla="*/ 391555 h 391555"/>
              <a:gd name="connsiteX0" fmla="*/ 0 w 1384733"/>
              <a:gd name="connsiteY0" fmla="*/ 0 h 391555"/>
              <a:gd name="connsiteX1" fmla="*/ 1384733 w 1384733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4733" h="391555">
                <a:moveTo>
                  <a:pt x="0" y="0"/>
                </a:moveTo>
                <a:cubicBezTo>
                  <a:pt x="1405" y="174604"/>
                  <a:pt x="1326557" y="84263"/>
                  <a:pt x="1384733" y="3915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2159000" y="1537668"/>
            <a:ext cx="708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Resample Estimated Log-Likelihoods (RELL)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93E66A52-260C-D84A-B0D2-A9173944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015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8999" y="1537668"/>
            <a:ext cx="82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Total log-likelihoods are the row sums for the three trees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4948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2065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64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227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7876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2389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84970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7551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0132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2713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5294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9808" y="2101242"/>
            <a:ext cx="66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2728" y="2605525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9485" y="3971801"/>
            <a:ext cx="572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-1.2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12385" y="3971801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68434" y="3971801"/>
            <a:ext cx="57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34662" y="3971801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00982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303" y="3971801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3362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994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-1.1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6626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-1.3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-1.4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Droid Sans Mono"/>
                <a:cs typeface="Droid Sans Mono"/>
              </a:rPr>
              <a:t>-1.5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3258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7998901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565223" y="3971801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9484" y="3821549"/>
            <a:ext cx="6667516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47214" y="4838260"/>
            <a:ext cx="586501" cy="76832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291637 w 291637"/>
              <a:gd name="connsiteY0" fmla="*/ 0 h 385758"/>
              <a:gd name="connsiteX1" fmla="*/ 0 w 291637"/>
              <a:gd name="connsiteY1" fmla="*/ 385758 h 3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637" h="385758">
                <a:moveTo>
                  <a:pt x="291637" y="0"/>
                </a:moveTo>
                <a:cubicBezTo>
                  <a:pt x="201188" y="249962"/>
                  <a:pt x="22198" y="90061"/>
                  <a:pt x="0" y="385758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356337" y="5585114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33" name="Freeform 32"/>
          <p:cNvSpPr/>
          <p:nvPr/>
        </p:nvSpPr>
        <p:spPr>
          <a:xfrm>
            <a:off x="3212099" y="4797574"/>
            <a:ext cx="2814773" cy="791412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399643 w 1399643"/>
              <a:gd name="connsiteY0" fmla="*/ 0 h 397352"/>
              <a:gd name="connsiteX1" fmla="*/ 0 w 139964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9643" h="397352">
                <a:moveTo>
                  <a:pt x="1399643" y="0"/>
                </a:moveTo>
                <a:cubicBezTo>
                  <a:pt x="1309194" y="249962"/>
                  <a:pt x="137017" y="101655"/>
                  <a:pt x="0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04777" y="55936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58664" y="5596106"/>
            <a:ext cx="57599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-0.7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</a:p>
        </p:txBody>
      </p:sp>
      <p:sp>
        <p:nvSpPr>
          <p:cNvPr id="36" name="Freeform 35"/>
          <p:cNvSpPr/>
          <p:nvPr/>
        </p:nvSpPr>
        <p:spPr>
          <a:xfrm>
            <a:off x="3745497" y="4799882"/>
            <a:ext cx="1741047" cy="77986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734" h="391556">
                <a:moveTo>
                  <a:pt x="865734" y="0"/>
                </a:moveTo>
                <a:cubicBezTo>
                  <a:pt x="775285" y="249962"/>
                  <a:pt x="137017" y="95859"/>
                  <a:pt x="0" y="391556"/>
                </a:cubicBez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reeform 36"/>
          <p:cNvSpPr/>
          <p:nvPr/>
        </p:nvSpPr>
        <p:spPr>
          <a:xfrm>
            <a:off x="4346551" y="4779100"/>
            <a:ext cx="3415140" cy="826050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5" h="414743">
                <a:moveTo>
                  <a:pt x="1698175" y="0"/>
                </a:moveTo>
                <a:cubicBezTo>
                  <a:pt x="1607726" y="249962"/>
                  <a:pt x="137017" y="119046"/>
                  <a:pt x="0" y="414743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024982" y="55790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589437" y="5590607"/>
            <a:ext cx="5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-0.8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-0.9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-1.1</a:t>
            </a:r>
          </a:p>
        </p:txBody>
      </p:sp>
      <p:sp>
        <p:nvSpPr>
          <p:cNvPr id="63" name="Freeform 62"/>
          <p:cNvSpPr/>
          <p:nvPr/>
        </p:nvSpPr>
        <p:spPr>
          <a:xfrm>
            <a:off x="3223034" y="4839136"/>
            <a:ext cx="1645371" cy="75677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8159" h="379962">
                <a:moveTo>
                  <a:pt x="7532" y="0"/>
                </a:moveTo>
                <a:cubicBezTo>
                  <a:pt x="-82917" y="249962"/>
                  <a:pt x="668128" y="84265"/>
                  <a:pt x="818159" y="37996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Freeform 63"/>
          <p:cNvSpPr/>
          <p:nvPr/>
        </p:nvSpPr>
        <p:spPr>
          <a:xfrm>
            <a:off x="4291127" y="4795264"/>
            <a:ext cx="1133770" cy="826048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766" h="414742">
                <a:moveTo>
                  <a:pt x="0" y="0"/>
                </a:moveTo>
                <a:cubicBezTo>
                  <a:pt x="127707" y="249962"/>
                  <a:pt x="413735" y="119045"/>
                  <a:pt x="563766" y="41474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5134531" y="5579033"/>
            <a:ext cx="5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Droid Sans Mono"/>
                <a:cs typeface="Droid Sans Mono"/>
              </a:rPr>
              <a:t>-0.4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-0.5</a:t>
            </a:r>
          </a:p>
        </p:txBody>
      </p:sp>
      <p:sp>
        <p:nvSpPr>
          <p:cNvPr id="66" name="Freeform 65"/>
          <p:cNvSpPr/>
          <p:nvPr/>
        </p:nvSpPr>
        <p:spPr>
          <a:xfrm>
            <a:off x="6039118" y="4820664"/>
            <a:ext cx="1694866" cy="77986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770" h="391555">
                <a:moveTo>
                  <a:pt x="842770" y="0"/>
                </a:moveTo>
                <a:cubicBezTo>
                  <a:pt x="631760" y="452848"/>
                  <a:pt x="171463" y="153826"/>
                  <a:pt x="0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5704236" y="5590607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294829" y="557513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-2.4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-2.5</a:t>
            </a:r>
            <a:endParaRPr lang="en-US" sz="1400" b="1" dirty="0">
              <a:solidFill>
                <a:srgbClr val="E46C0A"/>
              </a:solidFill>
              <a:latin typeface="Droid Sans Mono"/>
              <a:cs typeface="Droid Sans Mono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61476" y="4788337"/>
            <a:ext cx="1699496" cy="79141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073" h="397352">
                <a:moveTo>
                  <a:pt x="0" y="0"/>
                </a:moveTo>
                <a:cubicBezTo>
                  <a:pt x="104743" y="174604"/>
                  <a:pt x="626150" y="-8483"/>
                  <a:pt x="845073" y="397352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6852851" y="5558969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1" name="Freeform 70"/>
          <p:cNvSpPr/>
          <p:nvPr/>
        </p:nvSpPr>
        <p:spPr>
          <a:xfrm>
            <a:off x="6029876" y="4813735"/>
            <a:ext cx="1076044" cy="745229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062" h="374165">
                <a:moveTo>
                  <a:pt x="0" y="0"/>
                </a:moveTo>
                <a:cubicBezTo>
                  <a:pt x="104743" y="174604"/>
                  <a:pt x="402254" y="136435"/>
                  <a:pt x="535062" y="37416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7399804" y="5554614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-0.6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-0.9</a:t>
            </a:r>
            <a:endParaRPr lang="en-US" sz="1200" dirty="0"/>
          </a:p>
        </p:txBody>
      </p:sp>
      <p:sp>
        <p:nvSpPr>
          <p:cNvPr id="73" name="Freeform 72"/>
          <p:cNvSpPr/>
          <p:nvPr/>
        </p:nvSpPr>
        <p:spPr>
          <a:xfrm>
            <a:off x="7673519" y="4852992"/>
            <a:ext cx="632693" cy="687501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606" h="345181">
                <a:moveTo>
                  <a:pt x="314601" y="0"/>
                </a:moveTo>
                <a:cubicBezTo>
                  <a:pt x="316006" y="174604"/>
                  <a:pt x="45162" y="101654"/>
                  <a:pt x="0" y="345181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Freeform 73"/>
          <p:cNvSpPr/>
          <p:nvPr/>
        </p:nvSpPr>
        <p:spPr>
          <a:xfrm>
            <a:off x="7765875" y="4786028"/>
            <a:ext cx="510317" cy="779865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  <a:gd name="connsiteX0" fmla="*/ 0 w 44496"/>
              <a:gd name="connsiteY0" fmla="*/ 0 h 455319"/>
              <a:gd name="connsiteX1" fmla="*/ 29857 w 44496"/>
              <a:gd name="connsiteY1" fmla="*/ 455319 h 455319"/>
              <a:gd name="connsiteX0" fmla="*/ 0 w 258422"/>
              <a:gd name="connsiteY0" fmla="*/ 0 h 391555"/>
              <a:gd name="connsiteX1" fmla="*/ 253756 w 258422"/>
              <a:gd name="connsiteY1" fmla="*/ 391555 h 391555"/>
              <a:gd name="connsiteX0" fmla="*/ 0 w 253756"/>
              <a:gd name="connsiteY0" fmla="*/ 0 h 391555"/>
              <a:gd name="connsiteX1" fmla="*/ 253756 w 253756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756" h="391555">
                <a:moveTo>
                  <a:pt x="0" y="0"/>
                </a:moveTo>
                <a:cubicBezTo>
                  <a:pt x="1405" y="174604"/>
                  <a:pt x="207062" y="177011"/>
                  <a:pt x="253756" y="391555"/>
                </a:cubicBezTo>
              </a:path>
            </a:pathLst>
          </a:custGeom>
          <a:ln w="15875">
            <a:solidFill>
              <a:srgbClr val="7F7F7F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7998901" y="554049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-2.1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-2.0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-1.9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565223" y="5540493"/>
            <a:ext cx="57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Droid Sans Mono"/>
                <a:cs typeface="Droid Sans Mono"/>
              </a:rPr>
              <a:t>-0.5</a:t>
            </a:r>
          </a:p>
          <a:p>
            <a:r>
              <a:rPr lang="en-US" sz="1200" b="1" dirty="0">
                <a:solidFill>
                  <a:srgbClr val="FF0000"/>
                </a:solidFill>
                <a:latin typeface="Droid Sans Mono"/>
                <a:cs typeface="Droid Sans Mono"/>
              </a:rPr>
              <a:t>-1.0</a:t>
            </a:r>
          </a:p>
          <a:p>
            <a:r>
              <a:rPr lang="en-US" sz="1200" b="1" dirty="0">
                <a:solidFill>
                  <a:srgbClr val="E46C0A"/>
                </a:solidFill>
                <a:latin typeface="Droid Sans Mono"/>
                <a:cs typeface="Droid Sans Mono"/>
              </a:rPr>
              <a:t>-1.0</a:t>
            </a:r>
          </a:p>
        </p:txBody>
      </p:sp>
      <p:sp>
        <p:nvSpPr>
          <p:cNvPr id="77" name="Freeform 76"/>
          <p:cNvSpPr/>
          <p:nvPr/>
        </p:nvSpPr>
        <p:spPr>
          <a:xfrm>
            <a:off x="6047910" y="4799882"/>
            <a:ext cx="2784773" cy="779865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1375833 w 1375833"/>
              <a:gd name="connsiteY0" fmla="*/ 0 h 579075"/>
              <a:gd name="connsiteX1" fmla="*/ 0 w 1375833"/>
              <a:gd name="connsiteY1" fmla="*/ 579075 h 579075"/>
              <a:gd name="connsiteX0" fmla="*/ 624416 w 624416"/>
              <a:gd name="connsiteY0" fmla="*/ 0 h 681566"/>
              <a:gd name="connsiteX1" fmla="*/ 0 w 624416"/>
              <a:gd name="connsiteY1" fmla="*/ 681566 h 681566"/>
              <a:gd name="connsiteX0" fmla="*/ 1227666 w 1227666"/>
              <a:gd name="connsiteY0" fmla="*/ 0 h 589324"/>
              <a:gd name="connsiteX1" fmla="*/ 0 w 1227666"/>
              <a:gd name="connsiteY1" fmla="*/ 589324 h 589324"/>
              <a:gd name="connsiteX0" fmla="*/ 1322916 w 1322916"/>
              <a:gd name="connsiteY0" fmla="*/ 0 h 589324"/>
              <a:gd name="connsiteX1" fmla="*/ 0 w 1322916"/>
              <a:gd name="connsiteY1" fmla="*/ 589324 h 589324"/>
              <a:gd name="connsiteX0" fmla="*/ 96661 w 1620666"/>
              <a:gd name="connsiteY0" fmla="*/ 0 h 677984"/>
              <a:gd name="connsiteX1" fmla="*/ 1620662 w 1620666"/>
              <a:gd name="connsiteY1" fmla="*/ 677984 h 677984"/>
              <a:gd name="connsiteX0" fmla="*/ 0 w 1524008"/>
              <a:gd name="connsiteY0" fmla="*/ 0 h 677984"/>
              <a:gd name="connsiteX1" fmla="*/ 1524001 w 1524008"/>
              <a:gd name="connsiteY1" fmla="*/ 677984 h 677984"/>
              <a:gd name="connsiteX0" fmla="*/ 0 w 1682757"/>
              <a:gd name="connsiteY0" fmla="*/ 0 h 667553"/>
              <a:gd name="connsiteX1" fmla="*/ 1682751 w 1682757"/>
              <a:gd name="connsiteY1" fmla="*/ 667553 h 667553"/>
              <a:gd name="connsiteX0" fmla="*/ 0 w 772603"/>
              <a:gd name="connsiteY0" fmla="*/ 0 h 589324"/>
              <a:gd name="connsiteX1" fmla="*/ 772584 w 772603"/>
              <a:gd name="connsiteY1" fmla="*/ 589324 h 589324"/>
              <a:gd name="connsiteX0" fmla="*/ 0 w 297090"/>
              <a:gd name="connsiteY0" fmla="*/ 0 h 599755"/>
              <a:gd name="connsiteX1" fmla="*/ 296334 w 297090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96334"/>
              <a:gd name="connsiteY0" fmla="*/ 0 h 599755"/>
              <a:gd name="connsiteX1" fmla="*/ 296334 w 296334"/>
              <a:gd name="connsiteY1" fmla="*/ 599755 h 599755"/>
              <a:gd name="connsiteX0" fmla="*/ 0 w 259496"/>
              <a:gd name="connsiteY0" fmla="*/ 0 h 594441"/>
              <a:gd name="connsiteX1" fmla="*/ 259496 w 259496"/>
              <a:gd name="connsiteY1" fmla="*/ 594441 h 594441"/>
              <a:gd name="connsiteX0" fmla="*/ 300323 w 326076"/>
              <a:gd name="connsiteY0" fmla="*/ 0 h 339384"/>
              <a:gd name="connsiteX1" fmla="*/ 8686 w 326076"/>
              <a:gd name="connsiteY1" fmla="*/ 339384 h 339384"/>
              <a:gd name="connsiteX0" fmla="*/ 291637 w 322318"/>
              <a:gd name="connsiteY0" fmla="*/ 0 h 339384"/>
              <a:gd name="connsiteX1" fmla="*/ 0 w 322318"/>
              <a:gd name="connsiteY1" fmla="*/ 339384 h 339384"/>
              <a:gd name="connsiteX0" fmla="*/ 291637 w 291637"/>
              <a:gd name="connsiteY0" fmla="*/ 0 h 339384"/>
              <a:gd name="connsiteX1" fmla="*/ 0 w 291637"/>
              <a:gd name="connsiteY1" fmla="*/ 339384 h 339384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457053 w 1457053"/>
              <a:gd name="connsiteY0" fmla="*/ 0 h 379962"/>
              <a:gd name="connsiteX1" fmla="*/ 0 w 1457053"/>
              <a:gd name="connsiteY1" fmla="*/ 379962 h 379962"/>
              <a:gd name="connsiteX0" fmla="*/ 1112595 w 1112595"/>
              <a:gd name="connsiteY0" fmla="*/ 0 h 455320"/>
              <a:gd name="connsiteX1" fmla="*/ 0 w 1112595"/>
              <a:gd name="connsiteY1" fmla="*/ 455320 h 455320"/>
              <a:gd name="connsiteX0" fmla="*/ 865734 w 865734"/>
              <a:gd name="connsiteY0" fmla="*/ 0 h 391556"/>
              <a:gd name="connsiteX1" fmla="*/ 0 w 865734"/>
              <a:gd name="connsiteY1" fmla="*/ 391556 h 391556"/>
              <a:gd name="connsiteX0" fmla="*/ 1083891 w 1083891"/>
              <a:gd name="connsiteY0" fmla="*/ 0 h 478507"/>
              <a:gd name="connsiteX1" fmla="*/ 0 w 1083891"/>
              <a:gd name="connsiteY1" fmla="*/ 478507 h 478507"/>
              <a:gd name="connsiteX0" fmla="*/ 1698175 w 1698175"/>
              <a:gd name="connsiteY0" fmla="*/ 0 h 414743"/>
              <a:gd name="connsiteX1" fmla="*/ 0 w 1698175"/>
              <a:gd name="connsiteY1" fmla="*/ 414743 h 414743"/>
              <a:gd name="connsiteX0" fmla="*/ 6723 w 648555"/>
              <a:gd name="connsiteY0" fmla="*/ 0 h 461117"/>
              <a:gd name="connsiteX1" fmla="*/ 633639 w 648555"/>
              <a:gd name="connsiteY1" fmla="*/ 461117 h 461117"/>
              <a:gd name="connsiteX0" fmla="*/ 5596 w 828705"/>
              <a:gd name="connsiteY0" fmla="*/ 0 h 379962"/>
              <a:gd name="connsiteX1" fmla="*/ 816223 w 828705"/>
              <a:gd name="connsiteY1" fmla="*/ 379962 h 379962"/>
              <a:gd name="connsiteX0" fmla="*/ 7532 w 818159"/>
              <a:gd name="connsiteY0" fmla="*/ 0 h 379962"/>
              <a:gd name="connsiteX1" fmla="*/ 818159 w 818159"/>
              <a:gd name="connsiteY1" fmla="*/ 379962 h 379962"/>
              <a:gd name="connsiteX0" fmla="*/ 16533 w 379365"/>
              <a:gd name="connsiteY0" fmla="*/ 0 h 478506"/>
              <a:gd name="connsiteX1" fmla="*/ 379365 w 379365"/>
              <a:gd name="connsiteY1" fmla="*/ 478506 h 478506"/>
              <a:gd name="connsiteX0" fmla="*/ 0 w 362832"/>
              <a:gd name="connsiteY0" fmla="*/ 0 h 478506"/>
              <a:gd name="connsiteX1" fmla="*/ 362832 w 362832"/>
              <a:gd name="connsiteY1" fmla="*/ 478506 h 478506"/>
              <a:gd name="connsiteX0" fmla="*/ 0 w 563766"/>
              <a:gd name="connsiteY0" fmla="*/ 0 h 414742"/>
              <a:gd name="connsiteX1" fmla="*/ 563766 w 563766"/>
              <a:gd name="connsiteY1" fmla="*/ 414742 h 414742"/>
              <a:gd name="connsiteX0" fmla="*/ 1066983 w 1075621"/>
              <a:gd name="connsiteY0" fmla="*/ 0 h 490100"/>
              <a:gd name="connsiteX1" fmla="*/ 11797 w 1075621"/>
              <a:gd name="connsiteY1" fmla="*/ 490100 h 490100"/>
              <a:gd name="connsiteX0" fmla="*/ 839604 w 849917"/>
              <a:gd name="connsiteY0" fmla="*/ 0 h 403149"/>
              <a:gd name="connsiteX1" fmla="*/ 14057 w 849917"/>
              <a:gd name="connsiteY1" fmla="*/ 403149 h 403149"/>
              <a:gd name="connsiteX0" fmla="*/ 825547 w 839574"/>
              <a:gd name="connsiteY0" fmla="*/ 0 h 403149"/>
              <a:gd name="connsiteX1" fmla="*/ 0 w 839574"/>
              <a:gd name="connsiteY1" fmla="*/ 403149 h 403149"/>
              <a:gd name="connsiteX0" fmla="*/ 825547 w 825547"/>
              <a:gd name="connsiteY0" fmla="*/ 0 h 403149"/>
              <a:gd name="connsiteX1" fmla="*/ 0 w 825547"/>
              <a:gd name="connsiteY1" fmla="*/ 403149 h 403149"/>
              <a:gd name="connsiteX0" fmla="*/ 831288 w 831288"/>
              <a:gd name="connsiteY0" fmla="*/ 0 h 391555"/>
              <a:gd name="connsiteX1" fmla="*/ 0 w 831288"/>
              <a:gd name="connsiteY1" fmla="*/ 391555 h 391555"/>
              <a:gd name="connsiteX0" fmla="*/ 842770 w 842770"/>
              <a:gd name="connsiteY0" fmla="*/ 0 h 391555"/>
              <a:gd name="connsiteX1" fmla="*/ 0 w 842770"/>
              <a:gd name="connsiteY1" fmla="*/ 391555 h 391555"/>
              <a:gd name="connsiteX0" fmla="*/ 659059 w 659059"/>
              <a:gd name="connsiteY0" fmla="*/ 0 h 304604"/>
              <a:gd name="connsiteX1" fmla="*/ 0 w 659059"/>
              <a:gd name="connsiteY1" fmla="*/ 304604 h 304604"/>
              <a:gd name="connsiteX0" fmla="*/ 24475 w 886031"/>
              <a:gd name="connsiteY0" fmla="*/ 0 h 397352"/>
              <a:gd name="connsiteX1" fmla="*/ 869548 w 886031"/>
              <a:gd name="connsiteY1" fmla="*/ 397352 h 397352"/>
              <a:gd name="connsiteX0" fmla="*/ 0 w 866478"/>
              <a:gd name="connsiteY0" fmla="*/ 0 h 397352"/>
              <a:gd name="connsiteX1" fmla="*/ 845073 w 866478"/>
              <a:gd name="connsiteY1" fmla="*/ 397352 h 397352"/>
              <a:gd name="connsiteX0" fmla="*/ 0 w 845073"/>
              <a:gd name="connsiteY0" fmla="*/ 0 h 397352"/>
              <a:gd name="connsiteX1" fmla="*/ 845073 w 845073"/>
              <a:gd name="connsiteY1" fmla="*/ 397352 h 397352"/>
              <a:gd name="connsiteX0" fmla="*/ 0 w 328386"/>
              <a:gd name="connsiteY0" fmla="*/ 0 h 437930"/>
              <a:gd name="connsiteX1" fmla="*/ 328386 w 328386"/>
              <a:gd name="connsiteY1" fmla="*/ 437930 h 437930"/>
              <a:gd name="connsiteX0" fmla="*/ 0 w 546543"/>
              <a:gd name="connsiteY0" fmla="*/ 0 h 397352"/>
              <a:gd name="connsiteX1" fmla="*/ 546543 w 546543"/>
              <a:gd name="connsiteY1" fmla="*/ 397352 h 397352"/>
              <a:gd name="connsiteX0" fmla="*/ 0 w 558025"/>
              <a:gd name="connsiteY0" fmla="*/ 0 h 420539"/>
              <a:gd name="connsiteX1" fmla="*/ 558025 w 558025"/>
              <a:gd name="connsiteY1" fmla="*/ 420539 h 420539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535062"/>
              <a:gd name="connsiteY0" fmla="*/ 0 h 374165"/>
              <a:gd name="connsiteX1" fmla="*/ 535062 w 535062"/>
              <a:gd name="connsiteY1" fmla="*/ 374165 h 374165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0 w 420243"/>
              <a:gd name="connsiteY0" fmla="*/ 0 h 385759"/>
              <a:gd name="connsiteX1" fmla="*/ 420243 w 420243"/>
              <a:gd name="connsiteY1" fmla="*/ 385759 h 385759"/>
              <a:gd name="connsiteX0" fmla="*/ 300967 w 300970"/>
              <a:gd name="connsiteY0" fmla="*/ 0 h 379962"/>
              <a:gd name="connsiteX1" fmla="*/ 26553 w 300970"/>
              <a:gd name="connsiteY1" fmla="*/ 379962 h 379962"/>
              <a:gd name="connsiteX0" fmla="*/ 274414 w 274420"/>
              <a:gd name="connsiteY0" fmla="*/ 0 h 379962"/>
              <a:gd name="connsiteX1" fmla="*/ 0 w 274420"/>
              <a:gd name="connsiteY1" fmla="*/ 379962 h 379962"/>
              <a:gd name="connsiteX0" fmla="*/ 314601 w 314606"/>
              <a:gd name="connsiteY0" fmla="*/ 0 h 345181"/>
              <a:gd name="connsiteX1" fmla="*/ 0 w 314606"/>
              <a:gd name="connsiteY1" fmla="*/ 345181 h 345181"/>
              <a:gd name="connsiteX0" fmla="*/ 0 w 44496"/>
              <a:gd name="connsiteY0" fmla="*/ 0 h 455319"/>
              <a:gd name="connsiteX1" fmla="*/ 29857 w 44496"/>
              <a:gd name="connsiteY1" fmla="*/ 455319 h 455319"/>
              <a:gd name="connsiteX0" fmla="*/ 0 w 258422"/>
              <a:gd name="connsiteY0" fmla="*/ 0 h 391555"/>
              <a:gd name="connsiteX1" fmla="*/ 253756 w 258422"/>
              <a:gd name="connsiteY1" fmla="*/ 391555 h 391555"/>
              <a:gd name="connsiteX0" fmla="*/ 0 w 253756"/>
              <a:gd name="connsiteY0" fmla="*/ 0 h 391555"/>
              <a:gd name="connsiteX1" fmla="*/ 253756 w 253756"/>
              <a:gd name="connsiteY1" fmla="*/ 391555 h 391555"/>
              <a:gd name="connsiteX0" fmla="*/ 0 w 1183798"/>
              <a:gd name="connsiteY0" fmla="*/ 0 h 461116"/>
              <a:gd name="connsiteX1" fmla="*/ 1183798 w 1183798"/>
              <a:gd name="connsiteY1" fmla="*/ 461116 h 461116"/>
              <a:gd name="connsiteX0" fmla="*/ 0 w 1384733"/>
              <a:gd name="connsiteY0" fmla="*/ 0 h 391555"/>
              <a:gd name="connsiteX1" fmla="*/ 1384733 w 1384733"/>
              <a:gd name="connsiteY1" fmla="*/ 391555 h 391555"/>
              <a:gd name="connsiteX0" fmla="*/ 0 w 1384733"/>
              <a:gd name="connsiteY0" fmla="*/ 0 h 391555"/>
              <a:gd name="connsiteX1" fmla="*/ 1384733 w 1384733"/>
              <a:gd name="connsiteY1" fmla="*/ 391555 h 3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4733" h="391555">
                <a:moveTo>
                  <a:pt x="0" y="0"/>
                </a:moveTo>
                <a:cubicBezTo>
                  <a:pt x="1405" y="174604"/>
                  <a:pt x="1326557" y="84263"/>
                  <a:pt x="1384733" y="391555"/>
                </a:cubicBezTo>
              </a:path>
            </a:pathLst>
          </a:custGeom>
          <a:ln w="15875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3279" y="5570539"/>
          <a:ext cx="15192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4" imgW="596900" imgH="368300" progId="Equation.3">
                  <p:embed/>
                </p:oleObj>
              </mc:Choice>
              <mc:Fallback>
                <p:oleObj name="Equation" r:id="rId4" imgW="596900" imgH="368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279" y="5570539"/>
                        <a:ext cx="1519237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>
            <a:off x="9025774" y="5554614"/>
            <a:ext cx="143267" cy="7814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9068175" y="3971801"/>
            <a:ext cx="143267" cy="7814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/>
          </p:nvPr>
        </p:nvGraphicFramePr>
        <p:xfrm>
          <a:off x="9212696" y="3954031"/>
          <a:ext cx="13557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6" imgW="533400" imgH="368300" progId="Equation.3">
                  <p:embed/>
                </p:oleObj>
              </mc:Choice>
              <mc:Fallback>
                <p:oleObj name="Equation" r:id="rId6" imgW="533400" imgH="368300" progId="Equation.3">
                  <p:embed/>
                  <p:pic>
                    <p:nvPicPr>
                      <p:cNvPr id="79" name="Object 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2696" y="3954031"/>
                        <a:ext cx="13557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>
            <a:extLst>
              <a:ext uri="{FF2B5EF4-FFF2-40B4-BE49-F238E27FC236}">
                <a16:creationId xmlns:a16="http://schemas.microsoft.com/office/drawing/2014/main" id="{5042D725-F61D-664B-A7FB-D34D5D40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Fast local bootstrap and SH-</a:t>
            </a:r>
            <a:r>
              <a:rPr lang="en-GB" dirty="0" err="1"/>
              <a:t>aLRT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499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0674" y="2119697"/>
            <a:ext cx="9063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Sofia Pro Light" pitchFamily="2" charset="77"/>
              </a:rPr>
              <a:t>the </a:t>
            </a:r>
            <a:r>
              <a:rPr lang="en-US" sz="2400" b="1" dirty="0" err="1">
                <a:latin typeface="Sofia Pro Light" pitchFamily="2" charset="77"/>
              </a:rPr>
              <a:t>centred</a:t>
            </a:r>
            <a:r>
              <a:rPr lang="en-US" sz="2400" dirty="0">
                <a:latin typeface="Sofia Pro Light" pitchFamily="2" charset="77"/>
              </a:rPr>
              <a:t> likelihood is:-</a:t>
            </a:r>
          </a:p>
          <a:p>
            <a:pPr marL="342900" indent="-342900">
              <a:buFont typeface="Courier New"/>
              <a:buChar char="o"/>
            </a:pPr>
            <a:endParaRPr lang="en-US" sz="2400" dirty="0">
              <a:latin typeface="Sofia Pro Light" pitchFamily="2" charset="77"/>
            </a:endParaRPr>
          </a:p>
          <a:p>
            <a:pPr marL="342900" indent="-342900">
              <a:buFont typeface="Courier New"/>
              <a:buChar char="o"/>
            </a:pPr>
            <a:endParaRPr lang="en-US" sz="2400" dirty="0">
              <a:latin typeface="Sofia Pro Light" pitchFamily="2" charset="77"/>
            </a:endParaRPr>
          </a:p>
          <a:p>
            <a:pPr marL="342900" indent="-342900">
              <a:buFont typeface="Courier New"/>
              <a:buChar char="o"/>
            </a:pPr>
            <a:endParaRPr lang="en-US" sz="2400" dirty="0">
              <a:latin typeface="Sofia Pro Light" pitchFamily="2" charset="77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Sofia Pro Light" pitchFamily="2" charset="77"/>
              </a:rPr>
              <a:t>For each RELL replicate, we have 3 </a:t>
            </a:r>
            <a:r>
              <a:rPr lang="en-US" sz="2400" dirty="0" err="1">
                <a:latin typeface="Sofia Pro Light" pitchFamily="2" charset="77"/>
              </a:rPr>
              <a:t>centred</a:t>
            </a:r>
            <a:r>
              <a:rPr lang="en-US" sz="2400" dirty="0">
                <a:latin typeface="Sofia Pro Light" pitchFamily="2" charset="77"/>
              </a:rPr>
              <a:t> likelihoods – one for each NNI rearrangement</a:t>
            </a:r>
          </a:p>
          <a:p>
            <a:pPr marL="342900" indent="-342900">
              <a:buFont typeface="Courier New"/>
              <a:buChar char="o"/>
            </a:pPr>
            <a:endParaRPr lang="en-US" sz="2400" dirty="0">
              <a:latin typeface="Sofia Pro Light" pitchFamily="2" charset="77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Sofia Pro Light" pitchFamily="2" charset="77"/>
              </a:rPr>
              <a:t>Calculate:</a:t>
            </a:r>
          </a:p>
          <a:p>
            <a:pPr marL="342900" indent="-342900">
              <a:buFont typeface="Courier New"/>
              <a:buChar char="o"/>
            </a:pPr>
            <a:endParaRPr lang="en-US" sz="2400" dirty="0">
              <a:latin typeface="Sofia Pro Light" pitchFamily="2" charset="77"/>
            </a:endParaRPr>
          </a:p>
          <a:p>
            <a:pPr marL="342900" indent="-342900">
              <a:buFont typeface="Courier New"/>
              <a:buChar char="o"/>
            </a:pPr>
            <a:r>
              <a:rPr lang="en-US" sz="2400" dirty="0">
                <a:latin typeface="Sofia Pro Light" pitchFamily="2" charset="77"/>
              </a:rPr>
              <a:t>SH-</a:t>
            </a:r>
            <a:r>
              <a:rPr lang="en-US" sz="2400" dirty="0" err="1">
                <a:latin typeface="Sofia Pro Light" pitchFamily="2" charset="77"/>
              </a:rPr>
              <a:t>aLRT</a:t>
            </a:r>
            <a:r>
              <a:rPr lang="en-US" sz="2400" i="1" baseline="-25000" dirty="0" err="1">
                <a:latin typeface="Sofia Pro Light" pitchFamily="2" charset="77"/>
              </a:rPr>
              <a:t>n</a:t>
            </a:r>
            <a:r>
              <a:rPr lang="en-US" sz="2400" dirty="0">
                <a:latin typeface="Sofia Pro Light" pitchFamily="2" charset="77"/>
              </a:rPr>
              <a:t>, the branch support given by RELL replicate </a:t>
            </a:r>
            <a:r>
              <a:rPr lang="en-US" sz="2400" i="1" dirty="0">
                <a:latin typeface="Sofia Pro Light" pitchFamily="2" charset="77"/>
              </a:rPr>
              <a:t>n,</a:t>
            </a:r>
            <a:r>
              <a:rPr lang="en-US" sz="2400" dirty="0">
                <a:latin typeface="Sofia Pro Light" pitchFamily="2" charset="77"/>
              </a:rPr>
              <a:t> is:</a:t>
            </a:r>
          </a:p>
          <a:p>
            <a:pPr lvl="2"/>
            <a:r>
              <a:rPr lang="en-US" sz="2400" dirty="0">
                <a:latin typeface="Sofia Pro Light" pitchFamily="2" charset="77"/>
              </a:rPr>
              <a:t>1,	if</a:t>
            </a:r>
          </a:p>
          <a:p>
            <a:pPr lvl="2"/>
            <a:r>
              <a:rPr lang="en-US" sz="2400" dirty="0">
                <a:latin typeface="Sofia Pro Light" pitchFamily="2" charset="77"/>
              </a:rPr>
              <a:t>0,	otherwise                                     </a:t>
            </a:r>
            <a:endParaRPr lang="en-US" sz="2400" b="1" dirty="0">
              <a:latin typeface="Sofia Pro Light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0" y="571500"/>
            <a:ext cx="4296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ofia Pro Light" pitchFamily="2" charset="77"/>
              </a:rPr>
              <a:t>SH-</a:t>
            </a:r>
            <a:r>
              <a:rPr lang="en-US" sz="4800" dirty="0" err="1">
                <a:latin typeface="Sofia Pro Light" pitchFamily="2" charset="77"/>
              </a:rPr>
              <a:t>aLRT</a:t>
            </a:r>
            <a:endParaRPr lang="en-US" sz="4800" dirty="0">
              <a:latin typeface="Sofia Pro Light" pitchFamily="2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000" y="1563673"/>
            <a:ext cx="906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For each RELL: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83735"/>
              </p:ext>
            </p:extLst>
          </p:nvPr>
        </p:nvGraphicFramePr>
        <p:xfrm>
          <a:off x="4541838" y="2609683"/>
          <a:ext cx="2386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4" imgW="685800" imgH="241300" progId="Equation.3">
                  <p:embed/>
                </p:oleObj>
              </mc:Choice>
              <mc:Fallback>
                <p:oleObj name="Equation" r:id="rId4" imgW="685800" imgH="2413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1838" y="2609683"/>
                        <a:ext cx="238601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29083"/>
              </p:ext>
            </p:extLst>
          </p:nvPr>
        </p:nvGraphicFramePr>
        <p:xfrm>
          <a:off x="4685916" y="4590198"/>
          <a:ext cx="3378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Equation" r:id="rId6" imgW="1333500" imgH="241300" progId="Equation.3">
                  <p:embed/>
                </p:oleObj>
              </mc:Choice>
              <mc:Fallback>
                <p:oleObj name="Equation" r:id="rId6" imgW="1333500" imgH="2413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5916" y="4590198"/>
                        <a:ext cx="3378200" cy="6127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64168"/>
              </p:ext>
            </p:extLst>
          </p:nvPr>
        </p:nvGraphicFramePr>
        <p:xfrm>
          <a:off x="3937000" y="5784767"/>
          <a:ext cx="2990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8" imgW="1282700" imgH="215900" progId="Equation.3">
                  <p:embed/>
                </p:oleObj>
              </mc:Choice>
              <mc:Fallback>
                <p:oleObj name="Equation" r:id="rId8" imgW="12827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37000" y="5784767"/>
                        <a:ext cx="2990850" cy="504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8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EB4E-4101-7A47-B8C3-6B626ED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0FDE-4E51-C549-9BB5-BD563AD8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Rapid bootstrap, Ultrafast bootstrap</a:t>
            </a:r>
          </a:p>
        </p:txBody>
      </p:sp>
    </p:spTree>
    <p:extLst>
      <p:ext uri="{BB962C8B-B14F-4D97-AF65-F5344CB8AC3E}">
        <p14:creationId xmlns:p14="http://schemas.microsoft.com/office/powerpoint/2010/main" val="2706067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C88B-BBDF-4045-AD9D-FD9AA5F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RAxML</a:t>
            </a:r>
            <a:r>
              <a:rPr lang="en-GB" dirty="0"/>
              <a:t> - Rapid Bootstraps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1935-31A9-F443-9F65-D60BC27D9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Optimisation shortcuts: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Parameters estimated once on an initial parsimony tree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Shallow tree search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CAT model of rate variation (faster than Gamma)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Uses final tree of each bootstrap run to initialise the next      (resets to parsimony every 10 steps)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E11B7-A1D9-AB46-A6F8-0137546A3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4" y="2640540"/>
            <a:ext cx="4976866" cy="3591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D83C9-06BE-584F-8BB0-325FB7AE991C}"/>
              </a:ext>
            </a:extLst>
          </p:cNvPr>
          <p:cNvSpPr txBox="1"/>
          <p:nvPr/>
        </p:nvSpPr>
        <p:spPr>
          <a:xfrm>
            <a:off x="6376934" y="1825625"/>
            <a:ext cx="4976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fia Pro Light" pitchFamily="2" charset="77"/>
              </a:rPr>
              <a:t>Correlation of standard and rapid bootstraps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1EB25-A19B-1E48-903D-577EA458F0D9}"/>
              </a:ext>
            </a:extLst>
          </p:cNvPr>
          <p:cNvSpPr/>
          <p:nvPr/>
        </p:nvSpPr>
        <p:spPr>
          <a:xfrm>
            <a:off x="6516303" y="2695074"/>
            <a:ext cx="356135" cy="40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28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041F-6D73-034B-BCBF-F338086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IQtree</a:t>
            </a:r>
            <a:r>
              <a:rPr lang="en-GB" dirty="0"/>
              <a:t> – Ultrafast Bootstraps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DD8C97-4420-F44F-A84F-D25347FDEE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25807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51118-B06C-9342-B028-F67073F5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Bootstrapping via tree search</a:t>
            </a:r>
          </a:p>
          <a:p>
            <a:r>
              <a:rPr lang="en-GB" sz="2400" dirty="0"/>
              <a:t>Create N bootstrapped alignments (BA)</a:t>
            </a:r>
          </a:p>
          <a:p>
            <a:r>
              <a:rPr lang="en-GB" sz="2400" dirty="0"/>
              <a:t>Conduct tree search on original alignment</a:t>
            </a:r>
          </a:p>
          <a:p>
            <a:r>
              <a:rPr lang="en-GB" sz="2400" dirty="0"/>
              <a:t>Assess each candidate tree for each BA using RELL</a:t>
            </a:r>
          </a:p>
          <a:p>
            <a:r>
              <a:rPr lang="en-GB" sz="2400" dirty="0"/>
              <a:t>Assign best RELL tree to BA   (never search BA directly)</a:t>
            </a:r>
          </a:p>
          <a:p>
            <a:r>
              <a:rPr lang="en-GB" sz="2400" dirty="0"/>
              <a:t>+NNI: Final round of optimisation on BA at end of tree search</a:t>
            </a:r>
            <a:endParaRPr lang="en-GB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AA30B66-DAB6-E34F-A516-BA236A50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6751"/>
            <a:ext cx="5181600" cy="2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3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9372600" cy="4245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 err="1"/>
              <a:t>IQtree</a:t>
            </a:r>
            <a:r>
              <a:rPr lang="en-US" sz="2400" dirty="0"/>
              <a:t> to run GTR+G4 on </a:t>
            </a:r>
            <a:r>
              <a:rPr lang="en-US" sz="20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carnivores_16S.fas</a:t>
            </a:r>
            <a:r>
              <a:rPr lang="en-US" sz="2000" dirty="0">
                <a:ea typeface="Droid Sans Mono" panose="020B0609030804020204" pitchFamily="49" charset="0"/>
                <a:cs typeface="Droid Sans Mono" panose="020B0609030804020204" pitchFamily="49" charset="0"/>
              </a:rPr>
              <a:t>s</a:t>
            </a:r>
          </a:p>
          <a:p>
            <a:pPr lvl="1"/>
            <a:r>
              <a:rPr lang="en-US" sz="2000" dirty="0">
                <a:ea typeface="Droid Sans Mono" panose="020B0609030804020204" pitchFamily="49" charset="0"/>
                <a:cs typeface="Droid Sans Mono" panose="020B0609030804020204" pitchFamily="49" charset="0"/>
              </a:rPr>
              <a:t>Use the ultrafast bootstrap to </a:t>
            </a:r>
            <a:r>
              <a:rPr lang="en-US" sz="2000">
                <a:ea typeface="Droid Sans Mono" panose="020B0609030804020204" pitchFamily="49" charset="0"/>
                <a:cs typeface="Droid Sans Mono" panose="020B0609030804020204" pitchFamily="49" charset="0"/>
              </a:rPr>
              <a:t>compute 1000 </a:t>
            </a:r>
            <a:r>
              <a:rPr lang="en-US" sz="2000" dirty="0">
                <a:ea typeface="Droid Sans Mono" panose="020B0609030804020204" pitchFamily="49" charset="0"/>
                <a:cs typeface="Droid Sans Mono" panose="020B0609030804020204" pitchFamily="49" charset="0"/>
              </a:rPr>
              <a:t>bootstrap replicates</a:t>
            </a:r>
            <a:endParaRPr lang="en-US" sz="1600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lvl="1"/>
            <a:r>
              <a:rPr lang="en-US" sz="2000" dirty="0">
                <a:cs typeface="Andale Mono"/>
              </a:rPr>
              <a:t>Repeat the analysis, using </a:t>
            </a:r>
            <a:r>
              <a:rPr lang="en-US" sz="2000" dirty="0" err="1">
                <a:cs typeface="Andale Mono"/>
              </a:rPr>
              <a:t>aLRT</a:t>
            </a:r>
            <a:r>
              <a:rPr lang="en-US" sz="2000" dirty="0">
                <a:cs typeface="Andale Mono"/>
              </a:rPr>
              <a:t>, SH-</a:t>
            </a:r>
            <a:r>
              <a:rPr lang="en-US" sz="2000" dirty="0" err="1">
                <a:cs typeface="Andale Mono"/>
              </a:rPr>
              <a:t>aLRT</a:t>
            </a:r>
            <a:r>
              <a:rPr lang="en-US" sz="2000" dirty="0">
                <a:cs typeface="Andale Mono"/>
              </a:rPr>
              <a:t>, </a:t>
            </a:r>
            <a:r>
              <a:rPr lang="en-US" sz="2000" dirty="0" err="1">
                <a:cs typeface="Andale Mono"/>
              </a:rPr>
              <a:t>aBayes</a:t>
            </a:r>
            <a:r>
              <a:rPr lang="en-US" sz="2000" dirty="0">
                <a:cs typeface="Andale Mono"/>
              </a:rPr>
              <a:t> and local bootstrap probabilities.</a:t>
            </a:r>
          </a:p>
          <a:p>
            <a:pPr lvl="1"/>
            <a:r>
              <a:rPr lang="en-US" sz="2000" dirty="0">
                <a:cs typeface="Andale Mono"/>
              </a:rPr>
              <a:t>Do the different measures agree?</a:t>
            </a:r>
          </a:p>
          <a:p>
            <a:pPr lvl="1"/>
            <a:r>
              <a:rPr lang="en-US" sz="2000" dirty="0">
                <a:cs typeface="Andale Mono"/>
              </a:rPr>
              <a:t>Can you identify poorly supported branches?</a:t>
            </a:r>
          </a:p>
          <a:p>
            <a:pPr lvl="1"/>
            <a:r>
              <a:rPr lang="en-US" sz="2000" dirty="0">
                <a:ea typeface="Droid Sans Mono" panose="020B0609030804020204" pitchFamily="49" charset="0"/>
                <a:cs typeface="Droid Sans Mono" panose="020B0609030804020204" pitchFamily="49" charset="0"/>
              </a:rPr>
              <a:t>Compute 100 full bootstrap replicates (~15 minutes)</a:t>
            </a:r>
            <a:endParaRPr lang="en-US" sz="2000" dirty="0">
              <a:cs typeface="Andale Mon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cs typeface="Andale Mono"/>
              </a:rPr>
              <a:t>Calculate Bayesian trees using Beast, and compare posterior probabilities to bootstrap values</a:t>
            </a:r>
          </a:p>
          <a:p>
            <a:pPr lvl="1"/>
            <a:r>
              <a:rPr lang="en-US" sz="2000" dirty="0">
                <a:cs typeface="Andale Mono"/>
              </a:rPr>
              <a:t>compare run times – which is faster, MCMC or bootstrapping?.</a:t>
            </a:r>
            <a:endParaRPr lang="en-US" dirty="0">
              <a:cs typeface="Andale Mono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85099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33A1-457C-F843-A442-FA6C5C5D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IQtree</a:t>
            </a:r>
            <a:r>
              <a:rPr lang="en-GB" dirty="0"/>
              <a:t> quick start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0EA3-5378-C64E-A063-047FDE25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200" dirty="0"/>
              <a:t>Run analysis using model, e.g. HKY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</a:t>
            </a:r>
            <a:endParaRPr lang="en-GB" sz="1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Add gamma model of rate variation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</a:t>
            </a:r>
            <a:endParaRPr lang="en-GB" sz="1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Use 100 standard bootstraps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HKY+G4 -b 100 -pre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hky_gamma_boot</a:t>
            </a:r>
            <a:endParaRPr lang="en-GB" sz="1200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Use 1000 ultrafast bootstraps</a:t>
            </a:r>
          </a:p>
          <a:p>
            <a:pPr marL="0" indent="0"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HKY+G4 -bb 1000 -pre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hky_gamma_ufboot</a:t>
            </a:r>
            <a:endParaRPr lang="en-GB" sz="1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Use 100 SH-</a:t>
            </a:r>
            <a:r>
              <a:rPr lang="en-GB" sz="1200" dirty="0" err="1">
                <a:ea typeface="Droid Sans Mono" panose="020B0609030804020204" pitchFamily="49" charset="0"/>
                <a:cs typeface="Droid Sans Mono" panose="020B0609030804020204" pitchFamily="49" charset="0"/>
              </a:rPr>
              <a:t>aLRT</a:t>
            </a: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 RELL replicates</a:t>
            </a:r>
          </a:p>
          <a:p>
            <a:pPr marL="0" indent="0"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alrt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100 -pre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hky_gamma_shalrt</a:t>
            </a:r>
            <a:endParaRPr lang="en-GB" sz="1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Use </a:t>
            </a:r>
            <a:r>
              <a:rPr lang="en-GB" sz="1200" dirty="0" err="1">
                <a:ea typeface="Droid Sans Mono" panose="020B0609030804020204" pitchFamily="49" charset="0"/>
                <a:cs typeface="Droid Sans Mono" panose="020B0609030804020204" pitchFamily="49" charset="0"/>
              </a:rPr>
              <a:t>alrt</a:t>
            </a:r>
            <a:endParaRPr lang="en-GB" sz="1200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alrt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0 -pre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hky_gamma_alrt</a:t>
            </a:r>
            <a:endParaRPr lang="en-GB" sz="1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Use </a:t>
            </a:r>
            <a:r>
              <a:rPr lang="en-GB" sz="1200" dirty="0" err="1">
                <a:ea typeface="Droid Sans Mono" panose="020B0609030804020204" pitchFamily="49" charset="0"/>
                <a:cs typeface="Droid Sans Mono" panose="020B0609030804020204" pitchFamily="49" charset="0"/>
              </a:rPr>
              <a:t>aBayes</a:t>
            </a:r>
            <a:endParaRPr lang="en-GB" sz="1200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abayes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hky_gamma_abayes</a:t>
            </a:r>
            <a:endParaRPr lang="en-GB" sz="1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200">
                <a:ea typeface="Droid Sans Mono" panose="020B0609030804020204" pitchFamily="49" charset="0"/>
                <a:cs typeface="Droid Sans Mono" panose="020B0609030804020204" pitchFamily="49" charset="0"/>
              </a:rPr>
              <a:t>Use 1000 fast </a:t>
            </a:r>
            <a:r>
              <a:rPr lang="en-GB" sz="1200" dirty="0">
                <a:ea typeface="Droid Sans Mono" panose="020B0609030804020204" pitchFamily="49" charset="0"/>
                <a:cs typeface="Droid Sans Mono" panose="020B0609030804020204" pitchFamily="49" charset="0"/>
              </a:rPr>
              <a:t>local bootstrap probabilities</a:t>
            </a:r>
          </a:p>
          <a:p>
            <a:pPr marL="0" indent="0">
              <a:buNone/>
            </a:pP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alignment.fa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–m HKY+G4 -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lbp</a:t>
            </a:r>
            <a:r>
              <a:rPr lang="en-GB" sz="1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1000 -pre </a:t>
            </a:r>
            <a:r>
              <a:rPr lang="en-GB" sz="12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hky_gamma_lbp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974920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E6F2-E02C-4B42-BDD8-96C16052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B742-2F0C-1143-8F72-12CBC12E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4"/>
            <a:ext cx="10515600" cy="55200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b="1" dirty="0"/>
              <a:t>Invention of the bootstrap: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dirty="0" err="1"/>
              <a:t>Efron</a:t>
            </a:r>
            <a:r>
              <a:rPr lang="en-GB" sz="1400" dirty="0"/>
              <a:t>, B (1979) Bootstrap Methods: Another Look at the </a:t>
            </a:r>
            <a:r>
              <a:rPr lang="en-GB" sz="1400" dirty="0" err="1"/>
              <a:t>Jackknife</a:t>
            </a:r>
            <a:r>
              <a:rPr lang="en-GB" sz="1400" dirty="0"/>
              <a:t>. Ann. Stat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b="1" dirty="0"/>
              <a:t>First use of bootstrap in phylogenetics: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/>
              <a:t>Felsenstein</a:t>
            </a:r>
            <a:r>
              <a:rPr lang="en-US" sz="1400" dirty="0"/>
              <a:t>, J. (1985). Confidence Limits on Phylogenies: An Approach Using the Bootstrap. Evolution; International Journal of Organic Evolution, 39(4), 783–791.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b="1" dirty="0" err="1"/>
              <a:t>aLRT</a:t>
            </a:r>
            <a:r>
              <a:rPr lang="en-US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/>
              <a:t>Anisimova, M., &amp; </a:t>
            </a:r>
            <a:r>
              <a:rPr lang="en-US" sz="1400" dirty="0" err="1"/>
              <a:t>Gascuel</a:t>
            </a:r>
            <a:r>
              <a:rPr lang="en-US" sz="1400" dirty="0"/>
              <a:t>, O. (2006). Approximate likelihood-ratio test for branches: A fast, accurate, and powerful alternative. Systematic Biology, 55(4), 539–552.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b="1" dirty="0"/>
              <a:t>RELL: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dirty="0" err="1"/>
              <a:t>Kishino</a:t>
            </a:r>
            <a:r>
              <a:rPr lang="en-GB" sz="1400" dirty="0"/>
              <a:t>, Miyata, and Hasegawa. (1990). “Maximum Likelihood Inference of Protein Phylogeny and the Origin of Chloroplasts.” </a:t>
            </a:r>
            <a:r>
              <a:rPr lang="en-GB" sz="1400" i="1" dirty="0"/>
              <a:t>Journal of Molecular Evolution</a:t>
            </a:r>
            <a:r>
              <a:rPr lang="en-GB" sz="1400" dirty="0"/>
              <a:t> 31 (2): 151–60.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dirty="0"/>
              <a:t>Hasegawa, M., and H. </a:t>
            </a:r>
            <a:r>
              <a:rPr lang="en-GB" sz="1400" dirty="0" err="1"/>
              <a:t>Kishino</a:t>
            </a:r>
            <a:r>
              <a:rPr lang="en-GB" sz="1400" dirty="0"/>
              <a:t>. (1994). “Accuracies of the Simple Methods for Estimating the Bootstrap Probability of a Maximum-Likelihood Tree.” </a:t>
            </a:r>
            <a:r>
              <a:rPr lang="en-GB" sz="1400" i="1" dirty="0"/>
              <a:t>Molecular Biology and Evolution</a:t>
            </a:r>
            <a:r>
              <a:rPr lang="en-GB" sz="1400" dirty="0"/>
              <a:t> 11 (1): 142–142.</a:t>
            </a:r>
            <a:endParaRPr lang="en-GB" sz="1400" b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b="1" dirty="0" err="1"/>
              <a:t>aBayes</a:t>
            </a:r>
            <a:r>
              <a:rPr lang="en-US" sz="1400" b="1" dirty="0"/>
              <a:t> and SH-</a:t>
            </a:r>
            <a:r>
              <a:rPr lang="en-US" sz="1400" b="1" dirty="0" err="1"/>
              <a:t>aLRT</a:t>
            </a:r>
            <a:r>
              <a:rPr lang="en-US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/>
              <a:t>Anisimova, M., </a:t>
            </a:r>
            <a:r>
              <a:rPr lang="en-US" sz="1400" i="1" dirty="0"/>
              <a:t>et al. </a:t>
            </a:r>
            <a:r>
              <a:rPr lang="en-US" sz="1400" dirty="0"/>
              <a:t>(2011). Survey of branch support methods demonstrates accuracy, power, and robustness of fast likelihood-based approximation schemes. Systematic Biology, 60(5), 685–699.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b="1" dirty="0" err="1"/>
              <a:t>RAxML</a:t>
            </a:r>
            <a:r>
              <a:rPr lang="en-US" sz="1400" b="1" dirty="0"/>
              <a:t> rapid bootstrap: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/>
              <a:t>Stamatakis</a:t>
            </a:r>
            <a:r>
              <a:rPr lang="en-US" sz="1400" dirty="0"/>
              <a:t>, A, </a:t>
            </a:r>
            <a:r>
              <a:rPr lang="en-US" sz="1400" i="1" dirty="0"/>
              <a:t>et al.</a:t>
            </a:r>
            <a:r>
              <a:rPr lang="en-US" sz="1400" dirty="0"/>
              <a:t> (2008). A Rapid Bootstrap Algorithm for the </a:t>
            </a:r>
            <a:r>
              <a:rPr lang="en-US" sz="1400" dirty="0" err="1"/>
              <a:t>RAxML</a:t>
            </a:r>
            <a:r>
              <a:rPr lang="en-US" sz="1400" dirty="0"/>
              <a:t> Web Servers. </a:t>
            </a:r>
            <a:r>
              <a:rPr lang="en-US" sz="1400" i="1" dirty="0"/>
              <a:t>Systematic Biology</a:t>
            </a:r>
            <a:r>
              <a:rPr lang="en-US" sz="1400" dirty="0"/>
              <a:t> 57 (5)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b="1" dirty="0"/>
              <a:t>Ultrafast bootstrap: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dirty="0"/>
              <a:t>Minh, B. Q., </a:t>
            </a:r>
            <a:r>
              <a:rPr lang="en-GB" sz="1400" i="1" dirty="0"/>
              <a:t>et al.</a:t>
            </a:r>
            <a:r>
              <a:rPr lang="en-GB" sz="1400" dirty="0"/>
              <a:t> (2013). “Ultrafast Approximation for Phylogenetic Bootstrap.” </a:t>
            </a:r>
            <a:r>
              <a:rPr lang="en-GB" sz="1400" i="1" dirty="0"/>
              <a:t>Molecular Biology and Evolution</a:t>
            </a:r>
            <a:r>
              <a:rPr lang="en-GB" sz="1400" dirty="0"/>
              <a:t> 30 (5): 1188–95.</a:t>
            </a:r>
            <a:endParaRPr lang="en-GB" sz="1400" b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400" dirty="0"/>
              <a:t>Hoang, </a:t>
            </a:r>
            <a:r>
              <a:rPr lang="en-GB" sz="1400" i="1" dirty="0"/>
              <a:t>et</a:t>
            </a:r>
            <a:r>
              <a:rPr lang="en-GB" sz="1400" dirty="0"/>
              <a:t> </a:t>
            </a:r>
            <a:r>
              <a:rPr lang="en-GB" sz="1400" i="1" dirty="0"/>
              <a:t>al</a:t>
            </a:r>
            <a:r>
              <a:rPr lang="en-GB" sz="1400" dirty="0"/>
              <a:t>. (2018) UFBoot2: Improving the Ultrafast Bootstrap Approximation, </a:t>
            </a:r>
            <a:r>
              <a:rPr lang="en-GB" sz="1400" i="1" dirty="0"/>
              <a:t>Molecular Biology and Evolution</a:t>
            </a:r>
            <a:r>
              <a:rPr lang="en-GB" sz="1400" dirty="0"/>
              <a:t> 35 (2): 518–522</a:t>
            </a:r>
          </a:p>
        </p:txBody>
      </p:sp>
    </p:spTree>
    <p:extLst>
      <p:ext uri="{BB962C8B-B14F-4D97-AF65-F5344CB8AC3E}">
        <p14:creationId xmlns:p14="http://schemas.microsoft.com/office/powerpoint/2010/main" val="34720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9420-6B33-C441-85DC-992D5237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Bootstrap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1CEB-75E5-7448-9352-F9F45C7E98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sequence alignment is a matrix:</a:t>
            </a:r>
          </a:p>
          <a:p>
            <a:pPr lvl="1"/>
            <a:r>
              <a:rPr lang="en-GB" dirty="0"/>
              <a:t>rows = sequences</a:t>
            </a:r>
          </a:p>
          <a:p>
            <a:pPr lvl="1"/>
            <a:r>
              <a:rPr lang="en-GB" dirty="0"/>
              <a:t>columns = site patterns</a:t>
            </a:r>
          </a:p>
          <a:p>
            <a:endParaRPr lang="en-GB" dirty="0"/>
          </a:p>
          <a:p>
            <a:r>
              <a:rPr lang="en-GB" dirty="0"/>
              <a:t>Columns contain the information about evolutionary relationships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3BF5E2-782F-774E-BDF8-2946448D2AB0}"/>
              </a:ext>
            </a:extLst>
          </p:cNvPr>
          <p:cNvGrpSpPr/>
          <p:nvPr/>
        </p:nvGrpSpPr>
        <p:grpSpPr>
          <a:xfrm>
            <a:off x="6350525" y="1999430"/>
            <a:ext cx="3384046" cy="1569660"/>
            <a:chOff x="3670770" y="278736"/>
            <a:chExt cx="3384046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AFE66-4C3B-EC4F-AA6C-854312E2CE87}"/>
                </a:ext>
              </a:extLst>
            </p:cNvPr>
            <p:cNvSpPr txBox="1"/>
            <p:nvPr/>
          </p:nvSpPr>
          <p:spPr>
            <a:xfrm>
              <a:off x="3670770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8C209-CF31-9C45-9E26-25F318B85C28}"/>
                </a:ext>
              </a:extLst>
            </p:cNvPr>
            <p:cNvSpPr txBox="1"/>
            <p:nvPr/>
          </p:nvSpPr>
          <p:spPr>
            <a:xfrm>
              <a:off x="3939138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6F3BF7-EFC9-E14A-A480-35D6C9EE418A}"/>
                </a:ext>
              </a:extLst>
            </p:cNvPr>
            <p:cNvSpPr txBox="1"/>
            <p:nvPr/>
          </p:nvSpPr>
          <p:spPr>
            <a:xfrm>
              <a:off x="4207506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5996FB-9DF2-F445-BA51-F79AFE932C70}"/>
                </a:ext>
              </a:extLst>
            </p:cNvPr>
            <p:cNvSpPr txBox="1"/>
            <p:nvPr/>
          </p:nvSpPr>
          <p:spPr>
            <a:xfrm>
              <a:off x="4475874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685C97-587E-1642-9B05-98E9CE768EDA}"/>
                </a:ext>
              </a:extLst>
            </p:cNvPr>
            <p:cNvSpPr txBox="1"/>
            <p:nvPr/>
          </p:nvSpPr>
          <p:spPr>
            <a:xfrm>
              <a:off x="6622816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3366FF"/>
                  </a:solidFill>
                  <a:latin typeface="Droid Sans Mono"/>
                  <a:cs typeface="Droid Sans Mono"/>
                </a:rPr>
                <a:t>a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92EC23-ACCB-E54A-8ADD-9C34EB0B012A}"/>
                </a:ext>
              </a:extLst>
            </p:cNvPr>
            <p:cNvSpPr txBox="1"/>
            <p:nvPr/>
          </p:nvSpPr>
          <p:spPr>
            <a:xfrm>
              <a:off x="5012610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BA39F5-B8F6-CE41-8266-3715792DA767}"/>
                </a:ext>
              </a:extLst>
            </p:cNvPr>
            <p:cNvSpPr txBox="1"/>
            <p:nvPr/>
          </p:nvSpPr>
          <p:spPr>
            <a:xfrm>
              <a:off x="5280978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3366FF"/>
                  </a:solidFill>
                  <a:latin typeface="Droid Sans Mono"/>
                  <a:cs typeface="Droid Sans Mono"/>
                </a:rPr>
                <a:t>a</a:t>
              </a: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459A86-078B-9542-B92D-091BA59FD630}"/>
                </a:ext>
              </a:extLst>
            </p:cNvPr>
            <p:cNvSpPr txBox="1"/>
            <p:nvPr/>
          </p:nvSpPr>
          <p:spPr>
            <a:xfrm>
              <a:off x="5549346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3366FF"/>
                  </a:solidFill>
                  <a:latin typeface="Droid Sans Mono"/>
                  <a:cs typeface="Droid Sans Mono"/>
                </a:rPr>
                <a:t>a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A458BB-3F15-D347-BF3D-088C12B14481}"/>
                </a:ext>
              </a:extLst>
            </p:cNvPr>
            <p:cNvSpPr txBox="1"/>
            <p:nvPr/>
          </p:nvSpPr>
          <p:spPr>
            <a:xfrm>
              <a:off x="5817714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0B3BD-B189-0F44-8452-72709B40C4E9}"/>
                </a:ext>
              </a:extLst>
            </p:cNvPr>
            <p:cNvSpPr txBox="1"/>
            <p:nvPr/>
          </p:nvSpPr>
          <p:spPr>
            <a:xfrm>
              <a:off x="6086082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C0D69C-8AFE-F143-B097-57B5BC2C2110}"/>
                </a:ext>
              </a:extLst>
            </p:cNvPr>
            <p:cNvSpPr txBox="1"/>
            <p:nvPr/>
          </p:nvSpPr>
          <p:spPr>
            <a:xfrm>
              <a:off x="6354450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CA658-3AFE-DF49-92E3-D90BAC7822DA}"/>
                </a:ext>
              </a:extLst>
            </p:cNvPr>
            <p:cNvSpPr txBox="1"/>
            <p:nvPr/>
          </p:nvSpPr>
          <p:spPr>
            <a:xfrm>
              <a:off x="4744242" y="278736"/>
              <a:ext cx="43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3366FF"/>
                  </a:solidFill>
                  <a:latin typeface="Droid Sans Mono"/>
                  <a:cs typeface="Droid Sans Mono"/>
                </a:rPr>
                <a:t>a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3366FF"/>
                  </a:solidFill>
                  <a:latin typeface="Droid Sans Mono"/>
                  <a:cs typeface="Droid Sans Mono"/>
                </a:rPr>
                <a:t>a</a:t>
              </a: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BA3B3B-20C2-B747-A9E7-7D86C30CA16D}"/>
              </a:ext>
            </a:extLst>
          </p:cNvPr>
          <p:cNvGrpSpPr/>
          <p:nvPr/>
        </p:nvGrpSpPr>
        <p:grpSpPr>
          <a:xfrm>
            <a:off x="6428984" y="4167376"/>
            <a:ext cx="3659128" cy="1569660"/>
            <a:chOff x="4043817" y="1089655"/>
            <a:chExt cx="3659128" cy="15696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0C36B-03F7-CC4A-A046-54F384C8CEF4}"/>
                </a:ext>
              </a:extLst>
            </p:cNvPr>
            <p:cNvSpPr txBox="1"/>
            <p:nvPr/>
          </p:nvSpPr>
          <p:spPr>
            <a:xfrm>
              <a:off x="4043817" y="1089655"/>
              <a:ext cx="432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008000"/>
                  </a:solidFill>
                  <a:latin typeface="Droid Sans Mono"/>
                  <a:cs typeface="Droid Sans Mono"/>
                </a:rPr>
                <a:t>c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229E75-4D68-E34C-8283-89555BFF2B68}"/>
                </a:ext>
              </a:extLst>
            </p:cNvPr>
            <p:cNvSpPr txBox="1"/>
            <p:nvPr/>
          </p:nvSpPr>
          <p:spPr>
            <a:xfrm>
              <a:off x="4856688" y="1089655"/>
              <a:ext cx="432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0000"/>
                  </a:solidFill>
                  <a:latin typeface="Droid Sans Mono"/>
                  <a:cs typeface="Droid Sans Mono"/>
                </a:rPr>
                <a:t>t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CDDB6B-AE43-8540-9EB8-88EC302EF0BD}"/>
                </a:ext>
              </a:extLst>
            </p:cNvPr>
            <p:cNvSpPr txBox="1"/>
            <p:nvPr/>
          </p:nvSpPr>
          <p:spPr>
            <a:xfrm>
              <a:off x="5669559" y="1089655"/>
              <a:ext cx="432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  <a:endParaRPr lang="en-US" sz="3200" b="1" dirty="0">
                <a:latin typeface="Droid Sans Mono"/>
                <a:cs typeface="Droid Sans Mono"/>
              </a:endParaRP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3831F4-0869-304C-BAE4-DB75D218E248}"/>
                </a:ext>
              </a:extLst>
            </p:cNvPr>
            <p:cNvSpPr txBox="1"/>
            <p:nvPr/>
          </p:nvSpPr>
          <p:spPr>
            <a:xfrm>
              <a:off x="6482430" y="1089655"/>
              <a:ext cx="432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</a:p>
            <a:p>
              <a:r>
                <a:rPr lang="en-US" sz="3200" b="1" dirty="0">
                  <a:solidFill>
                    <a:srgbClr val="FFCD00"/>
                  </a:solidFill>
                  <a:latin typeface="Droid Sans Mono"/>
                  <a:cs typeface="Droid Sans Mono"/>
                </a:rPr>
                <a:t>g</a:t>
              </a:r>
            </a:p>
            <a:p>
              <a:r>
                <a:rPr lang="en-US" sz="3200" b="1" dirty="0">
                  <a:latin typeface="Droid Sans Mono"/>
                  <a:cs typeface="Droid Sans Mono"/>
                </a:rPr>
                <a:t>-</a:t>
              </a:r>
              <a:endParaRPr lang="en-US" sz="3200" b="1" dirty="0">
                <a:solidFill>
                  <a:srgbClr val="FFCD00"/>
                </a:solidFill>
                <a:latin typeface="Droid Sans Mono"/>
                <a:cs typeface="Droid Sans Mono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093036-E72B-CE44-A3D4-A99148BB39E7}"/>
                </a:ext>
              </a:extLst>
            </p:cNvPr>
            <p:cNvSpPr txBox="1"/>
            <p:nvPr/>
          </p:nvSpPr>
          <p:spPr>
            <a:xfrm>
              <a:off x="4471728" y="1583926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621487-25D4-404A-87A4-4B8D7F5EB95E}"/>
                </a:ext>
              </a:extLst>
            </p:cNvPr>
            <p:cNvSpPr txBox="1"/>
            <p:nvPr/>
          </p:nvSpPr>
          <p:spPr>
            <a:xfrm>
              <a:off x="5284599" y="1583926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EEA9F-BDF3-F64A-84F5-4BCEFCCB911B}"/>
                </a:ext>
              </a:extLst>
            </p:cNvPr>
            <p:cNvSpPr txBox="1"/>
            <p:nvPr/>
          </p:nvSpPr>
          <p:spPr>
            <a:xfrm>
              <a:off x="6097470" y="1583926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0FA03B-EADC-A84A-AA28-D9270EA33496}"/>
                </a:ext>
              </a:extLst>
            </p:cNvPr>
            <p:cNvSpPr txBox="1"/>
            <p:nvPr/>
          </p:nvSpPr>
          <p:spPr>
            <a:xfrm>
              <a:off x="6910340" y="1583926"/>
              <a:ext cx="79260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 …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B1631EC-D4EA-7C49-B00C-C5708B398936}"/>
              </a:ext>
            </a:extLst>
          </p:cNvPr>
          <p:cNvSpPr txBox="1"/>
          <p:nvPr/>
        </p:nvSpPr>
        <p:spPr>
          <a:xfrm>
            <a:off x="7905021" y="349808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8837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9C0CDBA-541C-3E4F-9D34-FDB1F5B8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25633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557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394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31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068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762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41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787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4155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23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089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  <a:p>
            <a:r>
              <a:rPr lang="en-US" sz="3200" b="1" dirty="0">
                <a:solidFill>
                  <a:srgbClr val="FFCD00"/>
                </a:solidFill>
                <a:latin typeface="Droid Sans Mono"/>
                <a:cs typeface="Droid Sans Mono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259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</a:p>
          <a:p>
            <a:r>
              <a:rPr lang="en-US" sz="3200" b="1" dirty="0">
                <a:solidFill>
                  <a:srgbClr val="FF0000"/>
                </a:solidFill>
                <a:latin typeface="Droid Sans Mono"/>
                <a:cs typeface="Droid Sans Mono"/>
              </a:rPr>
              <a:t>t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9051" y="20088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Droid Sans Mono"/>
                <a:cs typeface="Droid Sans Mono"/>
              </a:rPr>
              <a:t>a</a:t>
            </a:r>
          </a:p>
          <a:p>
            <a:r>
              <a:rPr lang="en-US" sz="3200" b="1" dirty="0">
                <a:latin typeface="Droid Sans Mono"/>
                <a:cs typeface="Droid Sans Mono"/>
              </a:rPr>
              <a:t>-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1952" y="4701282"/>
            <a:ext cx="4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Droid Sans Mono"/>
                <a:cs typeface="Droid Sans Mono"/>
              </a:rPr>
              <a:t>c</a:t>
            </a:r>
            <a:endParaRPr lang="en-US" sz="3200" b="1" dirty="0">
              <a:solidFill>
                <a:srgbClr val="FFCD00"/>
              </a:solidFill>
              <a:latin typeface="Droid Sans Mono"/>
              <a:cs typeface="Droid Sans Mono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2455336" y="3578542"/>
            <a:ext cx="6243" cy="1195916"/>
          </a:xfrm>
          <a:custGeom>
            <a:avLst/>
            <a:gdLst>
              <a:gd name="connsiteX0" fmla="*/ 127000 w 127000"/>
              <a:gd name="connsiteY0" fmla="*/ 0 h 486833"/>
              <a:gd name="connsiteX1" fmla="*/ 0 w 127000"/>
              <a:gd name="connsiteY1" fmla="*/ 486833 h 486833"/>
              <a:gd name="connsiteX0" fmla="*/ 127000 w 127000"/>
              <a:gd name="connsiteY0" fmla="*/ 0 h 532954"/>
              <a:gd name="connsiteX1" fmla="*/ 0 w 127000"/>
              <a:gd name="connsiteY1" fmla="*/ 532954 h 532954"/>
              <a:gd name="connsiteX0" fmla="*/ 148166 w 148166"/>
              <a:gd name="connsiteY0" fmla="*/ 0 h 655943"/>
              <a:gd name="connsiteX1" fmla="*/ 0 w 148166"/>
              <a:gd name="connsiteY1" fmla="*/ 655943 h 655943"/>
              <a:gd name="connsiteX0" fmla="*/ 148166 w 148166"/>
              <a:gd name="connsiteY0" fmla="*/ 0 h 625196"/>
              <a:gd name="connsiteX1" fmla="*/ 0 w 148166"/>
              <a:gd name="connsiteY1" fmla="*/ 625196 h 625196"/>
              <a:gd name="connsiteX0" fmla="*/ 0 w 16594"/>
              <a:gd name="connsiteY0" fmla="*/ 0 h 625196"/>
              <a:gd name="connsiteX1" fmla="*/ 16594 w 16594"/>
              <a:gd name="connsiteY1" fmla="*/ 625196 h 625196"/>
              <a:gd name="connsiteX0" fmla="*/ 6942 w 6942"/>
              <a:gd name="connsiteY0" fmla="*/ 0 h 625196"/>
              <a:gd name="connsiteX1" fmla="*/ 0 w 6942"/>
              <a:gd name="connsiteY1" fmla="*/ 625196 h 6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2" h="625196">
                <a:moveTo>
                  <a:pt x="6942" y="0"/>
                </a:moveTo>
                <a:lnTo>
                  <a:pt x="0" y="625196"/>
                </a:lnTo>
              </a:path>
            </a:pathLst>
          </a:custGeom>
          <a:ln w="15875">
            <a:solidFill>
              <a:srgbClr val="000000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66359" y="2010258"/>
            <a:ext cx="51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fia Pro Light" pitchFamily="2" charset="77"/>
              </a:rPr>
              <a:t>We resample our columns – with replacement – until we have a new alignment the same size as our original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52FCD4E-A024-B743-B73A-A1326FC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Making Bootstrap Replicates</a:t>
            </a:r>
          </a:p>
        </p:txBody>
      </p:sp>
    </p:spTree>
    <p:extLst>
      <p:ext uri="{BB962C8B-B14F-4D97-AF65-F5344CB8AC3E}">
        <p14:creationId xmlns:p14="http://schemas.microsoft.com/office/powerpoint/2010/main" val="404129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5810</Words>
  <Application>Microsoft Macintosh PowerPoint</Application>
  <PresentationFormat>Widescreen</PresentationFormat>
  <Paragraphs>2889</Paragraphs>
  <Slides>69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Andale Mono</vt:lpstr>
      <vt:lpstr>Arial</vt:lpstr>
      <vt:lpstr>Avenir Black</vt:lpstr>
      <vt:lpstr>Avenir Heavy</vt:lpstr>
      <vt:lpstr>Calibri</vt:lpstr>
      <vt:lpstr>Cambria Math</vt:lpstr>
      <vt:lpstr>Courier New</vt:lpstr>
      <vt:lpstr>Droid Sans Mono</vt:lpstr>
      <vt:lpstr>Osaka</vt:lpstr>
      <vt:lpstr>Raleway</vt:lpstr>
      <vt:lpstr>Sofia Pro Light</vt:lpstr>
      <vt:lpstr>Office Theme</vt:lpstr>
      <vt:lpstr>Equation</vt:lpstr>
      <vt:lpstr>Branch support</vt:lpstr>
      <vt:lpstr>Outline</vt:lpstr>
      <vt:lpstr>Bootstrapping</vt:lpstr>
      <vt:lpstr>Introduction to the bootstrap</vt:lpstr>
      <vt:lpstr>Introduction to the bootstrap</vt:lpstr>
      <vt:lpstr>Phylogenetic Bootstrap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Making Bootstrap Replicates</vt:lpstr>
      <vt:lpstr>From replicates to trees</vt:lpstr>
      <vt:lpstr>What do bootstrap trees tell us?</vt:lpstr>
      <vt:lpstr>Trees as splits</vt:lpstr>
      <vt:lpstr>Trees as splits</vt:lpstr>
      <vt:lpstr>Trees as splits</vt:lpstr>
      <vt:lpstr>Trees as splits</vt:lpstr>
      <vt:lpstr>Trees as splits</vt:lpstr>
      <vt:lpstr>Trees as splits</vt:lpstr>
      <vt:lpstr>Trees as splits</vt:lpstr>
      <vt:lpstr>Trees as splits</vt:lpstr>
      <vt:lpstr>Exercise 1</vt:lpstr>
      <vt:lpstr>Add bootstrap values to the original tree</vt:lpstr>
      <vt:lpstr>Exercise 2</vt:lpstr>
      <vt:lpstr>Fast Approximate Techniques</vt:lpstr>
      <vt:lpstr>aLRT – approx. Likelihood Ratio Test</vt:lpstr>
      <vt:lpstr>aLRT – approx. Likelihood Ratio Test</vt:lpstr>
      <vt:lpstr>aLRT – approx. Likelihood Ratio Test</vt:lpstr>
      <vt:lpstr>aLRT – approx. Likelihood Ratio Test</vt:lpstr>
      <vt:lpstr>aLRT – approx. Likelihood Ratio Test</vt:lpstr>
      <vt:lpstr>aBayes – approximate Bayes</vt:lpstr>
      <vt:lpstr>aBayes – approximate Bayes</vt:lpstr>
      <vt:lpstr>aBayes – approximate Bayes</vt:lpstr>
      <vt:lpstr>Exercise 3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Fast local bootstrap and SH-aLRT</vt:lpstr>
      <vt:lpstr>PowerPoint Presentation</vt:lpstr>
      <vt:lpstr>Faster Bootstrapping</vt:lpstr>
      <vt:lpstr>RAxML - Rapid Bootstraps</vt:lpstr>
      <vt:lpstr>IQtree – Ultrafast Bootstraps</vt:lpstr>
      <vt:lpstr>Practical</vt:lpstr>
      <vt:lpstr>IQtree quick start guide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Trees</dc:title>
  <dc:creator>Kevin Gori</dc:creator>
  <cp:lastModifiedBy>Kevin Gori</cp:lastModifiedBy>
  <cp:revision>142</cp:revision>
  <cp:lastPrinted>2019-04-04T09:30:52Z</cp:lastPrinted>
  <dcterms:created xsi:type="dcterms:W3CDTF">2019-04-01T11:36:58Z</dcterms:created>
  <dcterms:modified xsi:type="dcterms:W3CDTF">2019-04-04T09:41:29Z</dcterms:modified>
</cp:coreProperties>
</file>