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6" r:id="rId3"/>
    <p:sldId id="257" r:id="rId4"/>
    <p:sldId id="258" r:id="rId5"/>
    <p:sldId id="273" r:id="rId6"/>
    <p:sldId id="274" r:id="rId7"/>
    <p:sldId id="281" r:id="rId8"/>
    <p:sldId id="259" r:id="rId9"/>
    <p:sldId id="292" r:id="rId10"/>
    <p:sldId id="278" r:id="rId11"/>
    <p:sldId id="280" r:id="rId12"/>
    <p:sldId id="279" r:id="rId13"/>
    <p:sldId id="277" r:id="rId14"/>
    <p:sldId id="260" r:id="rId15"/>
    <p:sldId id="293" r:id="rId16"/>
    <p:sldId id="294" r:id="rId17"/>
    <p:sldId id="297" r:id="rId18"/>
    <p:sldId id="298" r:id="rId19"/>
    <p:sldId id="299" r:id="rId20"/>
    <p:sldId id="300" r:id="rId21"/>
    <p:sldId id="301" r:id="rId22"/>
    <p:sldId id="261" r:id="rId23"/>
    <p:sldId id="285" r:id="rId24"/>
    <p:sldId id="302" r:id="rId25"/>
    <p:sldId id="284" r:id="rId26"/>
    <p:sldId id="282" r:id="rId27"/>
    <p:sldId id="262" r:id="rId28"/>
    <p:sldId id="283" r:id="rId29"/>
    <p:sldId id="263" r:id="rId30"/>
    <p:sldId id="290" r:id="rId31"/>
    <p:sldId id="265" r:id="rId32"/>
    <p:sldId id="267" r:id="rId33"/>
    <p:sldId id="266" r:id="rId34"/>
    <p:sldId id="291" r:id="rId35"/>
    <p:sldId id="287" r:id="rId36"/>
    <p:sldId id="288" r:id="rId37"/>
    <p:sldId id="270" r:id="rId38"/>
    <p:sldId id="271" r:id="rId39"/>
    <p:sldId id="272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92A5E-37E6-AA41-9D2C-6133160D02CC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1DA5-AE1D-9D48-B42C-A943D736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8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likelihood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7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4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9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57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8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2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apply the substitution probability to the tree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29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Invariant sites + Gamma distributed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1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Special technique used when we know we have thrown away / not observed invariant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5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likelihood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75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Special technique used when we know we have thrown away / not observed invariant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7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LRT, AIC(c), BIC, (parametric bootstrap?)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1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Nestedness</a:t>
            </a:r>
            <a:r>
              <a:rPr lang="en-GB" dirty="0"/>
              <a:t> example: K80 has 1 more parameter than JC69, but K80(kappa=1) is equivalent to JC69, so they are nested.</a:t>
            </a:r>
          </a:p>
          <a:p>
            <a:r>
              <a:rPr lang="en-GB" dirty="0"/>
              <a:t>K80+I and K80+G are not nested.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3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empirical ~= [A: 0.208 C: 0.285 G: 0.291 T: 0.216]</a:t>
            </a:r>
          </a:p>
          <a:p>
            <a:r>
              <a:rPr lang="en-GB" dirty="0"/>
              <a:t>estimated ~= [A: </a:t>
            </a:r>
            <a:r>
              <a:rPr lang="en-GB"/>
              <a:t>0.236 C</a:t>
            </a:r>
            <a:r>
              <a:rPr lang="en-GB" dirty="0"/>
              <a:t>: </a:t>
            </a:r>
            <a:r>
              <a:rPr lang="en-GB"/>
              <a:t>0.258 G</a:t>
            </a:r>
            <a:r>
              <a:rPr lang="en-GB" dirty="0"/>
              <a:t>: </a:t>
            </a:r>
            <a:r>
              <a:rPr lang="en-GB"/>
              <a:t>0.261 T</a:t>
            </a:r>
            <a:r>
              <a:rPr lang="en-GB" dirty="0"/>
              <a:t>: 0.245]</a:t>
            </a:r>
          </a:p>
          <a:p>
            <a:r>
              <a:rPr lang="en-GB" dirty="0"/>
              <a:t>estimated + </a:t>
            </a:r>
            <a:r>
              <a:rPr lang="en-GB" dirty="0" err="1"/>
              <a:t>asc</a:t>
            </a:r>
            <a:r>
              <a:rPr lang="en-GB" dirty="0"/>
              <a:t> ~= [A: 0.105 C: 0.363 G: 0.303 T: 0.229]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0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likelihood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6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8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5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substitution. Models vary in complexity (have more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substitution. Models vary in complexity (have more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6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substitution. Models vary in complexity (have more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4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substitution models enable calculation of probability of base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C1DA5-AE1D-9D48-B42C-A943D736DD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7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606-7C43-804A-8A1C-3A3F1288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44F2-4FFF-4B49-B88D-52703E475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8CC8-A354-4D4E-8AA2-700E10A4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94C6-752B-9E4B-BF76-B44E735D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EA85-C4B3-3A4B-AB4A-B42F5DA4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3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9E66-45C8-AF4C-BD48-5565C75B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F5908-ED78-8F4C-AAB3-BF1B7DFE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E56F-61DF-584B-979C-1069E530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5A24-868E-4346-AA0D-0263B96F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3932-3F47-B049-AD33-CFEC7A3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8D697-8BC2-304E-950F-F8F31C0CC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9800-340F-D94B-B168-64FA7D46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97A6-DF88-CA48-BC72-3CFF9C0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8512-09F5-424F-BB2A-DA7360E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2FBA-74B3-5943-8277-92F9B32D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0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CF54-617E-7545-A24B-BD05A70C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ABCB-39D8-CE40-B898-D39619E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EDA1-D010-4341-971C-932D78E3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C541-ECE8-2E45-8656-F8923063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E31E-D64D-7E4C-8D58-894F9D4A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1DA9-558D-1945-A2AA-38FE6134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B181-6F55-3A4E-8F74-B14FD83E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660C-FEEA-6846-8A19-91B6C1C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8EF9-1855-4646-91E4-A09B5A3B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561C-4B07-D945-AD94-0DEF53E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E6A8-70FF-2344-9983-0FD3B0BA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39C5-96DA-7447-9E5B-810AB8DB7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03E95-5CB0-AB49-A525-B499AEF8A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61B4A-100C-544D-A9CC-EB06D0ED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0FB79-9027-CB43-9320-B984E221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ACAC-F8C1-AB4D-928F-85A219CB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D46-6794-254F-856A-2389B61F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0F50-077B-2B47-AE4F-4D8A3B77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C4932-8C8C-9C47-B2EF-A082EBBE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2C75F-6A2E-6045-91F7-DEC2841C5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1EF3-E185-FF4E-9598-48A236D4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21DEA-191C-A240-9115-900ECAAE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D2D18-BBCE-244D-8375-F1712EF4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C1BF0-20CA-5C46-B460-F366BB4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3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AF0-560C-6B4C-87BF-3C0F5AEF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6FA0F-3ABE-6743-8F5B-6E693C7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D06BC-D17E-1C41-91AF-45B4504A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96F00-5BE9-1940-B014-014671D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1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5379F-061E-0648-A77B-FD84049D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F63FB-65EC-1D41-8348-F43BCFE7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25BE-163F-2346-9D48-4B7DDFB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1058-2116-D145-8E16-EBDB058D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E292-CD3D-6D44-B01E-54B251F3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BC88-24A3-7746-9F05-FEA1EE09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CFDE-934B-EC41-90B8-AB4BCC96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FBEF-69F3-7545-BF77-CB1964F0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8E63-0774-C54E-BFA3-0353E7B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0A6E-C7A7-3F49-8C80-065878FC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4F413-C838-7B41-8B66-8F3DAB2B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3BD0-8247-4549-982D-4EF4792C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B51D-ABE3-7A44-B786-11B3BDB1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BDCF-157D-D442-B0F4-D2334CE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718F8-7F83-F949-8153-B2EA1049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EB7CF-D9C1-C740-9E03-DBC374D8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EA3B-28EF-6E4E-811B-10F865FE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830D-9DEA-F348-AE7C-FFF2930FF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713E-2517-0B4F-8542-097E9C2714A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7C47-0D1B-064F-9202-5E9DE296D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FA63-03F2-704D-BFB3-E1D581E8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E1A9-72F5-7643-9512-46DB01361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Sofia Pro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Sofia Pro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tree.org/doc/Substitution-Model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6A44-C984-FA4B-8B66-737DBFC08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A819-9D65-BD47-AF62-CD712C1D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Molecular Phylogenetics Course 2019</a:t>
            </a:r>
          </a:p>
          <a:p>
            <a:r>
              <a:rPr lang="en-GB" dirty="0"/>
              <a:t>Kevin Gori</a:t>
            </a:r>
          </a:p>
          <a:p>
            <a:r>
              <a:rPr lang="en-GB" dirty="0"/>
              <a:t>kcg25@cam.ac.uk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0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2B2248-888A-F94F-9A17-8F4AA9F8AF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9984697"/>
              </p:ext>
            </p:extLst>
          </p:nvPr>
        </p:nvGraphicFramePr>
        <p:xfrm>
          <a:off x="1203960" y="2377694"/>
          <a:ext cx="3248808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08">
                  <a:extLst>
                    <a:ext uri="{9D8B030D-6E8A-4147-A177-3AD203B41FA5}">
                      <a16:colId xmlns:a16="http://schemas.microsoft.com/office/drawing/2014/main" val="23619166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4774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1666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6769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876262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dirty="0">
                        <a:latin typeface="Sofia Pro Light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183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142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335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4154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3208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63F2F5-BB32-654A-A802-D59801475EFD}"/>
              </a:ext>
            </a:extLst>
          </p:cNvPr>
          <p:cNvSpPr txBox="1"/>
          <p:nvPr/>
        </p:nvSpPr>
        <p:spPr>
          <a:xfrm>
            <a:off x="717624" y="1600680"/>
            <a:ext cx="57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ofia Pro Light" pitchFamily="2" charset="77"/>
              </a:rPr>
              <a:t>Q</a:t>
            </a:r>
            <a:r>
              <a:rPr lang="en-GB" sz="3600" baseline="-25000" dirty="0">
                <a:latin typeface="Sofia Pro Light" pitchFamily="2" charset="77"/>
              </a:rPr>
              <a:t>K80 </a:t>
            </a:r>
            <a:r>
              <a:rPr lang="en-GB" sz="2000" dirty="0">
                <a:latin typeface="Sofia Pro Light" pitchFamily="2" charset="77"/>
              </a:rPr>
              <a:t>Kimura’s </a:t>
            </a:r>
            <a:r>
              <a:rPr lang="en-GB" sz="2000" dirty="0" err="1">
                <a:latin typeface="Sofia Pro Light" pitchFamily="2" charset="77"/>
              </a:rPr>
              <a:t>ts</a:t>
            </a:r>
            <a:r>
              <a:rPr lang="en-GB" sz="2000" dirty="0">
                <a:latin typeface="Sofia Pro Light" pitchFamily="2" charset="77"/>
              </a:rPr>
              <a:t>/tv model</a:t>
            </a:r>
            <a:r>
              <a:rPr lang="en-GB" sz="4000" dirty="0">
                <a:latin typeface="Sofia Pro Light" pitchFamily="2" charset="77"/>
              </a:rPr>
              <a:t> </a:t>
            </a:r>
            <a:endParaRPr lang="en-GB" sz="3600" dirty="0">
              <a:latin typeface="Sofia Pro Ligh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9EC47-E079-D741-8F55-2FCECF626383}"/>
              </a:ext>
            </a:extLst>
          </p:cNvPr>
          <p:cNvSpPr txBox="1"/>
          <p:nvPr/>
        </p:nvSpPr>
        <p:spPr>
          <a:xfrm>
            <a:off x="1019376" y="5807631"/>
            <a:ext cx="45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Diagonal entry ensures rows sum to 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6082C51-263A-7342-B34F-A3DE2B94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r>
              <a:rPr lang="en-GB" dirty="0"/>
              <a:t>Probability of substitution after time t with rate 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</a:t>
            </a:r>
            <a:r>
              <a:rPr lang="en-GB" baseline="-25000" dirty="0" err="1"/>
              <a:t>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dirty="0"/>
              <a:t>)</a:t>
            </a:r>
            <a:r>
              <a:rPr lang="en-GB" baseline="-25000" dirty="0" err="1"/>
              <a:t>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33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2B2248-888A-F94F-9A17-8F4AA9F8AF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0445465"/>
              </p:ext>
            </p:extLst>
          </p:nvPr>
        </p:nvGraphicFramePr>
        <p:xfrm>
          <a:off x="1203960" y="2377694"/>
          <a:ext cx="3248808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08">
                  <a:extLst>
                    <a:ext uri="{9D8B030D-6E8A-4147-A177-3AD203B41FA5}">
                      <a16:colId xmlns:a16="http://schemas.microsoft.com/office/drawing/2014/main" val="23619166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4774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1666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6769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876262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dirty="0">
                        <a:latin typeface="Sofia Pro Light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183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142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335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4154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3208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63F2F5-BB32-654A-A802-D59801475EFD}"/>
              </a:ext>
            </a:extLst>
          </p:cNvPr>
          <p:cNvSpPr txBox="1"/>
          <p:nvPr/>
        </p:nvSpPr>
        <p:spPr>
          <a:xfrm>
            <a:off x="717624" y="1655544"/>
            <a:ext cx="57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ofia Pro Light" pitchFamily="2" charset="77"/>
              </a:rPr>
              <a:t>Q</a:t>
            </a:r>
            <a:r>
              <a:rPr lang="en-GB" sz="3600" baseline="-25000" dirty="0">
                <a:latin typeface="Sofia Pro Light" pitchFamily="2" charset="77"/>
              </a:rPr>
              <a:t>F81 </a:t>
            </a:r>
            <a:r>
              <a:rPr lang="en-GB" sz="2000" dirty="0" err="1">
                <a:latin typeface="Sofia Pro Light" pitchFamily="2" charset="77"/>
              </a:rPr>
              <a:t>Felsenstein’s</a:t>
            </a:r>
            <a:r>
              <a:rPr lang="en-GB" sz="2000" dirty="0">
                <a:latin typeface="Sofia Pro Light" pitchFamily="2" charset="77"/>
              </a:rPr>
              <a:t> unequal base frequencies</a:t>
            </a:r>
            <a:endParaRPr lang="en-GB" sz="3600" dirty="0">
              <a:latin typeface="Sofia Pro Ligh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9EC47-E079-D741-8F55-2FCECF626383}"/>
              </a:ext>
            </a:extLst>
          </p:cNvPr>
          <p:cNvSpPr txBox="1"/>
          <p:nvPr/>
        </p:nvSpPr>
        <p:spPr>
          <a:xfrm>
            <a:off x="1019376" y="5807631"/>
            <a:ext cx="45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Diagonal entry ensures rows sum to 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37EB45A-2D84-164C-9F38-0AE0EF2E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r>
              <a:rPr lang="en-GB" dirty="0"/>
              <a:t>Probability of substitution after time t with rate 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</a:t>
            </a:r>
            <a:r>
              <a:rPr lang="en-GB" baseline="-25000" dirty="0" err="1"/>
              <a:t>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dirty="0"/>
              <a:t>)</a:t>
            </a:r>
            <a:r>
              <a:rPr lang="en-GB" baseline="-25000" dirty="0" err="1"/>
              <a:t>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71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2B2248-888A-F94F-9A17-8F4AA9F8AF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7996570"/>
              </p:ext>
            </p:extLst>
          </p:nvPr>
        </p:nvGraphicFramePr>
        <p:xfrm>
          <a:off x="1203960" y="2377694"/>
          <a:ext cx="3248808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08">
                  <a:extLst>
                    <a:ext uri="{9D8B030D-6E8A-4147-A177-3AD203B41FA5}">
                      <a16:colId xmlns:a16="http://schemas.microsoft.com/office/drawing/2014/main" val="23619166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4774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1666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6769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876262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dirty="0">
                        <a:latin typeface="Sofia Pro Light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183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142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335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4154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l-GR" dirty="0">
                          <a:latin typeface="Sofia Pro Light" pitchFamily="2" charset="77"/>
                        </a:rPr>
                        <a:t>β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r>
                        <a:rPr lang="el-GR" dirty="0">
                          <a:latin typeface="Sofia Pro Light" pitchFamily="2" charset="77"/>
                        </a:rPr>
                        <a:t>α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3208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63F2F5-BB32-654A-A802-D59801475EFD}"/>
              </a:ext>
            </a:extLst>
          </p:cNvPr>
          <p:cNvSpPr txBox="1"/>
          <p:nvPr/>
        </p:nvSpPr>
        <p:spPr>
          <a:xfrm>
            <a:off x="717624" y="1655544"/>
            <a:ext cx="57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ofia Pro Light" pitchFamily="2" charset="77"/>
              </a:rPr>
              <a:t>Q</a:t>
            </a:r>
            <a:r>
              <a:rPr lang="en-GB" sz="3600" baseline="-25000" dirty="0">
                <a:latin typeface="Sofia Pro Light" pitchFamily="2" charset="77"/>
              </a:rPr>
              <a:t>HKY85 </a:t>
            </a:r>
            <a:r>
              <a:rPr lang="en-GB" sz="2000" dirty="0">
                <a:latin typeface="Sofia Pro Light" pitchFamily="2" charset="77"/>
              </a:rPr>
              <a:t>Hasegawa, </a:t>
            </a:r>
            <a:r>
              <a:rPr lang="en-GB" sz="2000" i="1" dirty="0">
                <a:latin typeface="Sofia Pro Light" pitchFamily="2" charset="77"/>
              </a:rPr>
              <a:t>et al.</a:t>
            </a:r>
            <a:endParaRPr lang="en-GB" sz="3600" i="1" dirty="0">
              <a:latin typeface="Sofia Pro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5A453-7191-4346-8E2C-0ACC29455BEC}"/>
              </a:ext>
            </a:extLst>
          </p:cNvPr>
          <p:cNvSpPr txBox="1"/>
          <p:nvPr/>
        </p:nvSpPr>
        <p:spPr>
          <a:xfrm>
            <a:off x="1019376" y="5807631"/>
            <a:ext cx="45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Diagonal entry ensures rows sum to 0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F5170ED-D52B-F847-B35D-C2C915D1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r>
              <a:rPr lang="en-GB" dirty="0"/>
              <a:t>Probability of substitution after time t with rate 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</a:t>
            </a:r>
            <a:r>
              <a:rPr lang="en-GB" baseline="-25000" dirty="0" err="1"/>
              <a:t>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dirty="0"/>
              <a:t>)</a:t>
            </a:r>
            <a:r>
              <a:rPr lang="en-GB" baseline="-25000" dirty="0" err="1"/>
              <a:t>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3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2B2248-888A-F94F-9A17-8F4AA9F8AF3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03960" y="2377694"/>
          <a:ext cx="3248808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08">
                  <a:extLst>
                    <a:ext uri="{9D8B030D-6E8A-4147-A177-3AD203B41FA5}">
                      <a16:colId xmlns:a16="http://schemas.microsoft.com/office/drawing/2014/main" val="23619166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4774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1666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6769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876262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dirty="0">
                        <a:latin typeface="Sofia Pro Light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183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r>
                        <a:rPr lang="en-GB" dirty="0">
                          <a:latin typeface="Sofia Pro Light" pitchFamily="2" charset="77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 err="1">
                          <a:latin typeface="Sofia Pro Light" pitchFamily="2" charset="77"/>
                        </a:rPr>
                        <a:t>G</a:t>
                      </a:r>
                      <a:r>
                        <a:rPr lang="en-GB" dirty="0" err="1">
                          <a:latin typeface="Sofia Pro Light" pitchFamily="2" charset="77"/>
                        </a:rPr>
                        <a:t>c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142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A</a:t>
                      </a:r>
                      <a:r>
                        <a:rPr lang="en-GB" dirty="0">
                          <a:latin typeface="Sofia Pro Light" pitchFamily="2" charset="77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r>
                        <a:rPr lang="en-GB" dirty="0">
                          <a:latin typeface="Sofia Pro Light" pitchFamily="2" charset="77"/>
                        </a:rPr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335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n-GB" dirty="0">
                          <a:latin typeface="Sofia Pro Light" pitchFamily="2" charset="7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n-GB" dirty="0">
                          <a:latin typeface="Sofia Pro Light" pitchFamily="2" charset="77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G</a:t>
                      </a:r>
                      <a:r>
                        <a:rPr lang="en-GB" baseline="0" dirty="0">
                          <a:latin typeface="Sofia Pro Light" pitchFamily="2" charset="77"/>
                        </a:rPr>
                        <a:t>f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4154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T</a:t>
                      </a:r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>
                          <a:latin typeface="Sofia Pro Light" pitchFamily="2" charset="77"/>
                        </a:rPr>
                        <a:t>C</a:t>
                      </a:r>
                      <a:r>
                        <a:rPr lang="en-GB" dirty="0">
                          <a:latin typeface="Sofia Pro Light" pitchFamily="2" charset="77"/>
                        </a:rPr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π</a:t>
                      </a:r>
                      <a:r>
                        <a:rPr lang="en-GB" baseline="-25000" dirty="0" err="1">
                          <a:latin typeface="Sofia Pro Light" pitchFamily="2" charset="77"/>
                        </a:rPr>
                        <a:t>A</a:t>
                      </a:r>
                      <a:r>
                        <a:rPr lang="en-GB" baseline="0" dirty="0" err="1">
                          <a:latin typeface="Sofia Pro Light" pitchFamily="2" charset="77"/>
                        </a:rPr>
                        <a:t>f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320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415661-9ADE-E642-9123-5DFD1D19D30B}"/>
              </a:ext>
            </a:extLst>
          </p:cNvPr>
          <p:cNvSpPr txBox="1"/>
          <p:nvPr/>
        </p:nvSpPr>
        <p:spPr>
          <a:xfrm>
            <a:off x="717624" y="1655544"/>
            <a:ext cx="57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ofia Pro Light" pitchFamily="2" charset="77"/>
              </a:rPr>
              <a:t>Q</a:t>
            </a:r>
            <a:r>
              <a:rPr lang="en-GB" sz="3600" baseline="-25000" dirty="0">
                <a:latin typeface="Sofia Pro Light" pitchFamily="2" charset="77"/>
              </a:rPr>
              <a:t>GTR </a:t>
            </a:r>
            <a:r>
              <a:rPr lang="en-GB" sz="2000" dirty="0">
                <a:latin typeface="Sofia Pro Light" pitchFamily="2" charset="77"/>
              </a:rPr>
              <a:t>General time reversible model</a:t>
            </a:r>
            <a:endParaRPr lang="en-GB" sz="3600" dirty="0">
              <a:latin typeface="Sofia Pro Ligh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22193-BE3C-EC4A-94B6-57102CBFE92C}"/>
              </a:ext>
            </a:extLst>
          </p:cNvPr>
          <p:cNvSpPr txBox="1"/>
          <p:nvPr/>
        </p:nvSpPr>
        <p:spPr>
          <a:xfrm>
            <a:off x="1019376" y="5807631"/>
            <a:ext cx="45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Diagonal entry ensures rows sum to 0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FDBB79-5571-3E4E-A4B9-D2A62770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r>
              <a:rPr lang="en-GB" dirty="0"/>
              <a:t>Probability of substitution after time t with rate 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</a:t>
            </a:r>
            <a:r>
              <a:rPr lang="en-GB" baseline="-25000" dirty="0" err="1"/>
              <a:t>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dirty="0"/>
              <a:t>)</a:t>
            </a:r>
            <a:r>
              <a:rPr lang="en-GB" baseline="-25000" dirty="0" err="1"/>
              <a:t>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74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E24380-7F38-4B48-8FBD-39ABAC4BBD57}"/>
              </a:ext>
            </a:extLst>
          </p:cNvPr>
          <p:cNvGrpSpPr/>
          <p:nvPr/>
        </p:nvGrpSpPr>
        <p:grpSpPr>
          <a:xfrm>
            <a:off x="4765639" y="4471595"/>
            <a:ext cx="2930534" cy="190052"/>
            <a:chOff x="4765639" y="4471595"/>
            <a:chExt cx="2930534" cy="1900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7F4F64-6421-1E4C-AD16-433D66BC1FED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8A759-EE81-AC4D-AFAF-8F54F748872A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3F414-AF25-264C-B7F5-EDC38844F23D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DF4C76-AA0B-B64F-A809-F2A0E1887D2C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BC652C-67A9-3848-8E52-9ED96B429F2A}"/>
              </a:ext>
            </a:extLst>
          </p:cNvPr>
          <p:cNvGrpSpPr/>
          <p:nvPr/>
        </p:nvGrpSpPr>
        <p:grpSpPr>
          <a:xfrm>
            <a:off x="5533684" y="3334056"/>
            <a:ext cx="2966807" cy="190052"/>
            <a:chOff x="5533684" y="3334056"/>
            <a:chExt cx="2966807" cy="190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540418-9259-184D-8A4B-245E25C1E6BB}"/>
                </a:ext>
              </a:extLst>
            </p:cNvPr>
            <p:cNvSpPr/>
            <p:nvPr/>
          </p:nvSpPr>
          <p:spPr>
            <a:xfrm>
              <a:off x="6281709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C146A1-B6BF-BB4A-9F4F-2011D9FE428B}"/>
                </a:ext>
              </a:extLst>
            </p:cNvPr>
            <p:cNvSpPr/>
            <p:nvPr/>
          </p:nvSpPr>
          <p:spPr>
            <a:xfrm>
              <a:off x="7012971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35834-2494-2043-AEBF-4BC1305B242B}"/>
                </a:ext>
              </a:extLst>
            </p:cNvPr>
            <p:cNvSpPr/>
            <p:nvPr/>
          </p:nvSpPr>
          <p:spPr>
            <a:xfrm>
              <a:off x="7744491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B3ACA7-FA24-4E42-91D6-8CA5EDBBFF5B}"/>
                </a:ext>
              </a:extLst>
            </p:cNvPr>
            <p:cNvSpPr/>
            <p:nvPr/>
          </p:nvSpPr>
          <p:spPr>
            <a:xfrm>
              <a:off x="5533684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43452-77BA-014A-B42E-1728CA9D296B}"/>
              </a:ext>
            </a:extLst>
          </p:cNvPr>
          <p:cNvGrpSpPr/>
          <p:nvPr/>
        </p:nvGrpSpPr>
        <p:grpSpPr>
          <a:xfrm>
            <a:off x="8841132" y="4025499"/>
            <a:ext cx="2930534" cy="190052"/>
            <a:chOff x="4765639" y="4471595"/>
            <a:chExt cx="2930534" cy="1900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0A3D14-7F32-DA49-BA27-26D70C87F68F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9BC97-80FE-4041-92F1-55EFC0A5C590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3DB11-F026-1D42-935B-7EE1AB0A56C2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A17B1A-1745-EC4F-B31A-D9918E3E56F2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F8C46E6-EE64-D84C-9574-EE7F45274E28}"/>
              </a:ext>
            </a:extLst>
          </p:cNvPr>
          <p:cNvSpPr txBox="1">
            <a:spLocks/>
          </p:cNvSpPr>
          <p:nvPr/>
        </p:nvSpPr>
        <p:spPr>
          <a:xfrm>
            <a:off x="748524" y="1765951"/>
            <a:ext cx="4521312" cy="325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Computes likelihood of tree + model parameters, given sequence data</a:t>
            </a:r>
          </a:p>
          <a:p>
            <a:pPr>
              <a:spcAft>
                <a:spcPts val="600"/>
              </a:spcAft>
            </a:pPr>
            <a:r>
              <a:rPr lang="en-GB" dirty="0"/>
              <a:t>Initialise conditional probabilities at leaves: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Prob</a:t>
            </a:r>
            <a:r>
              <a:rPr lang="en-GB" baseline="-25000" dirty="0" err="1"/>
              <a:t>i</a:t>
            </a:r>
            <a:r>
              <a:rPr lang="en-GB" dirty="0"/>
              <a:t> = 1 if </a:t>
            </a:r>
            <a:r>
              <a:rPr lang="en-GB" dirty="0" err="1"/>
              <a:t>i</a:t>
            </a:r>
            <a:r>
              <a:rPr lang="en-GB" dirty="0"/>
              <a:t> = base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dirty="0"/>
              <a:t>	          0 otherwise</a:t>
            </a:r>
          </a:p>
        </p:txBody>
      </p:sp>
    </p:spTree>
    <p:extLst>
      <p:ext uri="{BB962C8B-B14F-4D97-AF65-F5344CB8AC3E}">
        <p14:creationId xmlns:p14="http://schemas.microsoft.com/office/powerpoint/2010/main" val="5127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E24380-7F38-4B48-8FBD-39ABAC4BBD57}"/>
              </a:ext>
            </a:extLst>
          </p:cNvPr>
          <p:cNvGrpSpPr/>
          <p:nvPr/>
        </p:nvGrpSpPr>
        <p:grpSpPr>
          <a:xfrm>
            <a:off x="4765639" y="4471595"/>
            <a:ext cx="2930534" cy="190052"/>
            <a:chOff x="4765639" y="4471595"/>
            <a:chExt cx="2930534" cy="1900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7F4F64-6421-1E4C-AD16-433D66BC1FED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8A759-EE81-AC4D-AFAF-8F54F748872A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3F414-AF25-264C-B7F5-EDC38844F23D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DF4C76-AA0B-B64F-A809-F2A0E1887D2C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BC652C-67A9-3848-8E52-9ED96B429F2A}"/>
              </a:ext>
            </a:extLst>
          </p:cNvPr>
          <p:cNvGrpSpPr/>
          <p:nvPr/>
        </p:nvGrpSpPr>
        <p:grpSpPr>
          <a:xfrm>
            <a:off x="5533684" y="3334056"/>
            <a:ext cx="2966807" cy="190052"/>
            <a:chOff x="5533684" y="3334056"/>
            <a:chExt cx="2966807" cy="190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540418-9259-184D-8A4B-245E25C1E6BB}"/>
                </a:ext>
              </a:extLst>
            </p:cNvPr>
            <p:cNvSpPr/>
            <p:nvPr/>
          </p:nvSpPr>
          <p:spPr>
            <a:xfrm>
              <a:off x="6281709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C146A1-B6BF-BB4A-9F4F-2011D9FE428B}"/>
                </a:ext>
              </a:extLst>
            </p:cNvPr>
            <p:cNvSpPr/>
            <p:nvPr/>
          </p:nvSpPr>
          <p:spPr>
            <a:xfrm>
              <a:off x="7012971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35834-2494-2043-AEBF-4BC1305B242B}"/>
                </a:ext>
              </a:extLst>
            </p:cNvPr>
            <p:cNvSpPr/>
            <p:nvPr/>
          </p:nvSpPr>
          <p:spPr>
            <a:xfrm>
              <a:off x="7744491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B3ACA7-FA24-4E42-91D6-8CA5EDBBFF5B}"/>
                </a:ext>
              </a:extLst>
            </p:cNvPr>
            <p:cNvSpPr/>
            <p:nvPr/>
          </p:nvSpPr>
          <p:spPr>
            <a:xfrm>
              <a:off x="5533684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43452-77BA-014A-B42E-1728CA9D296B}"/>
              </a:ext>
            </a:extLst>
          </p:cNvPr>
          <p:cNvGrpSpPr/>
          <p:nvPr/>
        </p:nvGrpSpPr>
        <p:grpSpPr>
          <a:xfrm>
            <a:off x="8841132" y="4025499"/>
            <a:ext cx="2930534" cy="190052"/>
            <a:chOff x="4765639" y="4471595"/>
            <a:chExt cx="2930534" cy="1900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0A3D14-7F32-DA49-BA27-26D70C87F68F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9BC97-80FE-4041-92F1-55EFC0A5C590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3DB11-F026-1D42-935B-7EE1AB0A56C2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A17B1A-1745-EC4F-B31A-D9918E3E56F2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</p:spTree>
    <p:extLst>
      <p:ext uri="{BB962C8B-B14F-4D97-AF65-F5344CB8AC3E}">
        <p14:creationId xmlns:p14="http://schemas.microsoft.com/office/powerpoint/2010/main" val="124048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E24380-7F38-4B48-8FBD-39ABAC4BBD57}"/>
              </a:ext>
            </a:extLst>
          </p:cNvPr>
          <p:cNvGrpSpPr/>
          <p:nvPr/>
        </p:nvGrpSpPr>
        <p:grpSpPr>
          <a:xfrm>
            <a:off x="4765639" y="4471595"/>
            <a:ext cx="2930534" cy="190052"/>
            <a:chOff x="4765639" y="4471595"/>
            <a:chExt cx="2930534" cy="1900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7F4F64-6421-1E4C-AD16-433D66BC1FED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8A759-EE81-AC4D-AFAF-8F54F748872A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83F414-AF25-264C-B7F5-EDC38844F23D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DF4C76-AA0B-B64F-A809-F2A0E1887D2C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BC652C-67A9-3848-8E52-9ED96B429F2A}"/>
              </a:ext>
            </a:extLst>
          </p:cNvPr>
          <p:cNvGrpSpPr/>
          <p:nvPr/>
        </p:nvGrpSpPr>
        <p:grpSpPr>
          <a:xfrm>
            <a:off x="5533684" y="3334056"/>
            <a:ext cx="2966807" cy="190052"/>
            <a:chOff x="5533684" y="3334056"/>
            <a:chExt cx="2966807" cy="190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540418-9259-184D-8A4B-245E25C1E6BB}"/>
                </a:ext>
              </a:extLst>
            </p:cNvPr>
            <p:cNvSpPr/>
            <p:nvPr/>
          </p:nvSpPr>
          <p:spPr>
            <a:xfrm>
              <a:off x="6281709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C146A1-B6BF-BB4A-9F4F-2011D9FE428B}"/>
                </a:ext>
              </a:extLst>
            </p:cNvPr>
            <p:cNvSpPr/>
            <p:nvPr/>
          </p:nvSpPr>
          <p:spPr>
            <a:xfrm>
              <a:off x="7012971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35834-2494-2043-AEBF-4BC1305B242B}"/>
                </a:ext>
              </a:extLst>
            </p:cNvPr>
            <p:cNvSpPr/>
            <p:nvPr/>
          </p:nvSpPr>
          <p:spPr>
            <a:xfrm>
              <a:off x="7744491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B3ACA7-FA24-4E42-91D6-8CA5EDBBFF5B}"/>
                </a:ext>
              </a:extLst>
            </p:cNvPr>
            <p:cNvSpPr/>
            <p:nvPr/>
          </p:nvSpPr>
          <p:spPr>
            <a:xfrm>
              <a:off x="5533684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43452-77BA-014A-B42E-1728CA9D296B}"/>
              </a:ext>
            </a:extLst>
          </p:cNvPr>
          <p:cNvGrpSpPr/>
          <p:nvPr/>
        </p:nvGrpSpPr>
        <p:grpSpPr>
          <a:xfrm>
            <a:off x="8841132" y="4025499"/>
            <a:ext cx="2930534" cy="190052"/>
            <a:chOff x="4765639" y="4471595"/>
            <a:chExt cx="2930534" cy="1900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0A3D14-7F32-DA49-BA27-26D70C87F68F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9BC97-80FE-4041-92F1-55EFC0A5C590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3DB11-F026-1D42-935B-7EE1AB0A56C2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A17B1A-1745-EC4F-B31A-D9918E3E56F2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</p:spTree>
    <p:extLst>
      <p:ext uri="{BB962C8B-B14F-4D97-AF65-F5344CB8AC3E}">
        <p14:creationId xmlns:p14="http://schemas.microsoft.com/office/powerpoint/2010/main" val="241091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BC652C-67A9-3848-8E52-9ED96B429F2A}"/>
              </a:ext>
            </a:extLst>
          </p:cNvPr>
          <p:cNvGrpSpPr/>
          <p:nvPr/>
        </p:nvGrpSpPr>
        <p:grpSpPr>
          <a:xfrm>
            <a:off x="5533684" y="3334056"/>
            <a:ext cx="2966807" cy="190052"/>
            <a:chOff x="5533684" y="3334056"/>
            <a:chExt cx="2966807" cy="190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540418-9259-184D-8A4B-245E25C1E6BB}"/>
                </a:ext>
              </a:extLst>
            </p:cNvPr>
            <p:cNvSpPr/>
            <p:nvPr/>
          </p:nvSpPr>
          <p:spPr>
            <a:xfrm>
              <a:off x="6281709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C146A1-B6BF-BB4A-9F4F-2011D9FE428B}"/>
                </a:ext>
              </a:extLst>
            </p:cNvPr>
            <p:cNvSpPr/>
            <p:nvPr/>
          </p:nvSpPr>
          <p:spPr>
            <a:xfrm>
              <a:off x="7012971" y="3334056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35834-2494-2043-AEBF-4BC1305B242B}"/>
                </a:ext>
              </a:extLst>
            </p:cNvPr>
            <p:cNvSpPr/>
            <p:nvPr/>
          </p:nvSpPr>
          <p:spPr>
            <a:xfrm>
              <a:off x="7744491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B3ACA7-FA24-4E42-91D6-8CA5EDBBFF5B}"/>
                </a:ext>
              </a:extLst>
            </p:cNvPr>
            <p:cNvSpPr/>
            <p:nvPr/>
          </p:nvSpPr>
          <p:spPr>
            <a:xfrm>
              <a:off x="5533684" y="3334056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43452-77BA-014A-B42E-1728CA9D296B}"/>
              </a:ext>
            </a:extLst>
          </p:cNvPr>
          <p:cNvGrpSpPr/>
          <p:nvPr/>
        </p:nvGrpSpPr>
        <p:grpSpPr>
          <a:xfrm>
            <a:off x="8841132" y="4025499"/>
            <a:ext cx="2930534" cy="190052"/>
            <a:chOff x="4765639" y="4471595"/>
            <a:chExt cx="2930534" cy="1900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0A3D14-7F32-DA49-BA27-26D70C87F68F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9BC97-80FE-4041-92F1-55EFC0A5C590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3DB11-F026-1D42-935B-7EE1AB0A56C2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A17B1A-1745-EC4F-B31A-D9918E3E56F2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</p:spTree>
    <p:extLst>
      <p:ext uri="{BB962C8B-B14F-4D97-AF65-F5344CB8AC3E}">
        <p14:creationId xmlns:p14="http://schemas.microsoft.com/office/powerpoint/2010/main" val="5085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943452-77BA-014A-B42E-1728CA9D296B}"/>
              </a:ext>
            </a:extLst>
          </p:cNvPr>
          <p:cNvGrpSpPr/>
          <p:nvPr/>
        </p:nvGrpSpPr>
        <p:grpSpPr>
          <a:xfrm>
            <a:off x="8841132" y="4025499"/>
            <a:ext cx="2930534" cy="190052"/>
            <a:chOff x="4765639" y="4471595"/>
            <a:chExt cx="2930534" cy="19005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0A3D14-7F32-DA49-BA27-26D70C87F68F}"/>
                </a:ext>
              </a:extLst>
            </p:cNvPr>
            <p:cNvSpPr/>
            <p:nvPr/>
          </p:nvSpPr>
          <p:spPr>
            <a:xfrm>
              <a:off x="476563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9BC97-80FE-4041-92F1-55EFC0A5C590}"/>
                </a:ext>
              </a:extLst>
            </p:cNvPr>
            <p:cNvSpPr/>
            <p:nvPr/>
          </p:nvSpPr>
          <p:spPr>
            <a:xfrm>
              <a:off x="549715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23DB11-F026-1D42-935B-7EE1AB0A56C2}"/>
                </a:ext>
              </a:extLst>
            </p:cNvPr>
            <p:cNvSpPr/>
            <p:nvPr/>
          </p:nvSpPr>
          <p:spPr>
            <a:xfrm>
              <a:off x="6228679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A17B1A-1745-EC4F-B31A-D9918E3E56F2}"/>
                </a:ext>
              </a:extLst>
            </p:cNvPr>
            <p:cNvSpPr/>
            <p:nvPr/>
          </p:nvSpPr>
          <p:spPr>
            <a:xfrm>
              <a:off x="6964653" y="4471595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</p:spTree>
    <p:extLst>
      <p:ext uri="{BB962C8B-B14F-4D97-AF65-F5344CB8AC3E}">
        <p14:creationId xmlns:p14="http://schemas.microsoft.com/office/powerpoint/2010/main" val="233476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E8BE5-4555-8140-B7C1-2AB9E78ED176}"/>
              </a:ext>
            </a:extLst>
          </p:cNvPr>
          <p:cNvGrpSpPr/>
          <p:nvPr/>
        </p:nvGrpSpPr>
        <p:grpSpPr>
          <a:xfrm>
            <a:off x="6570196" y="2249887"/>
            <a:ext cx="2936092" cy="190052"/>
            <a:chOff x="6570196" y="2249887"/>
            <a:chExt cx="2936092" cy="1900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35AA14-2FE4-9D48-9D95-FFBE4B86358E}"/>
                </a:ext>
              </a:extLst>
            </p:cNvPr>
            <p:cNvSpPr/>
            <p:nvPr/>
          </p:nvSpPr>
          <p:spPr>
            <a:xfrm>
              <a:off x="6570196" y="2249887"/>
              <a:ext cx="75600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CD4174-6DE7-DF42-8CE7-70BB6D9CA226}"/>
                </a:ext>
              </a:extLst>
            </p:cNvPr>
            <p:cNvSpPr/>
            <p:nvPr/>
          </p:nvSpPr>
          <p:spPr>
            <a:xfrm>
              <a:off x="731086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8C787B-F3B3-E548-8779-D0348F6B632B}"/>
                </a:ext>
              </a:extLst>
            </p:cNvPr>
            <p:cNvSpPr/>
            <p:nvPr/>
          </p:nvSpPr>
          <p:spPr>
            <a:xfrm>
              <a:off x="8042380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615039-AE08-D04B-AC08-29FC8A783979}"/>
                </a:ext>
              </a:extLst>
            </p:cNvPr>
            <p:cNvSpPr/>
            <p:nvPr/>
          </p:nvSpPr>
          <p:spPr>
            <a:xfrm>
              <a:off x="8774768" y="2249887"/>
              <a:ext cx="731520" cy="190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</p:spTree>
    <p:extLst>
      <p:ext uri="{BB962C8B-B14F-4D97-AF65-F5344CB8AC3E}">
        <p14:creationId xmlns:p14="http://schemas.microsoft.com/office/powerpoint/2010/main" val="3286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6CCA-346D-E040-9602-ABF601A6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6AC5-4990-9648-AE46-0A9EC037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Recap Likelihood vs. Probability</a:t>
            </a:r>
          </a:p>
          <a:p>
            <a:r>
              <a:rPr lang="en-GB" dirty="0"/>
              <a:t>Recap Phylogenetic Likelihood</a:t>
            </a:r>
          </a:p>
          <a:p>
            <a:pPr lvl="1"/>
            <a:r>
              <a:rPr lang="en-GB" dirty="0"/>
              <a:t>substitution models</a:t>
            </a:r>
          </a:p>
          <a:p>
            <a:pPr lvl="1"/>
            <a:r>
              <a:rPr lang="en-GB" dirty="0"/>
              <a:t>pruning algorithm</a:t>
            </a:r>
          </a:p>
          <a:p>
            <a:pPr lvl="1"/>
            <a:r>
              <a:rPr lang="en-GB" dirty="0"/>
              <a:t>rate variation among sites</a:t>
            </a:r>
          </a:p>
          <a:p>
            <a:pPr lvl="1"/>
            <a:r>
              <a:rPr lang="en-GB" dirty="0"/>
              <a:t>ascertainment bias correction</a:t>
            </a:r>
          </a:p>
          <a:p>
            <a:r>
              <a:rPr lang="en-GB" dirty="0"/>
              <a:t>Model selection</a:t>
            </a:r>
          </a:p>
          <a:p>
            <a:pPr lvl="1"/>
            <a:r>
              <a:rPr lang="en-GB" dirty="0"/>
              <a:t>bias-variance trade-off</a:t>
            </a:r>
          </a:p>
          <a:p>
            <a:pPr lvl="1"/>
            <a:r>
              <a:rPr lang="en-GB" dirty="0"/>
              <a:t>Likelihood ratio tests</a:t>
            </a:r>
          </a:p>
          <a:p>
            <a:pPr lvl="1"/>
            <a:r>
              <a:rPr lang="en-GB" dirty="0"/>
              <a:t>Information Criteria</a:t>
            </a:r>
          </a:p>
          <a:p>
            <a:r>
              <a:rPr lang="en-GB" dirty="0" err="1"/>
              <a:t>Practicals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</p:spTree>
    <p:extLst>
      <p:ext uri="{BB962C8B-B14F-4D97-AF65-F5344CB8AC3E}">
        <p14:creationId xmlns:p14="http://schemas.microsoft.com/office/powerpoint/2010/main" val="103554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136-4FA1-A74A-B10B-14264AA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821CB-90F9-1C48-888D-B15D48D05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9240" y="4872960"/>
            <a:ext cx="3068320" cy="7670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8F62C-0C8D-AE46-AB1B-E8A9393F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81057" y="1809946"/>
            <a:ext cx="7323476" cy="4225694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912303A-E947-B645-A9F8-CD83B7E9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5619601"/>
            <a:ext cx="30734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47B1-6640-7946-A620-F67938C15E73}"/>
              </a:ext>
            </a:extLst>
          </p:cNvPr>
          <p:cNvSpPr txBox="1"/>
          <p:nvPr/>
        </p:nvSpPr>
        <p:spPr>
          <a:xfrm>
            <a:off x="6770541" y="2567825"/>
            <a:ext cx="540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EDFF3-E633-DD4E-8DC2-E12EA3E0698E}"/>
              </a:ext>
            </a:extLst>
          </p:cNvPr>
          <p:cNvSpPr txBox="1"/>
          <p:nvPr/>
        </p:nvSpPr>
        <p:spPr>
          <a:xfrm>
            <a:off x="5241318" y="4969652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B16B7-96C7-D64F-A640-059385126002}"/>
              </a:ext>
            </a:extLst>
          </p:cNvPr>
          <p:cNvSpPr txBox="1"/>
          <p:nvPr/>
        </p:nvSpPr>
        <p:spPr>
          <a:xfrm>
            <a:off x="6733224" y="4957473"/>
            <a:ext cx="537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1B19-90BD-104D-9055-CFD1C90E6035}"/>
              </a:ext>
            </a:extLst>
          </p:cNvPr>
          <p:cNvSpPr txBox="1"/>
          <p:nvPr/>
        </p:nvSpPr>
        <p:spPr>
          <a:xfrm>
            <a:off x="8278755" y="4624678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B24B6-1850-C54E-B8B9-A08DDC9ADADC}"/>
              </a:ext>
            </a:extLst>
          </p:cNvPr>
          <p:cNvSpPr txBox="1"/>
          <p:nvPr/>
        </p:nvSpPr>
        <p:spPr>
          <a:xfrm>
            <a:off x="9393717" y="4801696"/>
            <a:ext cx="55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24546-9101-D64D-93F9-60D18A52504A}"/>
              </a:ext>
            </a:extLst>
          </p:cNvPr>
          <p:cNvSpPr txBox="1"/>
          <p:nvPr/>
        </p:nvSpPr>
        <p:spPr>
          <a:xfrm>
            <a:off x="10778000" y="4829976"/>
            <a:ext cx="490957" cy="3449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F6977-7952-5141-8C29-002D06185830}"/>
              </a:ext>
            </a:extLst>
          </p:cNvPr>
          <p:cNvSpPr txBox="1"/>
          <p:nvPr/>
        </p:nvSpPr>
        <p:spPr>
          <a:xfrm>
            <a:off x="5986020" y="3629882"/>
            <a:ext cx="5482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164ED-ADAE-3B4E-95D6-9BAB0865CAD9}"/>
              </a:ext>
            </a:extLst>
          </p:cNvPr>
          <p:cNvSpPr txBox="1"/>
          <p:nvPr/>
        </p:nvSpPr>
        <p:spPr>
          <a:xfrm>
            <a:off x="9393717" y="2862625"/>
            <a:ext cx="488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0.1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762C04D-C772-A94C-A858-6E3B5E2EDB70}"/>
              </a:ext>
            </a:extLst>
          </p:cNvPr>
          <p:cNvSpPr txBox="1">
            <a:spLocks/>
          </p:cNvSpPr>
          <p:nvPr/>
        </p:nvSpPr>
        <p:spPr>
          <a:xfrm>
            <a:off x="414780" y="2057400"/>
            <a:ext cx="4521312" cy="32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ofia Pro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Postorder</a:t>
            </a:r>
            <a:r>
              <a:rPr lang="en-GB" dirty="0"/>
              <a:t> traversal:</a:t>
            </a:r>
          </a:p>
          <a:p>
            <a:pPr lvl="1"/>
            <a:r>
              <a:rPr lang="en-GB" dirty="0"/>
              <a:t>Visit </a:t>
            </a:r>
            <a:r>
              <a:rPr lang="en-GB" dirty="0" err="1"/>
              <a:t>descendents</a:t>
            </a:r>
            <a:r>
              <a:rPr lang="en-GB" dirty="0"/>
              <a:t> before ancestors</a:t>
            </a:r>
          </a:p>
          <a:p>
            <a:pPr lvl="1"/>
            <a:endParaRPr lang="en-GB" dirty="0"/>
          </a:p>
          <a:p>
            <a:r>
              <a:rPr lang="en-GB" dirty="0"/>
              <a:t>Inner conditionals: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</a:t>
            </a:r>
            <a:r>
              <a:rPr lang="en-GB" sz="2400" b="1" dirty="0"/>
              <a:t>[P</a:t>
            </a:r>
            <a:r>
              <a:rPr lang="en-GB" sz="2400" dirty="0"/>
              <a:t>(t</a:t>
            </a:r>
            <a:r>
              <a:rPr lang="en-GB" sz="2400" baseline="-25000" dirty="0"/>
              <a:t>a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(a)</a:t>
            </a:r>
            <a:r>
              <a:rPr lang="en-GB" sz="2400" b="1" dirty="0"/>
              <a:t>]</a:t>
            </a:r>
            <a:r>
              <a:rPr lang="en-GB" sz="2400" dirty="0"/>
              <a:t> ⊗ </a:t>
            </a:r>
            <a:r>
              <a:rPr lang="en-GB" sz="2400" b="1" dirty="0"/>
              <a:t>[P</a:t>
            </a:r>
            <a:r>
              <a:rPr lang="en-GB" sz="2400" dirty="0"/>
              <a:t>(</a:t>
            </a:r>
            <a:r>
              <a:rPr lang="en-GB" sz="2400" dirty="0" err="1"/>
              <a:t>t</a:t>
            </a:r>
            <a:r>
              <a:rPr lang="en-GB" sz="2400" baseline="-25000" dirty="0" err="1"/>
              <a:t>b</a:t>
            </a:r>
            <a:r>
              <a:rPr lang="en-GB" sz="2400" dirty="0"/>
              <a:t>) × </a:t>
            </a:r>
            <a:r>
              <a:rPr lang="en-GB" sz="2400" b="1" dirty="0"/>
              <a:t>L</a:t>
            </a:r>
            <a:r>
              <a:rPr lang="en-GB" sz="2400" dirty="0"/>
              <a:t>(b)</a:t>
            </a:r>
            <a:r>
              <a:rPr lang="en-GB" sz="2400" b="1" dirty="0"/>
              <a:t>]</a:t>
            </a: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A4A92-4D69-D046-8152-EBADFBA66D54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Yang, 2014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0D04E-36C8-6549-8D18-CBE246136C87}"/>
              </a:ext>
            </a:extLst>
          </p:cNvPr>
          <p:cNvSpPr txBox="1"/>
          <p:nvPr/>
        </p:nvSpPr>
        <p:spPr>
          <a:xfrm>
            <a:off x="352926" y="6245136"/>
            <a:ext cx="563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× : Matrix multiplication (dot product)</a:t>
            </a:r>
          </a:p>
          <a:p>
            <a:r>
              <a:rPr lang="en-GB" dirty="0">
                <a:latin typeface="Sofia Pro Light" pitchFamily="2" charset="77"/>
              </a:rPr>
              <a:t>⊗: Elementwise multiplication (Hadamard product)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5923F-CDA6-3042-B90B-B99407A1501B}"/>
              </a:ext>
            </a:extLst>
          </p:cNvPr>
          <p:cNvSpPr txBox="1"/>
          <p:nvPr/>
        </p:nvSpPr>
        <p:spPr>
          <a:xfrm>
            <a:off x="750807" y="4661875"/>
            <a:ext cx="302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ofia Pro Light" pitchFamily="2" charset="77"/>
              </a:rPr>
              <a:t>Model = K80(</a:t>
            </a:r>
            <a:r>
              <a:rPr lang="el-GR" sz="1400" dirty="0">
                <a:latin typeface="Sofia Pro Light" pitchFamily="2" charset="77"/>
              </a:rPr>
              <a:t>α</a:t>
            </a:r>
            <a:r>
              <a:rPr lang="en-GB" sz="1400" dirty="0">
                <a:latin typeface="Sofia Pro Light" pitchFamily="2" charset="77"/>
              </a:rPr>
              <a:t>:2; </a:t>
            </a:r>
            <a:r>
              <a:rPr lang="el-GR" sz="1400" dirty="0">
                <a:latin typeface="Sofia Pro Light" pitchFamily="2" charset="77"/>
              </a:rPr>
              <a:t>β</a:t>
            </a:r>
            <a:r>
              <a:rPr lang="en-GB" sz="1400" dirty="0">
                <a:latin typeface="Sofia Pro Light" pitchFamily="2" charset="77"/>
              </a:rPr>
              <a:t>:1)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2BC4B-5323-D149-97D2-AF259190BDD3}"/>
              </a:ext>
            </a:extLst>
          </p:cNvPr>
          <p:cNvSpPr txBox="1"/>
          <p:nvPr/>
        </p:nvSpPr>
        <p:spPr>
          <a:xfrm>
            <a:off x="6538758" y="1768420"/>
            <a:ext cx="43645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Sofia Pro Light" pitchFamily="2" charset="77"/>
              </a:rPr>
              <a:t>logLik</a:t>
            </a:r>
            <a:r>
              <a:rPr lang="en-GB" sz="2400" dirty="0">
                <a:latin typeface="Sofia Pro Light" pitchFamily="2" charset="77"/>
              </a:rPr>
              <a:t> = log(</a:t>
            </a:r>
            <a:r>
              <a:rPr lang="en-GB" sz="2400" b="1" dirty="0">
                <a:latin typeface="Sofia Pro Light" pitchFamily="2" charset="77"/>
              </a:rPr>
              <a:t>π</a:t>
            </a:r>
            <a:r>
              <a:rPr lang="en-GB" sz="2400" dirty="0">
                <a:latin typeface="Sofia Pro Light" pitchFamily="2" charset="77"/>
              </a:rPr>
              <a:t> × </a:t>
            </a:r>
            <a:r>
              <a:rPr lang="en-GB" sz="2400" b="1" dirty="0">
                <a:latin typeface="Sofia Pro Light" pitchFamily="2" charset="77"/>
              </a:rPr>
              <a:t>L</a:t>
            </a:r>
            <a:r>
              <a:rPr lang="en-GB" sz="2400" dirty="0">
                <a:latin typeface="Sofia Pro Light" pitchFamily="2" charset="77"/>
              </a:rPr>
              <a:t>(0)) = -7.582</a:t>
            </a:r>
          </a:p>
        </p:txBody>
      </p:sp>
    </p:spTree>
    <p:extLst>
      <p:ext uri="{BB962C8B-B14F-4D97-AF65-F5344CB8AC3E}">
        <p14:creationId xmlns:p14="http://schemas.microsoft.com/office/powerpoint/2010/main" val="208763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E9A4-A599-AC40-A7D3-079C4990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of Rate Heterogeneity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1C8850-8AB7-8E45-9A2A-AB1BE029EB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499370" cy="26712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961769-FD3F-0D4E-9AA9-412EBD02C088}"/>
              </a:ext>
            </a:extLst>
          </p:cNvPr>
          <p:cNvSpPr txBox="1"/>
          <p:nvPr/>
        </p:nvSpPr>
        <p:spPr>
          <a:xfrm>
            <a:off x="838200" y="4652211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ofia Pro Light" pitchFamily="2" charset="77"/>
              </a:rPr>
              <a:t>Sites do not all evolve at the same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fia Pro Light" pitchFamily="2" charset="77"/>
              </a:rPr>
              <a:t>Selective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fia Pro Light" pitchFamily="2" charset="77"/>
              </a:rPr>
              <a:t>Chemical properties (e.g. CG → TG at methylated CpG)</a:t>
            </a:r>
          </a:p>
        </p:txBody>
      </p:sp>
    </p:spTree>
    <p:extLst>
      <p:ext uri="{BB962C8B-B14F-4D97-AF65-F5344CB8AC3E}">
        <p14:creationId xmlns:p14="http://schemas.microsoft.com/office/powerpoint/2010/main" val="757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32B-AD26-A346-A21A-F462D453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of Rate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2ABB-B4B9-2340-8B67-FEB234F6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66347" cy="4351338"/>
          </a:xfrm>
        </p:spPr>
        <p:txBody>
          <a:bodyPr/>
          <a:lstStyle/>
          <a:p>
            <a:r>
              <a:rPr lang="en-GB" dirty="0"/>
              <a:t>Gamma Distributed Rates (+G)</a:t>
            </a:r>
          </a:p>
          <a:p>
            <a:endParaRPr lang="en-GB" dirty="0"/>
          </a:p>
          <a:p>
            <a:r>
              <a:rPr lang="en-GB" dirty="0"/>
              <a:t>Method</a:t>
            </a:r>
          </a:p>
          <a:p>
            <a:pPr lvl="1"/>
            <a:r>
              <a:rPr lang="en-GB" dirty="0"/>
              <a:t>Compute tree likelihood for </a:t>
            </a:r>
            <a:r>
              <a:rPr lang="en-GB" i="1" dirty="0"/>
              <a:t>n</a:t>
            </a:r>
            <a:r>
              <a:rPr lang="en-GB" dirty="0"/>
              <a:t> discrete rate categories (e.g. </a:t>
            </a:r>
            <a:r>
              <a:rPr lang="en-GB" i="1" dirty="0"/>
              <a:t>n</a:t>
            </a:r>
            <a:r>
              <a:rPr lang="en-GB" dirty="0"/>
              <a:t>=4)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Pij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baseline="-25000" dirty="0" err="1"/>
              <a:t>n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Likelihood at root is weighted average of </a:t>
            </a:r>
            <a:r>
              <a:rPr lang="en-GB" i="1" dirty="0"/>
              <a:t>n</a:t>
            </a:r>
            <a:r>
              <a:rPr lang="en-GB" dirty="0"/>
              <a:t> likelihoods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47C3D-C05F-AB41-877B-96059DEFE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127" y="1584995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210742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32B-AD26-A346-A21A-F462D453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of Rate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2ABB-B4B9-2340-8B67-FEB234F6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66347" cy="4351338"/>
          </a:xfrm>
        </p:spPr>
        <p:txBody>
          <a:bodyPr/>
          <a:lstStyle/>
          <a:p>
            <a:r>
              <a:rPr lang="en-GB" dirty="0"/>
              <a:t>Gamma Distributed Rates (+G)</a:t>
            </a:r>
          </a:p>
          <a:p>
            <a:endParaRPr lang="en-GB" dirty="0"/>
          </a:p>
          <a:p>
            <a:r>
              <a:rPr lang="en-GB" dirty="0"/>
              <a:t>Method</a:t>
            </a:r>
          </a:p>
          <a:p>
            <a:pPr lvl="1"/>
            <a:r>
              <a:rPr lang="en-GB" dirty="0"/>
              <a:t>Compute tree likelihood for </a:t>
            </a:r>
            <a:r>
              <a:rPr lang="en-GB" i="1" dirty="0"/>
              <a:t>n</a:t>
            </a:r>
            <a:r>
              <a:rPr lang="en-GB" dirty="0"/>
              <a:t> discrete rate categories (e.g. </a:t>
            </a:r>
            <a:r>
              <a:rPr lang="en-GB" i="1" dirty="0"/>
              <a:t>n</a:t>
            </a:r>
            <a:r>
              <a:rPr lang="en-GB" dirty="0"/>
              <a:t>=4)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Pij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baseline="-25000" dirty="0" err="1"/>
              <a:t>n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Likelihood at root is weighted average of </a:t>
            </a:r>
            <a:r>
              <a:rPr lang="en-GB" i="1" dirty="0"/>
              <a:t>n</a:t>
            </a:r>
            <a:r>
              <a:rPr lang="en-GB" dirty="0"/>
              <a:t> likelihoods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47C3D-C05F-AB41-877B-96059DEFE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127" y="1584995"/>
            <a:ext cx="5181600" cy="2590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C7150-8B26-9542-9708-B4889EF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27" y="4201832"/>
            <a:ext cx="5184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467-FB9D-AD43-96D5-77CCE4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of Rate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0A06-F1DD-6A49-9858-1CB56343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46895" cy="4351338"/>
          </a:xfrm>
        </p:spPr>
        <p:txBody>
          <a:bodyPr/>
          <a:lstStyle/>
          <a:p>
            <a:r>
              <a:rPr lang="en-GB" dirty="0"/>
              <a:t>Invariant Sites Model (+I)</a:t>
            </a:r>
          </a:p>
          <a:p>
            <a:r>
              <a:rPr lang="en-GB" dirty="0"/>
              <a:t>Estimate proportion of invariant sites: p</a:t>
            </a:r>
            <a:r>
              <a:rPr lang="en-GB" baseline="-25000" dirty="0"/>
              <a:t>0</a:t>
            </a:r>
          </a:p>
          <a:p>
            <a:r>
              <a:rPr lang="en-GB" dirty="0"/>
              <a:t>Two rate categories: r</a:t>
            </a:r>
            <a:r>
              <a:rPr lang="en-GB" baseline="-25000" dirty="0"/>
              <a:t>0</a:t>
            </a:r>
            <a:r>
              <a:rPr lang="en-GB" dirty="0"/>
              <a:t> = 0, r</a:t>
            </a:r>
            <a:r>
              <a:rPr lang="en-GB" baseline="-25000" dirty="0"/>
              <a:t>1</a:t>
            </a:r>
            <a:r>
              <a:rPr lang="en-GB" dirty="0"/>
              <a:t> = 1 / (1 - p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r>
              <a:rPr lang="en-GB" dirty="0"/>
              <a:t>Site likelihoods:</a:t>
            </a:r>
          </a:p>
          <a:p>
            <a:pPr marL="0" indent="0">
              <a:buNone/>
            </a:pPr>
            <a:r>
              <a:rPr lang="en-GB" dirty="0"/>
              <a:t>	(1-p</a:t>
            </a:r>
            <a:r>
              <a:rPr lang="en-GB" baseline="-25000" dirty="0"/>
              <a:t>0</a:t>
            </a:r>
            <a:r>
              <a:rPr lang="en-GB" dirty="0"/>
              <a:t>) × L(r</a:t>
            </a:r>
            <a:r>
              <a:rPr lang="en-GB" baseline="-25000" dirty="0"/>
              <a:t>1</a:t>
            </a:r>
            <a:r>
              <a:rPr lang="en-GB" dirty="0"/>
              <a:t> | site) if site is variable</a:t>
            </a:r>
          </a:p>
          <a:p>
            <a:pPr marL="0" indent="0">
              <a:buNone/>
            </a:pPr>
            <a:r>
              <a:rPr lang="en-GB" dirty="0"/>
              <a:t>	p</a:t>
            </a:r>
            <a:r>
              <a:rPr lang="en-GB" baseline="-25000" dirty="0"/>
              <a:t>0</a:t>
            </a:r>
            <a:r>
              <a:rPr lang="en-GB" dirty="0"/>
              <a:t> + (1-p</a:t>
            </a:r>
            <a:r>
              <a:rPr lang="en-GB" baseline="-25000" dirty="0"/>
              <a:t>0</a:t>
            </a:r>
            <a:r>
              <a:rPr lang="en-GB" dirty="0"/>
              <a:t>) × L(r</a:t>
            </a:r>
            <a:r>
              <a:rPr lang="en-GB" baseline="-25000" dirty="0"/>
              <a:t>1</a:t>
            </a:r>
            <a:r>
              <a:rPr lang="en-GB" dirty="0"/>
              <a:t> | site) if site is invariant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43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B888-24A6-6341-9C49-E92319C9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Ascertainment Bias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2DAD-90F8-7044-9FCD-6F56C801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threw away all our invariant sites!</a:t>
            </a:r>
          </a:p>
          <a:p>
            <a:pPr lvl="1"/>
            <a:r>
              <a:rPr lang="en-GB" dirty="0"/>
              <a:t>Restriction enzyme digest sites</a:t>
            </a:r>
          </a:p>
          <a:p>
            <a:pPr lvl="1"/>
            <a:r>
              <a:rPr lang="en-GB" dirty="0"/>
              <a:t>Morphological characters</a:t>
            </a:r>
          </a:p>
          <a:p>
            <a:pPr lvl="1"/>
            <a:r>
              <a:rPr lang="en-GB" dirty="0"/>
              <a:t>SNPs called from Whole Genome Sequencing</a:t>
            </a:r>
          </a:p>
          <a:p>
            <a:pPr lvl="1"/>
            <a:endParaRPr lang="en-GB" dirty="0"/>
          </a:p>
          <a:p>
            <a:r>
              <a:rPr lang="en-GB" dirty="0"/>
              <a:t>So what?</a:t>
            </a:r>
          </a:p>
          <a:p>
            <a:pPr lvl="1"/>
            <a:r>
              <a:rPr lang="en-GB" dirty="0"/>
              <a:t>Data appears to have unrealistically high substitution rate</a:t>
            </a:r>
          </a:p>
          <a:p>
            <a:pPr lvl="1"/>
            <a:r>
              <a:rPr lang="en-GB" dirty="0"/>
              <a:t>Branch lengths are inflated</a:t>
            </a:r>
          </a:p>
          <a:p>
            <a:pPr lvl="1"/>
            <a:r>
              <a:rPr lang="en-GB" dirty="0"/>
              <a:t>Might mislead tree topology estimation</a:t>
            </a:r>
          </a:p>
        </p:txBody>
      </p:sp>
    </p:spTree>
    <p:extLst>
      <p:ext uri="{BB962C8B-B14F-4D97-AF65-F5344CB8AC3E}">
        <p14:creationId xmlns:p14="http://schemas.microsoft.com/office/powerpoint/2010/main" val="16809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50D-B95A-F341-829A-18D6EC84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Ascertainment Bias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EC618-2A29-044A-BB11-9D8E94E88B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0637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Solution:</a:t>
                </a:r>
              </a:p>
              <a:p>
                <a:r>
                  <a:rPr lang="en-GB" dirty="0"/>
                  <a:t>Likelihood is adjusted by using conditional probability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Estimate is made conditional on the site data being variable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EC618-2A29-044A-BB11-9D8E94E8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06375"/>
                <a:ext cx="5181600" cy="4351338"/>
              </a:xfrm>
              <a:blipFill>
                <a:blip r:embed="rId3"/>
                <a:stretch>
                  <a:fillRect l="-2200" t="-2326" r="-1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0609-A970-1943-AB76-49F5B1B0DC9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704" y="1806375"/>
                <a:ext cx="5426242" cy="471955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sz="2400" dirty="0"/>
                  <a:t>Likelihood of Tree (T) and Parameters (</a:t>
                </a:r>
                <a:r>
                  <a:rPr lang="en-GB" sz="2400" dirty="0" err="1"/>
                  <a:t>Ω</a:t>
                </a:r>
                <a:r>
                  <a:rPr lang="en-GB" sz="2400" dirty="0"/>
                  <a:t>), for Variable (V) site Data (D):</a:t>
                </a: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400" dirty="0"/>
                  <a:t>Conditional Likelihood:</a:t>
                </a:r>
                <a:endParaRPr lang="en-GB" sz="20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0609-A970-1943-AB76-49F5B1B0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704" y="1806375"/>
                <a:ext cx="5426242" cy="4719554"/>
              </a:xfrm>
              <a:blipFill>
                <a:blip r:embed="rId4"/>
                <a:stretch>
                  <a:fillRect l="-1636" t="-1609" r="-2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F6A218D-2DAA-154C-805F-B6A21F9F43AF}"/>
              </a:ext>
            </a:extLst>
          </p:cNvPr>
          <p:cNvSpPr txBox="1"/>
          <p:nvPr/>
        </p:nvSpPr>
        <p:spPr>
          <a:xfrm>
            <a:off x="10818795" y="6545179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Lewis, 2001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F319D-9945-0A46-8864-C98E3B5FD97F}"/>
              </a:ext>
            </a:extLst>
          </p:cNvPr>
          <p:cNvCxnSpPr/>
          <p:nvPr/>
        </p:nvCxnSpPr>
        <p:spPr>
          <a:xfrm>
            <a:off x="6112042" y="1806375"/>
            <a:ext cx="0" cy="4604050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50D-B95A-F341-829A-18D6EC84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Ascertainment Bias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EC618-2A29-044A-BB11-9D8E94E88B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0637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Solution:</a:t>
                </a:r>
              </a:p>
              <a:p>
                <a:r>
                  <a:rPr lang="en-GB" dirty="0"/>
                  <a:t>Likelihood is adjusted by using conditional probability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Estimate is made conditional on the site data being variable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EC618-2A29-044A-BB11-9D8E94E8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06375"/>
                <a:ext cx="5181600" cy="4351338"/>
              </a:xfrm>
              <a:blipFill>
                <a:blip r:embed="rId3"/>
                <a:stretch>
                  <a:fillRect l="-2200" t="-2326" r="-1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F6A218D-2DAA-154C-805F-B6A21F9F43AF}"/>
              </a:ext>
            </a:extLst>
          </p:cNvPr>
          <p:cNvSpPr txBox="1"/>
          <p:nvPr/>
        </p:nvSpPr>
        <p:spPr>
          <a:xfrm>
            <a:off x="9272337" y="6529137"/>
            <a:ext cx="306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Tamuri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and Goldman, 2017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F319D-9945-0A46-8864-C98E3B5FD97F}"/>
              </a:ext>
            </a:extLst>
          </p:cNvPr>
          <p:cNvCxnSpPr/>
          <p:nvPr/>
        </p:nvCxnSpPr>
        <p:spPr>
          <a:xfrm>
            <a:off x="6112042" y="1806375"/>
            <a:ext cx="0" cy="4604050"/>
          </a:xfrm>
          <a:prstGeom prst="lin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A77640AD-4D98-4845-896B-B0B05394AA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58826" y="1825625"/>
                <a:ext cx="5426242" cy="4719554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GB" dirty="0"/>
                  <a:t>Corrected log-likelihood: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𝑛𝑙𝑜𝑔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Nucleotide data?</a:t>
                </a:r>
              </a:p>
              <a:p>
                <a:r>
                  <a:rPr lang="en-GB" sz="2400" dirty="0"/>
                  <a:t>Use additional 𝛿 for each nucleotide</a:t>
                </a:r>
                <a:endParaRPr lang="en-GB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A77640AD-4D98-4845-896B-B0B05394A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58826" y="1825625"/>
                <a:ext cx="5426242" cy="4719554"/>
              </a:xfrm>
              <a:blipFill>
                <a:blip r:embed="rId4"/>
                <a:stretch>
                  <a:fillRect l="-2336" t="-2426" r="-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9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5BCE-6549-3C48-8B09-7B4FD5D4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9E0E-ADBD-704C-8EF2-E1A9A0D77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4E86CC-EB26-C344-AC6C-1AEBFFACA25A}"/>
              </a:ext>
            </a:extLst>
          </p:cNvPr>
          <p:cNvGrpSpPr/>
          <p:nvPr/>
        </p:nvGrpSpPr>
        <p:grpSpPr>
          <a:xfrm>
            <a:off x="7284004" y="542242"/>
            <a:ext cx="3873992" cy="3277401"/>
            <a:chOff x="7284004" y="542242"/>
            <a:chExt cx="3873992" cy="32774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4ACAAA-5216-C84B-9ADC-848F2436A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93" b="9327"/>
            <a:stretch/>
          </p:blipFill>
          <p:spPr>
            <a:xfrm>
              <a:off x="7284004" y="542242"/>
              <a:ext cx="3873992" cy="32774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B230DF-68C3-EE48-ABB5-58F11706A50C}"/>
                </a:ext>
              </a:extLst>
            </p:cNvPr>
            <p:cNvSpPr/>
            <p:nvPr/>
          </p:nvSpPr>
          <p:spPr>
            <a:xfrm>
              <a:off x="8403220" y="542242"/>
              <a:ext cx="1493134" cy="349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4CCFD-7C01-6D48-8B1B-5AB2827EF2C2}"/>
                </a:ext>
              </a:extLst>
            </p:cNvPr>
            <p:cNvSpPr/>
            <p:nvPr/>
          </p:nvSpPr>
          <p:spPr>
            <a:xfrm>
              <a:off x="7398152" y="2180942"/>
              <a:ext cx="1493134" cy="349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715CD1-EA82-884D-88D4-12B4BAD8795D}"/>
                </a:ext>
              </a:extLst>
            </p:cNvPr>
            <p:cNvSpPr/>
            <p:nvPr/>
          </p:nvSpPr>
          <p:spPr>
            <a:xfrm>
              <a:off x="9516319" y="2180942"/>
              <a:ext cx="1493134" cy="349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55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107D-4616-3E4B-9CDC-B899F243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9331-7D4F-E24E-BCC2-DB18D421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A3D03-B6D8-4846-A15C-8090A25EF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5" t="9356" r="25693" b="4217"/>
          <a:stretch/>
        </p:blipFill>
        <p:spPr>
          <a:xfrm>
            <a:off x="6553201" y="762000"/>
            <a:ext cx="4707466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4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33F-A244-C34C-94D4-F3FEC7F8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F8F-E432-1347-AA5D-4BE46C4FB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1246"/>
            <a:ext cx="5181600" cy="5168733"/>
          </a:xfrm>
        </p:spPr>
        <p:txBody>
          <a:bodyPr>
            <a:normAutofit/>
          </a:bodyPr>
          <a:lstStyle/>
          <a:p>
            <a:r>
              <a:rPr lang="en-GB" dirty="0"/>
              <a:t>Why does it matter which model?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Want a model complex enough that it captures interesting features of the data</a:t>
            </a:r>
          </a:p>
          <a:p>
            <a:pPr lvl="1"/>
            <a:r>
              <a:rPr lang="en-GB" dirty="0"/>
              <a:t>Simple enough that each parameter can be estimated with high precision</a:t>
            </a:r>
          </a:p>
          <a:p>
            <a:r>
              <a:rPr lang="en-GB" dirty="0"/>
              <a:t>Even if not directly interested in the model</a:t>
            </a:r>
          </a:p>
          <a:p>
            <a:pPr lvl="1"/>
            <a:r>
              <a:rPr lang="en-GB" dirty="0"/>
              <a:t>don’t want poor model choice to affect the parts of the analysis we are interested 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F54E99-75A8-BA4B-BD48-A8EEB150C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3907" r="6854" b="49419"/>
          <a:stretch/>
        </p:blipFill>
        <p:spPr>
          <a:xfrm>
            <a:off x="9192126" y="2501819"/>
            <a:ext cx="1892968" cy="2200943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5271E26-89B6-FE4F-BD1F-18BC4BBF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" t="50223" r="47090" b="-804"/>
          <a:stretch/>
        </p:blipFill>
        <p:spPr>
          <a:xfrm rot="5400000">
            <a:off x="6374731" y="2427206"/>
            <a:ext cx="2221832" cy="2200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DDDCA2-8595-554D-975D-9A361D805E12}"/>
              </a:ext>
            </a:extLst>
          </p:cNvPr>
          <p:cNvCxnSpPr/>
          <p:nvPr/>
        </p:nvCxnSpPr>
        <p:spPr>
          <a:xfrm>
            <a:off x="7475621" y="5181603"/>
            <a:ext cx="2711116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D1BEA1-D7E0-614F-97B4-0C6C20D00E2D}"/>
              </a:ext>
            </a:extLst>
          </p:cNvPr>
          <p:cNvSpPr txBox="1"/>
          <p:nvPr/>
        </p:nvSpPr>
        <p:spPr>
          <a:xfrm>
            <a:off x="6914147" y="5502445"/>
            <a:ext cx="447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ofia Pro Light" pitchFamily="2" charset="77"/>
              </a:rPr>
              <a:t>Increasing model complexity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BB940-70E2-0543-AD5B-E85C501C28CD}"/>
              </a:ext>
            </a:extLst>
          </p:cNvPr>
          <p:cNvSpPr txBox="1"/>
          <p:nvPr/>
        </p:nvSpPr>
        <p:spPr>
          <a:xfrm>
            <a:off x="6882063" y="1671187"/>
            <a:ext cx="447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ofia Pro Light" pitchFamily="2" charset="77"/>
              </a:rPr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330521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6AAC-3EC1-DF4B-A53B-AF8F4B9A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FDBA-56F5-4C47-BBF7-749890C8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4389" cy="4351338"/>
          </a:xfrm>
        </p:spPr>
        <p:txBody>
          <a:bodyPr/>
          <a:lstStyle/>
          <a:p>
            <a:r>
              <a:rPr lang="en-GB" sz="3600" dirty="0"/>
              <a:t>Likelihood Ratio Test</a:t>
            </a:r>
          </a:p>
          <a:p>
            <a:r>
              <a:rPr lang="en-GB" sz="3600" dirty="0"/>
              <a:t>Akaike Information Criterion (AIC)</a:t>
            </a:r>
          </a:p>
          <a:p>
            <a:pPr>
              <a:spcAft>
                <a:spcPts val="1200"/>
              </a:spcAft>
            </a:pPr>
            <a:r>
              <a:rPr lang="en-GB" sz="3600" dirty="0"/>
              <a:t>Bayes Information Criterion (BIC)</a:t>
            </a:r>
          </a:p>
          <a:p>
            <a:r>
              <a:rPr lang="en-GB" sz="3600" dirty="0"/>
              <a:t>All examples of the parsimony principle:</a:t>
            </a:r>
          </a:p>
          <a:p>
            <a:pPr lvl="1"/>
            <a:r>
              <a:rPr lang="en-GB" dirty="0"/>
              <a:t>Prefer models with fewer parameters</a:t>
            </a:r>
          </a:p>
          <a:p>
            <a:pPr lvl="1"/>
            <a:r>
              <a:rPr lang="en-GB" dirty="0"/>
              <a:t>Only introduce new parameters if there is a meaningful improvement in model fit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4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0E87-110C-634F-ACCE-167C4ABF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LRT - 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2DFC-7D23-434D-8275-A6A0E5733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31849"/>
          </a:xfrm>
        </p:spPr>
        <p:txBody>
          <a:bodyPr>
            <a:normAutofit/>
          </a:bodyPr>
          <a:lstStyle/>
          <a:p>
            <a:r>
              <a:rPr lang="en-GB" dirty="0"/>
              <a:t>Compare two models: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: Null (simpler model)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: Alternative (more parameters)</a:t>
            </a:r>
          </a:p>
          <a:p>
            <a:r>
              <a:rPr lang="en-GB" dirty="0"/>
              <a:t>If models are nested:</a:t>
            </a:r>
          </a:p>
          <a:p>
            <a:pPr lvl="1"/>
            <a:r>
              <a:rPr lang="el-GR" dirty="0"/>
              <a:t>Δ</a:t>
            </a:r>
            <a:r>
              <a:rPr lang="en-GB" dirty="0"/>
              <a:t> = [ </a:t>
            </a:r>
            <a:r>
              <a:rPr lang="en-GB" dirty="0" err="1"/>
              <a:t>logL</a:t>
            </a:r>
            <a:r>
              <a:rPr lang="en-GB" dirty="0"/>
              <a:t>(H</a:t>
            </a:r>
            <a:r>
              <a:rPr lang="en-GB" baseline="-25000" dirty="0"/>
              <a:t>1</a:t>
            </a:r>
            <a:r>
              <a:rPr lang="en-GB" dirty="0"/>
              <a:t>) - </a:t>
            </a:r>
            <a:r>
              <a:rPr lang="en-GB" dirty="0" err="1"/>
              <a:t>logL</a:t>
            </a:r>
            <a:r>
              <a:rPr lang="en-GB" dirty="0"/>
              <a:t>(H</a:t>
            </a:r>
            <a:r>
              <a:rPr lang="en-GB" baseline="-25000" dirty="0"/>
              <a:t>0</a:t>
            </a:r>
            <a:r>
              <a:rPr lang="en-GB" dirty="0"/>
              <a:t>) ]</a:t>
            </a:r>
          </a:p>
          <a:p>
            <a:pPr lvl="1"/>
            <a:r>
              <a:rPr lang="en-GB" dirty="0"/>
              <a:t>p</a:t>
            </a:r>
            <a:r>
              <a:rPr lang="en-GB" baseline="-25000" dirty="0"/>
              <a:t>i</a:t>
            </a:r>
            <a:r>
              <a:rPr lang="en-GB" dirty="0"/>
              <a:t> = number of parameters in model </a:t>
            </a:r>
            <a:r>
              <a:rPr lang="en-GB" dirty="0" err="1"/>
              <a:t>i</a:t>
            </a:r>
            <a:endParaRPr lang="en-GB" dirty="0"/>
          </a:p>
          <a:p>
            <a:pPr lvl="1"/>
            <a:r>
              <a:rPr lang="en-GB" dirty="0"/>
              <a:t>2</a:t>
            </a:r>
            <a:r>
              <a:rPr lang="el-GR" dirty="0"/>
              <a:t> Δ</a:t>
            </a:r>
            <a:r>
              <a:rPr lang="en-GB" dirty="0"/>
              <a:t> ~ 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 = p</a:t>
            </a:r>
            <a:r>
              <a:rPr lang="en-GB" baseline="-25000" dirty="0"/>
              <a:t>1</a:t>
            </a:r>
            <a:r>
              <a:rPr lang="en-GB" dirty="0"/>
              <a:t> - p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Reject H</a:t>
            </a:r>
            <a:r>
              <a:rPr lang="en-GB" baseline="-25000" dirty="0"/>
              <a:t>1</a:t>
            </a:r>
            <a:r>
              <a:rPr lang="en-GB" dirty="0"/>
              <a:t> if 2</a:t>
            </a:r>
            <a:r>
              <a:rPr lang="el-GR" dirty="0"/>
              <a:t> Δ</a:t>
            </a:r>
            <a:r>
              <a:rPr lang="en-GB" dirty="0"/>
              <a:t> &lt; critical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86AAD7-F523-F848-BD93-36864FEF6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1529" y="1793541"/>
            <a:ext cx="5760003" cy="4680000"/>
          </a:xfrm>
        </p:spPr>
      </p:pic>
    </p:spTree>
    <p:extLst>
      <p:ext uri="{BB962C8B-B14F-4D97-AF65-F5344CB8AC3E}">
        <p14:creationId xmlns:p14="http://schemas.microsoft.com/office/powerpoint/2010/main" val="7354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62C7-BD65-1147-93FC-A30155B7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AIC - Akaike Information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E235-CA81-4146-88CC-94C9B9F8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Penalise likelihood for each extra parameter, p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9D53-7289-6842-BC87-03786C175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AIC</a:t>
            </a:r>
            <a:r>
              <a:rPr lang="en-GB" dirty="0"/>
              <a:t> 	= 2p - 2 × </a:t>
            </a:r>
            <a:r>
              <a:rPr lang="en-GB" dirty="0" err="1"/>
              <a:t>logL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9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E235-CA81-4146-88CC-94C9B9F8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Penalise likelihood for each extra parameter, p</a:t>
            </a:r>
          </a:p>
          <a:p>
            <a:endParaRPr lang="en-GB" dirty="0"/>
          </a:p>
          <a:p>
            <a:r>
              <a:rPr lang="en-GB" dirty="0" err="1"/>
              <a:t>AICc</a:t>
            </a:r>
            <a:r>
              <a:rPr lang="en-GB" dirty="0"/>
              <a:t> accounts for number of data points, 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9D53-7289-6842-BC87-03786C175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AIC</a:t>
            </a:r>
            <a:r>
              <a:rPr lang="en-GB" dirty="0"/>
              <a:t> 	= 2p - 2 × </a:t>
            </a:r>
            <a:r>
              <a:rPr lang="en-GB" dirty="0" err="1"/>
              <a:t>logL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AICc</a:t>
            </a:r>
            <a:r>
              <a:rPr lang="en-GB" dirty="0"/>
              <a:t> 	= AIC  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AE774F-D073-A84E-B62F-D3568EE7791B}"/>
              </a:ext>
            </a:extLst>
          </p:cNvPr>
          <p:cNvGrpSpPr/>
          <p:nvPr/>
        </p:nvGrpSpPr>
        <p:grpSpPr>
          <a:xfrm>
            <a:off x="8518358" y="3066798"/>
            <a:ext cx="3192379" cy="1046440"/>
            <a:chOff x="8518358" y="3066798"/>
            <a:chExt cx="3192379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697F6-31D6-FC41-BC86-22C8BB1B4C3D}"/>
                </a:ext>
              </a:extLst>
            </p:cNvPr>
            <p:cNvSpPr txBox="1"/>
            <p:nvPr/>
          </p:nvSpPr>
          <p:spPr>
            <a:xfrm>
              <a:off x="8646695" y="3590018"/>
              <a:ext cx="3064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Sofia Pro Light" pitchFamily="2" charset="77"/>
                </a:rPr>
                <a:t>n-p-1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1C923F-B884-064E-9F39-511140E7201B}"/>
                </a:ext>
              </a:extLst>
            </p:cNvPr>
            <p:cNvSpPr txBox="1"/>
            <p:nvPr/>
          </p:nvSpPr>
          <p:spPr>
            <a:xfrm>
              <a:off x="8518358" y="3066798"/>
              <a:ext cx="3064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Sofia Pro Light" pitchFamily="2" charset="77"/>
                </a:rPr>
                <a:t>2p(p+1)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2C408C-11BC-8A41-8D73-0A0735CF9466}"/>
                </a:ext>
              </a:extLst>
            </p:cNvPr>
            <p:cNvCxnSpPr/>
            <p:nvPr/>
          </p:nvCxnSpPr>
          <p:spPr>
            <a:xfrm>
              <a:off x="8518358" y="3622102"/>
              <a:ext cx="131545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E8BAECF-7F08-774D-B301-EC6108F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AICc</a:t>
            </a:r>
            <a:r>
              <a:rPr lang="en-GB" dirty="0"/>
              <a:t> - Akaike Information Criterion</a:t>
            </a:r>
          </a:p>
        </p:txBody>
      </p:sp>
    </p:spTree>
    <p:extLst>
      <p:ext uri="{BB962C8B-B14F-4D97-AF65-F5344CB8AC3E}">
        <p14:creationId xmlns:p14="http://schemas.microsoft.com/office/powerpoint/2010/main" val="1801674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62C7-BD65-1147-93FC-A30155B7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 - Bayes Information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E235-CA81-4146-88CC-94C9B9F8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Penalise likelihood for each extra parameter, p</a:t>
            </a:r>
          </a:p>
          <a:p>
            <a:endParaRPr lang="en-GB" dirty="0"/>
          </a:p>
          <a:p>
            <a:r>
              <a:rPr lang="en-GB" dirty="0" err="1"/>
              <a:t>AICc</a:t>
            </a:r>
            <a:r>
              <a:rPr lang="en-GB" dirty="0"/>
              <a:t> accounts for number of data points, n</a:t>
            </a:r>
          </a:p>
          <a:p>
            <a:endParaRPr lang="en-GB" dirty="0"/>
          </a:p>
          <a:p>
            <a:r>
              <a:rPr lang="en-GB" dirty="0"/>
              <a:t>BIC penalises extra parameters more strongly than AIC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9D53-7289-6842-BC87-03786C175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AIC</a:t>
            </a:r>
            <a:r>
              <a:rPr lang="en-GB" dirty="0"/>
              <a:t> 	= 2p - 2 × </a:t>
            </a:r>
            <a:r>
              <a:rPr lang="en-GB" dirty="0" err="1"/>
              <a:t>logL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AICc</a:t>
            </a:r>
            <a:r>
              <a:rPr lang="en-GB" dirty="0"/>
              <a:t> 	= AIC   +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BIC</a:t>
            </a:r>
            <a:r>
              <a:rPr lang="en-GB" dirty="0"/>
              <a:t> 	= log(n) × p - 2 × </a:t>
            </a:r>
            <a:r>
              <a:rPr lang="en-GB" dirty="0" err="1"/>
              <a:t>logL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AE774F-D073-A84E-B62F-D3568EE7791B}"/>
              </a:ext>
            </a:extLst>
          </p:cNvPr>
          <p:cNvGrpSpPr/>
          <p:nvPr/>
        </p:nvGrpSpPr>
        <p:grpSpPr>
          <a:xfrm>
            <a:off x="8518358" y="3066798"/>
            <a:ext cx="3192379" cy="1046440"/>
            <a:chOff x="8518358" y="3066798"/>
            <a:chExt cx="3192379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697F6-31D6-FC41-BC86-22C8BB1B4C3D}"/>
                </a:ext>
              </a:extLst>
            </p:cNvPr>
            <p:cNvSpPr txBox="1"/>
            <p:nvPr/>
          </p:nvSpPr>
          <p:spPr>
            <a:xfrm>
              <a:off x="8646695" y="3590018"/>
              <a:ext cx="3064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Sofia Pro Light" pitchFamily="2" charset="77"/>
                </a:rPr>
                <a:t>n-p-1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1C923F-B884-064E-9F39-511140E7201B}"/>
                </a:ext>
              </a:extLst>
            </p:cNvPr>
            <p:cNvSpPr txBox="1"/>
            <p:nvPr/>
          </p:nvSpPr>
          <p:spPr>
            <a:xfrm>
              <a:off x="8518358" y="3066798"/>
              <a:ext cx="3064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Sofia Pro Light" pitchFamily="2" charset="77"/>
                </a:rPr>
                <a:t>2p(p+1)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2C408C-11BC-8A41-8D73-0A0735CF9466}"/>
                </a:ext>
              </a:extLst>
            </p:cNvPr>
            <p:cNvCxnSpPr/>
            <p:nvPr/>
          </p:nvCxnSpPr>
          <p:spPr>
            <a:xfrm>
              <a:off x="8518358" y="3622102"/>
              <a:ext cx="1315453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049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FA3-1179-AD44-A5B8-A451697A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7ADA71-1C1C-0941-9EB5-006DADDC25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1978209"/>
              </p:ext>
            </p:extLst>
          </p:nvPr>
        </p:nvGraphicFramePr>
        <p:xfrm>
          <a:off x="1491916" y="1825625"/>
          <a:ext cx="9861894" cy="181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385">
                  <a:extLst>
                    <a:ext uri="{9D8B030D-6E8A-4147-A177-3AD203B41FA5}">
                      <a16:colId xmlns:a16="http://schemas.microsoft.com/office/drawing/2014/main" val="1800222473"/>
                    </a:ext>
                  </a:extLst>
                </a:gridCol>
                <a:gridCol w="1111677">
                  <a:extLst>
                    <a:ext uri="{9D8B030D-6E8A-4147-A177-3AD203B41FA5}">
                      <a16:colId xmlns:a16="http://schemas.microsoft.com/office/drawing/2014/main" val="1276288118"/>
                    </a:ext>
                  </a:extLst>
                </a:gridCol>
                <a:gridCol w="1111677">
                  <a:extLst>
                    <a:ext uri="{9D8B030D-6E8A-4147-A177-3AD203B41FA5}">
                      <a16:colId xmlns:a16="http://schemas.microsoft.com/office/drawing/2014/main" val="1516178465"/>
                    </a:ext>
                  </a:extLst>
                </a:gridCol>
                <a:gridCol w="1250031">
                  <a:extLst>
                    <a:ext uri="{9D8B030D-6E8A-4147-A177-3AD203B41FA5}">
                      <a16:colId xmlns:a16="http://schemas.microsoft.com/office/drawing/2014/main" val="3976688488"/>
                    </a:ext>
                  </a:extLst>
                </a:gridCol>
                <a:gridCol w="1250031">
                  <a:extLst>
                    <a:ext uri="{9D8B030D-6E8A-4147-A177-3AD203B41FA5}">
                      <a16:colId xmlns:a16="http://schemas.microsoft.com/office/drawing/2014/main" val="1287024064"/>
                    </a:ext>
                  </a:extLst>
                </a:gridCol>
                <a:gridCol w="1250031">
                  <a:extLst>
                    <a:ext uri="{9D8B030D-6E8A-4147-A177-3AD203B41FA5}">
                      <a16:colId xmlns:a16="http://schemas.microsoft.com/office/drawing/2014/main" val="1297033061"/>
                    </a:ext>
                  </a:extLst>
                </a:gridCol>
                <a:gridCol w="1250031">
                  <a:extLst>
                    <a:ext uri="{9D8B030D-6E8A-4147-A177-3AD203B41FA5}">
                      <a16:colId xmlns:a16="http://schemas.microsoft.com/office/drawing/2014/main" val="1291205202"/>
                    </a:ext>
                  </a:extLst>
                </a:gridCol>
                <a:gridCol w="1250031">
                  <a:extLst>
                    <a:ext uri="{9D8B030D-6E8A-4147-A177-3AD203B41FA5}">
                      <a16:colId xmlns:a16="http://schemas.microsoft.com/office/drawing/2014/main" val="378085270"/>
                    </a:ext>
                  </a:extLst>
                </a:gridCol>
              </a:tblGrid>
              <a:tr h="417412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params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logL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AICc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76724"/>
                  </a:ext>
                </a:extLst>
              </a:tr>
              <a:tr h="484121">
                <a:tc>
                  <a:txBody>
                    <a:bodyPr/>
                    <a:lstStyle/>
                    <a:p>
                      <a:r>
                        <a:rPr lang="en-GB" dirty="0"/>
                        <a:t>JC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-40020.222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80160.444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80163.066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80517.790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50851"/>
                  </a:ext>
                </a:extLst>
              </a:tr>
              <a:tr h="547972">
                <a:tc>
                  <a:txBody>
                    <a:bodyPr/>
                    <a:lstStyle/>
                    <a:p>
                      <a:r>
                        <a:rPr lang="en-GB" dirty="0"/>
                        <a:t>K80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-36393.919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7252.606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72909.838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72912.549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73273.140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185807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r>
                        <a:rPr lang="en-GB" dirty="0"/>
                        <a:t>HKY85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-36163.107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461.624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72454.213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72457.199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72835.383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02872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DE457D-ACCF-2D42-9053-D22C8436BC4A}"/>
              </a:ext>
            </a:extLst>
          </p:cNvPr>
          <p:cNvSpPr txBox="1"/>
          <p:nvPr/>
        </p:nvSpPr>
        <p:spPr>
          <a:xfrm>
            <a:off x="1379621" y="4283242"/>
            <a:ext cx="662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Sofia Pro Light" pitchFamily="2" charset="77"/>
              </a:rPr>
              <a:t>χ</a:t>
            </a:r>
            <a:r>
              <a:rPr lang="en-GB" sz="2400" baseline="30000" dirty="0">
                <a:latin typeface="Sofia Pro Light" pitchFamily="2" charset="77"/>
              </a:rPr>
              <a:t>2</a:t>
            </a:r>
            <a:r>
              <a:rPr lang="en-GB" sz="2400" dirty="0">
                <a:latin typeface="Sofia Pro Light" pitchFamily="2" charset="77"/>
              </a:rPr>
              <a:t>(1) critical value:	3.84 </a:t>
            </a:r>
          </a:p>
          <a:p>
            <a:r>
              <a:rPr lang="el-GR" sz="2400" dirty="0">
                <a:latin typeface="Sofia Pro Light" pitchFamily="2" charset="77"/>
              </a:rPr>
              <a:t>χ</a:t>
            </a:r>
            <a:r>
              <a:rPr lang="en-GB" sz="2400" baseline="30000" dirty="0">
                <a:latin typeface="Sofia Pro Light" pitchFamily="2" charset="77"/>
              </a:rPr>
              <a:t>2</a:t>
            </a:r>
            <a:r>
              <a:rPr lang="en-GB" sz="2400" dirty="0">
                <a:latin typeface="Sofia Pro Light" pitchFamily="2" charset="77"/>
              </a:rPr>
              <a:t>(3) critical value: 	7.81</a:t>
            </a:r>
          </a:p>
          <a:p>
            <a:endParaRPr lang="en-GB" sz="2400" dirty="0">
              <a:latin typeface="Sofia Pr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7263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3EF9-1F9B-6E4A-B07E-EA6D517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Practicals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A67-3AA5-4947-B57D-8A8B2E11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0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112A-9384-1547-A308-BFB90702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4317-5F41-594E-B931-BCDF11A3D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Use the alignment file </a:t>
            </a:r>
            <a:r>
              <a:rPr lang="en-GB" b="1" dirty="0">
                <a:ea typeface="Droid Sans Mono" panose="020B0609030804020204" pitchFamily="49" charset="0"/>
                <a:cs typeface="Droid Sans Mono" panose="020B0609030804020204" pitchFamily="49" charset="0"/>
              </a:rPr>
              <a:t>primate-</a:t>
            </a:r>
            <a:r>
              <a:rPr lang="en-GB" b="1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endParaRPr lang="en-GB" b="1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Droid Sans Mono" panose="020B0609030804020204" pitchFamily="49" charset="0"/>
                <a:cs typeface="Droid Sans Mono" panose="020B0609030804020204" pitchFamily="49" charset="0"/>
              </a:rPr>
              <a:t>Estimate a parsimony tree:</a:t>
            </a: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PARS -m HKY -pre static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Droid Sans Mono" panose="020B0609030804020204" pitchFamily="49" charset="0"/>
                <a:cs typeface="Droid Sans Mono" panose="020B0609030804020204" pitchFamily="49" charset="0"/>
              </a:rPr>
              <a:t>Calculate the likelihood using this tree for the following models:</a:t>
            </a: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JC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jc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JC+G4 -pre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jcg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K80 -pre k80</a:t>
            </a: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K80+G4 -pre k80g</a:t>
            </a: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HKY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HKY+G4 -pre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hkyg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GTR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gtr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lvl="1"/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primate-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mtDNA.fas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static.treefile</a:t>
            </a:r>
            <a:r>
              <a:rPr lang="en-GB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-m GTR+G4 -pre </a:t>
            </a:r>
            <a:r>
              <a:rPr lang="en-GB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gtrg</a:t>
            </a:r>
            <a:endParaRPr lang="en-GB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Droid Sans Mono" panose="020B0609030804020204" pitchFamily="49" charset="0"/>
                <a:cs typeface="Droid Sans Mono" panose="020B0609030804020204" pitchFamily="49" charset="0"/>
              </a:rPr>
              <a:t>Fill in a table of LRT, AIC, </a:t>
            </a:r>
            <a:r>
              <a:rPr lang="en-GB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AICc</a:t>
            </a:r>
            <a:r>
              <a:rPr lang="en-GB" dirty="0">
                <a:ea typeface="Droid Sans Mono" panose="020B0609030804020204" pitchFamily="49" charset="0"/>
                <a:cs typeface="Droid Sans Mono" panose="020B0609030804020204" pitchFamily="49" charset="0"/>
              </a:rPr>
              <a:t> and BIC values, and choose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49386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AA0E-B79A-7645-BD63-99C6DD33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A9BC-F43A-F849-87C6-3CE782B03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the file </a:t>
            </a:r>
            <a:r>
              <a:rPr lang="en-GB" b="1" dirty="0" err="1"/>
              <a:t>taz_mini.fas</a:t>
            </a:r>
            <a:r>
              <a:rPr lang="en-GB" dirty="0"/>
              <a:t>. This file contains 5000 SNPs found in Tasmanian Devil Facial Tumour cancers. Only variable sites are included, so ascertainment bias correction is needed.</a:t>
            </a:r>
          </a:p>
          <a:p>
            <a:r>
              <a:rPr lang="en-GB" dirty="0"/>
              <a:t>Run </a:t>
            </a:r>
            <a:r>
              <a:rPr lang="en-GB" dirty="0" err="1"/>
              <a:t>IQtree’s</a:t>
            </a:r>
            <a:r>
              <a:rPr lang="en-GB" dirty="0"/>
              <a:t> automated model selection procedure</a:t>
            </a:r>
          </a:p>
          <a:p>
            <a:pPr marL="0" indent="0">
              <a:buNone/>
            </a:pPr>
            <a:r>
              <a:rPr lang="en-GB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GB" sz="16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iqtree</a:t>
            </a:r>
            <a:r>
              <a:rPr lang="en-GB" sz="16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-s </a:t>
            </a:r>
            <a:r>
              <a:rPr lang="en-GB" sz="16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taz_mini.fas</a:t>
            </a:r>
            <a:r>
              <a:rPr lang="en-GB" sz="16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-pre </a:t>
            </a:r>
            <a:r>
              <a:rPr lang="en-GB" sz="16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model_finder</a:t>
            </a:r>
            <a:endParaRPr lang="en-GB" sz="16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6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GB" dirty="0">
                <a:ea typeface="Droid Sans Mono" panose="020B0609030804020204" pitchFamily="49" charset="0"/>
                <a:cs typeface="Droid Sans Mono" panose="020B0609030804020204" pitchFamily="49" charset="0"/>
              </a:rPr>
              <a:t>What are the features of the chosen model? Do you agree with the choice?</a:t>
            </a:r>
          </a:p>
          <a:p>
            <a:pPr marL="0" indent="0">
              <a:buNone/>
            </a:pPr>
            <a:endParaRPr lang="en-GB" sz="24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ea typeface="Droid Sans Mono" panose="020B0609030804020204" pitchFamily="49" charset="0"/>
                <a:cs typeface="Droid Sans Mono" panose="020B0609030804020204" pitchFamily="49" charset="0"/>
              </a:rPr>
              <a:t>Description of </a:t>
            </a:r>
            <a:r>
              <a:rPr lang="en-GB" sz="2400" dirty="0" err="1">
                <a:ea typeface="Droid Sans Mono" panose="020B0609030804020204" pitchFamily="49" charset="0"/>
                <a:cs typeface="Droid Sans Mono" panose="020B0609030804020204" pitchFamily="49" charset="0"/>
              </a:rPr>
              <a:t>IQtree’s</a:t>
            </a:r>
            <a:r>
              <a:rPr lang="en-GB" sz="2400" dirty="0">
                <a:ea typeface="Droid Sans Mono" panose="020B0609030804020204" pitchFamily="49" charset="0"/>
                <a:cs typeface="Droid Sans Mono" panose="020B0609030804020204" pitchFamily="49" charset="0"/>
              </a:rPr>
              <a:t> models:</a:t>
            </a:r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http://www.iqtree.org/doc/Substitution-Models</a:t>
            </a:r>
            <a:endParaRPr lang="en-GB" sz="1600" dirty="0"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0CEA-9CE1-2A45-B903-A6C49C8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and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FFEA-AA88-ED41-AC54-94384FF3F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Probability distribution:</a:t>
            </a:r>
          </a:p>
          <a:p>
            <a:pPr lvl="1"/>
            <a:r>
              <a:rPr lang="en-GB" dirty="0"/>
              <a:t>With what probability do we expect to see new data with a particular value (range)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Likelihood:</a:t>
            </a:r>
          </a:p>
          <a:p>
            <a:pPr lvl="1"/>
            <a:r>
              <a:rPr lang="en-GB" dirty="0"/>
              <a:t>For given data, how likely is it that it was generated by a distribution with these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CC714-5B9D-214A-B2B3-738280BAC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0662"/>
          <a:stretch/>
        </p:blipFill>
        <p:spPr>
          <a:xfrm>
            <a:off x="6172200" y="1757889"/>
            <a:ext cx="5181600" cy="23145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7673F-A1EF-EE4C-9A61-0672308E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001294"/>
            <a:ext cx="5184000" cy="25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287DB-0B50-FB44-A04B-9EFE1C3F5E38}"/>
              </a:ext>
            </a:extLst>
          </p:cNvPr>
          <p:cNvSpPr txBox="1"/>
          <p:nvPr/>
        </p:nvSpPr>
        <p:spPr>
          <a:xfrm>
            <a:off x="9673758" y="2421033"/>
            <a:ext cx="146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Sofia Pro Light" pitchFamily="2" charset="77"/>
              </a:rPr>
              <a:t>probability=</a:t>
            </a:r>
          </a:p>
          <a:p>
            <a:pPr algn="r"/>
            <a:r>
              <a:rPr lang="en-GB" dirty="0">
                <a:latin typeface="Sofia Pro Light" pitchFamily="2" charset="77"/>
              </a:rPr>
              <a:t>0.242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9FEBD6-CFCC-5F46-9291-C792C1C47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000" y="3999600"/>
            <a:ext cx="5184000" cy="259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D10B8-3790-B141-9D70-5885495BCADB}"/>
              </a:ext>
            </a:extLst>
          </p:cNvPr>
          <p:cNvSpPr txBox="1"/>
          <p:nvPr/>
        </p:nvSpPr>
        <p:spPr>
          <a:xfrm>
            <a:off x="9532824" y="4735608"/>
            <a:ext cx="160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Sofia Pro Light" pitchFamily="2" charset="77"/>
              </a:rPr>
              <a:t>likelihood=</a:t>
            </a:r>
          </a:p>
          <a:p>
            <a:pPr algn="r"/>
            <a:r>
              <a:rPr lang="en-GB" dirty="0">
                <a:latin typeface="Sofia Pro Light" pitchFamily="2" charset="77"/>
              </a:rPr>
              <a:t>7.74e-08</a:t>
            </a:r>
          </a:p>
        </p:txBody>
      </p:sp>
    </p:spTree>
    <p:extLst>
      <p:ext uri="{BB962C8B-B14F-4D97-AF65-F5344CB8AC3E}">
        <p14:creationId xmlns:p14="http://schemas.microsoft.com/office/powerpoint/2010/main" val="14467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8139-2E0E-6A40-ACBE-D00C0826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EF9F-0791-3443-A5D8-497EAC78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Pruning algorithm:</a:t>
            </a:r>
          </a:p>
          <a:p>
            <a:pPr marL="0" indent="0">
              <a:buNone/>
            </a:pPr>
            <a:r>
              <a:rPr lang="en-GB" sz="1600" dirty="0" err="1"/>
              <a:t>Felsenstein</a:t>
            </a:r>
            <a:r>
              <a:rPr lang="en-GB" sz="1600" dirty="0"/>
              <a:t>, J. (1973). Maximum-likelihood and minimum-steps methods for evolutionary trees from data on discrete characters. Syst. Zool. 22:240-249</a:t>
            </a:r>
          </a:p>
          <a:p>
            <a:pPr marL="0" indent="0">
              <a:buNone/>
            </a:pPr>
            <a:r>
              <a:rPr lang="en-GB" sz="1600" b="1" dirty="0"/>
              <a:t>Ascertainment Bias Correction:</a:t>
            </a:r>
          </a:p>
          <a:p>
            <a:pPr marL="0" indent="0">
              <a:buNone/>
            </a:pPr>
            <a:r>
              <a:rPr lang="en-GB" sz="1600" dirty="0" err="1"/>
              <a:t>Felsenstein</a:t>
            </a:r>
            <a:r>
              <a:rPr lang="en-GB" sz="1600" dirty="0"/>
              <a:t>, J. (1992). Phylogenies from restriction sites: A maximum-likelihood approach. Evolution 46:159-173</a:t>
            </a:r>
          </a:p>
          <a:p>
            <a:pPr marL="0" indent="0">
              <a:buNone/>
            </a:pPr>
            <a:r>
              <a:rPr lang="en-GB" sz="1600" dirty="0"/>
              <a:t>Lewis, P. O. (2001). A Likelihood Approach to Estimating Phylogeny from Discrete Morphological Character Data. </a:t>
            </a:r>
            <a:r>
              <a:rPr lang="en-GB" sz="1600" i="1" dirty="0"/>
              <a:t>Systematic Biology</a:t>
            </a:r>
            <a:r>
              <a:rPr lang="en-GB" sz="1600" dirty="0"/>
              <a:t> 50 (6): 913-25.</a:t>
            </a:r>
          </a:p>
          <a:p>
            <a:pPr marL="0" indent="0">
              <a:buNone/>
            </a:pPr>
            <a:r>
              <a:rPr lang="en-GB" sz="1600" dirty="0" err="1"/>
              <a:t>Tamuri</a:t>
            </a:r>
            <a:r>
              <a:rPr lang="en-GB" sz="1600" dirty="0"/>
              <a:t>, Asif, and Nick Goldman. (2017). Avoiding Ascertainment Bias in the Maximum Likelihood Inference of Phylogenies Based on Truncated Data. </a:t>
            </a:r>
            <a:r>
              <a:rPr lang="en-GB" sz="1600" i="1" dirty="0" err="1"/>
              <a:t>bioRxiv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b="1" dirty="0"/>
              <a:t>Everything:</a:t>
            </a:r>
          </a:p>
          <a:p>
            <a:pPr marL="0" indent="0">
              <a:buNone/>
            </a:pPr>
            <a:r>
              <a:rPr lang="en-GB" sz="1600" dirty="0" err="1"/>
              <a:t>Felsenstein</a:t>
            </a:r>
            <a:r>
              <a:rPr lang="en-GB" sz="1600" dirty="0"/>
              <a:t>, J. (2004) Inferring Phylogenies. Sinauer Associates Publishing.</a:t>
            </a:r>
          </a:p>
          <a:p>
            <a:pPr marL="0" indent="0">
              <a:buNone/>
            </a:pPr>
            <a:r>
              <a:rPr lang="en-GB" sz="1600" dirty="0"/>
              <a:t>Yang, Z. (2014). Molecular Evolution. A statistical approach. Oxford University Press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2988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FFEA-AA88-ED41-AC54-94384FF3F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Probability distribution:</a:t>
            </a:r>
          </a:p>
          <a:p>
            <a:pPr lvl="1"/>
            <a:r>
              <a:rPr lang="en-GB" dirty="0"/>
              <a:t>With what probability do we expect to see new data with a particular value (range)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Likelihood:</a:t>
            </a:r>
          </a:p>
          <a:p>
            <a:pPr lvl="1"/>
            <a:r>
              <a:rPr lang="en-GB" dirty="0"/>
              <a:t>For given data, how likely is it that it was generated by a distribution with these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BDA986-1551-6148-BC5E-0B99277EA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719" t="-1" r="23366" b="3838"/>
          <a:stretch/>
        </p:blipFill>
        <p:spPr>
          <a:xfrm>
            <a:off x="6756400" y="431419"/>
            <a:ext cx="3674534" cy="3569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60CEA-9CE1-2A45-B903-A6C49C8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and Likelihood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599AF-8124-3949-B4B2-49412ACF7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001294"/>
            <a:ext cx="5184000" cy="25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9C3E3A-B2F6-8448-B974-A00C5619E034}"/>
              </a:ext>
            </a:extLst>
          </p:cNvPr>
          <p:cNvSpPr txBox="1"/>
          <p:nvPr/>
        </p:nvSpPr>
        <p:spPr>
          <a:xfrm>
            <a:off x="9532824" y="4735608"/>
            <a:ext cx="160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Sofia Pro Light" pitchFamily="2" charset="77"/>
              </a:rPr>
              <a:t>likelihood=</a:t>
            </a:r>
          </a:p>
          <a:p>
            <a:pPr algn="r"/>
            <a:r>
              <a:rPr lang="en-GB" dirty="0">
                <a:latin typeface="Sofia Pro Light" pitchFamily="2" charset="77"/>
              </a:rPr>
              <a:t>7.74e-08</a:t>
            </a:r>
          </a:p>
        </p:txBody>
      </p:sp>
    </p:spTree>
    <p:extLst>
      <p:ext uri="{BB962C8B-B14F-4D97-AF65-F5344CB8AC3E}">
        <p14:creationId xmlns:p14="http://schemas.microsoft.com/office/powerpoint/2010/main" val="5360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FFEA-AA88-ED41-AC54-94384FF3F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Probability distribution:</a:t>
            </a:r>
          </a:p>
          <a:p>
            <a:pPr lvl="1"/>
            <a:r>
              <a:rPr lang="en-GB" dirty="0"/>
              <a:t>With what probability do we expect to see new data with a particular value (range)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Likelihood:</a:t>
            </a:r>
          </a:p>
          <a:p>
            <a:pPr lvl="1"/>
            <a:r>
              <a:rPr lang="en-GB" dirty="0"/>
              <a:t>For given data, how likely is it that it was generated by a distribution with these 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7673F-A1EF-EE4C-9A61-0672308E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01294"/>
            <a:ext cx="5184000" cy="2592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BDA986-1551-6148-BC5E-0B99277EA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6899" t="-1" r="23366" b="3838"/>
          <a:stretch/>
        </p:blipFill>
        <p:spPr>
          <a:xfrm>
            <a:off x="6817488" y="431419"/>
            <a:ext cx="3613445" cy="3569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60CEA-9CE1-2A45-B903-A6C49C8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and Likelihood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11950-8E23-F246-AD20-318D986C2C6F}"/>
              </a:ext>
            </a:extLst>
          </p:cNvPr>
          <p:cNvSpPr txBox="1"/>
          <p:nvPr/>
        </p:nvSpPr>
        <p:spPr>
          <a:xfrm>
            <a:off x="9363918" y="4731987"/>
            <a:ext cx="177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Sofia Pro Light" pitchFamily="2" charset="77"/>
              </a:rPr>
              <a:t>likelihood=</a:t>
            </a:r>
          </a:p>
          <a:p>
            <a:pPr algn="r"/>
            <a:r>
              <a:rPr lang="en-GB" dirty="0">
                <a:latin typeface="Sofia Pro Light" pitchFamily="2" charset="77"/>
              </a:rPr>
              <a:t>1.358e-07</a:t>
            </a:r>
          </a:p>
        </p:txBody>
      </p:sp>
    </p:spTree>
    <p:extLst>
      <p:ext uri="{BB962C8B-B14F-4D97-AF65-F5344CB8AC3E}">
        <p14:creationId xmlns:p14="http://schemas.microsoft.com/office/powerpoint/2010/main" val="6496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EA6-9DA3-DF42-8639-F3898991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Phylogenetic 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A051-68B9-534D-8144-0850EDE9A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0ED29-32D6-CB46-93EE-F1D13D34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07" y="834343"/>
            <a:ext cx="3728495" cy="28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797A7-8E97-B844-842A-F57C5817C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4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031-DFFC-2845-8F15-706A89A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2B2248-888A-F94F-9A17-8F4AA9F8AF3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03960" y="2377694"/>
          <a:ext cx="3248808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08">
                  <a:extLst>
                    <a:ext uri="{9D8B030D-6E8A-4147-A177-3AD203B41FA5}">
                      <a16:colId xmlns:a16="http://schemas.microsoft.com/office/drawing/2014/main" val="23619166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4774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1666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6769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876262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dirty="0">
                        <a:latin typeface="Sofia Pro Light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1183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Sofia Pro Light" pitchFamily="2" charset="77"/>
                        </a:rPr>
                        <a:t>-3</a:t>
                      </a:r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1425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-3</a:t>
                      </a:r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335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-3</a:t>
                      </a:r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04154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dirty="0">
                          <a:latin typeface="Sofia Pro Light" pitchFamily="2" charset="7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ofia Pro Light" pitchFamily="2" charset="77"/>
                        </a:rPr>
                        <a:t>-3</a:t>
                      </a:r>
                      <a:r>
                        <a:rPr lang="el-GR" dirty="0">
                          <a:latin typeface="Sofia Pro Light" pitchFamily="2" charset="77"/>
                        </a:rPr>
                        <a:t>λ</a:t>
                      </a:r>
                      <a:endParaRPr lang="en-GB" dirty="0">
                        <a:latin typeface="Sofia Pro Light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32082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797A7-8E97-B844-842A-F57C5817C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Model substitution process as a Continuous-time Markov Chain</a:t>
            </a:r>
          </a:p>
          <a:p>
            <a:r>
              <a:rPr lang="en-GB" dirty="0"/>
              <a:t>Defined by [</a:t>
            </a:r>
            <a:r>
              <a:rPr lang="en-GB" dirty="0" err="1"/>
              <a:t>n×n</a:t>
            </a:r>
            <a:r>
              <a:rPr lang="en-GB" dirty="0"/>
              <a:t>] Q-matrix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 is alphabet size, i.e. DNA: n=4</a:t>
            </a:r>
          </a:p>
          <a:p>
            <a:r>
              <a:rPr lang="en-GB" dirty="0"/>
              <a:t>Probability of substitution after time t with rate r: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</a:t>
            </a:r>
            <a:r>
              <a:rPr lang="en-GB" baseline="-25000" dirty="0" err="1"/>
              <a:t>ij</a:t>
            </a:r>
            <a:r>
              <a:rPr lang="en-GB" dirty="0"/>
              <a:t> =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Q×t×r</a:t>
            </a:r>
            <a:r>
              <a:rPr lang="en-GB" dirty="0"/>
              <a:t>)</a:t>
            </a:r>
            <a:r>
              <a:rPr lang="en-GB" baseline="-25000" dirty="0" err="1"/>
              <a:t>ij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3F2F5-BB32-654A-A802-D59801475EFD}"/>
              </a:ext>
            </a:extLst>
          </p:cNvPr>
          <p:cNvSpPr txBox="1"/>
          <p:nvPr/>
        </p:nvSpPr>
        <p:spPr>
          <a:xfrm>
            <a:off x="717624" y="1655544"/>
            <a:ext cx="45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ofia Pro Light" pitchFamily="2" charset="77"/>
              </a:rPr>
              <a:t>Q</a:t>
            </a:r>
            <a:r>
              <a:rPr lang="en-GB" sz="3600" baseline="-25000" dirty="0">
                <a:latin typeface="Sofia Pro Light" pitchFamily="2" charset="77"/>
              </a:rPr>
              <a:t>JC69 </a:t>
            </a:r>
            <a:r>
              <a:rPr lang="en-GB" sz="2000" dirty="0">
                <a:latin typeface="Sofia Pro Light" pitchFamily="2" charset="77"/>
              </a:rPr>
              <a:t>Jukes and Cantor</a:t>
            </a:r>
            <a:r>
              <a:rPr lang="en-GB" sz="2400" dirty="0">
                <a:latin typeface="Sofia Pro Light" pitchFamily="2" charset="77"/>
              </a:rPr>
              <a:t> </a:t>
            </a:r>
            <a:endParaRPr lang="en-GB" sz="3600" dirty="0">
              <a:latin typeface="Sofia Pro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11F38-D00D-B847-89CD-C90CF2E6B776}"/>
              </a:ext>
            </a:extLst>
          </p:cNvPr>
          <p:cNvSpPr txBox="1"/>
          <p:nvPr/>
        </p:nvSpPr>
        <p:spPr>
          <a:xfrm>
            <a:off x="1019376" y="5807631"/>
            <a:ext cx="45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ofia Pro Light" pitchFamily="2" charset="77"/>
              </a:rPr>
              <a:t>Diagonal entry ensures rows sum to 0</a:t>
            </a:r>
          </a:p>
        </p:txBody>
      </p:sp>
    </p:spTree>
    <p:extLst>
      <p:ext uri="{BB962C8B-B14F-4D97-AF65-F5344CB8AC3E}">
        <p14:creationId xmlns:p14="http://schemas.microsoft.com/office/powerpoint/2010/main" val="18501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2562</Words>
  <Application>Microsoft Macintosh PowerPoint</Application>
  <PresentationFormat>Widescreen</PresentationFormat>
  <Paragraphs>589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Droid Sans</vt:lpstr>
      <vt:lpstr>Droid Sans Mono</vt:lpstr>
      <vt:lpstr>Roboto</vt:lpstr>
      <vt:lpstr>Sofia Pro Light</vt:lpstr>
      <vt:lpstr>Office Theme</vt:lpstr>
      <vt:lpstr>Model Selection</vt:lpstr>
      <vt:lpstr>Outline</vt:lpstr>
      <vt:lpstr>Likelihood</vt:lpstr>
      <vt:lpstr>Probability and Likelihood</vt:lpstr>
      <vt:lpstr>Probability and Likelihood</vt:lpstr>
      <vt:lpstr>Probability and Likelihood</vt:lpstr>
      <vt:lpstr>Phylogenetic Likelihood</vt:lpstr>
      <vt:lpstr>Substitution Models</vt:lpstr>
      <vt:lpstr>Substitution Models</vt:lpstr>
      <vt:lpstr>Substitution Models</vt:lpstr>
      <vt:lpstr>Substitution Models</vt:lpstr>
      <vt:lpstr>Substitution Models</vt:lpstr>
      <vt:lpstr>Substitution Models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Pruning algorithm</vt:lpstr>
      <vt:lpstr>Models of Rate Heterogeneity</vt:lpstr>
      <vt:lpstr>Models of Rate Heterogeneity</vt:lpstr>
      <vt:lpstr>Models of Rate Heterogeneity</vt:lpstr>
      <vt:lpstr>Models of Rate Heterogeneity</vt:lpstr>
      <vt:lpstr>Ascertainment Bias Correction</vt:lpstr>
      <vt:lpstr>Ascertainment Bias Correction</vt:lpstr>
      <vt:lpstr>Ascertainment Bias Correction</vt:lpstr>
      <vt:lpstr>Model Selection</vt:lpstr>
      <vt:lpstr>Model Selection</vt:lpstr>
      <vt:lpstr>Techniques</vt:lpstr>
      <vt:lpstr>LRT - Likelihood Ratio Test</vt:lpstr>
      <vt:lpstr>AIC - Akaike Information Criterion</vt:lpstr>
      <vt:lpstr>AICc - Akaike Information Criterion</vt:lpstr>
      <vt:lpstr>BIC - Bayes Information Criterion</vt:lpstr>
      <vt:lpstr>Example</vt:lpstr>
      <vt:lpstr>Practicals</vt:lpstr>
      <vt:lpstr>Model Selection by Hand</vt:lpstr>
      <vt:lpstr>Automatic Model Selection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</dc:title>
  <dc:creator>Kevin Gori</dc:creator>
  <cp:lastModifiedBy>Kevin Gori</cp:lastModifiedBy>
  <cp:revision>170</cp:revision>
  <cp:lastPrinted>2019-04-04T09:23:28Z</cp:lastPrinted>
  <dcterms:created xsi:type="dcterms:W3CDTF">2019-04-01T11:30:02Z</dcterms:created>
  <dcterms:modified xsi:type="dcterms:W3CDTF">2019-04-04T11:11:20Z</dcterms:modified>
</cp:coreProperties>
</file>