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5" r:id="rId9"/>
    <p:sldId id="273" r:id="rId10"/>
    <p:sldId id="266" r:id="rId11"/>
    <p:sldId id="274" r:id="rId12"/>
    <p:sldId id="271" r:id="rId13"/>
    <p:sldId id="272" r:id="rId14"/>
    <p:sldId id="262" r:id="rId15"/>
    <p:sldId id="264" r:id="rId16"/>
    <p:sldId id="267" r:id="rId17"/>
    <p:sldId id="268" r:id="rId18"/>
    <p:sldId id="269" r:id="rId19"/>
    <p:sldId id="270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9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F492-C7AD-C94A-B925-BB67A776662F}" type="datetimeFigureOut">
              <a:rPr lang="en-US" smtClean="0"/>
              <a:t>8/18/17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A2F3-3A3E-7646-BD1A-01807194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8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F492-C7AD-C94A-B925-BB67A776662F}" type="datetimeFigureOut">
              <a:rPr lang="en-US" smtClean="0"/>
              <a:t>8/18/17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A2F3-3A3E-7646-BD1A-01807194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76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F492-C7AD-C94A-B925-BB67A776662F}" type="datetimeFigureOut">
              <a:rPr lang="en-US" smtClean="0"/>
              <a:t>8/18/17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A2F3-3A3E-7646-BD1A-01807194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1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F492-C7AD-C94A-B925-BB67A776662F}" type="datetimeFigureOut">
              <a:rPr lang="en-US" smtClean="0"/>
              <a:t>8/18/17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A2F3-3A3E-7646-BD1A-01807194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2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F492-C7AD-C94A-B925-BB67A776662F}" type="datetimeFigureOut">
              <a:rPr lang="en-US" smtClean="0"/>
              <a:t>8/18/17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A2F3-3A3E-7646-BD1A-01807194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7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F492-C7AD-C94A-B925-BB67A776662F}" type="datetimeFigureOut">
              <a:rPr lang="en-US" smtClean="0"/>
              <a:t>8/18/17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A2F3-3A3E-7646-BD1A-01807194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4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F492-C7AD-C94A-B925-BB67A776662F}" type="datetimeFigureOut">
              <a:rPr lang="en-US" smtClean="0"/>
              <a:t>8/18/17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A2F3-3A3E-7646-BD1A-01807194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0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F492-C7AD-C94A-B925-BB67A776662F}" type="datetimeFigureOut">
              <a:rPr lang="en-US" smtClean="0"/>
              <a:t>8/18/17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A2F3-3A3E-7646-BD1A-01807194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3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F492-C7AD-C94A-B925-BB67A776662F}" type="datetimeFigureOut">
              <a:rPr lang="en-US" smtClean="0"/>
              <a:t>8/18/17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A2F3-3A3E-7646-BD1A-01807194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4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F492-C7AD-C94A-B925-BB67A776662F}" type="datetimeFigureOut">
              <a:rPr lang="en-US" smtClean="0"/>
              <a:t>8/18/17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A2F3-3A3E-7646-BD1A-01807194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0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F492-C7AD-C94A-B925-BB67A776662F}" type="datetimeFigureOut">
              <a:rPr lang="en-US" smtClean="0"/>
              <a:t>8/18/17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A2F3-3A3E-7646-BD1A-01807194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5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6F492-C7AD-C94A-B925-BB67A776662F}" type="datetimeFigureOut">
              <a:rPr lang="en-US" smtClean="0"/>
              <a:t>8/18/17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1A2F3-3A3E-7646-BD1A-01807194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9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oleObject" Target="../embeddings/oleObject3.bin"/><Relationship Id="rId5" Type="http://schemas.openxmlformats.org/officeDocument/2006/relationships/package" Target="../embeddings/Microsoft_Excel_Sheet1.xlsx"/><Relationship Id="rId6" Type="http://schemas.openxmlformats.org/officeDocument/2006/relationships/image" Target="../media/image3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oleObject" Target="../embeddings/oleObject4.bin"/><Relationship Id="rId5" Type="http://schemas.openxmlformats.org/officeDocument/2006/relationships/package" Target="../embeddings/Microsoft_Excel_Sheet2.xlsx"/><Relationship Id="rId6" Type="http://schemas.openxmlformats.org/officeDocument/2006/relationships/image" Target="../media/image5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Seasonal flu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0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_visualiz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017" y="-38540"/>
            <a:ext cx="6967885" cy="69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83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_visualiz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43" y="-38539"/>
            <a:ext cx="4661670" cy="4661670"/>
          </a:xfrm>
          <a:prstGeom prst="rect">
            <a:avLst/>
          </a:prstGeom>
        </p:spPr>
      </p:pic>
      <p:pic>
        <p:nvPicPr>
          <p:cNvPr id="2" name="Picture 1" descr="Ht_visualizatio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44" y="4551785"/>
            <a:ext cx="4523834" cy="223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57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381000"/>
            <a:ext cx="8712200" cy="647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4660" y="196334"/>
            <a:ext cx="881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Grid search on </a:t>
            </a:r>
            <a:r>
              <a:rPr lang="en-US" sz="1600" dirty="0" err="1" smtClean="0"/>
              <a:t>Hm</a:t>
            </a:r>
            <a:r>
              <a:rPr lang="en-US" sz="1600" dirty="0" smtClean="0"/>
              <a:t>, with all other parameters fixed to best estimates in the absence of imprinting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87385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381000"/>
            <a:ext cx="8712200" cy="647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4660" y="196334"/>
            <a:ext cx="881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Grid search on </a:t>
            </a:r>
            <a:r>
              <a:rPr lang="en-US" sz="1600" dirty="0" err="1" smtClean="0"/>
              <a:t>Hm</a:t>
            </a:r>
            <a:r>
              <a:rPr lang="en-US" sz="1600" dirty="0" smtClean="0"/>
              <a:t>, with all other parameters fixed to best estimates in the absence of imprinting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462" y="1098706"/>
            <a:ext cx="3733537" cy="277566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851018" y="3724188"/>
            <a:ext cx="1455620" cy="175507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8315284" y="3724188"/>
            <a:ext cx="612816" cy="175507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410462" y="1098706"/>
            <a:ext cx="3733537" cy="2775662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08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Sometimes the optimization algorithm tests a set of parameters where cross-immunity is strong enough that </a:t>
            </a:r>
            <a:r>
              <a:rPr lang="en-US" dirty="0" err="1" smtClean="0"/>
              <a:t>susceptibles</a:t>
            </a:r>
            <a:r>
              <a:rPr lang="en-US" dirty="0" smtClean="0"/>
              <a:t> are depleted outbreaks don’t occur every year.</a:t>
            </a:r>
          </a:p>
          <a:p>
            <a:pPr lvl="1"/>
            <a:r>
              <a:rPr lang="en-US" dirty="0" smtClean="0"/>
              <a:t>Model predicts NO cases in certain years</a:t>
            </a:r>
          </a:p>
          <a:p>
            <a:pPr lvl="2">
              <a:buFont typeface="Wingdings" charset="0"/>
              <a:buChar char="à"/>
            </a:pPr>
            <a:r>
              <a:rPr lang="en-US" dirty="0" smtClean="0">
                <a:sym typeface="Wingdings"/>
              </a:rPr>
              <a:t>Multinomial prob. is 0 in all age groups</a:t>
            </a:r>
          </a:p>
          <a:p>
            <a:pPr lvl="2">
              <a:buFont typeface="Wingdings" charset="0"/>
              <a:buChar char="à"/>
            </a:pPr>
            <a:r>
              <a:rPr lang="en-US" dirty="0" smtClean="0"/>
              <a:t>Likelihood is not defined</a:t>
            </a:r>
          </a:p>
          <a:p>
            <a:pPr lvl="2">
              <a:buFont typeface="Wingdings" charset="0"/>
              <a:buChar char="à"/>
            </a:pPr>
            <a:r>
              <a:rPr lang="en-US" dirty="0" smtClean="0"/>
              <a:t>To deal with this, I am imposing a moderate likelihood penalty in these cases, but I think this makes the likelihood surface jagged and sometimes causes the optimization to 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42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5146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Also, when I calculate likelihood profiles on the H parameter (strength of HA imprinting), I can sometimes find likelihood values that are slightly better than the optimum estimate. </a:t>
            </a:r>
          </a:p>
          <a:p>
            <a:pPr lvl="1"/>
            <a:r>
              <a:rPr lang="en-US" dirty="0" smtClean="0"/>
              <a:t>Calculating profiles on a very fine H grid shows that the likelihood appears really jagged</a:t>
            </a:r>
          </a:p>
          <a:p>
            <a:pPr lvl="2"/>
            <a:r>
              <a:rPr lang="en-US" dirty="0" smtClean="0"/>
              <a:t>rounding errors?</a:t>
            </a:r>
          </a:p>
          <a:p>
            <a:pPr lvl="2"/>
            <a:r>
              <a:rPr lang="en-US" dirty="0" smtClean="0"/>
              <a:t>any idea why this could be?</a:t>
            </a:r>
          </a:p>
          <a:p>
            <a:pPr lvl="2"/>
            <a:r>
              <a:rPr lang="en-US" dirty="0" smtClean="0"/>
              <a:t>probably means my results are not ready to present?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an I even trust my AIC estimates?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87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335"/>
            <a:ext cx="8229600" cy="1143000"/>
          </a:xfrm>
        </p:spPr>
        <p:txBody>
          <a:bodyPr/>
          <a:lstStyle/>
          <a:p>
            <a:r>
              <a:rPr lang="en-US" dirty="0" smtClean="0"/>
              <a:t>H1 </a:t>
            </a:r>
            <a:r>
              <a:rPr lang="en-US" dirty="0" err="1" smtClean="0"/>
              <a:t>proflies</a:t>
            </a:r>
            <a:r>
              <a:rPr lang="en-US" dirty="0" smtClean="0"/>
              <a:t> on </a:t>
            </a:r>
            <a:r>
              <a:rPr lang="en-US" dirty="0" err="1" smtClean="0"/>
              <a:t>Hm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4683"/>
          <a:stretch/>
        </p:blipFill>
        <p:spPr>
          <a:xfrm>
            <a:off x="965200" y="1284204"/>
            <a:ext cx="7200900" cy="55259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94315"/>
          <a:stretch/>
        </p:blipFill>
        <p:spPr>
          <a:xfrm>
            <a:off x="960619" y="619014"/>
            <a:ext cx="409373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12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518685"/>
            <a:ext cx="7200900" cy="647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335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H1 profiles on </a:t>
            </a:r>
            <a:r>
              <a:rPr lang="en-US" sz="3200" dirty="0" err="1" smtClean="0"/>
              <a:t>Hm</a:t>
            </a:r>
            <a:r>
              <a:rPr lang="en-US" sz="3200" dirty="0" smtClean="0"/>
              <a:t>, if we re-optimize with the best profile values as initial conditions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94315"/>
          <a:stretch/>
        </p:blipFill>
        <p:spPr>
          <a:xfrm>
            <a:off x="974890" y="619014"/>
            <a:ext cx="409373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94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466614"/>
            <a:ext cx="7200900" cy="647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335"/>
            <a:ext cx="8229600" cy="1143000"/>
          </a:xfrm>
        </p:spPr>
        <p:txBody>
          <a:bodyPr/>
          <a:lstStyle/>
          <a:p>
            <a:r>
              <a:rPr lang="en-US" dirty="0" smtClean="0"/>
              <a:t>H3 </a:t>
            </a:r>
            <a:r>
              <a:rPr lang="en-US" dirty="0" err="1" smtClean="0"/>
              <a:t>proflies</a:t>
            </a:r>
            <a:r>
              <a:rPr lang="en-US" dirty="0" smtClean="0"/>
              <a:t> on </a:t>
            </a:r>
            <a:r>
              <a:rPr lang="en-US" dirty="0" err="1" smtClean="0"/>
              <a:t>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36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661374"/>
            <a:ext cx="7200900" cy="647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335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H3 </a:t>
            </a:r>
            <a:r>
              <a:rPr lang="en-US" sz="3200" dirty="0"/>
              <a:t>profiles on </a:t>
            </a:r>
            <a:r>
              <a:rPr lang="en-US" sz="3200" dirty="0" err="1"/>
              <a:t>Hm</a:t>
            </a:r>
            <a:r>
              <a:rPr lang="en-US" sz="3200" dirty="0"/>
              <a:t>, if we re-optimize with the best profile values as initial conditions</a:t>
            </a:r>
          </a:p>
        </p:txBody>
      </p:sp>
    </p:spTree>
    <p:extLst>
      <p:ext uri="{BB962C8B-B14F-4D97-AF65-F5344CB8AC3E}">
        <p14:creationId xmlns:p14="http://schemas.microsoft.com/office/powerpoint/2010/main" val="376511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Following Adam’s previous study (</a:t>
            </a:r>
            <a:r>
              <a:rPr lang="en-US" dirty="0" err="1" smtClean="0"/>
              <a:t>Kucharski</a:t>
            </a:r>
            <a:r>
              <a:rPr lang="en-US" dirty="0" smtClean="0"/>
              <a:t> and Gog, 2012, </a:t>
            </a:r>
            <a:r>
              <a:rPr lang="en-US" dirty="0" err="1" smtClean="0"/>
              <a:t>PLoS</a:t>
            </a:r>
            <a:r>
              <a:rPr lang="en-US" dirty="0" smtClean="0"/>
              <a:t> Comp Bio)...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Begin in 1968 for H3N2 and 1977 for H1N1 (year of each subtype’s pandemic emergence).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Simulate forward to 2014 (the last year for which we have data)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Consider each flu season as a discrete epidemic, and use final outbreak size approximations to estimate the fraction of each age group (single-year) that became infected with the circulating strain.</a:t>
            </a:r>
          </a:p>
          <a:p>
            <a:pPr marL="914400" lvl="1" indent="-514350"/>
            <a:r>
              <a:rPr lang="en-US" dirty="0" smtClean="0"/>
              <a:t>Assume all seasonal strains in the same cluster are immunologically indistinguishable.</a:t>
            </a:r>
          </a:p>
          <a:p>
            <a:pPr marL="914400" lvl="1" indent="-514350"/>
            <a:r>
              <a:rPr lang="en-US" dirty="0" smtClean="0"/>
              <a:t>Keep track of the fraction of each age group with previous exposure to all possible sets of previously circulating strains, based on the year of interest.</a:t>
            </a:r>
          </a:p>
          <a:p>
            <a:pPr marL="1314450" lvl="2" indent="-514350"/>
            <a:r>
              <a:rPr lang="en-US" dirty="0" smtClean="0"/>
              <a:t>e.g. if 3 clusters of H3N2 have circulated by the 1975 flu season, possible exposure histories would be: {NULL, 1, 2, 3, 12, 13, 23, 123}.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Between seasons, allow individuals to age one year so children are more likely to be naive, and can’t have been exposed to strains that circulated before they were born.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80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can I do in the next two weeks to get this into shape?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ok to present a grid search?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71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"/>
            <a:ext cx="8229600" cy="1143000"/>
          </a:xfrm>
        </p:spPr>
        <p:txBody>
          <a:bodyPr/>
          <a:lstStyle/>
          <a:p>
            <a:r>
              <a:rPr lang="en-US" dirty="0" smtClean="0"/>
              <a:t>Simple analysis</a:t>
            </a:r>
            <a:endParaRPr lang="en-US" dirty="0"/>
          </a:p>
        </p:txBody>
      </p:sp>
      <p:pic>
        <p:nvPicPr>
          <p:cNvPr id="4" name="Picture 3" descr="Screenshot 2017-08-18 13.06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09578"/>
            <a:ext cx="3273991" cy="5748421"/>
          </a:xfrm>
          <a:prstGeom prst="rect">
            <a:avLst/>
          </a:prstGeom>
        </p:spPr>
      </p:pic>
      <p:pic>
        <p:nvPicPr>
          <p:cNvPr id="5" name="Picture 4" descr="Screenshot 2017-08-18 13.06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163" y="1498600"/>
            <a:ext cx="43942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37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"/>
            <a:ext cx="8229600" cy="1143000"/>
          </a:xfrm>
        </p:spPr>
        <p:txBody>
          <a:bodyPr/>
          <a:lstStyle/>
          <a:p>
            <a:r>
              <a:rPr lang="en-US" dirty="0" smtClean="0"/>
              <a:t>Simple analysis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736" y="1128180"/>
            <a:ext cx="83371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</a:t>
            </a:r>
            <a:r>
              <a:rPr lang="en-US" sz="1600" dirty="0" smtClean="0"/>
              <a:t> = age specific effects (fit using Adam’s model)</a:t>
            </a:r>
          </a:p>
          <a:p>
            <a:r>
              <a:rPr lang="en-US" sz="1600" b="1" dirty="0" smtClean="0"/>
              <a:t>B</a:t>
            </a:r>
            <a:r>
              <a:rPr lang="en-US" sz="1600" dirty="0" smtClean="0"/>
              <a:t> = birth year specific effects (what fraction of each birth year lacks imprinting protection?)</a:t>
            </a:r>
          </a:p>
          <a:p>
            <a:r>
              <a:rPr lang="en-US" sz="1600" dirty="0" smtClean="0"/>
              <a:t>p  = vector of multinomial probabilities that a randomly sampled case falls in a particular age class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p = A*a + B(1-a)         	-&gt; define p as a linear combination of A and B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	-&gt; fit parameter a, the weight placed on age-specific effects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062697"/>
              </p:ext>
            </p:extLst>
          </p:nvPr>
        </p:nvGraphicFramePr>
        <p:xfrm>
          <a:off x="280736" y="3148263"/>
          <a:ext cx="3074737" cy="177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317"/>
                <a:gridCol w="949158"/>
                <a:gridCol w="98926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aa</a:t>
                      </a:r>
                      <a:r>
                        <a:rPr lang="en-US" sz="1400" dirty="0" smtClean="0"/>
                        <a:t> estimate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bb</a:t>
                      </a:r>
                      <a:r>
                        <a:rPr lang="en-US" sz="1400" baseline="0" dirty="0" smtClean="0"/>
                        <a:t> estimate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0.61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0.39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H1 subtype-specific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652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0736" y="1128180"/>
            <a:ext cx="83371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</a:t>
            </a:r>
            <a:r>
              <a:rPr lang="en-US" sz="1600" dirty="0" smtClean="0"/>
              <a:t> = age specific effects (fit using Adam’s model)</a:t>
            </a:r>
          </a:p>
          <a:p>
            <a:r>
              <a:rPr lang="en-US" sz="1600" b="1" dirty="0" smtClean="0"/>
              <a:t>B</a:t>
            </a:r>
            <a:r>
              <a:rPr lang="en-US" sz="1600" dirty="0" smtClean="0"/>
              <a:t> = birth year specific effects (what fraction of each birth year lacks imprinting protection?)</a:t>
            </a:r>
          </a:p>
          <a:p>
            <a:r>
              <a:rPr lang="en-US" sz="1600" dirty="0" smtClean="0"/>
              <a:t>p  = vector of multinomial probabilities that a randomly sampled case falls in a particular age class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p = A*a + B(1-a)         	-&gt; define p as a linear combination of A and B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	-&gt; fit parameter a, the weight placed on age-specific effects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1856" y="660284"/>
            <a:ext cx="4714768" cy="5729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912" y="660284"/>
            <a:ext cx="4714768" cy="572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9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Free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6193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R0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Cross-immunity parameters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914400" lvl="1" indent="-514350"/>
            <a:r>
              <a:rPr lang="en-US" b="1" dirty="0" smtClean="0"/>
              <a:t>A</a:t>
            </a:r>
            <a:r>
              <a:rPr lang="en-US" dirty="0"/>
              <a:t> </a:t>
            </a:r>
            <a:r>
              <a:rPr lang="en-US" b="1" dirty="0"/>
              <a:t> </a:t>
            </a:r>
            <a:r>
              <a:rPr lang="en-US" dirty="0" smtClean="0"/>
              <a:t>Intercept parameter. Sets the probability of reinfection if cluster i has been encountered previously (i.e. distance between i and j is 0).</a:t>
            </a:r>
          </a:p>
          <a:p>
            <a:pPr marL="914400" lvl="1" indent="-514350"/>
            <a:r>
              <a:rPr lang="en-US" b="1" dirty="0" smtClean="0"/>
              <a:t>α </a:t>
            </a:r>
            <a:r>
              <a:rPr lang="en-US" dirty="0" smtClean="0"/>
              <a:t>Decay parameter. Sets how fast cross-immunity decays as clusters i and j become farther apart.</a:t>
            </a:r>
            <a:endParaRPr lang="en-US" b="1" dirty="0" smtClean="0"/>
          </a:p>
          <a:p>
            <a:pPr marL="914400" lvl="1" indent="-514350"/>
            <a:endParaRPr lang="en-US" dirty="0" smtClean="0"/>
          </a:p>
          <a:p>
            <a:pPr marL="914400" lvl="1" indent="-514350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612292"/>
              </p:ext>
            </p:extLst>
          </p:nvPr>
        </p:nvGraphicFramePr>
        <p:xfrm>
          <a:off x="4530036" y="3346450"/>
          <a:ext cx="81195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0036" y="3346450"/>
                        <a:ext cx="81195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659384"/>
              </p:ext>
            </p:extLst>
          </p:nvPr>
        </p:nvGraphicFramePr>
        <p:xfrm>
          <a:off x="1113687" y="3466939"/>
          <a:ext cx="4195042" cy="596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5" imgW="2070100" imgH="304800" progId="Equation.3">
                  <p:embed/>
                </p:oleObj>
              </mc:Choice>
              <mc:Fallback>
                <p:oleObj name="Equation" r:id="rId5" imgW="20701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3687" y="3466939"/>
                        <a:ext cx="4195042" cy="5969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0413" y="2711556"/>
            <a:ext cx="7716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Probability of cross immunity against cluster i, given previous exposure to set Y 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 rot="5400000">
            <a:off x="1398200" y="2883302"/>
            <a:ext cx="343736" cy="91276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Left Brace 7"/>
          <p:cNvSpPr/>
          <p:nvPr/>
        </p:nvSpPr>
        <p:spPr>
          <a:xfrm rot="16200000" flipV="1">
            <a:off x="3639972" y="2738433"/>
            <a:ext cx="343734" cy="2993780"/>
          </a:xfrm>
          <a:prstGeom prst="leftBrac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970413" y="4422024"/>
            <a:ext cx="7577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Decreases exponentially as the challenge cluster (i) becomes farther away from the most similar, previously encountered cluster in set Y.</a:t>
            </a:r>
            <a:endParaRPr 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38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Free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619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R0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Cross-immunity parameters</a:t>
            </a:r>
            <a:endParaRPr lang="en-US" dirty="0"/>
          </a:p>
          <a:p>
            <a:pPr marL="914400" lvl="1" indent="-514350"/>
            <a:r>
              <a:rPr lang="en-US" b="1" dirty="0" smtClean="0"/>
              <a:t>A</a:t>
            </a:r>
            <a:r>
              <a:rPr lang="en-US" dirty="0"/>
              <a:t> </a:t>
            </a:r>
            <a:r>
              <a:rPr lang="en-US" b="1" dirty="0"/>
              <a:t> </a:t>
            </a:r>
            <a:r>
              <a:rPr lang="en-US" dirty="0" smtClean="0"/>
              <a:t>Intercept parameter. Sets the probability of reinfection if cluster i has been encountered previously (i.e. distance between i and j is 0).</a:t>
            </a:r>
          </a:p>
          <a:p>
            <a:pPr marL="914400" lvl="1" indent="-514350"/>
            <a:r>
              <a:rPr lang="en-US" b="1" dirty="0" smtClean="0"/>
              <a:t>α </a:t>
            </a:r>
            <a:r>
              <a:rPr lang="en-US" dirty="0" smtClean="0"/>
              <a:t>Decay parameter. Sets how fast cross-immunity decays as clusters i and j become farther apart.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Original antigenic sin parameter</a:t>
            </a:r>
          </a:p>
          <a:p>
            <a:pPr marL="914400" lvl="1" indent="-514350"/>
            <a:r>
              <a:rPr lang="en-US" b="1" dirty="0" err="1" smtClean="0"/>
              <a:t>τ</a:t>
            </a:r>
            <a:r>
              <a:rPr lang="en-US" b="1" dirty="0" smtClean="0"/>
              <a:t> </a:t>
            </a:r>
            <a:r>
              <a:rPr lang="en-US" dirty="0"/>
              <a:t> </a:t>
            </a:r>
            <a:r>
              <a:rPr lang="en-US" dirty="0" smtClean="0"/>
              <a:t>Assume that if </a:t>
            </a:r>
            <a:r>
              <a:rPr lang="en-US" dirty="0" err="1" smtClean="0"/>
              <a:t>σ</a:t>
            </a:r>
            <a:r>
              <a:rPr lang="en-US" dirty="0" smtClean="0"/>
              <a:t>({j}, k) &lt; </a:t>
            </a:r>
            <a:r>
              <a:rPr lang="en-US" dirty="0" err="1" smtClean="0"/>
              <a:t>τ</a:t>
            </a:r>
            <a:r>
              <a:rPr lang="en-US" dirty="0" smtClean="0"/>
              <a:t>, that OAS prevents the formation of new immunity against cluster 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Vaccine effectiveness</a:t>
            </a:r>
          </a:p>
          <a:p>
            <a:pPr marL="914400" lvl="1" indent="-514350"/>
            <a:r>
              <a:rPr lang="en-US" b="1" dirty="0" err="1" smtClean="0"/>
              <a:t>ν</a:t>
            </a:r>
            <a:r>
              <a:rPr lang="en-US" b="1" dirty="0" smtClean="0"/>
              <a:t>  </a:t>
            </a:r>
            <a:r>
              <a:rPr lang="en-US" dirty="0" smtClean="0"/>
              <a:t>Reduce the fraction of age group </a:t>
            </a:r>
            <a:r>
              <a:rPr lang="en-US" i="1" dirty="0" smtClean="0"/>
              <a:t>a </a:t>
            </a:r>
            <a:r>
              <a:rPr lang="en-US" dirty="0" smtClean="0"/>
              <a:t>that is naturally</a:t>
            </a:r>
            <a:r>
              <a:rPr lang="en-US" i="1" dirty="0" smtClean="0"/>
              <a:t> </a:t>
            </a:r>
            <a:r>
              <a:rPr lang="en-US" dirty="0" smtClean="0"/>
              <a:t>susceptible to strain </a:t>
            </a:r>
            <a:r>
              <a:rPr lang="en-US" i="1" dirty="0" smtClean="0"/>
              <a:t>i </a:t>
            </a:r>
            <a:r>
              <a:rPr lang="en-US" dirty="0" smtClean="0"/>
              <a:t>by the following factor at the beginning of each season: (1-p</a:t>
            </a:r>
            <a:r>
              <a:rPr lang="en-US" baseline="-25000" dirty="0" smtClean="0"/>
              <a:t>a</a:t>
            </a:r>
            <a:r>
              <a:rPr lang="en-US" dirty="0" smtClean="0"/>
              <a:t>ν), where p</a:t>
            </a:r>
            <a:r>
              <a:rPr lang="en-US" baseline="-25000" dirty="0" smtClean="0"/>
              <a:t>a</a:t>
            </a:r>
            <a:r>
              <a:rPr lang="en-US" dirty="0" smtClean="0"/>
              <a:t> is the probability of vaccination at age </a:t>
            </a:r>
            <a:r>
              <a:rPr lang="en-US" i="1" dirty="0" smtClean="0"/>
              <a:t>a</a:t>
            </a:r>
            <a:endParaRPr lang="en-US" b="1" i="1" dirty="0" smtClean="0"/>
          </a:p>
          <a:p>
            <a:pPr marL="914400" lvl="1" indent="-514350"/>
            <a:endParaRPr lang="en-US" dirty="0" smtClean="0"/>
          </a:p>
          <a:p>
            <a:pPr marL="914400" lvl="1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93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6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Use the model to simulate incidence for each influenza season from:</a:t>
            </a:r>
          </a:p>
          <a:p>
            <a:pPr lvl="2" indent="-342900"/>
            <a:r>
              <a:rPr lang="en-US" sz="2000" dirty="0" smtClean="0"/>
              <a:t>1968-2014 for H3N2</a:t>
            </a:r>
          </a:p>
          <a:p>
            <a:pPr lvl="2" indent="-342900"/>
            <a:r>
              <a:rPr lang="en-US" sz="2000" dirty="0" smtClean="0"/>
              <a:t>1977-2014 for H1N1</a:t>
            </a:r>
          </a:p>
          <a:p>
            <a:r>
              <a:rPr lang="en-US" sz="2800" dirty="0" smtClean="0"/>
              <a:t>Use  a multinomial likelihood to fit the model predicted fraction of cases in each age group to the observed fraction of cases in each age group within the year of interest.</a:t>
            </a:r>
          </a:p>
          <a:p>
            <a:r>
              <a:rPr lang="en-US" sz="2800" dirty="0" smtClean="0"/>
              <a:t>Currently using MLE, </a:t>
            </a:r>
            <a:r>
              <a:rPr lang="en-US" sz="2800" dirty="0" err="1" smtClean="0"/>
              <a:t>optim</a:t>
            </a:r>
            <a:r>
              <a:rPr lang="en-US" sz="2800" dirty="0" smtClean="0"/>
              <a:t>() in R, because the likelihood for H3N2 takes too long to run MCMC.</a:t>
            </a:r>
          </a:p>
          <a:p>
            <a:pPr marL="914400" lvl="1" indent="-51435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574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5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Preliminary results (no HA imprinting)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38" y="1284202"/>
            <a:ext cx="5345197" cy="53451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08311" y="625061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also see </a:t>
            </a:r>
            <a:r>
              <a:rPr lang="en-US" dirty="0" err="1"/>
              <a:t>A</a:t>
            </a:r>
            <a:r>
              <a:rPr lang="en-US" dirty="0" err="1" smtClean="0"/>
              <a:t>ll_model_fits.pdf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521659"/>
              </p:ext>
            </p:extLst>
          </p:nvPr>
        </p:nvGraphicFramePr>
        <p:xfrm>
          <a:off x="4940300" y="2210469"/>
          <a:ext cx="37465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Worksheet" r:id="rId5" imgW="3746500" imgH="1409700" progId="Excel.Sheet.12">
                  <p:embed/>
                </p:oleObj>
              </mc:Choice>
              <mc:Fallback>
                <p:oleObj name="Worksheet" r:id="rId5" imgW="3746500" imgH="1409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40300" y="2210469"/>
                        <a:ext cx="3746500" cy="140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936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5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Preliminary results (no HA imprinting)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54" y="1195410"/>
            <a:ext cx="5433990" cy="5433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08311" y="625061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also see </a:t>
            </a:r>
            <a:r>
              <a:rPr lang="en-US" dirty="0" err="1"/>
              <a:t>A</a:t>
            </a:r>
            <a:r>
              <a:rPr lang="en-US" dirty="0" err="1" smtClean="0"/>
              <a:t>ll_model_fits.pdf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292261"/>
              </p:ext>
            </p:extLst>
          </p:nvPr>
        </p:nvGraphicFramePr>
        <p:xfrm>
          <a:off x="5094670" y="2019300"/>
          <a:ext cx="37211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Worksheet" r:id="rId5" imgW="3721100" imgH="1409700" progId="Excel.Sheet.12">
                  <p:embed/>
                </p:oleObj>
              </mc:Choice>
              <mc:Fallback>
                <p:oleObj name="Worksheet" r:id="rId5" imgW="3721100" imgH="1409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94670" y="2019300"/>
                        <a:ext cx="3721100" cy="140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7276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_visualiz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994" y="-124157"/>
            <a:ext cx="6982157" cy="698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48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_visualiz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158" y="-124156"/>
            <a:ext cx="5132548" cy="5132548"/>
          </a:xfrm>
          <a:prstGeom prst="rect">
            <a:avLst/>
          </a:prstGeom>
        </p:spPr>
      </p:pic>
      <p:pic>
        <p:nvPicPr>
          <p:cNvPr id="2" name="Picture 1" descr="Ht_visualizatio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248" y="4494710"/>
            <a:ext cx="5412370" cy="233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4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925</Words>
  <Application>Microsoft Macintosh PowerPoint</Application>
  <PresentationFormat>On-screen Show (4:3)</PresentationFormat>
  <Paragraphs>93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Office Theme</vt:lpstr>
      <vt:lpstr>Equation</vt:lpstr>
      <vt:lpstr>Worksheet</vt:lpstr>
      <vt:lpstr>Seasonal flu analysis</vt:lpstr>
      <vt:lpstr>Model approach</vt:lpstr>
      <vt:lpstr>Model Free Parameters</vt:lpstr>
      <vt:lpstr>Model Free Parameters</vt:lpstr>
      <vt:lpstr>Fitting approach</vt:lpstr>
      <vt:lpstr>Preliminary results (no HA imprinting)</vt:lpstr>
      <vt:lpstr>Preliminary results (no HA imprinting)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Issues with fitting</vt:lpstr>
      <vt:lpstr>Issues with fitting</vt:lpstr>
      <vt:lpstr>H1 proflies on Hm</vt:lpstr>
      <vt:lpstr>H1 profiles on Hm, if we re-optimize with the best profile values as initial conditions</vt:lpstr>
      <vt:lpstr>H3 proflies on Hm</vt:lpstr>
      <vt:lpstr>H3 profiles on Hm, if we re-optimize with the best profile values as initial conditions</vt:lpstr>
      <vt:lpstr>What can I do in the next two weeks to get this into shape?</vt:lpstr>
      <vt:lpstr>Simple analysis</vt:lpstr>
      <vt:lpstr>Simple analysis</vt:lpstr>
      <vt:lpstr>PowerPoint Presentation</vt:lpstr>
    </vt:vector>
  </TitlesOfParts>
  <Company>Stony Brook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Seasonal flu analysis</dc:title>
  <dc:creator>Katie Gostic</dc:creator>
  <cp:lastModifiedBy>Katie Gostic</cp:lastModifiedBy>
  <cp:revision>16</cp:revision>
  <dcterms:created xsi:type="dcterms:W3CDTF">2017-08-14T14:33:27Z</dcterms:created>
  <dcterms:modified xsi:type="dcterms:W3CDTF">2017-08-18T20:15:54Z</dcterms:modified>
</cp:coreProperties>
</file>