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40" r:id="rId2"/>
    <p:sldId id="541" r:id="rId3"/>
    <p:sldId id="542" r:id="rId4"/>
    <p:sldId id="5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A653-D155-114B-AE14-C9D19A11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40653-0B28-A342-80DD-C763FC56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5B90-2C52-F54E-9388-74DB1EA4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0C24-C68F-1C4D-90F8-23669E98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4390-3525-6541-B890-E8383DF1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55A5-C406-4148-89B6-3B8BA34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16A2D-6294-F54E-8BB3-5DBDDEF9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5B14-47EE-C948-8E2C-758DD3B4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D231-303F-9845-8476-A793FA51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0AF-71F1-644F-BB1B-D4F7D1C7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255BF-4AFB-204C-AC87-9C76BCEE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A658-0789-3340-B4CC-811433D8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F786-6017-004F-B19A-D636B8B3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61EA-87B5-B249-8A97-05426F19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E1D2-2A9F-BC4B-9F04-C54DBA5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2171-D8A9-6941-AA9C-19180402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E5EB-2282-0E46-898D-94DBC0F2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7D3A-ED9C-A547-9004-DE7374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C50D-CB01-234A-9F87-F64FED57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11BF-D779-4C41-A602-CD7054F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2E7F-836C-664D-AA4F-CE382BB6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AC8F-D09B-8F45-93F9-87EC3B06D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F79C-A7F4-BB42-92EA-DAC2ADC0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1D23-8FDE-564D-80C5-F81ABA6F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310C-9432-724E-B050-43A24A2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A6B5-1A15-D549-B405-B288BF71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DD66-277D-A347-BA80-80BA7F5B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EC8D1-531E-E94B-928A-24B3641A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5EA00-4967-A14C-BA3D-C0E9604C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F934-3BA3-1247-9059-E4E9F8A4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E97F-95E1-6841-AEAE-89EEC2E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670-2E56-304B-BC6E-110AA26A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9898-B5E2-C845-B2A5-AEC2AE31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F566-41FC-9647-899A-87D83E17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1A998-0066-374C-AB08-3DC2C844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5CD3-6A19-2541-B215-A1943B20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6FF7F-62E0-E544-9B9B-AE43EED0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BC60E-A511-AF4F-B294-34DF50C5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F6A97-B849-6546-8F3E-C1D52133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4E9-51B7-FF42-B686-259A46EF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B1626-0114-624C-9B51-8AD9F4E1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CCC2-5C1E-3847-A513-0AF41501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4E6E4-4446-364E-B376-DD4B60E4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F9D21-38EA-B442-9671-17B6B215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37A1B-DD04-C04E-90BD-490D84D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7F4B-5FF5-D447-B51C-AC47FD82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39AF-8682-F141-8FF1-1B551EB9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6A33-88E7-B54A-8EB2-8D6C588C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6F70-4B24-A445-B5C5-56B3CDBB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D604-A19E-5843-808B-7FB050C3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0D4A7-FAE9-8C46-A4F6-56CAE479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E887-290D-7C4C-83BC-D1D373E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1393-EFF2-8740-A7DB-7ACAC8EB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346E8-EDBE-0E4A-8FED-DBE41C630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562DD-9CDD-334A-9742-EAF59EDB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E95C-77B4-F44E-9429-CA10ADDF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ABABA-87C0-1443-8E9B-5B52046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1F0F-68D3-9F40-90BE-ECFB4201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BDD3D-6729-3543-B1A0-0C2863D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7F72-F532-3D47-A59C-4189CC8C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3CB8-9E74-3540-9004-B9D586EE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9C2C-77E0-1D4F-B768-5D317E82632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8DA9-E186-1648-AB35-3EE15A0AD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F9F2-F6D8-3446-B83C-691F3F229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95AB-CAA8-3A49-AAC9-CFD80E26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F7CBBE-BA5C-794C-B937-EBA95A4E173F}"/>
              </a:ext>
            </a:extLst>
          </p:cNvPr>
          <p:cNvSpPr/>
          <p:nvPr/>
        </p:nvSpPr>
        <p:spPr>
          <a:xfrm>
            <a:off x="1843178" y="1310588"/>
            <a:ext cx="83676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Age-specific risk:</a:t>
            </a:r>
          </a:p>
          <a:p>
            <a:r>
              <a:rPr lang="en-US" sz="1400" b="1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400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 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18-24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18-24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25-31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25-31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32-38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39-45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39-45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46-52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46-52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53-59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53-90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60-66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60-66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67-73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67-73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74-80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74-80 </a:t>
            </a:r>
            <a:r>
              <a:rPr lang="en-US" sz="1400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solidFill>
                  <a:srgbClr val="7030A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81-90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81-90</a:t>
            </a: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8B9F6-ECC0-3346-97B6-4D345467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38" y="1123338"/>
            <a:ext cx="3275762" cy="1342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54C253-5DC7-D644-9731-B6E4D6024F97}"/>
              </a:ext>
            </a:extLst>
          </p:cNvPr>
          <p:cNvSpPr/>
          <p:nvPr/>
        </p:nvSpPr>
        <p:spPr>
          <a:xfrm>
            <a:off x="1753897" y="2925156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Antiviral treatment</a:t>
            </a:r>
          </a:p>
          <a:p>
            <a:pPr algn="ctr"/>
            <a:r>
              <a:rPr lang="en-US" sz="1400" b="1" i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1400" b="1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c,s,T</a:t>
            </a:r>
            <a:r>
              <a:rPr lang="en-US" sz="1400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c,s,T</a:t>
            </a:r>
            <a:r>
              <a:rPr lang="en-US" sz="1400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039923-DE35-8E44-8D87-D2E74FE1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61" y="2652584"/>
            <a:ext cx="3266936" cy="15915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F1C740-8E9B-974E-9580-D038E56ACC6F}"/>
              </a:ext>
            </a:extLst>
          </p:cNvPr>
          <p:cNvSpPr/>
          <p:nvPr/>
        </p:nvSpPr>
        <p:spPr>
          <a:xfrm>
            <a:off x="2558630" y="134294"/>
            <a:ext cx="741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</a:t>
            </a:r>
            <a:r>
              <a:rPr lang="en-US" sz="2400" b="1" baseline="-250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222222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𝟙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,H1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2400" b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222222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𝟙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2400" b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E2E18-0803-AE4B-B09F-E4D4ECB1A8E7}"/>
              </a:ext>
            </a:extLst>
          </p:cNvPr>
          <p:cNvSpPr/>
          <p:nvPr/>
        </p:nvSpPr>
        <p:spPr>
          <a:xfrm>
            <a:off x="1753897" y="3611278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Underlying symptoms</a:t>
            </a:r>
          </a:p>
          <a:p>
            <a:r>
              <a:rPr lang="en-US" sz="1400" b="1" i="1" dirty="0" err="1">
                <a:solidFill>
                  <a:srgbClr val="00B050"/>
                </a:solidFill>
              </a:rPr>
              <a:t>U</a:t>
            </a:r>
            <a:r>
              <a:rPr lang="en-US" sz="1400" b="1" baseline="-25000" dirty="0" err="1">
                <a:solidFill>
                  <a:srgbClr val="00B050"/>
                </a:solidFill>
              </a:rPr>
              <a:t>c,</a:t>
            </a:r>
            <a:r>
              <a:rPr lang="en-US" sz="1400" b="1" i="1" baseline="-25000" dirty="0" err="1">
                <a:solidFill>
                  <a:srgbClr val="00B050"/>
                </a:solidFill>
              </a:rPr>
              <a:t>s</a:t>
            </a:r>
            <a:r>
              <a:rPr lang="en-US" sz="1400" b="1" i="1" dirty="0">
                <a:solidFill>
                  <a:srgbClr val="00B050"/>
                </a:solidFill>
              </a:rPr>
              <a:t> = </a:t>
            </a:r>
            <a:r>
              <a:rPr lang="en-US" sz="1400" b="1" i="1" dirty="0" err="1">
                <a:solidFill>
                  <a:srgbClr val="00B050"/>
                </a:solidFill>
              </a:rPr>
              <a:t>f</a:t>
            </a:r>
            <a:r>
              <a:rPr lang="en-US" sz="1400" i="1" baseline="-25000" dirty="0" err="1">
                <a:solidFill>
                  <a:srgbClr val="00B050"/>
                </a:solidFill>
              </a:rPr>
              <a:t>c,s,U</a:t>
            </a:r>
            <a:r>
              <a:rPr lang="en-US" sz="1400" i="1" dirty="0">
                <a:solidFill>
                  <a:srgbClr val="00B050"/>
                </a:solidFill>
              </a:rPr>
              <a:t> *</a:t>
            </a:r>
            <a:r>
              <a:rPr lang="en-US" sz="1400" i="1" dirty="0" err="1">
                <a:solidFill>
                  <a:srgbClr val="00B050"/>
                </a:solidFill>
              </a:rPr>
              <a:t>r</a:t>
            </a:r>
            <a:r>
              <a:rPr lang="en-US" sz="1400" i="1" baseline="-25000" dirty="0" err="1">
                <a:solidFill>
                  <a:srgbClr val="00B050"/>
                </a:solidFill>
              </a:rPr>
              <a:t>U</a:t>
            </a:r>
            <a:r>
              <a:rPr lang="en-US" sz="1400" i="1" dirty="0">
                <a:solidFill>
                  <a:srgbClr val="00B050"/>
                </a:solidFill>
              </a:rPr>
              <a:t>+(1-</a:t>
            </a:r>
            <a:r>
              <a:rPr lang="en-US" sz="1400" b="1" i="1" dirty="0">
                <a:solidFill>
                  <a:srgbClr val="00B050"/>
                </a:solidFill>
              </a:rPr>
              <a:t>f</a:t>
            </a:r>
            <a:r>
              <a:rPr lang="en-US" sz="1400" i="1" baseline="-25000" dirty="0">
                <a:solidFill>
                  <a:srgbClr val="00B050"/>
                </a:solidFill>
              </a:rPr>
              <a:t>c,s,U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9681A-1C9A-C746-A44F-9AB2FEBC3C10}"/>
              </a:ext>
            </a:extLst>
          </p:cNvPr>
          <p:cNvSpPr/>
          <p:nvPr/>
        </p:nvSpPr>
        <p:spPr>
          <a:xfrm>
            <a:off x="1753897" y="4324280"/>
            <a:ext cx="266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Vaccination</a:t>
            </a:r>
          </a:p>
          <a:p>
            <a:r>
              <a:rPr lang="en-US" sz="1400" b="1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s,Hx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c,s,V,Hx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V,Hx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c,s,V,Hx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4EFDCA-6E40-4E49-90F8-CD6D29A49CA9}"/>
              </a:ext>
            </a:extLst>
          </p:cNvPr>
          <p:cNvSpPr/>
          <p:nvPr/>
        </p:nvSpPr>
        <p:spPr>
          <a:xfrm>
            <a:off x="1753895" y="5051989"/>
            <a:ext cx="2506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Imprinting</a:t>
            </a:r>
          </a:p>
          <a:p>
            <a:r>
              <a:rPr lang="en-US" sz="1400" b="1" i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1400" b="1" baseline="-25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s,Hx</a:t>
            </a:r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c,s,I,Hx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V,Hx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c,s,I,Hx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87C29-AA3B-4349-8B66-37A32384B360}"/>
              </a:ext>
            </a:extLst>
          </p:cNvPr>
          <p:cNvSpPr txBox="1"/>
          <p:nvPr/>
        </p:nvSpPr>
        <p:spPr>
          <a:xfrm>
            <a:off x="268941" y="134294"/>
            <a:ext cx="237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Old methods</a:t>
            </a:r>
          </a:p>
        </p:txBody>
      </p:sp>
    </p:spTree>
    <p:extLst>
      <p:ext uri="{BB962C8B-B14F-4D97-AF65-F5344CB8AC3E}">
        <p14:creationId xmlns:p14="http://schemas.microsoft.com/office/powerpoint/2010/main" val="570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F7CBBE-BA5C-794C-B937-EBA95A4E173F}"/>
              </a:ext>
            </a:extLst>
          </p:cNvPr>
          <p:cNvSpPr/>
          <p:nvPr/>
        </p:nvSpPr>
        <p:spPr>
          <a:xfrm>
            <a:off x="1766618" y="2035329"/>
            <a:ext cx="83676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Age-specific risk:</a:t>
            </a:r>
          </a:p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 = 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18-24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18-24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25-31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25-31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32-38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*b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39-45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39-45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46-52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46-52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53-59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53-90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60-66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60-66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67-73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67-73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74-80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74-80 </a:t>
            </a:r>
            <a:r>
              <a:rPr lang="en-US" sz="14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+</a:t>
            </a:r>
            <a:r>
              <a:rPr lang="en-US" sz="14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𝟙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81-90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*r</a:t>
            </a:r>
            <a:r>
              <a:rPr lang="en-US" sz="14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81-90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4C253-5DC7-D644-9731-B6E4D6024F97}"/>
              </a:ext>
            </a:extLst>
          </p:cNvPr>
          <p:cNvSpPr/>
          <p:nvPr/>
        </p:nvSpPr>
        <p:spPr>
          <a:xfrm>
            <a:off x="1753897" y="2925156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Antiviral treatment</a:t>
            </a:r>
          </a:p>
          <a:p>
            <a:pPr algn="ctr"/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c,s,T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c,s,T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1C740-8E9B-974E-9580-D038E56ACC6F}"/>
              </a:ext>
            </a:extLst>
          </p:cNvPr>
          <p:cNvSpPr/>
          <p:nvPr/>
        </p:nvSpPr>
        <p:spPr>
          <a:xfrm>
            <a:off x="2723072" y="159345"/>
            <a:ext cx="741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b="1" i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*A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U</a:t>
            </a:r>
            <a:r>
              <a:rPr lang="en-US" sz="2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𝟙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,H1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2400" b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𝟙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2400" b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240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s,</a:t>
            </a:r>
            <a:r>
              <a:rPr lang="en-US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H3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E2E18-0803-AE4B-B09F-E4D4ECB1A8E7}"/>
              </a:ext>
            </a:extLst>
          </p:cNvPr>
          <p:cNvSpPr/>
          <p:nvPr/>
        </p:nvSpPr>
        <p:spPr>
          <a:xfrm>
            <a:off x="1753897" y="3611278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Underlying symptoms</a:t>
            </a:r>
          </a:p>
          <a:p>
            <a:r>
              <a:rPr lang="en-US" sz="1400" b="1" i="1" dirty="0" err="1"/>
              <a:t>U</a:t>
            </a:r>
            <a:r>
              <a:rPr lang="en-US" sz="1400" b="1" baseline="-25000" dirty="0" err="1"/>
              <a:t>c,</a:t>
            </a:r>
            <a:r>
              <a:rPr lang="en-US" sz="1400" b="1" i="1" baseline="-25000" dirty="0" err="1"/>
              <a:t>s</a:t>
            </a:r>
            <a:r>
              <a:rPr lang="en-US" sz="1400" b="1" i="1" dirty="0"/>
              <a:t> = </a:t>
            </a:r>
            <a:r>
              <a:rPr lang="en-US" sz="1400" b="1" i="1" dirty="0" err="1"/>
              <a:t>f</a:t>
            </a:r>
            <a:r>
              <a:rPr lang="en-US" sz="1400" i="1" baseline="-25000" dirty="0" err="1"/>
              <a:t>c,s,U</a:t>
            </a:r>
            <a:r>
              <a:rPr lang="en-US" sz="1400" i="1" dirty="0"/>
              <a:t> *</a:t>
            </a:r>
            <a:r>
              <a:rPr lang="en-US" sz="1400" i="1" dirty="0" err="1"/>
              <a:t>r</a:t>
            </a:r>
            <a:r>
              <a:rPr lang="en-US" sz="1400" i="1" baseline="-25000" dirty="0" err="1"/>
              <a:t>U</a:t>
            </a:r>
            <a:r>
              <a:rPr lang="en-US" sz="1400" i="1" dirty="0"/>
              <a:t>+(1-</a:t>
            </a:r>
            <a:r>
              <a:rPr lang="en-US" sz="1400" b="1" i="1" dirty="0"/>
              <a:t>f</a:t>
            </a:r>
            <a:r>
              <a:rPr lang="en-US" sz="1400" i="1" baseline="-25000" dirty="0"/>
              <a:t>c,s,U</a:t>
            </a:r>
            <a:r>
              <a:rPr lang="en-US" sz="1400" i="1" dirty="0"/>
              <a:t>)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9681A-1C9A-C746-A44F-9AB2FEBC3C10}"/>
              </a:ext>
            </a:extLst>
          </p:cNvPr>
          <p:cNvSpPr/>
          <p:nvPr/>
        </p:nvSpPr>
        <p:spPr>
          <a:xfrm>
            <a:off x="1753897" y="4324280"/>
            <a:ext cx="266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Vaccination</a:t>
            </a:r>
          </a:p>
          <a:p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1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s,Hx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c,s,V,Hx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V,Hx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c,s,V,Hx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4EFDCA-6E40-4E49-90F8-CD6D29A49CA9}"/>
              </a:ext>
            </a:extLst>
          </p:cNvPr>
          <p:cNvSpPr/>
          <p:nvPr/>
        </p:nvSpPr>
        <p:spPr>
          <a:xfrm>
            <a:off x="1753895" y="5051989"/>
            <a:ext cx="2506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Imprinting</a:t>
            </a:r>
          </a:p>
          <a:p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sz="1400" b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s,Hx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1400" b="1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c,s,I,Hx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 *</a:t>
            </a:r>
            <a:r>
              <a:rPr lang="en-US" sz="14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V,Hx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+(1-</a:t>
            </a:r>
            <a:r>
              <a:rPr lang="en-US" sz="1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c,s,I,Hx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87C29-AA3B-4349-8B66-37A32384B360}"/>
              </a:ext>
            </a:extLst>
          </p:cNvPr>
          <p:cNvSpPr txBox="1"/>
          <p:nvPr/>
        </p:nvSpPr>
        <p:spPr>
          <a:xfrm>
            <a:off x="268941" y="134294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1EEDB-8CCB-CE4F-A8CD-EB8BEA8C1338}"/>
              </a:ext>
            </a:extLst>
          </p:cNvPr>
          <p:cNvSpPr/>
          <p:nvPr/>
        </p:nvSpPr>
        <p:spPr>
          <a:xfrm>
            <a:off x="1843178" y="674825"/>
            <a:ext cx="836762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Number observed:</a:t>
            </a:r>
          </a:p>
          <a:p>
            <a:r>
              <a:rPr lang="en-US" sz="1400" b="1" i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en-US" sz="1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</a:t>
            </a:r>
            <a:r>
              <a:rPr lang="en-US" sz="1400" b="1" i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vector of the total number of individuals of each age tested in country c, season s</a:t>
            </a:r>
          </a:p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Adding this vector as the baseline prediction accounts for sampling patterns. E.g. we should expect 0 cases in age groups where 0 subjects were enrolled in the study.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 was only able to add this for the INSIGHT fits, because I don’t have denominator data from AZ</a:t>
            </a:r>
            <a:endParaRPr lang="en-US" sz="9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A2A8C-D6E2-C24F-8F1D-EF206267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76"/>
          <a:stretch/>
        </p:blipFill>
        <p:spPr>
          <a:xfrm>
            <a:off x="7130005" y="0"/>
            <a:ext cx="5061995" cy="5210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576FB-80E8-1A4B-BE26-216D3725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352" y="-51189"/>
            <a:ext cx="7886700" cy="1325563"/>
          </a:xfrm>
        </p:spPr>
        <p:txBody>
          <a:bodyPr/>
          <a:lstStyle/>
          <a:p>
            <a:r>
              <a:rPr lang="en-US" dirty="0"/>
              <a:t>NEW Results - 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276D-C194-F34F-86BF-8FD721BE6318}"/>
              </a:ext>
            </a:extLst>
          </p:cNvPr>
          <p:cNvSpPr txBox="1"/>
          <p:nvPr/>
        </p:nvSpPr>
        <p:spPr>
          <a:xfrm>
            <a:off x="5051331" y="952166"/>
            <a:ext cx="19271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 – antiviral treatment</a:t>
            </a:r>
          </a:p>
          <a:p>
            <a:r>
              <a:rPr lang="en-US" sz="1050" dirty="0"/>
              <a:t>U – underlying symptoms</a:t>
            </a:r>
          </a:p>
          <a:p>
            <a:r>
              <a:rPr lang="en-US" sz="1050" dirty="0"/>
              <a:t>V – vaccination</a:t>
            </a:r>
          </a:p>
          <a:p>
            <a:r>
              <a:rPr lang="en-US" sz="1050" dirty="0"/>
              <a:t>S – HA subtype-level imprinting</a:t>
            </a:r>
          </a:p>
          <a:p>
            <a:r>
              <a:rPr lang="en-US" sz="1050" dirty="0"/>
              <a:t>G – HA group-level imprinting</a:t>
            </a:r>
          </a:p>
          <a:p>
            <a:r>
              <a:rPr lang="en-US" sz="1050" dirty="0"/>
              <a:t>N – NA subtype-level imprinting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BAA71-555E-F24D-99AB-FC013542D179}"/>
              </a:ext>
            </a:extLst>
          </p:cNvPr>
          <p:cNvSpPr/>
          <p:nvPr/>
        </p:nvSpPr>
        <p:spPr>
          <a:xfrm>
            <a:off x="7245752" y="655633"/>
            <a:ext cx="4341747" cy="13583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EBCF-3DFC-8948-9CB5-45D48E4BCC93}"/>
              </a:ext>
            </a:extLst>
          </p:cNvPr>
          <p:cNvSpPr txBox="1"/>
          <p:nvPr/>
        </p:nvSpPr>
        <p:spPr>
          <a:xfrm>
            <a:off x="895786" y="1113269"/>
            <a:ext cx="2414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Equivocal support for NA and HA-subtype imprinting. Still no clear support for group-level imprinting.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5D68F1-6907-DB46-B6FD-484E3557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8" y="2277729"/>
            <a:ext cx="6743217" cy="43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F21B-2DB8-164A-A786-1705BFAE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change, Results - AZ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C1D66-AF63-094A-B5CA-EDEB8182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96" y="207034"/>
            <a:ext cx="4485736" cy="3364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77FA8F-648B-1740-92AB-DB3CB56F8EBD}"/>
              </a:ext>
            </a:extLst>
          </p:cNvPr>
          <p:cNvSpPr/>
          <p:nvPr/>
        </p:nvSpPr>
        <p:spPr>
          <a:xfrm>
            <a:off x="6706260" y="1138688"/>
            <a:ext cx="2958861" cy="6469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2011F-16B8-3F42-A689-BDEFBD650EB6}"/>
              </a:ext>
            </a:extLst>
          </p:cNvPr>
          <p:cNvSpPr txBox="1"/>
          <p:nvPr/>
        </p:nvSpPr>
        <p:spPr>
          <a:xfrm>
            <a:off x="2701506" y="1600645"/>
            <a:ext cx="19271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 – HA subtype-level imprinting</a:t>
            </a:r>
          </a:p>
          <a:p>
            <a:r>
              <a:rPr lang="en-US" sz="1050" dirty="0"/>
              <a:t>G – HA group-level imprinting</a:t>
            </a:r>
          </a:p>
          <a:p>
            <a:r>
              <a:rPr lang="en-US" sz="1050" dirty="0"/>
              <a:t>N – NA subtype-level imprinting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9DD06E-4EA1-F64A-921E-10BAE6DB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05" y="2559230"/>
            <a:ext cx="6547988" cy="42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548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NEW Results - INSIGHT</vt:lpstr>
      <vt:lpstr>No change, Results - AZ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Katelyn Gostic</dc:creator>
  <cp:lastModifiedBy>Katelyn Gostic</cp:lastModifiedBy>
  <cp:revision>2</cp:revision>
  <dcterms:created xsi:type="dcterms:W3CDTF">2018-11-03T17:07:00Z</dcterms:created>
  <dcterms:modified xsi:type="dcterms:W3CDTF">2018-11-03T17:34:29Z</dcterms:modified>
</cp:coreProperties>
</file>