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8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62" autoAdjust="0"/>
  </p:normalViewPr>
  <p:slideViewPr>
    <p:cSldViewPr snapToGrid="0" snapToObjects="1">
      <p:cViewPr>
        <p:scale>
          <a:sx n="121" d="100"/>
          <a:sy n="121" d="100"/>
        </p:scale>
        <p:origin x="-1184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3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0355-C9C5-0641-98BE-1077378A0BFA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40BB-41B5-1540-8778-F4FD33DA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Seasonal Flu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33" y="3859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Quantify age-specific risk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858"/>
            <a:ext cx="8229600" cy="46479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Combine H1N1 and H3N2 NCBI data.</a:t>
            </a:r>
          </a:p>
          <a:p>
            <a:r>
              <a:rPr lang="en-US" sz="2000" dirty="0" smtClean="0"/>
              <a:t>Bootstrap to generate a null age-specific risk curve</a:t>
            </a:r>
          </a:p>
          <a:p>
            <a:pPr lvl="1"/>
            <a:r>
              <a:rPr lang="en-US" sz="1600" dirty="0" smtClean="0"/>
              <a:t>Use a weighted sampling scheme so that you are equally likely to sample data from each observation year in the data</a:t>
            </a:r>
            <a:endParaRPr lang="en-US" sz="1600" dirty="0"/>
          </a:p>
          <a:p>
            <a:pPr lvl="1"/>
            <a:r>
              <a:rPr lang="en-US" sz="1600" dirty="0" smtClean="0"/>
              <a:t>Calculate the fraction of sampled cases of each age</a:t>
            </a:r>
          </a:p>
          <a:p>
            <a:pPr lvl="1"/>
            <a:r>
              <a:rPr lang="en-US" sz="1600" dirty="0" smtClean="0"/>
              <a:t>Fit a smoothing spline to the age data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Interpretation:</a:t>
            </a:r>
          </a:p>
          <a:p>
            <a:pPr lvl="1"/>
            <a:r>
              <a:rPr lang="en-US" sz="1600" dirty="0" smtClean="0"/>
              <a:t>This baseline model captures the expected age distribution of infection if there were no difference between subtypes</a:t>
            </a:r>
          </a:p>
          <a:p>
            <a:pPr lvl="1"/>
            <a:r>
              <a:rPr lang="en-US" sz="1600" dirty="0" smtClean="0"/>
              <a:t>Could be driven by age-specific risk of severe infection, age-specific contact patterns, and age-specific prob of vaccination</a:t>
            </a:r>
          </a:p>
          <a:p>
            <a:pPr lvl="1"/>
            <a:r>
              <a:rPr lang="en-US" sz="1600" dirty="0" smtClean="0"/>
              <a:t>To some extent also represents antigenic seniority</a:t>
            </a:r>
          </a:p>
          <a:p>
            <a:pPr lvl="1"/>
            <a:r>
              <a:rPr lang="en-US" sz="1600" dirty="0" smtClean="0"/>
              <a:t>Leaves out subtype-specific histories of infection</a:t>
            </a:r>
          </a:p>
        </p:txBody>
      </p:sp>
    </p:spTree>
    <p:extLst>
      <p:ext uri="{BB962C8B-B14F-4D97-AF65-F5344CB8AC3E}">
        <p14:creationId xmlns:p14="http://schemas.microsoft.com/office/powerpoint/2010/main" val="419426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A</a:t>
            </a:r>
          </a:p>
          <a:p>
            <a:pPr lvl="1"/>
            <a:endParaRPr lang="en-US" dirty="0"/>
          </a:p>
          <a:p>
            <a:r>
              <a:rPr lang="en-US" dirty="0" smtClean="0"/>
              <a:t>Group-level imprinting: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A 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mg</a:t>
            </a:r>
            <a:r>
              <a:rPr lang="en-US" dirty="0" smtClean="0"/>
              <a:t>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r>
              <a:rPr lang="en-US" dirty="0" smtClean="0"/>
              <a:t>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o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Subtype-level imprinting: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= A 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ms</a:t>
            </a:r>
            <a:r>
              <a:rPr lang="en-US" dirty="0" smtClean="0"/>
              <a:t> 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</a:t>
            </a:r>
            <a:r>
              <a:rPr lang="en-US" dirty="0" smtClean="0"/>
              <a:t>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o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4773" y="1519401"/>
            <a:ext cx="34742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= multinomial prob. that a case falls in birth year i</a:t>
            </a:r>
          </a:p>
          <a:p>
            <a:r>
              <a:rPr lang="en-US" b="1" dirty="0" smtClean="0"/>
              <a:t>A </a:t>
            </a:r>
            <a:r>
              <a:rPr lang="en-US" dirty="0" smtClean="0"/>
              <a:t>= age-specific risk (from smoothing spline)</a:t>
            </a:r>
          </a:p>
          <a:p>
            <a:r>
              <a:rPr lang="en-US" b="1" dirty="0" err="1" smtClean="0"/>
              <a:t>H</a:t>
            </a:r>
            <a:r>
              <a:rPr lang="en-US" b="1" baseline="-25000" dirty="0" err="1" smtClean="0"/>
              <a:t>mg</a:t>
            </a:r>
            <a:r>
              <a:rPr lang="en-US" dirty="0" smtClean="0"/>
              <a:t> = relative risk of infection given imprinting protection at the group level</a:t>
            </a:r>
          </a:p>
          <a:p>
            <a:r>
              <a:rPr lang="en-US" b="1" dirty="0" err="1" smtClean="0"/>
              <a:t>H</a:t>
            </a:r>
            <a:r>
              <a:rPr lang="en-US" b="1" baseline="-25000" dirty="0" err="1" smtClean="0"/>
              <a:t>ms</a:t>
            </a:r>
            <a:r>
              <a:rPr lang="en-US" dirty="0" smtClean="0"/>
              <a:t> = relative risk of infection given imprinting protection at the subtype level</a:t>
            </a:r>
          </a:p>
          <a:p>
            <a:r>
              <a:rPr lang="en-US" b="1" dirty="0" err="1" smtClean="0"/>
              <a:t>w</a:t>
            </a:r>
            <a:r>
              <a:rPr lang="en-US" b="1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= fraction of the birth year protected by imprinting</a:t>
            </a:r>
          </a:p>
          <a:p>
            <a:r>
              <a:rPr lang="en-US" b="1" dirty="0" err="1" smtClean="0"/>
              <a:t>w</a:t>
            </a:r>
            <a:r>
              <a:rPr lang="en-US" b="1" baseline="-25000" dirty="0" err="1"/>
              <a:t>o</a:t>
            </a:r>
            <a:r>
              <a:rPr lang="en-US" baseline="-25000" dirty="0" smtClean="0"/>
              <a:t> </a:t>
            </a:r>
            <a:r>
              <a:rPr lang="en-US" dirty="0" smtClean="0"/>
              <a:t>= fraction of the birth year protected by imprinting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9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918"/>
            <a:ext cx="9144000" cy="5198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4635" y="60334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Birth year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51052" y="60319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Birth year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85807" y="3308745"/>
            <a:ext cx="98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Case count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85814" y="2276944"/>
            <a:ext cx="2079907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			ΔAIC</a:t>
            </a:r>
          </a:p>
          <a:p>
            <a:r>
              <a:rPr lang="en-US" sz="1200" dirty="0" smtClean="0"/>
              <a:t>Age + subtype		0</a:t>
            </a:r>
          </a:p>
          <a:p>
            <a:r>
              <a:rPr lang="en-US" sz="1200" dirty="0" smtClean="0"/>
              <a:t>Age + group		175.87</a:t>
            </a:r>
          </a:p>
          <a:p>
            <a:r>
              <a:rPr lang="en-US" sz="1200" dirty="0" smtClean="0"/>
              <a:t>Age only		332.89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3956" y="2276944"/>
            <a:ext cx="207990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Model			ΔAIC</a:t>
            </a:r>
          </a:p>
          <a:p>
            <a:r>
              <a:rPr lang="en-US" sz="1200" dirty="0" smtClean="0"/>
              <a:t>Age + subtype		0</a:t>
            </a:r>
          </a:p>
          <a:p>
            <a:r>
              <a:rPr lang="en-US" sz="1200" dirty="0" smtClean="0"/>
              <a:t>Age only		170.40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976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HA imprinting influence seasonal influenza</a:t>
            </a:r>
          </a:p>
          <a:p>
            <a:pPr lvl="1"/>
            <a:r>
              <a:rPr lang="en-US" dirty="0" smtClean="0"/>
              <a:t>Birth-year specific incidence?</a:t>
            </a:r>
          </a:p>
          <a:p>
            <a:pPr lvl="1"/>
            <a:r>
              <a:rPr lang="en-US" dirty="0" smtClean="0"/>
              <a:t>Severity?  (Need NIH data for this)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1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347"/>
            <a:ext cx="8229600" cy="4525963"/>
          </a:xfrm>
        </p:spPr>
        <p:txBody>
          <a:bodyPr/>
          <a:lstStyle/>
          <a:p>
            <a:r>
              <a:rPr lang="en-US" sz="2000" b="1" dirty="0" smtClean="0"/>
              <a:t>Arizona clinical surveillance data</a:t>
            </a:r>
            <a:endParaRPr lang="en-US" sz="2000" b="1" dirty="0">
              <a:latin typeface="Helvetica"/>
              <a:cs typeface="Helvetica"/>
            </a:endParaRPr>
          </a:p>
          <a:p>
            <a:r>
              <a:rPr lang="en-US" sz="2000" dirty="0"/>
              <a:t>18,871 lab-confirmed H1N1 and H3N2 cases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Data from NCBI sequence database</a:t>
            </a:r>
          </a:p>
          <a:p>
            <a:r>
              <a:rPr lang="en-US" sz="2000" dirty="0" smtClean="0"/>
              <a:t>From all over the world</a:t>
            </a:r>
          </a:p>
          <a:p>
            <a:r>
              <a:rPr lang="en-US" sz="2000" dirty="0" smtClean="0"/>
              <a:t>No samples deposited after 2009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reported age info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46088"/>
              </p:ext>
            </p:extLst>
          </p:nvPr>
        </p:nvGraphicFramePr>
        <p:xfrm>
          <a:off x="5048564" y="2363311"/>
          <a:ext cx="1752600" cy="3520440"/>
        </p:xfrm>
        <a:graphic>
          <a:graphicData uri="http://schemas.openxmlformats.org/drawingml/2006/table">
            <a:tbl>
              <a:tblPr/>
              <a:tblGrid>
                <a:gridCol w="889000"/>
                <a:gridCol w="393700"/>
                <a:gridCol w="469900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 Data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43540"/>
              </p:ext>
            </p:extLst>
          </p:nvPr>
        </p:nvGraphicFramePr>
        <p:xfrm>
          <a:off x="7014526" y="1420358"/>
          <a:ext cx="1752600" cy="4463393"/>
        </p:xfrm>
        <a:graphic>
          <a:graphicData uri="http://schemas.openxmlformats.org/drawingml/2006/table">
            <a:tbl>
              <a:tblPr/>
              <a:tblGrid>
                <a:gridCol w="889000"/>
                <a:gridCol w="393700"/>
                <a:gridCol w="469900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NCBI Data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6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3792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5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0" y="807486"/>
            <a:ext cx="7172858" cy="5141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66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Raw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32" t="20553" r="72548" b="27781"/>
          <a:stretch/>
        </p:blipFill>
        <p:spPr>
          <a:xfrm>
            <a:off x="7457328" y="1103020"/>
            <a:ext cx="1531647" cy="1982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6999" t="21792" b="28967"/>
          <a:stretch/>
        </p:blipFill>
        <p:spPr>
          <a:xfrm>
            <a:off x="7477315" y="3686270"/>
            <a:ext cx="1517229" cy="1889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2954" y="5800251"/>
            <a:ext cx="110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 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47425" y="3033374"/>
            <a:ext cx="12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count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7364" y="743354"/>
            <a:ext cx="8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343" y="6236143"/>
            <a:ext cx="834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Note, the H3 and H1 data show different patterns, and differences are consistent across data sets.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93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0" y="807486"/>
            <a:ext cx="7172858" cy="5141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66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Raw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32" t="20553" r="72548" b="27781"/>
          <a:stretch/>
        </p:blipFill>
        <p:spPr>
          <a:xfrm>
            <a:off x="7457328" y="1103020"/>
            <a:ext cx="1531647" cy="1982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6999" t="21792" b="28967"/>
          <a:stretch/>
        </p:blipFill>
        <p:spPr>
          <a:xfrm>
            <a:off x="7477315" y="3686270"/>
            <a:ext cx="1517229" cy="1889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2954" y="5800251"/>
            <a:ext cx="110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 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47425" y="3033374"/>
            <a:ext cx="12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count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7364" y="743354"/>
            <a:ext cx="8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343" y="6236143"/>
            <a:ext cx="834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Note, the H3 and H1 data show different patterns, and differences are consistent across data sets.</a:t>
            </a:r>
            <a:endParaRPr lang="en-US" sz="1600" dirty="0"/>
          </a:p>
        </p:txBody>
      </p:sp>
      <p:sp>
        <p:nvSpPr>
          <p:cNvPr id="22" name="Freeform 21"/>
          <p:cNvSpPr/>
          <p:nvPr/>
        </p:nvSpPr>
        <p:spPr>
          <a:xfrm>
            <a:off x="923583" y="1595433"/>
            <a:ext cx="2825411" cy="1314344"/>
          </a:xfrm>
          <a:custGeom>
            <a:avLst/>
            <a:gdLst>
              <a:gd name="connsiteX0" fmla="*/ 0 w 2590522"/>
              <a:gd name="connsiteY0" fmla="*/ 1091327 h 1091327"/>
              <a:gd name="connsiteX1" fmla="*/ 0 w 2590522"/>
              <a:gd name="connsiteY1" fmla="*/ 1091327 h 1091327"/>
              <a:gd name="connsiteX2" fmla="*/ 158746 w 2590522"/>
              <a:gd name="connsiteY2" fmla="*/ 1081406 h 1091327"/>
              <a:gd name="connsiteX3" fmla="*/ 238119 w 2590522"/>
              <a:gd name="connsiteY3" fmla="*/ 1071485 h 1091327"/>
              <a:gd name="connsiteX4" fmla="*/ 396865 w 2590522"/>
              <a:gd name="connsiteY4" fmla="*/ 1051643 h 1091327"/>
              <a:gd name="connsiteX5" fmla="*/ 486159 w 2590522"/>
              <a:gd name="connsiteY5" fmla="*/ 1021879 h 1091327"/>
              <a:gd name="connsiteX6" fmla="*/ 515924 w 2590522"/>
              <a:gd name="connsiteY6" fmla="*/ 1011958 h 1091327"/>
              <a:gd name="connsiteX7" fmla="*/ 545689 w 2590522"/>
              <a:gd name="connsiteY7" fmla="*/ 1002037 h 1091327"/>
              <a:gd name="connsiteX8" fmla="*/ 585375 w 2590522"/>
              <a:gd name="connsiteY8" fmla="*/ 982195 h 1091327"/>
              <a:gd name="connsiteX9" fmla="*/ 714356 w 2590522"/>
              <a:gd name="connsiteY9" fmla="*/ 952431 h 1091327"/>
              <a:gd name="connsiteX10" fmla="*/ 773886 w 2590522"/>
              <a:gd name="connsiteY10" fmla="*/ 932589 h 1091327"/>
              <a:gd name="connsiteX11" fmla="*/ 922710 w 2590522"/>
              <a:gd name="connsiteY11" fmla="*/ 882983 h 1091327"/>
              <a:gd name="connsiteX12" fmla="*/ 1012004 w 2590522"/>
              <a:gd name="connsiteY12" fmla="*/ 853220 h 1091327"/>
              <a:gd name="connsiteX13" fmla="*/ 1071534 w 2590522"/>
              <a:gd name="connsiteY13" fmla="*/ 833377 h 1091327"/>
              <a:gd name="connsiteX14" fmla="*/ 1150907 w 2590522"/>
              <a:gd name="connsiteY14" fmla="*/ 813535 h 1091327"/>
              <a:gd name="connsiteX15" fmla="*/ 1210436 w 2590522"/>
              <a:gd name="connsiteY15" fmla="*/ 793693 h 1091327"/>
              <a:gd name="connsiteX16" fmla="*/ 1240201 w 2590522"/>
              <a:gd name="connsiteY16" fmla="*/ 783771 h 1091327"/>
              <a:gd name="connsiteX17" fmla="*/ 1309652 w 2590522"/>
              <a:gd name="connsiteY17" fmla="*/ 773850 h 1091327"/>
              <a:gd name="connsiteX18" fmla="*/ 1389025 w 2590522"/>
              <a:gd name="connsiteY18" fmla="*/ 763929 h 1091327"/>
              <a:gd name="connsiteX19" fmla="*/ 1527928 w 2590522"/>
              <a:gd name="connsiteY19" fmla="*/ 734166 h 1091327"/>
              <a:gd name="connsiteX20" fmla="*/ 1587457 w 2590522"/>
              <a:gd name="connsiteY20" fmla="*/ 714323 h 1091327"/>
              <a:gd name="connsiteX21" fmla="*/ 1646987 w 2590522"/>
              <a:gd name="connsiteY21" fmla="*/ 684560 h 1091327"/>
              <a:gd name="connsiteX22" fmla="*/ 1706517 w 2590522"/>
              <a:gd name="connsiteY22" fmla="*/ 654796 h 1091327"/>
              <a:gd name="connsiteX23" fmla="*/ 1736281 w 2590522"/>
              <a:gd name="connsiteY23" fmla="*/ 625033 h 1091327"/>
              <a:gd name="connsiteX24" fmla="*/ 1766046 w 2590522"/>
              <a:gd name="connsiteY24" fmla="*/ 605191 h 1091327"/>
              <a:gd name="connsiteX25" fmla="*/ 1825576 w 2590522"/>
              <a:gd name="connsiteY25" fmla="*/ 545664 h 1091327"/>
              <a:gd name="connsiteX26" fmla="*/ 1885105 w 2590522"/>
              <a:gd name="connsiteY26" fmla="*/ 505979 h 1091327"/>
              <a:gd name="connsiteX27" fmla="*/ 1904949 w 2590522"/>
              <a:gd name="connsiteY27" fmla="*/ 476216 h 1091327"/>
              <a:gd name="connsiteX28" fmla="*/ 1934714 w 2590522"/>
              <a:gd name="connsiteY28" fmla="*/ 456373 h 1091327"/>
              <a:gd name="connsiteX29" fmla="*/ 2004165 w 2590522"/>
              <a:gd name="connsiteY29" fmla="*/ 377004 h 1091327"/>
              <a:gd name="connsiteX30" fmla="*/ 2033930 w 2590522"/>
              <a:gd name="connsiteY30" fmla="*/ 327398 h 1091327"/>
              <a:gd name="connsiteX31" fmla="*/ 2053773 w 2590522"/>
              <a:gd name="connsiteY31" fmla="*/ 297635 h 1091327"/>
              <a:gd name="connsiteX32" fmla="*/ 2103381 w 2590522"/>
              <a:gd name="connsiteY32" fmla="*/ 248029 h 1091327"/>
              <a:gd name="connsiteX33" fmla="*/ 2143067 w 2590522"/>
              <a:gd name="connsiteY33" fmla="*/ 188502 h 1091327"/>
              <a:gd name="connsiteX34" fmla="*/ 2162910 w 2590522"/>
              <a:gd name="connsiteY34" fmla="*/ 158739 h 1091327"/>
              <a:gd name="connsiteX35" fmla="*/ 2202597 w 2590522"/>
              <a:gd name="connsiteY35" fmla="*/ 99212 h 1091327"/>
              <a:gd name="connsiteX36" fmla="*/ 2232362 w 2590522"/>
              <a:gd name="connsiteY36" fmla="*/ 49606 h 1091327"/>
              <a:gd name="connsiteX37" fmla="*/ 2242283 w 2590522"/>
              <a:gd name="connsiteY37" fmla="*/ 19842 h 1091327"/>
              <a:gd name="connsiteX38" fmla="*/ 2301813 w 2590522"/>
              <a:gd name="connsiteY38" fmla="*/ 0 h 1091327"/>
              <a:gd name="connsiteX39" fmla="*/ 2460559 w 2590522"/>
              <a:gd name="connsiteY39" fmla="*/ 9921 h 1091327"/>
              <a:gd name="connsiteX40" fmla="*/ 2490323 w 2590522"/>
              <a:gd name="connsiteY40" fmla="*/ 19842 h 1091327"/>
              <a:gd name="connsiteX41" fmla="*/ 2500245 w 2590522"/>
              <a:gd name="connsiteY41" fmla="*/ 49606 h 1091327"/>
              <a:gd name="connsiteX42" fmla="*/ 2520088 w 2590522"/>
              <a:gd name="connsiteY42" fmla="*/ 79369 h 1091327"/>
              <a:gd name="connsiteX43" fmla="*/ 2530010 w 2590522"/>
              <a:gd name="connsiteY43" fmla="*/ 267871 h 1091327"/>
              <a:gd name="connsiteX44" fmla="*/ 2539931 w 2590522"/>
              <a:gd name="connsiteY44" fmla="*/ 367083 h 1091327"/>
              <a:gd name="connsiteX45" fmla="*/ 2549853 w 2590522"/>
              <a:gd name="connsiteY45" fmla="*/ 525821 h 1091327"/>
              <a:gd name="connsiteX46" fmla="*/ 2569696 w 2590522"/>
              <a:gd name="connsiteY46" fmla="*/ 605191 h 1091327"/>
              <a:gd name="connsiteX47" fmla="*/ 2579618 w 2590522"/>
              <a:gd name="connsiteY47" fmla="*/ 664718 h 1091327"/>
              <a:gd name="connsiteX48" fmla="*/ 2589540 w 2590522"/>
              <a:gd name="connsiteY48" fmla="*/ 932589 h 1091327"/>
              <a:gd name="connsiteX49" fmla="*/ 2589540 w 2590522"/>
              <a:gd name="connsiteY49" fmla="*/ 932589 h 109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590522" h="1091327">
                <a:moveTo>
                  <a:pt x="0" y="1091327"/>
                </a:moveTo>
                <a:lnTo>
                  <a:pt x="0" y="1091327"/>
                </a:lnTo>
                <a:cubicBezTo>
                  <a:pt x="52915" y="1088020"/>
                  <a:pt x="105911" y="1085809"/>
                  <a:pt x="158746" y="1081406"/>
                </a:cubicBezTo>
                <a:cubicBezTo>
                  <a:pt x="185317" y="1079192"/>
                  <a:pt x="211619" y="1074429"/>
                  <a:pt x="238119" y="1071485"/>
                </a:cubicBezTo>
                <a:cubicBezTo>
                  <a:pt x="381199" y="1055588"/>
                  <a:pt x="290117" y="1069433"/>
                  <a:pt x="396865" y="1051643"/>
                </a:cubicBezTo>
                <a:lnTo>
                  <a:pt x="486159" y="1021879"/>
                </a:lnTo>
                <a:lnTo>
                  <a:pt x="515924" y="1011958"/>
                </a:lnTo>
                <a:cubicBezTo>
                  <a:pt x="525846" y="1008651"/>
                  <a:pt x="536335" y="1006714"/>
                  <a:pt x="545689" y="1002037"/>
                </a:cubicBezTo>
                <a:cubicBezTo>
                  <a:pt x="558918" y="995423"/>
                  <a:pt x="571344" y="986872"/>
                  <a:pt x="585375" y="982195"/>
                </a:cubicBezTo>
                <a:cubicBezTo>
                  <a:pt x="697646" y="944773"/>
                  <a:pt x="627780" y="976041"/>
                  <a:pt x="714356" y="952431"/>
                </a:cubicBezTo>
                <a:cubicBezTo>
                  <a:pt x="734536" y="946928"/>
                  <a:pt x="754043" y="939203"/>
                  <a:pt x="773886" y="932589"/>
                </a:cubicBezTo>
                <a:lnTo>
                  <a:pt x="922710" y="882983"/>
                </a:lnTo>
                <a:lnTo>
                  <a:pt x="1012004" y="853220"/>
                </a:lnTo>
                <a:lnTo>
                  <a:pt x="1071534" y="833377"/>
                </a:lnTo>
                <a:cubicBezTo>
                  <a:pt x="1097992" y="826763"/>
                  <a:pt x="1125035" y="822159"/>
                  <a:pt x="1150907" y="813535"/>
                </a:cubicBezTo>
                <a:lnTo>
                  <a:pt x="1210436" y="793693"/>
                </a:lnTo>
                <a:cubicBezTo>
                  <a:pt x="1220358" y="790386"/>
                  <a:pt x="1229848" y="785250"/>
                  <a:pt x="1240201" y="783771"/>
                </a:cubicBezTo>
                <a:lnTo>
                  <a:pt x="1309652" y="773850"/>
                </a:lnTo>
                <a:lnTo>
                  <a:pt x="1389025" y="763929"/>
                </a:lnTo>
                <a:cubicBezTo>
                  <a:pt x="1432735" y="757685"/>
                  <a:pt x="1486953" y="747824"/>
                  <a:pt x="1527928" y="734166"/>
                </a:cubicBezTo>
                <a:cubicBezTo>
                  <a:pt x="1547771" y="727552"/>
                  <a:pt x="1570053" y="725925"/>
                  <a:pt x="1587457" y="714323"/>
                </a:cubicBezTo>
                <a:cubicBezTo>
                  <a:pt x="1672759" y="657459"/>
                  <a:pt x="1564832" y="725635"/>
                  <a:pt x="1646987" y="684560"/>
                </a:cubicBezTo>
                <a:cubicBezTo>
                  <a:pt x="1723929" y="646092"/>
                  <a:pt x="1631694" y="679738"/>
                  <a:pt x="1706517" y="654796"/>
                </a:cubicBezTo>
                <a:cubicBezTo>
                  <a:pt x="1716438" y="644875"/>
                  <a:pt x="1725502" y="634015"/>
                  <a:pt x="1736281" y="625033"/>
                </a:cubicBezTo>
                <a:cubicBezTo>
                  <a:pt x="1745442" y="617400"/>
                  <a:pt x="1757134" y="613113"/>
                  <a:pt x="1766046" y="605191"/>
                </a:cubicBezTo>
                <a:cubicBezTo>
                  <a:pt x="1787020" y="586548"/>
                  <a:pt x="1802227" y="561230"/>
                  <a:pt x="1825576" y="545664"/>
                </a:cubicBezTo>
                <a:lnTo>
                  <a:pt x="1885105" y="505979"/>
                </a:lnTo>
                <a:cubicBezTo>
                  <a:pt x="1891720" y="496058"/>
                  <a:pt x="1896517" y="484647"/>
                  <a:pt x="1904949" y="476216"/>
                </a:cubicBezTo>
                <a:cubicBezTo>
                  <a:pt x="1913381" y="467785"/>
                  <a:pt x="1926862" y="465347"/>
                  <a:pt x="1934714" y="456373"/>
                </a:cubicBezTo>
                <a:cubicBezTo>
                  <a:pt x="2015738" y="363777"/>
                  <a:pt x="1937195" y="421648"/>
                  <a:pt x="2004165" y="377004"/>
                </a:cubicBezTo>
                <a:cubicBezTo>
                  <a:pt x="2021394" y="325318"/>
                  <a:pt x="2002800" y="366308"/>
                  <a:pt x="2033930" y="327398"/>
                </a:cubicBezTo>
                <a:cubicBezTo>
                  <a:pt x="2041379" y="318087"/>
                  <a:pt x="2045921" y="306608"/>
                  <a:pt x="2053773" y="297635"/>
                </a:cubicBezTo>
                <a:cubicBezTo>
                  <a:pt x="2069172" y="280036"/>
                  <a:pt x="2090409" y="267486"/>
                  <a:pt x="2103381" y="248029"/>
                </a:cubicBezTo>
                <a:lnTo>
                  <a:pt x="2143067" y="188502"/>
                </a:lnTo>
                <a:cubicBezTo>
                  <a:pt x="2149681" y="178581"/>
                  <a:pt x="2159139" y="170051"/>
                  <a:pt x="2162910" y="158739"/>
                </a:cubicBezTo>
                <a:cubicBezTo>
                  <a:pt x="2177269" y="115664"/>
                  <a:pt x="2165437" y="136370"/>
                  <a:pt x="2202597" y="99212"/>
                </a:cubicBezTo>
                <a:cubicBezTo>
                  <a:pt x="2230701" y="14896"/>
                  <a:pt x="2191504" y="117699"/>
                  <a:pt x="2232362" y="49606"/>
                </a:cubicBezTo>
                <a:cubicBezTo>
                  <a:pt x="2237743" y="40638"/>
                  <a:pt x="2233773" y="25920"/>
                  <a:pt x="2242283" y="19842"/>
                </a:cubicBezTo>
                <a:cubicBezTo>
                  <a:pt x="2259304" y="7685"/>
                  <a:pt x="2301813" y="0"/>
                  <a:pt x="2301813" y="0"/>
                </a:cubicBezTo>
                <a:cubicBezTo>
                  <a:pt x="2354728" y="3307"/>
                  <a:pt x="2407832" y="4371"/>
                  <a:pt x="2460559" y="9921"/>
                </a:cubicBezTo>
                <a:cubicBezTo>
                  <a:pt x="2470960" y="11016"/>
                  <a:pt x="2482928" y="12447"/>
                  <a:pt x="2490323" y="19842"/>
                </a:cubicBezTo>
                <a:cubicBezTo>
                  <a:pt x="2497718" y="27237"/>
                  <a:pt x="2495568" y="40252"/>
                  <a:pt x="2500245" y="49606"/>
                </a:cubicBezTo>
                <a:cubicBezTo>
                  <a:pt x="2505578" y="60271"/>
                  <a:pt x="2513474" y="69448"/>
                  <a:pt x="2520088" y="79369"/>
                </a:cubicBezTo>
                <a:cubicBezTo>
                  <a:pt x="2523395" y="142203"/>
                  <a:pt x="2525681" y="205099"/>
                  <a:pt x="2530010" y="267871"/>
                </a:cubicBezTo>
                <a:cubicBezTo>
                  <a:pt x="2532297" y="301028"/>
                  <a:pt x="2537382" y="333945"/>
                  <a:pt x="2539931" y="367083"/>
                </a:cubicBezTo>
                <a:cubicBezTo>
                  <a:pt x="2543997" y="419943"/>
                  <a:pt x="2544826" y="473044"/>
                  <a:pt x="2549853" y="525821"/>
                </a:cubicBezTo>
                <a:cubicBezTo>
                  <a:pt x="2556999" y="600847"/>
                  <a:pt x="2557436" y="550024"/>
                  <a:pt x="2569696" y="605191"/>
                </a:cubicBezTo>
                <a:cubicBezTo>
                  <a:pt x="2574060" y="624828"/>
                  <a:pt x="2577123" y="644757"/>
                  <a:pt x="2579618" y="664718"/>
                </a:cubicBezTo>
                <a:cubicBezTo>
                  <a:pt x="2595135" y="788840"/>
                  <a:pt x="2589540" y="783183"/>
                  <a:pt x="2589540" y="932589"/>
                </a:cubicBezTo>
                <a:lnTo>
                  <a:pt x="2589540" y="932589"/>
                </a:lnTo>
              </a:path>
            </a:pathLst>
          </a:cu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527794" y="1595433"/>
            <a:ext cx="2825411" cy="1314344"/>
          </a:xfrm>
          <a:custGeom>
            <a:avLst/>
            <a:gdLst>
              <a:gd name="connsiteX0" fmla="*/ 0 w 2590522"/>
              <a:gd name="connsiteY0" fmla="*/ 1091327 h 1091327"/>
              <a:gd name="connsiteX1" fmla="*/ 0 w 2590522"/>
              <a:gd name="connsiteY1" fmla="*/ 1091327 h 1091327"/>
              <a:gd name="connsiteX2" fmla="*/ 158746 w 2590522"/>
              <a:gd name="connsiteY2" fmla="*/ 1081406 h 1091327"/>
              <a:gd name="connsiteX3" fmla="*/ 238119 w 2590522"/>
              <a:gd name="connsiteY3" fmla="*/ 1071485 h 1091327"/>
              <a:gd name="connsiteX4" fmla="*/ 396865 w 2590522"/>
              <a:gd name="connsiteY4" fmla="*/ 1051643 h 1091327"/>
              <a:gd name="connsiteX5" fmla="*/ 486159 w 2590522"/>
              <a:gd name="connsiteY5" fmla="*/ 1021879 h 1091327"/>
              <a:gd name="connsiteX6" fmla="*/ 515924 w 2590522"/>
              <a:gd name="connsiteY6" fmla="*/ 1011958 h 1091327"/>
              <a:gd name="connsiteX7" fmla="*/ 545689 w 2590522"/>
              <a:gd name="connsiteY7" fmla="*/ 1002037 h 1091327"/>
              <a:gd name="connsiteX8" fmla="*/ 585375 w 2590522"/>
              <a:gd name="connsiteY8" fmla="*/ 982195 h 1091327"/>
              <a:gd name="connsiteX9" fmla="*/ 714356 w 2590522"/>
              <a:gd name="connsiteY9" fmla="*/ 952431 h 1091327"/>
              <a:gd name="connsiteX10" fmla="*/ 773886 w 2590522"/>
              <a:gd name="connsiteY10" fmla="*/ 932589 h 1091327"/>
              <a:gd name="connsiteX11" fmla="*/ 922710 w 2590522"/>
              <a:gd name="connsiteY11" fmla="*/ 882983 h 1091327"/>
              <a:gd name="connsiteX12" fmla="*/ 1012004 w 2590522"/>
              <a:gd name="connsiteY12" fmla="*/ 853220 h 1091327"/>
              <a:gd name="connsiteX13" fmla="*/ 1071534 w 2590522"/>
              <a:gd name="connsiteY13" fmla="*/ 833377 h 1091327"/>
              <a:gd name="connsiteX14" fmla="*/ 1150907 w 2590522"/>
              <a:gd name="connsiteY14" fmla="*/ 813535 h 1091327"/>
              <a:gd name="connsiteX15" fmla="*/ 1210436 w 2590522"/>
              <a:gd name="connsiteY15" fmla="*/ 793693 h 1091327"/>
              <a:gd name="connsiteX16" fmla="*/ 1240201 w 2590522"/>
              <a:gd name="connsiteY16" fmla="*/ 783771 h 1091327"/>
              <a:gd name="connsiteX17" fmla="*/ 1309652 w 2590522"/>
              <a:gd name="connsiteY17" fmla="*/ 773850 h 1091327"/>
              <a:gd name="connsiteX18" fmla="*/ 1389025 w 2590522"/>
              <a:gd name="connsiteY18" fmla="*/ 763929 h 1091327"/>
              <a:gd name="connsiteX19" fmla="*/ 1527928 w 2590522"/>
              <a:gd name="connsiteY19" fmla="*/ 734166 h 1091327"/>
              <a:gd name="connsiteX20" fmla="*/ 1587457 w 2590522"/>
              <a:gd name="connsiteY20" fmla="*/ 714323 h 1091327"/>
              <a:gd name="connsiteX21" fmla="*/ 1646987 w 2590522"/>
              <a:gd name="connsiteY21" fmla="*/ 684560 h 1091327"/>
              <a:gd name="connsiteX22" fmla="*/ 1706517 w 2590522"/>
              <a:gd name="connsiteY22" fmla="*/ 654796 h 1091327"/>
              <a:gd name="connsiteX23" fmla="*/ 1736281 w 2590522"/>
              <a:gd name="connsiteY23" fmla="*/ 625033 h 1091327"/>
              <a:gd name="connsiteX24" fmla="*/ 1766046 w 2590522"/>
              <a:gd name="connsiteY24" fmla="*/ 605191 h 1091327"/>
              <a:gd name="connsiteX25" fmla="*/ 1825576 w 2590522"/>
              <a:gd name="connsiteY25" fmla="*/ 545664 h 1091327"/>
              <a:gd name="connsiteX26" fmla="*/ 1885105 w 2590522"/>
              <a:gd name="connsiteY26" fmla="*/ 505979 h 1091327"/>
              <a:gd name="connsiteX27" fmla="*/ 1904949 w 2590522"/>
              <a:gd name="connsiteY27" fmla="*/ 476216 h 1091327"/>
              <a:gd name="connsiteX28" fmla="*/ 1934714 w 2590522"/>
              <a:gd name="connsiteY28" fmla="*/ 456373 h 1091327"/>
              <a:gd name="connsiteX29" fmla="*/ 2004165 w 2590522"/>
              <a:gd name="connsiteY29" fmla="*/ 377004 h 1091327"/>
              <a:gd name="connsiteX30" fmla="*/ 2033930 w 2590522"/>
              <a:gd name="connsiteY30" fmla="*/ 327398 h 1091327"/>
              <a:gd name="connsiteX31" fmla="*/ 2053773 w 2590522"/>
              <a:gd name="connsiteY31" fmla="*/ 297635 h 1091327"/>
              <a:gd name="connsiteX32" fmla="*/ 2103381 w 2590522"/>
              <a:gd name="connsiteY32" fmla="*/ 248029 h 1091327"/>
              <a:gd name="connsiteX33" fmla="*/ 2143067 w 2590522"/>
              <a:gd name="connsiteY33" fmla="*/ 188502 h 1091327"/>
              <a:gd name="connsiteX34" fmla="*/ 2162910 w 2590522"/>
              <a:gd name="connsiteY34" fmla="*/ 158739 h 1091327"/>
              <a:gd name="connsiteX35" fmla="*/ 2202597 w 2590522"/>
              <a:gd name="connsiteY35" fmla="*/ 99212 h 1091327"/>
              <a:gd name="connsiteX36" fmla="*/ 2232362 w 2590522"/>
              <a:gd name="connsiteY36" fmla="*/ 49606 h 1091327"/>
              <a:gd name="connsiteX37" fmla="*/ 2242283 w 2590522"/>
              <a:gd name="connsiteY37" fmla="*/ 19842 h 1091327"/>
              <a:gd name="connsiteX38" fmla="*/ 2301813 w 2590522"/>
              <a:gd name="connsiteY38" fmla="*/ 0 h 1091327"/>
              <a:gd name="connsiteX39" fmla="*/ 2460559 w 2590522"/>
              <a:gd name="connsiteY39" fmla="*/ 9921 h 1091327"/>
              <a:gd name="connsiteX40" fmla="*/ 2490323 w 2590522"/>
              <a:gd name="connsiteY40" fmla="*/ 19842 h 1091327"/>
              <a:gd name="connsiteX41" fmla="*/ 2500245 w 2590522"/>
              <a:gd name="connsiteY41" fmla="*/ 49606 h 1091327"/>
              <a:gd name="connsiteX42" fmla="*/ 2520088 w 2590522"/>
              <a:gd name="connsiteY42" fmla="*/ 79369 h 1091327"/>
              <a:gd name="connsiteX43" fmla="*/ 2530010 w 2590522"/>
              <a:gd name="connsiteY43" fmla="*/ 267871 h 1091327"/>
              <a:gd name="connsiteX44" fmla="*/ 2539931 w 2590522"/>
              <a:gd name="connsiteY44" fmla="*/ 367083 h 1091327"/>
              <a:gd name="connsiteX45" fmla="*/ 2549853 w 2590522"/>
              <a:gd name="connsiteY45" fmla="*/ 525821 h 1091327"/>
              <a:gd name="connsiteX46" fmla="*/ 2569696 w 2590522"/>
              <a:gd name="connsiteY46" fmla="*/ 605191 h 1091327"/>
              <a:gd name="connsiteX47" fmla="*/ 2579618 w 2590522"/>
              <a:gd name="connsiteY47" fmla="*/ 664718 h 1091327"/>
              <a:gd name="connsiteX48" fmla="*/ 2589540 w 2590522"/>
              <a:gd name="connsiteY48" fmla="*/ 932589 h 1091327"/>
              <a:gd name="connsiteX49" fmla="*/ 2589540 w 2590522"/>
              <a:gd name="connsiteY49" fmla="*/ 932589 h 109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590522" h="1091327">
                <a:moveTo>
                  <a:pt x="0" y="1091327"/>
                </a:moveTo>
                <a:lnTo>
                  <a:pt x="0" y="1091327"/>
                </a:lnTo>
                <a:cubicBezTo>
                  <a:pt x="52915" y="1088020"/>
                  <a:pt x="105911" y="1085809"/>
                  <a:pt x="158746" y="1081406"/>
                </a:cubicBezTo>
                <a:cubicBezTo>
                  <a:pt x="185317" y="1079192"/>
                  <a:pt x="211619" y="1074429"/>
                  <a:pt x="238119" y="1071485"/>
                </a:cubicBezTo>
                <a:cubicBezTo>
                  <a:pt x="381199" y="1055588"/>
                  <a:pt x="290117" y="1069433"/>
                  <a:pt x="396865" y="1051643"/>
                </a:cubicBezTo>
                <a:lnTo>
                  <a:pt x="486159" y="1021879"/>
                </a:lnTo>
                <a:lnTo>
                  <a:pt x="515924" y="1011958"/>
                </a:lnTo>
                <a:cubicBezTo>
                  <a:pt x="525846" y="1008651"/>
                  <a:pt x="536335" y="1006714"/>
                  <a:pt x="545689" y="1002037"/>
                </a:cubicBezTo>
                <a:cubicBezTo>
                  <a:pt x="558918" y="995423"/>
                  <a:pt x="571344" y="986872"/>
                  <a:pt x="585375" y="982195"/>
                </a:cubicBezTo>
                <a:cubicBezTo>
                  <a:pt x="697646" y="944773"/>
                  <a:pt x="627780" y="976041"/>
                  <a:pt x="714356" y="952431"/>
                </a:cubicBezTo>
                <a:cubicBezTo>
                  <a:pt x="734536" y="946928"/>
                  <a:pt x="754043" y="939203"/>
                  <a:pt x="773886" y="932589"/>
                </a:cubicBezTo>
                <a:lnTo>
                  <a:pt x="922710" y="882983"/>
                </a:lnTo>
                <a:lnTo>
                  <a:pt x="1012004" y="853220"/>
                </a:lnTo>
                <a:lnTo>
                  <a:pt x="1071534" y="833377"/>
                </a:lnTo>
                <a:cubicBezTo>
                  <a:pt x="1097992" y="826763"/>
                  <a:pt x="1125035" y="822159"/>
                  <a:pt x="1150907" y="813535"/>
                </a:cubicBezTo>
                <a:lnTo>
                  <a:pt x="1210436" y="793693"/>
                </a:lnTo>
                <a:cubicBezTo>
                  <a:pt x="1220358" y="790386"/>
                  <a:pt x="1229848" y="785250"/>
                  <a:pt x="1240201" y="783771"/>
                </a:cubicBezTo>
                <a:lnTo>
                  <a:pt x="1309652" y="773850"/>
                </a:lnTo>
                <a:lnTo>
                  <a:pt x="1389025" y="763929"/>
                </a:lnTo>
                <a:cubicBezTo>
                  <a:pt x="1432735" y="757685"/>
                  <a:pt x="1486953" y="747824"/>
                  <a:pt x="1527928" y="734166"/>
                </a:cubicBezTo>
                <a:cubicBezTo>
                  <a:pt x="1547771" y="727552"/>
                  <a:pt x="1570053" y="725925"/>
                  <a:pt x="1587457" y="714323"/>
                </a:cubicBezTo>
                <a:cubicBezTo>
                  <a:pt x="1672759" y="657459"/>
                  <a:pt x="1564832" y="725635"/>
                  <a:pt x="1646987" y="684560"/>
                </a:cubicBezTo>
                <a:cubicBezTo>
                  <a:pt x="1723929" y="646092"/>
                  <a:pt x="1631694" y="679738"/>
                  <a:pt x="1706517" y="654796"/>
                </a:cubicBezTo>
                <a:cubicBezTo>
                  <a:pt x="1716438" y="644875"/>
                  <a:pt x="1725502" y="634015"/>
                  <a:pt x="1736281" y="625033"/>
                </a:cubicBezTo>
                <a:cubicBezTo>
                  <a:pt x="1745442" y="617400"/>
                  <a:pt x="1757134" y="613113"/>
                  <a:pt x="1766046" y="605191"/>
                </a:cubicBezTo>
                <a:cubicBezTo>
                  <a:pt x="1787020" y="586548"/>
                  <a:pt x="1802227" y="561230"/>
                  <a:pt x="1825576" y="545664"/>
                </a:cubicBezTo>
                <a:lnTo>
                  <a:pt x="1885105" y="505979"/>
                </a:lnTo>
                <a:cubicBezTo>
                  <a:pt x="1891720" y="496058"/>
                  <a:pt x="1896517" y="484647"/>
                  <a:pt x="1904949" y="476216"/>
                </a:cubicBezTo>
                <a:cubicBezTo>
                  <a:pt x="1913381" y="467785"/>
                  <a:pt x="1926862" y="465347"/>
                  <a:pt x="1934714" y="456373"/>
                </a:cubicBezTo>
                <a:cubicBezTo>
                  <a:pt x="2015738" y="363777"/>
                  <a:pt x="1937195" y="421648"/>
                  <a:pt x="2004165" y="377004"/>
                </a:cubicBezTo>
                <a:cubicBezTo>
                  <a:pt x="2021394" y="325318"/>
                  <a:pt x="2002800" y="366308"/>
                  <a:pt x="2033930" y="327398"/>
                </a:cubicBezTo>
                <a:cubicBezTo>
                  <a:pt x="2041379" y="318087"/>
                  <a:pt x="2045921" y="306608"/>
                  <a:pt x="2053773" y="297635"/>
                </a:cubicBezTo>
                <a:cubicBezTo>
                  <a:pt x="2069172" y="280036"/>
                  <a:pt x="2090409" y="267486"/>
                  <a:pt x="2103381" y="248029"/>
                </a:cubicBezTo>
                <a:lnTo>
                  <a:pt x="2143067" y="188502"/>
                </a:lnTo>
                <a:cubicBezTo>
                  <a:pt x="2149681" y="178581"/>
                  <a:pt x="2159139" y="170051"/>
                  <a:pt x="2162910" y="158739"/>
                </a:cubicBezTo>
                <a:cubicBezTo>
                  <a:pt x="2177269" y="115664"/>
                  <a:pt x="2165437" y="136370"/>
                  <a:pt x="2202597" y="99212"/>
                </a:cubicBezTo>
                <a:cubicBezTo>
                  <a:pt x="2230701" y="14896"/>
                  <a:pt x="2191504" y="117699"/>
                  <a:pt x="2232362" y="49606"/>
                </a:cubicBezTo>
                <a:cubicBezTo>
                  <a:pt x="2237743" y="40638"/>
                  <a:pt x="2233773" y="25920"/>
                  <a:pt x="2242283" y="19842"/>
                </a:cubicBezTo>
                <a:cubicBezTo>
                  <a:pt x="2259304" y="7685"/>
                  <a:pt x="2301813" y="0"/>
                  <a:pt x="2301813" y="0"/>
                </a:cubicBezTo>
                <a:cubicBezTo>
                  <a:pt x="2354728" y="3307"/>
                  <a:pt x="2407832" y="4371"/>
                  <a:pt x="2460559" y="9921"/>
                </a:cubicBezTo>
                <a:cubicBezTo>
                  <a:pt x="2470960" y="11016"/>
                  <a:pt x="2482928" y="12447"/>
                  <a:pt x="2490323" y="19842"/>
                </a:cubicBezTo>
                <a:cubicBezTo>
                  <a:pt x="2497718" y="27237"/>
                  <a:pt x="2495568" y="40252"/>
                  <a:pt x="2500245" y="49606"/>
                </a:cubicBezTo>
                <a:cubicBezTo>
                  <a:pt x="2505578" y="60271"/>
                  <a:pt x="2513474" y="69448"/>
                  <a:pt x="2520088" y="79369"/>
                </a:cubicBezTo>
                <a:cubicBezTo>
                  <a:pt x="2523395" y="142203"/>
                  <a:pt x="2525681" y="205099"/>
                  <a:pt x="2530010" y="267871"/>
                </a:cubicBezTo>
                <a:cubicBezTo>
                  <a:pt x="2532297" y="301028"/>
                  <a:pt x="2537382" y="333945"/>
                  <a:pt x="2539931" y="367083"/>
                </a:cubicBezTo>
                <a:cubicBezTo>
                  <a:pt x="2543997" y="419943"/>
                  <a:pt x="2544826" y="473044"/>
                  <a:pt x="2549853" y="525821"/>
                </a:cubicBezTo>
                <a:cubicBezTo>
                  <a:pt x="2556999" y="600847"/>
                  <a:pt x="2557436" y="550024"/>
                  <a:pt x="2569696" y="605191"/>
                </a:cubicBezTo>
                <a:cubicBezTo>
                  <a:pt x="2574060" y="624828"/>
                  <a:pt x="2577123" y="644757"/>
                  <a:pt x="2579618" y="664718"/>
                </a:cubicBezTo>
                <a:cubicBezTo>
                  <a:pt x="2595135" y="788840"/>
                  <a:pt x="2589540" y="783183"/>
                  <a:pt x="2589540" y="932589"/>
                </a:cubicBezTo>
                <a:lnTo>
                  <a:pt x="2589540" y="932589"/>
                </a:lnTo>
              </a:path>
            </a:pathLst>
          </a:cu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18041" y="4282478"/>
            <a:ext cx="2782366" cy="1228063"/>
          </a:xfrm>
          <a:custGeom>
            <a:avLst/>
            <a:gdLst>
              <a:gd name="connsiteX0" fmla="*/ 0 w 2782366"/>
              <a:gd name="connsiteY0" fmla="*/ 1228063 h 1228063"/>
              <a:gd name="connsiteX1" fmla="*/ 0 w 2782366"/>
              <a:gd name="connsiteY1" fmla="*/ 1228063 h 1228063"/>
              <a:gd name="connsiteX2" fmla="*/ 157429 w 2782366"/>
              <a:gd name="connsiteY2" fmla="*/ 1217567 h 1228063"/>
              <a:gd name="connsiteX3" fmla="*/ 251886 w 2782366"/>
              <a:gd name="connsiteY3" fmla="*/ 1196575 h 1228063"/>
              <a:gd name="connsiteX4" fmla="*/ 335848 w 2782366"/>
              <a:gd name="connsiteY4" fmla="*/ 1154590 h 1228063"/>
              <a:gd name="connsiteX5" fmla="*/ 377829 w 2782366"/>
              <a:gd name="connsiteY5" fmla="*/ 1133597 h 1228063"/>
              <a:gd name="connsiteX6" fmla="*/ 419810 w 2782366"/>
              <a:gd name="connsiteY6" fmla="*/ 1070619 h 1228063"/>
              <a:gd name="connsiteX7" fmla="*/ 440801 w 2782366"/>
              <a:gd name="connsiteY7" fmla="*/ 1039131 h 1228063"/>
              <a:gd name="connsiteX8" fmla="*/ 472287 w 2782366"/>
              <a:gd name="connsiteY8" fmla="*/ 1028634 h 1228063"/>
              <a:gd name="connsiteX9" fmla="*/ 514268 w 2782366"/>
              <a:gd name="connsiteY9" fmla="*/ 976153 h 1228063"/>
              <a:gd name="connsiteX10" fmla="*/ 524763 w 2782366"/>
              <a:gd name="connsiteY10" fmla="*/ 944664 h 1228063"/>
              <a:gd name="connsiteX11" fmla="*/ 587735 w 2782366"/>
              <a:gd name="connsiteY11" fmla="*/ 913175 h 1228063"/>
              <a:gd name="connsiteX12" fmla="*/ 871107 w 2782366"/>
              <a:gd name="connsiteY12" fmla="*/ 923672 h 1228063"/>
              <a:gd name="connsiteX13" fmla="*/ 934078 w 2782366"/>
              <a:gd name="connsiteY13" fmla="*/ 944664 h 1228063"/>
              <a:gd name="connsiteX14" fmla="*/ 965564 w 2782366"/>
              <a:gd name="connsiteY14" fmla="*/ 955160 h 1228063"/>
              <a:gd name="connsiteX15" fmla="*/ 1081012 w 2782366"/>
              <a:gd name="connsiteY15" fmla="*/ 997145 h 1228063"/>
              <a:gd name="connsiteX16" fmla="*/ 1164974 w 2782366"/>
              <a:gd name="connsiteY16" fmla="*/ 1018138 h 1228063"/>
              <a:gd name="connsiteX17" fmla="*/ 1301413 w 2782366"/>
              <a:gd name="connsiteY17" fmla="*/ 1007642 h 1228063"/>
              <a:gd name="connsiteX18" fmla="*/ 1364384 w 2782366"/>
              <a:gd name="connsiteY18" fmla="*/ 986649 h 1228063"/>
              <a:gd name="connsiteX19" fmla="*/ 1406365 w 2782366"/>
              <a:gd name="connsiteY19" fmla="*/ 976153 h 1228063"/>
              <a:gd name="connsiteX20" fmla="*/ 1469337 w 2782366"/>
              <a:gd name="connsiteY20" fmla="*/ 955160 h 1228063"/>
              <a:gd name="connsiteX21" fmla="*/ 1553299 w 2782366"/>
              <a:gd name="connsiteY21" fmla="*/ 944664 h 1228063"/>
              <a:gd name="connsiteX22" fmla="*/ 1626766 w 2782366"/>
              <a:gd name="connsiteY22" fmla="*/ 923672 h 1228063"/>
              <a:gd name="connsiteX23" fmla="*/ 1689737 w 2782366"/>
              <a:gd name="connsiteY23" fmla="*/ 902679 h 1228063"/>
              <a:gd name="connsiteX24" fmla="*/ 1721223 w 2782366"/>
              <a:gd name="connsiteY24" fmla="*/ 892183 h 1228063"/>
              <a:gd name="connsiteX25" fmla="*/ 1752709 w 2782366"/>
              <a:gd name="connsiteY25" fmla="*/ 881687 h 1228063"/>
              <a:gd name="connsiteX26" fmla="*/ 1815681 w 2782366"/>
              <a:gd name="connsiteY26" fmla="*/ 839701 h 1228063"/>
              <a:gd name="connsiteX27" fmla="*/ 1847166 w 2782366"/>
              <a:gd name="connsiteY27" fmla="*/ 829205 h 1228063"/>
              <a:gd name="connsiteX28" fmla="*/ 1910138 w 2782366"/>
              <a:gd name="connsiteY28" fmla="*/ 787220 h 1228063"/>
              <a:gd name="connsiteX29" fmla="*/ 1973110 w 2782366"/>
              <a:gd name="connsiteY29" fmla="*/ 745235 h 1228063"/>
              <a:gd name="connsiteX30" fmla="*/ 2004595 w 2782366"/>
              <a:gd name="connsiteY30" fmla="*/ 724242 h 1228063"/>
              <a:gd name="connsiteX31" fmla="*/ 2067567 w 2782366"/>
              <a:gd name="connsiteY31" fmla="*/ 703250 h 1228063"/>
              <a:gd name="connsiteX32" fmla="*/ 2099053 w 2782366"/>
              <a:gd name="connsiteY32" fmla="*/ 713746 h 1228063"/>
              <a:gd name="connsiteX33" fmla="*/ 2162024 w 2782366"/>
              <a:gd name="connsiteY33" fmla="*/ 745235 h 1228063"/>
              <a:gd name="connsiteX34" fmla="*/ 2183015 w 2782366"/>
              <a:gd name="connsiteY34" fmla="*/ 776724 h 1228063"/>
              <a:gd name="connsiteX35" fmla="*/ 2245987 w 2782366"/>
              <a:gd name="connsiteY35" fmla="*/ 808213 h 1228063"/>
              <a:gd name="connsiteX36" fmla="*/ 2308958 w 2782366"/>
              <a:gd name="connsiteY36" fmla="*/ 839701 h 1228063"/>
              <a:gd name="connsiteX37" fmla="*/ 2382425 w 2782366"/>
              <a:gd name="connsiteY37" fmla="*/ 829205 h 1228063"/>
              <a:gd name="connsiteX38" fmla="*/ 2413911 w 2782366"/>
              <a:gd name="connsiteY38" fmla="*/ 734739 h 1228063"/>
              <a:gd name="connsiteX39" fmla="*/ 2434901 w 2782366"/>
              <a:gd name="connsiteY39" fmla="*/ 650769 h 1228063"/>
              <a:gd name="connsiteX40" fmla="*/ 2445397 w 2782366"/>
              <a:gd name="connsiteY40" fmla="*/ 598287 h 1228063"/>
              <a:gd name="connsiteX41" fmla="*/ 2455892 w 2782366"/>
              <a:gd name="connsiteY41" fmla="*/ 199429 h 1228063"/>
              <a:gd name="connsiteX42" fmla="*/ 2476882 w 2782366"/>
              <a:gd name="connsiteY42" fmla="*/ 125955 h 1228063"/>
              <a:gd name="connsiteX43" fmla="*/ 2518863 w 2782366"/>
              <a:gd name="connsiteY43" fmla="*/ 62978 h 1228063"/>
              <a:gd name="connsiteX44" fmla="*/ 2529359 w 2782366"/>
              <a:gd name="connsiteY44" fmla="*/ 31489 h 1228063"/>
              <a:gd name="connsiteX45" fmla="*/ 2592330 w 2782366"/>
              <a:gd name="connsiteY45" fmla="*/ 0 h 1228063"/>
              <a:gd name="connsiteX46" fmla="*/ 2655302 w 2782366"/>
              <a:gd name="connsiteY46" fmla="*/ 10496 h 1228063"/>
              <a:gd name="connsiteX47" fmla="*/ 2686788 w 2782366"/>
              <a:gd name="connsiteY47" fmla="*/ 73474 h 1228063"/>
              <a:gd name="connsiteX48" fmla="*/ 2718273 w 2782366"/>
              <a:gd name="connsiteY48" fmla="*/ 94466 h 1228063"/>
              <a:gd name="connsiteX49" fmla="*/ 2728769 w 2782366"/>
              <a:gd name="connsiteY49" fmla="*/ 125955 h 1228063"/>
              <a:gd name="connsiteX50" fmla="*/ 2749759 w 2782366"/>
              <a:gd name="connsiteY50" fmla="*/ 199429 h 1228063"/>
              <a:gd name="connsiteX51" fmla="*/ 2760255 w 2782366"/>
              <a:gd name="connsiteY51" fmla="*/ 283399 h 1228063"/>
              <a:gd name="connsiteX52" fmla="*/ 2781245 w 2782366"/>
              <a:gd name="connsiteY52" fmla="*/ 377866 h 1228063"/>
              <a:gd name="connsiteX53" fmla="*/ 2781245 w 2782366"/>
              <a:gd name="connsiteY53" fmla="*/ 514317 h 1228063"/>
              <a:gd name="connsiteX54" fmla="*/ 2760255 w 2782366"/>
              <a:gd name="connsiteY54" fmla="*/ 976153 h 122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782366" h="1228063">
                <a:moveTo>
                  <a:pt x="0" y="1228063"/>
                </a:moveTo>
                <a:lnTo>
                  <a:pt x="0" y="1228063"/>
                </a:lnTo>
                <a:cubicBezTo>
                  <a:pt x="52476" y="1224564"/>
                  <a:pt x="105073" y="1222554"/>
                  <a:pt x="157429" y="1217567"/>
                </a:cubicBezTo>
                <a:cubicBezTo>
                  <a:pt x="183092" y="1215123"/>
                  <a:pt x="225281" y="1208669"/>
                  <a:pt x="251886" y="1196575"/>
                </a:cubicBezTo>
                <a:cubicBezTo>
                  <a:pt x="280372" y="1183626"/>
                  <a:pt x="307861" y="1168585"/>
                  <a:pt x="335848" y="1154590"/>
                </a:cubicBezTo>
                <a:lnTo>
                  <a:pt x="377829" y="1133597"/>
                </a:lnTo>
                <a:lnTo>
                  <a:pt x="419810" y="1070619"/>
                </a:lnTo>
                <a:cubicBezTo>
                  <a:pt x="426807" y="1060123"/>
                  <a:pt x="428834" y="1043121"/>
                  <a:pt x="440801" y="1039131"/>
                </a:cubicBezTo>
                <a:lnTo>
                  <a:pt x="472287" y="1028634"/>
                </a:lnTo>
                <a:cubicBezTo>
                  <a:pt x="498667" y="949484"/>
                  <a:pt x="460013" y="1043978"/>
                  <a:pt x="514268" y="976153"/>
                </a:cubicBezTo>
                <a:cubicBezTo>
                  <a:pt x="521179" y="967513"/>
                  <a:pt x="517852" y="953304"/>
                  <a:pt x="524763" y="944664"/>
                </a:cubicBezTo>
                <a:cubicBezTo>
                  <a:pt x="539558" y="926168"/>
                  <a:pt x="566994" y="920090"/>
                  <a:pt x="587735" y="913175"/>
                </a:cubicBezTo>
                <a:cubicBezTo>
                  <a:pt x="682192" y="916674"/>
                  <a:pt x="776973" y="915113"/>
                  <a:pt x="871107" y="923672"/>
                </a:cubicBezTo>
                <a:cubicBezTo>
                  <a:pt x="893142" y="925675"/>
                  <a:pt x="913088" y="937667"/>
                  <a:pt x="934078" y="944664"/>
                </a:cubicBezTo>
                <a:cubicBezTo>
                  <a:pt x="944573" y="948163"/>
                  <a:pt x="955292" y="951051"/>
                  <a:pt x="965564" y="955160"/>
                </a:cubicBezTo>
                <a:cubicBezTo>
                  <a:pt x="1000350" y="969076"/>
                  <a:pt x="1045070" y="988159"/>
                  <a:pt x="1081012" y="997145"/>
                </a:cubicBezTo>
                <a:lnTo>
                  <a:pt x="1164974" y="1018138"/>
                </a:lnTo>
                <a:cubicBezTo>
                  <a:pt x="1210454" y="1014639"/>
                  <a:pt x="1256357" y="1014757"/>
                  <a:pt x="1301413" y="1007642"/>
                </a:cubicBezTo>
                <a:cubicBezTo>
                  <a:pt x="1323268" y="1004191"/>
                  <a:pt x="1342919" y="992016"/>
                  <a:pt x="1364384" y="986649"/>
                </a:cubicBezTo>
                <a:cubicBezTo>
                  <a:pt x="1378378" y="983150"/>
                  <a:pt x="1392549" y="980298"/>
                  <a:pt x="1406365" y="976153"/>
                </a:cubicBezTo>
                <a:cubicBezTo>
                  <a:pt x="1427558" y="969794"/>
                  <a:pt x="1447382" y="957905"/>
                  <a:pt x="1469337" y="955160"/>
                </a:cubicBezTo>
                <a:lnTo>
                  <a:pt x="1553299" y="944664"/>
                </a:lnTo>
                <a:cubicBezTo>
                  <a:pt x="1659152" y="909377"/>
                  <a:pt x="1494932" y="963226"/>
                  <a:pt x="1626766" y="923672"/>
                </a:cubicBezTo>
                <a:cubicBezTo>
                  <a:pt x="1647959" y="917314"/>
                  <a:pt x="1668747" y="909677"/>
                  <a:pt x="1689737" y="902679"/>
                </a:cubicBezTo>
                <a:lnTo>
                  <a:pt x="1721223" y="892183"/>
                </a:lnTo>
                <a:lnTo>
                  <a:pt x="1752709" y="881687"/>
                </a:lnTo>
                <a:cubicBezTo>
                  <a:pt x="1773700" y="867692"/>
                  <a:pt x="1791747" y="847680"/>
                  <a:pt x="1815681" y="839701"/>
                </a:cubicBezTo>
                <a:cubicBezTo>
                  <a:pt x="1826176" y="836202"/>
                  <a:pt x="1837496" y="834578"/>
                  <a:pt x="1847166" y="829205"/>
                </a:cubicBezTo>
                <a:cubicBezTo>
                  <a:pt x="1869219" y="816952"/>
                  <a:pt x="1889147" y="801215"/>
                  <a:pt x="1910138" y="787220"/>
                </a:cubicBezTo>
                <a:lnTo>
                  <a:pt x="1973110" y="745235"/>
                </a:lnTo>
                <a:cubicBezTo>
                  <a:pt x="1983605" y="738237"/>
                  <a:pt x="1992628" y="728231"/>
                  <a:pt x="2004595" y="724242"/>
                </a:cubicBezTo>
                <a:lnTo>
                  <a:pt x="2067567" y="703250"/>
                </a:lnTo>
                <a:cubicBezTo>
                  <a:pt x="2078062" y="706749"/>
                  <a:pt x="2089158" y="708798"/>
                  <a:pt x="2099053" y="713746"/>
                </a:cubicBezTo>
                <a:cubicBezTo>
                  <a:pt x="2180437" y="754442"/>
                  <a:pt x="2082884" y="718852"/>
                  <a:pt x="2162024" y="745235"/>
                </a:cubicBezTo>
                <a:cubicBezTo>
                  <a:pt x="2169021" y="755731"/>
                  <a:pt x="2174095" y="767804"/>
                  <a:pt x="2183015" y="776724"/>
                </a:cubicBezTo>
                <a:cubicBezTo>
                  <a:pt x="2213091" y="806802"/>
                  <a:pt x="2211844" y="791140"/>
                  <a:pt x="2245987" y="808213"/>
                </a:cubicBezTo>
                <a:cubicBezTo>
                  <a:pt x="2327360" y="848904"/>
                  <a:pt x="2229824" y="813321"/>
                  <a:pt x="2308958" y="839701"/>
                </a:cubicBezTo>
                <a:cubicBezTo>
                  <a:pt x="2333447" y="836202"/>
                  <a:pt x="2359820" y="839253"/>
                  <a:pt x="2382425" y="829205"/>
                </a:cubicBezTo>
                <a:cubicBezTo>
                  <a:pt x="2409374" y="817226"/>
                  <a:pt x="2411205" y="747369"/>
                  <a:pt x="2413911" y="734739"/>
                </a:cubicBezTo>
                <a:cubicBezTo>
                  <a:pt x="2419956" y="706528"/>
                  <a:pt x="2429243" y="679060"/>
                  <a:pt x="2434901" y="650769"/>
                </a:cubicBezTo>
                <a:lnTo>
                  <a:pt x="2445397" y="598287"/>
                </a:lnTo>
                <a:cubicBezTo>
                  <a:pt x="2448895" y="465334"/>
                  <a:pt x="2449567" y="332277"/>
                  <a:pt x="2455892" y="199429"/>
                </a:cubicBezTo>
                <a:cubicBezTo>
                  <a:pt x="2456175" y="193485"/>
                  <a:pt x="2471716" y="135255"/>
                  <a:pt x="2476882" y="125955"/>
                </a:cubicBezTo>
                <a:cubicBezTo>
                  <a:pt x="2489133" y="103900"/>
                  <a:pt x="2510885" y="86912"/>
                  <a:pt x="2518863" y="62978"/>
                </a:cubicBezTo>
                <a:cubicBezTo>
                  <a:pt x="2522362" y="52482"/>
                  <a:pt x="2522448" y="40129"/>
                  <a:pt x="2529359" y="31489"/>
                </a:cubicBezTo>
                <a:cubicBezTo>
                  <a:pt x="2544156" y="12991"/>
                  <a:pt x="2571587" y="6915"/>
                  <a:pt x="2592330" y="0"/>
                </a:cubicBezTo>
                <a:cubicBezTo>
                  <a:pt x="2613321" y="3499"/>
                  <a:pt x="2636269" y="978"/>
                  <a:pt x="2655302" y="10496"/>
                </a:cubicBezTo>
                <a:cubicBezTo>
                  <a:pt x="2684789" y="25241"/>
                  <a:pt x="2670233" y="52779"/>
                  <a:pt x="2686788" y="73474"/>
                </a:cubicBezTo>
                <a:cubicBezTo>
                  <a:pt x="2694667" y="83324"/>
                  <a:pt x="2707778" y="87469"/>
                  <a:pt x="2718273" y="94466"/>
                </a:cubicBezTo>
                <a:cubicBezTo>
                  <a:pt x="2721772" y="104962"/>
                  <a:pt x="2725730" y="115317"/>
                  <a:pt x="2728769" y="125955"/>
                </a:cubicBezTo>
                <a:cubicBezTo>
                  <a:pt x="2755134" y="218239"/>
                  <a:pt x="2724589" y="123909"/>
                  <a:pt x="2749759" y="199429"/>
                </a:cubicBezTo>
                <a:cubicBezTo>
                  <a:pt x="2753258" y="227419"/>
                  <a:pt x="2755618" y="255575"/>
                  <a:pt x="2760255" y="283399"/>
                </a:cubicBezTo>
                <a:cubicBezTo>
                  <a:pt x="2765875" y="317123"/>
                  <a:pt x="2779300" y="342859"/>
                  <a:pt x="2781245" y="377866"/>
                </a:cubicBezTo>
                <a:cubicBezTo>
                  <a:pt x="2783768" y="423280"/>
                  <a:pt x="2781245" y="468833"/>
                  <a:pt x="2781245" y="514317"/>
                </a:cubicBezTo>
                <a:lnTo>
                  <a:pt x="2760255" y="976153"/>
                </a:ln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434468" y="4282478"/>
            <a:ext cx="2782366" cy="1228063"/>
          </a:xfrm>
          <a:custGeom>
            <a:avLst/>
            <a:gdLst>
              <a:gd name="connsiteX0" fmla="*/ 0 w 2782366"/>
              <a:gd name="connsiteY0" fmla="*/ 1228063 h 1228063"/>
              <a:gd name="connsiteX1" fmla="*/ 0 w 2782366"/>
              <a:gd name="connsiteY1" fmla="*/ 1228063 h 1228063"/>
              <a:gd name="connsiteX2" fmla="*/ 157429 w 2782366"/>
              <a:gd name="connsiteY2" fmla="*/ 1217567 h 1228063"/>
              <a:gd name="connsiteX3" fmla="*/ 251886 w 2782366"/>
              <a:gd name="connsiteY3" fmla="*/ 1196575 h 1228063"/>
              <a:gd name="connsiteX4" fmla="*/ 335848 w 2782366"/>
              <a:gd name="connsiteY4" fmla="*/ 1154590 h 1228063"/>
              <a:gd name="connsiteX5" fmla="*/ 377829 w 2782366"/>
              <a:gd name="connsiteY5" fmla="*/ 1133597 h 1228063"/>
              <a:gd name="connsiteX6" fmla="*/ 419810 w 2782366"/>
              <a:gd name="connsiteY6" fmla="*/ 1070619 h 1228063"/>
              <a:gd name="connsiteX7" fmla="*/ 440801 w 2782366"/>
              <a:gd name="connsiteY7" fmla="*/ 1039131 h 1228063"/>
              <a:gd name="connsiteX8" fmla="*/ 472287 w 2782366"/>
              <a:gd name="connsiteY8" fmla="*/ 1028634 h 1228063"/>
              <a:gd name="connsiteX9" fmla="*/ 514268 w 2782366"/>
              <a:gd name="connsiteY9" fmla="*/ 976153 h 1228063"/>
              <a:gd name="connsiteX10" fmla="*/ 524763 w 2782366"/>
              <a:gd name="connsiteY10" fmla="*/ 944664 h 1228063"/>
              <a:gd name="connsiteX11" fmla="*/ 587735 w 2782366"/>
              <a:gd name="connsiteY11" fmla="*/ 913175 h 1228063"/>
              <a:gd name="connsiteX12" fmla="*/ 871107 w 2782366"/>
              <a:gd name="connsiteY12" fmla="*/ 923672 h 1228063"/>
              <a:gd name="connsiteX13" fmla="*/ 934078 w 2782366"/>
              <a:gd name="connsiteY13" fmla="*/ 944664 h 1228063"/>
              <a:gd name="connsiteX14" fmla="*/ 965564 w 2782366"/>
              <a:gd name="connsiteY14" fmla="*/ 955160 h 1228063"/>
              <a:gd name="connsiteX15" fmla="*/ 1081012 w 2782366"/>
              <a:gd name="connsiteY15" fmla="*/ 997145 h 1228063"/>
              <a:gd name="connsiteX16" fmla="*/ 1164974 w 2782366"/>
              <a:gd name="connsiteY16" fmla="*/ 1018138 h 1228063"/>
              <a:gd name="connsiteX17" fmla="*/ 1301413 w 2782366"/>
              <a:gd name="connsiteY17" fmla="*/ 1007642 h 1228063"/>
              <a:gd name="connsiteX18" fmla="*/ 1364384 w 2782366"/>
              <a:gd name="connsiteY18" fmla="*/ 986649 h 1228063"/>
              <a:gd name="connsiteX19" fmla="*/ 1406365 w 2782366"/>
              <a:gd name="connsiteY19" fmla="*/ 976153 h 1228063"/>
              <a:gd name="connsiteX20" fmla="*/ 1469337 w 2782366"/>
              <a:gd name="connsiteY20" fmla="*/ 955160 h 1228063"/>
              <a:gd name="connsiteX21" fmla="*/ 1553299 w 2782366"/>
              <a:gd name="connsiteY21" fmla="*/ 944664 h 1228063"/>
              <a:gd name="connsiteX22" fmla="*/ 1626766 w 2782366"/>
              <a:gd name="connsiteY22" fmla="*/ 923672 h 1228063"/>
              <a:gd name="connsiteX23" fmla="*/ 1689737 w 2782366"/>
              <a:gd name="connsiteY23" fmla="*/ 902679 h 1228063"/>
              <a:gd name="connsiteX24" fmla="*/ 1721223 w 2782366"/>
              <a:gd name="connsiteY24" fmla="*/ 892183 h 1228063"/>
              <a:gd name="connsiteX25" fmla="*/ 1752709 w 2782366"/>
              <a:gd name="connsiteY25" fmla="*/ 881687 h 1228063"/>
              <a:gd name="connsiteX26" fmla="*/ 1815681 w 2782366"/>
              <a:gd name="connsiteY26" fmla="*/ 839701 h 1228063"/>
              <a:gd name="connsiteX27" fmla="*/ 1847166 w 2782366"/>
              <a:gd name="connsiteY27" fmla="*/ 829205 h 1228063"/>
              <a:gd name="connsiteX28" fmla="*/ 1910138 w 2782366"/>
              <a:gd name="connsiteY28" fmla="*/ 787220 h 1228063"/>
              <a:gd name="connsiteX29" fmla="*/ 1973110 w 2782366"/>
              <a:gd name="connsiteY29" fmla="*/ 745235 h 1228063"/>
              <a:gd name="connsiteX30" fmla="*/ 2004595 w 2782366"/>
              <a:gd name="connsiteY30" fmla="*/ 724242 h 1228063"/>
              <a:gd name="connsiteX31" fmla="*/ 2067567 w 2782366"/>
              <a:gd name="connsiteY31" fmla="*/ 703250 h 1228063"/>
              <a:gd name="connsiteX32" fmla="*/ 2099053 w 2782366"/>
              <a:gd name="connsiteY32" fmla="*/ 713746 h 1228063"/>
              <a:gd name="connsiteX33" fmla="*/ 2162024 w 2782366"/>
              <a:gd name="connsiteY33" fmla="*/ 745235 h 1228063"/>
              <a:gd name="connsiteX34" fmla="*/ 2183015 w 2782366"/>
              <a:gd name="connsiteY34" fmla="*/ 776724 h 1228063"/>
              <a:gd name="connsiteX35" fmla="*/ 2245987 w 2782366"/>
              <a:gd name="connsiteY35" fmla="*/ 808213 h 1228063"/>
              <a:gd name="connsiteX36" fmla="*/ 2308958 w 2782366"/>
              <a:gd name="connsiteY36" fmla="*/ 839701 h 1228063"/>
              <a:gd name="connsiteX37" fmla="*/ 2382425 w 2782366"/>
              <a:gd name="connsiteY37" fmla="*/ 829205 h 1228063"/>
              <a:gd name="connsiteX38" fmla="*/ 2413911 w 2782366"/>
              <a:gd name="connsiteY38" fmla="*/ 734739 h 1228063"/>
              <a:gd name="connsiteX39" fmla="*/ 2434901 w 2782366"/>
              <a:gd name="connsiteY39" fmla="*/ 650769 h 1228063"/>
              <a:gd name="connsiteX40" fmla="*/ 2445397 w 2782366"/>
              <a:gd name="connsiteY40" fmla="*/ 598287 h 1228063"/>
              <a:gd name="connsiteX41" fmla="*/ 2455892 w 2782366"/>
              <a:gd name="connsiteY41" fmla="*/ 199429 h 1228063"/>
              <a:gd name="connsiteX42" fmla="*/ 2476882 w 2782366"/>
              <a:gd name="connsiteY42" fmla="*/ 125955 h 1228063"/>
              <a:gd name="connsiteX43" fmla="*/ 2518863 w 2782366"/>
              <a:gd name="connsiteY43" fmla="*/ 62978 h 1228063"/>
              <a:gd name="connsiteX44" fmla="*/ 2529359 w 2782366"/>
              <a:gd name="connsiteY44" fmla="*/ 31489 h 1228063"/>
              <a:gd name="connsiteX45" fmla="*/ 2592330 w 2782366"/>
              <a:gd name="connsiteY45" fmla="*/ 0 h 1228063"/>
              <a:gd name="connsiteX46" fmla="*/ 2655302 w 2782366"/>
              <a:gd name="connsiteY46" fmla="*/ 10496 h 1228063"/>
              <a:gd name="connsiteX47" fmla="*/ 2686788 w 2782366"/>
              <a:gd name="connsiteY47" fmla="*/ 73474 h 1228063"/>
              <a:gd name="connsiteX48" fmla="*/ 2718273 w 2782366"/>
              <a:gd name="connsiteY48" fmla="*/ 94466 h 1228063"/>
              <a:gd name="connsiteX49" fmla="*/ 2728769 w 2782366"/>
              <a:gd name="connsiteY49" fmla="*/ 125955 h 1228063"/>
              <a:gd name="connsiteX50" fmla="*/ 2749759 w 2782366"/>
              <a:gd name="connsiteY50" fmla="*/ 199429 h 1228063"/>
              <a:gd name="connsiteX51" fmla="*/ 2760255 w 2782366"/>
              <a:gd name="connsiteY51" fmla="*/ 283399 h 1228063"/>
              <a:gd name="connsiteX52" fmla="*/ 2781245 w 2782366"/>
              <a:gd name="connsiteY52" fmla="*/ 377866 h 1228063"/>
              <a:gd name="connsiteX53" fmla="*/ 2781245 w 2782366"/>
              <a:gd name="connsiteY53" fmla="*/ 514317 h 1228063"/>
              <a:gd name="connsiteX54" fmla="*/ 2760255 w 2782366"/>
              <a:gd name="connsiteY54" fmla="*/ 976153 h 122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782366" h="1228063">
                <a:moveTo>
                  <a:pt x="0" y="1228063"/>
                </a:moveTo>
                <a:lnTo>
                  <a:pt x="0" y="1228063"/>
                </a:lnTo>
                <a:cubicBezTo>
                  <a:pt x="52476" y="1224564"/>
                  <a:pt x="105073" y="1222554"/>
                  <a:pt x="157429" y="1217567"/>
                </a:cubicBezTo>
                <a:cubicBezTo>
                  <a:pt x="183092" y="1215123"/>
                  <a:pt x="225281" y="1208669"/>
                  <a:pt x="251886" y="1196575"/>
                </a:cubicBezTo>
                <a:cubicBezTo>
                  <a:pt x="280372" y="1183626"/>
                  <a:pt x="307861" y="1168585"/>
                  <a:pt x="335848" y="1154590"/>
                </a:cubicBezTo>
                <a:lnTo>
                  <a:pt x="377829" y="1133597"/>
                </a:lnTo>
                <a:lnTo>
                  <a:pt x="419810" y="1070619"/>
                </a:lnTo>
                <a:cubicBezTo>
                  <a:pt x="426807" y="1060123"/>
                  <a:pt x="428834" y="1043121"/>
                  <a:pt x="440801" y="1039131"/>
                </a:cubicBezTo>
                <a:lnTo>
                  <a:pt x="472287" y="1028634"/>
                </a:lnTo>
                <a:cubicBezTo>
                  <a:pt x="498667" y="949484"/>
                  <a:pt x="460013" y="1043978"/>
                  <a:pt x="514268" y="976153"/>
                </a:cubicBezTo>
                <a:cubicBezTo>
                  <a:pt x="521179" y="967513"/>
                  <a:pt x="517852" y="953304"/>
                  <a:pt x="524763" y="944664"/>
                </a:cubicBezTo>
                <a:cubicBezTo>
                  <a:pt x="539558" y="926168"/>
                  <a:pt x="566994" y="920090"/>
                  <a:pt x="587735" y="913175"/>
                </a:cubicBezTo>
                <a:cubicBezTo>
                  <a:pt x="682192" y="916674"/>
                  <a:pt x="776973" y="915113"/>
                  <a:pt x="871107" y="923672"/>
                </a:cubicBezTo>
                <a:cubicBezTo>
                  <a:pt x="893142" y="925675"/>
                  <a:pt x="913088" y="937667"/>
                  <a:pt x="934078" y="944664"/>
                </a:cubicBezTo>
                <a:cubicBezTo>
                  <a:pt x="944573" y="948163"/>
                  <a:pt x="955292" y="951051"/>
                  <a:pt x="965564" y="955160"/>
                </a:cubicBezTo>
                <a:cubicBezTo>
                  <a:pt x="1000350" y="969076"/>
                  <a:pt x="1045070" y="988159"/>
                  <a:pt x="1081012" y="997145"/>
                </a:cubicBezTo>
                <a:lnTo>
                  <a:pt x="1164974" y="1018138"/>
                </a:lnTo>
                <a:cubicBezTo>
                  <a:pt x="1210454" y="1014639"/>
                  <a:pt x="1256357" y="1014757"/>
                  <a:pt x="1301413" y="1007642"/>
                </a:cubicBezTo>
                <a:cubicBezTo>
                  <a:pt x="1323268" y="1004191"/>
                  <a:pt x="1342919" y="992016"/>
                  <a:pt x="1364384" y="986649"/>
                </a:cubicBezTo>
                <a:cubicBezTo>
                  <a:pt x="1378378" y="983150"/>
                  <a:pt x="1392549" y="980298"/>
                  <a:pt x="1406365" y="976153"/>
                </a:cubicBezTo>
                <a:cubicBezTo>
                  <a:pt x="1427558" y="969794"/>
                  <a:pt x="1447382" y="957905"/>
                  <a:pt x="1469337" y="955160"/>
                </a:cubicBezTo>
                <a:lnTo>
                  <a:pt x="1553299" y="944664"/>
                </a:lnTo>
                <a:cubicBezTo>
                  <a:pt x="1659152" y="909377"/>
                  <a:pt x="1494932" y="963226"/>
                  <a:pt x="1626766" y="923672"/>
                </a:cubicBezTo>
                <a:cubicBezTo>
                  <a:pt x="1647959" y="917314"/>
                  <a:pt x="1668747" y="909677"/>
                  <a:pt x="1689737" y="902679"/>
                </a:cubicBezTo>
                <a:lnTo>
                  <a:pt x="1721223" y="892183"/>
                </a:lnTo>
                <a:lnTo>
                  <a:pt x="1752709" y="881687"/>
                </a:lnTo>
                <a:cubicBezTo>
                  <a:pt x="1773700" y="867692"/>
                  <a:pt x="1791747" y="847680"/>
                  <a:pt x="1815681" y="839701"/>
                </a:cubicBezTo>
                <a:cubicBezTo>
                  <a:pt x="1826176" y="836202"/>
                  <a:pt x="1837496" y="834578"/>
                  <a:pt x="1847166" y="829205"/>
                </a:cubicBezTo>
                <a:cubicBezTo>
                  <a:pt x="1869219" y="816952"/>
                  <a:pt x="1889147" y="801215"/>
                  <a:pt x="1910138" y="787220"/>
                </a:cubicBezTo>
                <a:lnTo>
                  <a:pt x="1973110" y="745235"/>
                </a:lnTo>
                <a:cubicBezTo>
                  <a:pt x="1983605" y="738237"/>
                  <a:pt x="1992628" y="728231"/>
                  <a:pt x="2004595" y="724242"/>
                </a:cubicBezTo>
                <a:lnTo>
                  <a:pt x="2067567" y="703250"/>
                </a:lnTo>
                <a:cubicBezTo>
                  <a:pt x="2078062" y="706749"/>
                  <a:pt x="2089158" y="708798"/>
                  <a:pt x="2099053" y="713746"/>
                </a:cubicBezTo>
                <a:cubicBezTo>
                  <a:pt x="2180437" y="754442"/>
                  <a:pt x="2082884" y="718852"/>
                  <a:pt x="2162024" y="745235"/>
                </a:cubicBezTo>
                <a:cubicBezTo>
                  <a:pt x="2169021" y="755731"/>
                  <a:pt x="2174095" y="767804"/>
                  <a:pt x="2183015" y="776724"/>
                </a:cubicBezTo>
                <a:cubicBezTo>
                  <a:pt x="2213091" y="806802"/>
                  <a:pt x="2211844" y="791140"/>
                  <a:pt x="2245987" y="808213"/>
                </a:cubicBezTo>
                <a:cubicBezTo>
                  <a:pt x="2327360" y="848904"/>
                  <a:pt x="2229824" y="813321"/>
                  <a:pt x="2308958" y="839701"/>
                </a:cubicBezTo>
                <a:cubicBezTo>
                  <a:pt x="2333447" y="836202"/>
                  <a:pt x="2359820" y="839253"/>
                  <a:pt x="2382425" y="829205"/>
                </a:cubicBezTo>
                <a:cubicBezTo>
                  <a:pt x="2409374" y="817226"/>
                  <a:pt x="2411205" y="747369"/>
                  <a:pt x="2413911" y="734739"/>
                </a:cubicBezTo>
                <a:cubicBezTo>
                  <a:pt x="2419956" y="706528"/>
                  <a:pt x="2429243" y="679060"/>
                  <a:pt x="2434901" y="650769"/>
                </a:cubicBezTo>
                <a:lnTo>
                  <a:pt x="2445397" y="598287"/>
                </a:lnTo>
                <a:cubicBezTo>
                  <a:pt x="2448895" y="465334"/>
                  <a:pt x="2449567" y="332277"/>
                  <a:pt x="2455892" y="199429"/>
                </a:cubicBezTo>
                <a:cubicBezTo>
                  <a:pt x="2456175" y="193485"/>
                  <a:pt x="2471716" y="135255"/>
                  <a:pt x="2476882" y="125955"/>
                </a:cubicBezTo>
                <a:cubicBezTo>
                  <a:pt x="2489133" y="103900"/>
                  <a:pt x="2510885" y="86912"/>
                  <a:pt x="2518863" y="62978"/>
                </a:cubicBezTo>
                <a:cubicBezTo>
                  <a:pt x="2522362" y="52482"/>
                  <a:pt x="2522448" y="40129"/>
                  <a:pt x="2529359" y="31489"/>
                </a:cubicBezTo>
                <a:cubicBezTo>
                  <a:pt x="2544156" y="12991"/>
                  <a:pt x="2571587" y="6915"/>
                  <a:pt x="2592330" y="0"/>
                </a:cubicBezTo>
                <a:cubicBezTo>
                  <a:pt x="2613321" y="3499"/>
                  <a:pt x="2636269" y="978"/>
                  <a:pt x="2655302" y="10496"/>
                </a:cubicBezTo>
                <a:cubicBezTo>
                  <a:pt x="2684789" y="25241"/>
                  <a:pt x="2670233" y="52779"/>
                  <a:pt x="2686788" y="73474"/>
                </a:cubicBezTo>
                <a:cubicBezTo>
                  <a:pt x="2694667" y="83324"/>
                  <a:pt x="2707778" y="87469"/>
                  <a:pt x="2718273" y="94466"/>
                </a:cubicBezTo>
                <a:cubicBezTo>
                  <a:pt x="2721772" y="104962"/>
                  <a:pt x="2725730" y="115317"/>
                  <a:pt x="2728769" y="125955"/>
                </a:cubicBezTo>
                <a:cubicBezTo>
                  <a:pt x="2755134" y="218239"/>
                  <a:pt x="2724589" y="123909"/>
                  <a:pt x="2749759" y="199429"/>
                </a:cubicBezTo>
                <a:cubicBezTo>
                  <a:pt x="2753258" y="227419"/>
                  <a:pt x="2755618" y="255575"/>
                  <a:pt x="2760255" y="283399"/>
                </a:cubicBezTo>
                <a:cubicBezTo>
                  <a:pt x="2765875" y="317123"/>
                  <a:pt x="2779300" y="342859"/>
                  <a:pt x="2781245" y="377866"/>
                </a:cubicBezTo>
                <a:cubicBezTo>
                  <a:pt x="2783768" y="423280"/>
                  <a:pt x="2781245" y="468833"/>
                  <a:pt x="2781245" y="514317"/>
                </a:cubicBezTo>
                <a:lnTo>
                  <a:pt x="2760255" y="976153"/>
                </a:lnTo>
              </a:path>
            </a:pathLst>
          </a:cu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Known that H3 causes more cases and kills more older people than H1</a:t>
            </a:r>
          </a:p>
          <a:p>
            <a:endParaRPr lang="en-US" sz="2400" dirty="0" smtClean="0"/>
          </a:p>
          <a:p>
            <a:r>
              <a:rPr lang="en-US" sz="2400" dirty="0" smtClean="0"/>
              <a:t>Generally, the idea seems to be that this is because older people were exposed to H1 when they were young </a:t>
            </a:r>
            <a:r>
              <a:rPr lang="en-US" sz="2400" dirty="0" smtClean="0">
                <a:sym typeface="Wingdings"/>
              </a:rPr>
              <a:t> this has not been tested rigorously, that I know of</a:t>
            </a:r>
          </a:p>
          <a:p>
            <a:endParaRPr lang="en-US" sz="24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H3 is also known to cluster jump faster, which could have an effect (not sure how to include these effects in the models)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62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could influence age/birth-year specific 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805"/>
            <a:ext cx="8229600" cy="4525963"/>
          </a:xfrm>
        </p:spPr>
        <p:txBody>
          <a:bodyPr/>
          <a:lstStyle/>
          <a:p>
            <a:r>
              <a:rPr lang="en-US" sz="1600" dirty="0" smtClean="0">
                <a:solidFill>
                  <a:srgbClr val="0000FF"/>
                </a:solidFill>
              </a:rPr>
              <a:t>Age-specific risk 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Very old and very young at increased risk 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Age-specific contact rates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Probability of seasonal vaccination (high for elderly, children and students)</a:t>
            </a: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Lifetime history of seasonal flu exposure (antigenic seniority)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Really tied to birth year, but </a:t>
            </a:r>
            <a:r>
              <a:rPr lang="en-US" sz="1200" dirty="0">
                <a:solidFill>
                  <a:srgbClr val="0000FF"/>
                </a:solidFill>
              </a:rPr>
              <a:t>f</a:t>
            </a:r>
            <a:r>
              <a:rPr lang="en-US" sz="1200" dirty="0" smtClean="0">
                <a:solidFill>
                  <a:srgbClr val="0000FF"/>
                </a:solidFill>
              </a:rPr>
              <a:t>ollows roughly age-specific pattern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Need to polish this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dirty="0" smtClean="0"/>
              <a:t>Childhood exposure history</a:t>
            </a:r>
          </a:p>
          <a:p>
            <a:pPr lvl="1"/>
            <a:r>
              <a:rPr lang="en-US" sz="1200" dirty="0" smtClean="0"/>
              <a:t>Group level imprinting</a:t>
            </a:r>
          </a:p>
          <a:p>
            <a:pPr lvl="1"/>
            <a:r>
              <a:rPr lang="en-US" sz="1200" dirty="0" smtClean="0"/>
              <a:t>Subtype level imprinting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could influence age/birth-year specific incidence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9805"/>
            <a:ext cx="8229600" cy="4525963"/>
          </a:xfrm>
        </p:spPr>
        <p:txBody>
          <a:bodyPr/>
          <a:lstStyle/>
          <a:p>
            <a:r>
              <a:rPr lang="en-US" sz="1600" dirty="0" smtClean="0">
                <a:solidFill>
                  <a:srgbClr val="0000FF"/>
                </a:solidFill>
              </a:rPr>
              <a:t>Age-specific risk </a:t>
            </a:r>
          </a:p>
          <a:p>
            <a:pPr lvl="1"/>
            <a:r>
              <a:rPr lang="en-US" sz="1400" strike="sngStrike" dirty="0" smtClean="0">
                <a:solidFill>
                  <a:srgbClr val="0000FF"/>
                </a:solidFill>
              </a:rPr>
              <a:t>Very old and very young at increased risk 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Age-specific contact rates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Probability of seasonal vaccination (high for elderly, children and students)</a:t>
            </a: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dirty="0" smtClean="0">
                <a:solidFill>
                  <a:srgbClr val="0000FF"/>
                </a:solidFill>
              </a:rPr>
              <a:t>Lifetime history of seasonal flu exposure (antigenic seniority)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Really tied to birth year, but </a:t>
            </a:r>
            <a:r>
              <a:rPr lang="en-US" sz="1200" dirty="0">
                <a:solidFill>
                  <a:srgbClr val="0000FF"/>
                </a:solidFill>
              </a:rPr>
              <a:t>f</a:t>
            </a:r>
            <a:r>
              <a:rPr lang="en-US" sz="1200" dirty="0" smtClean="0">
                <a:solidFill>
                  <a:srgbClr val="0000FF"/>
                </a:solidFill>
              </a:rPr>
              <a:t>ollows roughly age-specific pattern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</a:rPr>
              <a:t>Need to polish this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dirty="0" smtClean="0"/>
              <a:t>Childhood exposure history</a:t>
            </a:r>
          </a:p>
          <a:p>
            <a:pPr lvl="1"/>
            <a:r>
              <a:rPr lang="en-US" sz="1200" dirty="0" smtClean="0"/>
              <a:t>Group level imprinting</a:t>
            </a:r>
          </a:p>
          <a:p>
            <a:pPr lvl="1"/>
            <a:r>
              <a:rPr lang="en-US" sz="1200" dirty="0" smtClean="0"/>
              <a:t>Subtype level imprinting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081944" y="1530752"/>
            <a:ext cx="138903" cy="1098355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57862" y="4818237"/>
            <a:ext cx="138903" cy="8665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514" y="1819408"/>
            <a:ext cx="168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Same for H3/H1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9514" y="2705031"/>
            <a:ext cx="2043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Similar for H1/H3 but there may be important differences here because of differences in evolutionary rates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081944" y="2705031"/>
            <a:ext cx="138903" cy="707847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5276" y="4957133"/>
            <a:ext cx="204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Can reconstruct and include in 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129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Childhood imprinting is one of the key factors that should cause age distributions of infection to differ for H1N1 vs. H3N2</a:t>
            </a:r>
          </a:p>
          <a:p>
            <a:r>
              <a:rPr lang="en-US" sz="2800" dirty="0" smtClean="0">
                <a:sym typeface="Wingdings"/>
              </a:rPr>
              <a:t>To what extent can reconstructed patterns of childhood imprinting explain observed differences between age distributions of infection with H1N1 and H3N2?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81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750</Words>
  <Application>Microsoft Macintosh PowerPoint</Application>
  <PresentationFormat>On-screen Show (4:3)</PresentationFormat>
  <Paragraphs>213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Seasonal Flu Study</vt:lpstr>
      <vt:lpstr>Questions </vt:lpstr>
      <vt:lpstr>Data </vt:lpstr>
      <vt:lpstr>Raw data</vt:lpstr>
      <vt:lpstr>Raw data</vt:lpstr>
      <vt:lpstr>Background</vt:lpstr>
      <vt:lpstr>Factors that could influence age/birth-year specific incidence</vt:lpstr>
      <vt:lpstr>Factors that could influence age/birth-year specific incidence</vt:lpstr>
      <vt:lpstr>Approach</vt:lpstr>
      <vt:lpstr>Quantify age-specific risk</vt:lpstr>
      <vt:lpstr>Models</vt:lpstr>
      <vt:lpstr>PowerPoint Presentation</vt:lpstr>
    </vt:vector>
  </TitlesOfParts>
  <Company>Stony Brook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Flu Study</dc:title>
  <dc:creator>Katie Gostic</dc:creator>
  <cp:lastModifiedBy>Katie Gostic</cp:lastModifiedBy>
  <cp:revision>22</cp:revision>
  <dcterms:created xsi:type="dcterms:W3CDTF">2017-07-10T16:50:13Z</dcterms:created>
  <dcterms:modified xsi:type="dcterms:W3CDTF">2017-07-13T22:24:22Z</dcterms:modified>
</cp:coreProperties>
</file>